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10820400"/>
  <p:notesSz cx="11430000" cy="10820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E1E5C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C2C4B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E1E5C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C2C4B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E1E5C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E1E5C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367099"/>
            <a:ext cx="5536565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E1E5C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076" y="2922428"/>
            <a:ext cx="593598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C2C4B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990844"/>
            <a:ext cx="9734550" cy="2540"/>
            <a:chOff x="0" y="5990844"/>
            <a:chExt cx="9734550" cy="2540"/>
          </a:xfrm>
        </p:grpSpPr>
        <p:sp>
          <p:nvSpPr>
            <p:cNvPr id="3" name="object 3" descr=""/>
            <p:cNvSpPr/>
            <p:nvPr/>
          </p:nvSpPr>
          <p:spPr>
            <a:xfrm>
              <a:off x="0" y="5990844"/>
              <a:ext cx="9734550" cy="2540"/>
            </a:xfrm>
            <a:custGeom>
              <a:avLst/>
              <a:gdLst/>
              <a:ahLst/>
              <a:cxnLst/>
              <a:rect l="l" t="t" r="r" b="b"/>
              <a:pathLst>
                <a:path w="9734550" h="2539">
                  <a:moveTo>
                    <a:pt x="0" y="2539"/>
                  </a:moveTo>
                  <a:lnTo>
                    <a:pt x="9734087" y="2539"/>
                  </a:lnTo>
                  <a:lnTo>
                    <a:pt x="9734087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5990843"/>
              <a:ext cx="9734550" cy="2540"/>
            </a:xfrm>
            <a:custGeom>
              <a:avLst/>
              <a:gdLst/>
              <a:ahLst/>
              <a:cxnLst/>
              <a:rect l="l" t="t" r="r" b="b"/>
              <a:pathLst>
                <a:path w="9734550" h="2539">
                  <a:moveTo>
                    <a:pt x="973408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734080" y="2540"/>
                  </a:lnTo>
                  <a:lnTo>
                    <a:pt x="9734080" y="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253"/>
            <a:ext cx="11430000" cy="6438900"/>
            <a:chOff x="0" y="253"/>
            <a:chExt cx="11430000" cy="6438900"/>
          </a:xfrm>
        </p:grpSpPr>
        <p:sp>
          <p:nvSpPr>
            <p:cNvPr id="6" name="object 6" descr=""/>
            <p:cNvSpPr/>
            <p:nvPr/>
          </p:nvSpPr>
          <p:spPr>
            <a:xfrm>
              <a:off x="0" y="253"/>
              <a:ext cx="11430000" cy="6438900"/>
            </a:xfrm>
            <a:custGeom>
              <a:avLst/>
              <a:gdLst/>
              <a:ahLst/>
              <a:cxnLst/>
              <a:rect l="l" t="t" r="r" b="b"/>
              <a:pathLst>
                <a:path w="11430000" h="6438900">
                  <a:moveTo>
                    <a:pt x="11430000" y="0"/>
                  </a:moveTo>
                  <a:lnTo>
                    <a:pt x="0" y="0"/>
                  </a:lnTo>
                  <a:lnTo>
                    <a:pt x="0" y="5990590"/>
                  </a:lnTo>
                  <a:lnTo>
                    <a:pt x="0" y="5993130"/>
                  </a:lnTo>
                  <a:lnTo>
                    <a:pt x="0" y="6153150"/>
                  </a:lnTo>
                  <a:lnTo>
                    <a:pt x="0" y="6211570"/>
                  </a:lnTo>
                  <a:lnTo>
                    <a:pt x="0" y="6286500"/>
                  </a:ln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286500"/>
                  </a:lnTo>
                  <a:lnTo>
                    <a:pt x="9734080" y="6286500"/>
                  </a:lnTo>
                  <a:lnTo>
                    <a:pt x="9734080" y="6211570"/>
                  </a:lnTo>
                  <a:lnTo>
                    <a:pt x="9660560" y="6211570"/>
                  </a:lnTo>
                  <a:lnTo>
                    <a:pt x="9660560" y="6153150"/>
                  </a:lnTo>
                  <a:lnTo>
                    <a:pt x="9595637" y="6153150"/>
                  </a:lnTo>
                  <a:lnTo>
                    <a:pt x="9595637" y="5993130"/>
                  </a:lnTo>
                  <a:lnTo>
                    <a:pt x="9734080" y="5993130"/>
                  </a:lnTo>
                  <a:lnTo>
                    <a:pt x="9734080" y="5990590"/>
                  </a:lnTo>
                  <a:lnTo>
                    <a:pt x="11430000" y="5990590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375" y="1776799"/>
            <a:ext cx="5205730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pc="-170"/>
              <a:t>Phishing</a:t>
            </a:r>
            <a:r>
              <a:rPr dirty="0" spc="-335"/>
              <a:t> </a:t>
            </a:r>
            <a:r>
              <a:rPr dirty="0" spc="-155"/>
              <a:t>Awareness</a:t>
            </a:r>
            <a:r>
              <a:rPr dirty="0" spc="-295"/>
              <a:t> </a:t>
            </a:r>
            <a:r>
              <a:rPr dirty="0" spc="-30"/>
              <a:t>Training: </a:t>
            </a:r>
            <a:r>
              <a:rPr dirty="0" spc="-125"/>
              <a:t>Safeguarding</a:t>
            </a:r>
            <a:r>
              <a:rPr dirty="0" spc="-335"/>
              <a:t> </a:t>
            </a:r>
            <a:r>
              <a:rPr dirty="0" spc="-204"/>
              <a:t>Your</a:t>
            </a:r>
            <a:r>
              <a:rPr dirty="0" spc="-235"/>
              <a:t> </a:t>
            </a:r>
            <a:r>
              <a:rPr dirty="0" spc="-105"/>
              <a:t>Digital</a:t>
            </a:r>
            <a:r>
              <a:rPr dirty="0" spc="-235"/>
              <a:t> </a:t>
            </a:r>
            <a:r>
              <a:rPr dirty="0" spc="-20"/>
              <a:t>Life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150"/>
              </a:spcBef>
            </a:pPr>
            <a:r>
              <a:rPr dirty="0" spc="70"/>
              <a:t>Welcome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this</a:t>
            </a:r>
            <a:r>
              <a:rPr dirty="0" spc="45"/>
              <a:t> </a:t>
            </a:r>
            <a:r>
              <a:rPr dirty="0" spc="55"/>
              <a:t>essential</a:t>
            </a:r>
            <a:r>
              <a:rPr dirty="0" spc="40"/>
              <a:t> </a:t>
            </a:r>
            <a:r>
              <a:rPr dirty="0" spc="55"/>
              <a:t>training</a:t>
            </a:r>
            <a:r>
              <a:rPr dirty="0" spc="40"/>
              <a:t> </a:t>
            </a:r>
            <a:r>
              <a:rPr dirty="0" spc="85"/>
              <a:t>on</a:t>
            </a:r>
            <a:r>
              <a:rPr dirty="0" spc="45"/>
              <a:t> </a:t>
            </a:r>
            <a:r>
              <a:rPr dirty="0" spc="65"/>
              <a:t>Phishing</a:t>
            </a:r>
            <a:r>
              <a:rPr dirty="0" spc="40"/>
              <a:t> </a:t>
            </a:r>
            <a:r>
              <a:rPr dirty="0" spc="55"/>
              <a:t>Awareness.</a:t>
            </a:r>
            <a:r>
              <a:rPr dirty="0" spc="40"/>
              <a:t> </a:t>
            </a:r>
            <a:r>
              <a:rPr dirty="0" spc="70"/>
              <a:t>In</a:t>
            </a:r>
            <a:r>
              <a:rPr dirty="0" spc="45"/>
              <a:t> </a:t>
            </a:r>
            <a:r>
              <a:rPr dirty="0"/>
              <a:t>today's</a:t>
            </a:r>
            <a:r>
              <a:rPr dirty="0" spc="40"/>
              <a:t> </a:t>
            </a:r>
            <a:r>
              <a:rPr dirty="0" spc="50"/>
              <a:t>interconnected </a:t>
            </a:r>
            <a:r>
              <a:rPr dirty="0"/>
              <a:t>world,</a:t>
            </a:r>
            <a:r>
              <a:rPr dirty="0" spc="30"/>
              <a:t> </a:t>
            </a:r>
            <a:r>
              <a:rPr dirty="0" spc="70"/>
              <a:t>understanding</a:t>
            </a:r>
            <a:r>
              <a:rPr dirty="0" spc="35"/>
              <a:t> </a:t>
            </a:r>
            <a:r>
              <a:rPr dirty="0" spc="75"/>
              <a:t>and</a:t>
            </a:r>
            <a:r>
              <a:rPr dirty="0" spc="35"/>
              <a:t> </a:t>
            </a:r>
            <a:r>
              <a:rPr dirty="0" spc="60"/>
              <a:t>recognizing</a:t>
            </a:r>
            <a:r>
              <a:rPr dirty="0" spc="30"/>
              <a:t> </a:t>
            </a:r>
            <a:r>
              <a:rPr dirty="0" spc="65"/>
              <a:t>phishing</a:t>
            </a:r>
            <a:r>
              <a:rPr dirty="0" spc="35"/>
              <a:t> </a:t>
            </a:r>
            <a:r>
              <a:rPr dirty="0" spc="60"/>
              <a:t>attempts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 spc="50"/>
              <a:t>crucial</a:t>
            </a:r>
            <a:r>
              <a:rPr dirty="0" spc="30"/>
              <a:t> </a:t>
            </a:r>
            <a:r>
              <a:rPr dirty="0" spc="50"/>
              <a:t>for</a:t>
            </a:r>
            <a:r>
              <a:rPr dirty="0" spc="35"/>
              <a:t> </a:t>
            </a:r>
            <a:r>
              <a:rPr dirty="0" spc="45"/>
              <a:t>protecting</a:t>
            </a:r>
            <a:r>
              <a:rPr dirty="0" spc="500"/>
              <a:t> </a:t>
            </a:r>
            <a:r>
              <a:rPr dirty="0" spc="55"/>
              <a:t>your</a:t>
            </a:r>
            <a:r>
              <a:rPr dirty="0" spc="35"/>
              <a:t> </a:t>
            </a:r>
            <a:r>
              <a:rPr dirty="0" spc="60"/>
              <a:t>personal</a:t>
            </a:r>
            <a:r>
              <a:rPr dirty="0" spc="40"/>
              <a:t> </a:t>
            </a:r>
            <a:r>
              <a:rPr dirty="0" spc="75"/>
              <a:t>and</a:t>
            </a:r>
            <a:r>
              <a:rPr dirty="0" spc="40"/>
              <a:t> </a:t>
            </a:r>
            <a:r>
              <a:rPr dirty="0" spc="55"/>
              <a:t>professional</a:t>
            </a:r>
            <a:r>
              <a:rPr dirty="0" spc="40"/>
              <a:t> </a:t>
            </a:r>
            <a:r>
              <a:rPr dirty="0" spc="60"/>
              <a:t>information.</a:t>
            </a:r>
            <a:r>
              <a:rPr dirty="0" spc="40"/>
              <a:t> </a:t>
            </a:r>
            <a:r>
              <a:rPr dirty="0"/>
              <a:t>This</a:t>
            </a:r>
            <a:r>
              <a:rPr dirty="0" spc="40"/>
              <a:t> </a:t>
            </a:r>
            <a:r>
              <a:rPr dirty="0" spc="60"/>
              <a:t>presentation</a:t>
            </a:r>
            <a:r>
              <a:rPr dirty="0" spc="40"/>
              <a:t> </a:t>
            </a:r>
            <a:r>
              <a:rPr dirty="0"/>
              <a:t>will</a:t>
            </a:r>
            <a:r>
              <a:rPr dirty="0" spc="40"/>
              <a:t> </a:t>
            </a:r>
            <a:r>
              <a:rPr dirty="0" spc="60"/>
              <a:t>equip</a:t>
            </a:r>
            <a:r>
              <a:rPr dirty="0" spc="40"/>
              <a:t> </a:t>
            </a:r>
            <a:r>
              <a:rPr dirty="0" spc="55"/>
              <a:t>you</a:t>
            </a:r>
            <a:r>
              <a:rPr dirty="0" spc="35"/>
              <a:t> </a:t>
            </a:r>
            <a:r>
              <a:rPr dirty="0"/>
              <a:t>with</a:t>
            </a:r>
            <a:r>
              <a:rPr dirty="0" spc="40"/>
              <a:t> the </a:t>
            </a:r>
            <a:r>
              <a:rPr dirty="0" spc="60"/>
              <a:t>knowledge</a:t>
            </a:r>
            <a:r>
              <a:rPr dirty="0" spc="30"/>
              <a:t> </a:t>
            </a:r>
            <a:r>
              <a:rPr dirty="0" spc="75"/>
              <a:t>and</a:t>
            </a:r>
            <a:r>
              <a:rPr dirty="0" spc="35"/>
              <a:t> </a:t>
            </a:r>
            <a:r>
              <a:rPr dirty="0" spc="20"/>
              <a:t>tools</a:t>
            </a:r>
            <a:r>
              <a:rPr dirty="0" spc="35"/>
              <a:t> </a:t>
            </a:r>
            <a:r>
              <a:rPr dirty="0" spc="20"/>
              <a:t>to</a:t>
            </a:r>
            <a:r>
              <a:rPr dirty="0" spc="35"/>
              <a:t> </a:t>
            </a:r>
            <a:r>
              <a:rPr dirty="0" spc="20"/>
              <a:t>identify,</a:t>
            </a:r>
            <a:r>
              <a:rPr dirty="0" spc="30"/>
              <a:t> </a:t>
            </a:r>
            <a:r>
              <a:rPr dirty="0" spc="20"/>
              <a:t>avoid,</a:t>
            </a:r>
            <a:r>
              <a:rPr dirty="0" spc="35"/>
              <a:t> </a:t>
            </a:r>
            <a:r>
              <a:rPr dirty="0" spc="75"/>
              <a:t>and</a:t>
            </a:r>
            <a:r>
              <a:rPr dirty="0" spc="35"/>
              <a:t> </a:t>
            </a:r>
            <a:r>
              <a:rPr dirty="0" spc="50"/>
              <a:t>report</a:t>
            </a:r>
            <a:r>
              <a:rPr dirty="0" spc="35"/>
              <a:t> </a:t>
            </a:r>
            <a:r>
              <a:rPr dirty="0" spc="65"/>
              <a:t>these</a:t>
            </a:r>
            <a:r>
              <a:rPr dirty="0" spc="30"/>
              <a:t> </a:t>
            </a:r>
            <a:r>
              <a:rPr dirty="0" spc="55"/>
              <a:t>deceptive</a:t>
            </a:r>
            <a:r>
              <a:rPr dirty="0" spc="35"/>
              <a:t> </a:t>
            </a:r>
            <a:r>
              <a:rPr dirty="0" spc="55"/>
              <a:t>cyber</a:t>
            </a:r>
            <a:r>
              <a:rPr dirty="0" spc="35"/>
              <a:t> threats, </a:t>
            </a:r>
            <a:r>
              <a:rPr dirty="0" spc="75"/>
              <a:t>ensuring</a:t>
            </a:r>
            <a:r>
              <a:rPr dirty="0" spc="15"/>
              <a:t> </a:t>
            </a:r>
            <a:r>
              <a:rPr dirty="0" spc="75"/>
              <a:t>a</a:t>
            </a:r>
            <a:r>
              <a:rPr dirty="0" spc="20"/>
              <a:t> </a:t>
            </a:r>
            <a:r>
              <a:rPr dirty="0" spc="60"/>
              <a:t>safer</a:t>
            </a:r>
            <a:r>
              <a:rPr dirty="0" spc="20"/>
              <a:t> digital</a:t>
            </a:r>
            <a:r>
              <a:rPr dirty="0" spc="15"/>
              <a:t> </a:t>
            </a:r>
            <a:r>
              <a:rPr dirty="0" spc="60"/>
              <a:t>experience</a:t>
            </a:r>
            <a:r>
              <a:rPr dirty="0" spc="20"/>
              <a:t> </a:t>
            </a:r>
            <a:r>
              <a:rPr dirty="0" spc="50"/>
              <a:t>for</a:t>
            </a:r>
            <a:r>
              <a:rPr dirty="0" spc="20"/>
              <a:t> </a:t>
            </a:r>
            <a:r>
              <a:rPr dirty="0" spc="45"/>
              <a:t>everyone.</a:t>
            </a:r>
          </a:p>
          <a:p>
            <a:pPr>
              <a:lnSpc>
                <a:spcPct val="100000"/>
              </a:lnSpc>
              <a:spcBef>
                <a:spcPts val="345"/>
              </a:spcBef>
            </a:pPr>
          </a:p>
          <a:p>
            <a:pPr marL="327660">
              <a:lnSpc>
                <a:spcPct val="100000"/>
              </a:lnSpc>
            </a:pPr>
            <a:r>
              <a:rPr dirty="0" sz="1450" b="1">
                <a:latin typeface="Cambria"/>
                <a:cs typeface="Cambria"/>
              </a:rPr>
              <a:t>by</a:t>
            </a:r>
            <a:r>
              <a:rPr dirty="0" sz="1450" spc="45" b="1">
                <a:latin typeface="Cambria"/>
                <a:cs typeface="Cambria"/>
              </a:rPr>
              <a:t> </a:t>
            </a:r>
            <a:r>
              <a:rPr dirty="0" sz="1450" b="1">
                <a:latin typeface="Cambria"/>
                <a:cs typeface="Cambria"/>
              </a:rPr>
              <a:t>Parmar</a:t>
            </a:r>
            <a:r>
              <a:rPr dirty="0" sz="1450" spc="45" b="1">
                <a:latin typeface="Cambria"/>
                <a:cs typeface="Cambria"/>
              </a:rPr>
              <a:t> </a:t>
            </a:r>
            <a:r>
              <a:rPr dirty="0" sz="1450" spc="-10" b="1">
                <a:latin typeface="Cambria"/>
                <a:cs typeface="Cambria"/>
              </a:rPr>
              <a:t>Dhruvrajsinh</a:t>
            </a:r>
            <a:endParaRPr sz="1450">
              <a:latin typeface="Cambria"/>
              <a:cs typeface="Cambr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00075" y="4362450"/>
            <a:ext cx="10853420" cy="2101215"/>
            <a:chOff x="600075" y="4362450"/>
            <a:chExt cx="10853420" cy="210121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5" y="4362450"/>
              <a:ext cx="238125" cy="2381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4"/>
              <a:ext cx="1754504" cy="4191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608337" y="6005979"/>
              <a:ext cx="128905" cy="134620"/>
            </a:xfrm>
            <a:custGeom>
              <a:avLst/>
              <a:gdLst/>
              <a:ahLst/>
              <a:cxnLst/>
              <a:rect l="l" t="t" r="r" b="b"/>
              <a:pathLst>
                <a:path w="128904" h="134620">
                  <a:moveTo>
                    <a:pt x="128548" y="0"/>
                  </a:moveTo>
                  <a:lnTo>
                    <a:pt x="0" y="0"/>
                  </a:lnTo>
                  <a:lnTo>
                    <a:pt x="0" y="134346"/>
                  </a:lnTo>
                  <a:lnTo>
                    <a:pt x="128548" y="134346"/>
                  </a:lnTo>
                  <a:lnTo>
                    <a:pt x="128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608337" y="6005979"/>
              <a:ext cx="128905" cy="134620"/>
            </a:xfrm>
            <a:custGeom>
              <a:avLst/>
              <a:gdLst/>
              <a:ahLst/>
              <a:cxnLst/>
              <a:rect l="l" t="t" r="r" b="b"/>
              <a:pathLst>
                <a:path w="128904" h="134620">
                  <a:moveTo>
                    <a:pt x="0" y="134346"/>
                  </a:moveTo>
                  <a:lnTo>
                    <a:pt x="128548" y="0"/>
                  </a:lnTo>
                </a:path>
                <a:path w="128904" h="134620">
                  <a:moveTo>
                    <a:pt x="0" y="0"/>
                  </a:moveTo>
                  <a:lnTo>
                    <a:pt x="128548" y="134346"/>
                  </a:lnTo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622663" y="5925588"/>
              <a:ext cx="1807845" cy="514984"/>
            </a:xfrm>
            <a:custGeom>
              <a:avLst/>
              <a:gdLst/>
              <a:ahLst/>
              <a:cxnLst/>
              <a:rect l="l" t="t" r="r" b="b"/>
              <a:pathLst>
                <a:path w="1807845" h="514985">
                  <a:moveTo>
                    <a:pt x="1807336" y="0"/>
                  </a:moveTo>
                  <a:lnTo>
                    <a:pt x="0" y="0"/>
                  </a:lnTo>
                  <a:lnTo>
                    <a:pt x="0" y="514835"/>
                  </a:lnTo>
                  <a:lnTo>
                    <a:pt x="1807336" y="514835"/>
                  </a:lnTo>
                  <a:lnTo>
                    <a:pt x="1807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22664" y="5925587"/>
              <a:ext cx="1807845" cy="514984"/>
            </a:xfrm>
            <a:custGeom>
              <a:avLst/>
              <a:gdLst/>
              <a:ahLst/>
              <a:cxnLst/>
              <a:rect l="l" t="t" r="r" b="b"/>
              <a:pathLst>
                <a:path w="1807845" h="514985">
                  <a:moveTo>
                    <a:pt x="1807335" y="0"/>
                  </a:moveTo>
                  <a:lnTo>
                    <a:pt x="0" y="0"/>
                  </a:lnTo>
                  <a:lnTo>
                    <a:pt x="0" y="514836"/>
                  </a:lnTo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1430000" cy="10820400"/>
            <a:chOff x="0" y="0"/>
            <a:chExt cx="11430000" cy="108204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1430000" cy="10820400"/>
            </a:xfrm>
            <a:custGeom>
              <a:avLst/>
              <a:gdLst/>
              <a:ahLst/>
              <a:cxnLst/>
              <a:rect l="l" t="t" r="r" b="b"/>
              <a:pathLst>
                <a:path w="11430000" h="10820400">
                  <a:moveTo>
                    <a:pt x="11430000" y="9883699"/>
                  </a:moveTo>
                  <a:lnTo>
                    <a:pt x="9591904" y="9883699"/>
                  </a:lnTo>
                  <a:lnTo>
                    <a:pt x="9591904" y="9937547"/>
                  </a:lnTo>
                  <a:lnTo>
                    <a:pt x="11430000" y="9937547"/>
                  </a:lnTo>
                  <a:lnTo>
                    <a:pt x="11430000" y="9883699"/>
                  </a:lnTo>
                  <a:close/>
                </a:path>
                <a:path w="11430000" h="10820400">
                  <a:moveTo>
                    <a:pt x="11430000" y="0"/>
                  </a:moveTo>
                  <a:lnTo>
                    <a:pt x="0" y="0"/>
                  </a:lnTo>
                  <a:lnTo>
                    <a:pt x="0" y="9883140"/>
                  </a:lnTo>
                  <a:lnTo>
                    <a:pt x="0" y="9937750"/>
                  </a:lnTo>
                  <a:lnTo>
                    <a:pt x="0" y="10820400"/>
                  </a:lnTo>
                  <a:lnTo>
                    <a:pt x="11430000" y="10820400"/>
                  </a:lnTo>
                  <a:lnTo>
                    <a:pt x="11430000" y="9937750"/>
                  </a:lnTo>
                  <a:lnTo>
                    <a:pt x="9538487" y="9937750"/>
                  </a:lnTo>
                  <a:lnTo>
                    <a:pt x="9538487" y="9883140"/>
                  </a:lnTo>
                  <a:lnTo>
                    <a:pt x="11430000" y="9883140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0" y="0"/>
              <a:ext cx="2857500" cy="10820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02875"/>
            <a:ext cx="6202045" cy="94234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55"/>
              </a:spcBef>
            </a:pPr>
            <a:r>
              <a:rPr dirty="0" spc="-140"/>
              <a:t>Understanding</a:t>
            </a:r>
            <a:r>
              <a:rPr dirty="0" spc="-245"/>
              <a:t> </a:t>
            </a:r>
            <a:r>
              <a:rPr dirty="0" spc="-180"/>
              <a:t>Phishing:</a:t>
            </a:r>
            <a:r>
              <a:rPr dirty="0" spc="-300"/>
              <a:t> </a:t>
            </a:r>
            <a:r>
              <a:rPr dirty="0" spc="-105"/>
              <a:t>The</a:t>
            </a:r>
            <a:r>
              <a:rPr dirty="0" spc="-245"/>
              <a:t> </a:t>
            </a:r>
            <a:r>
              <a:rPr dirty="0" spc="-50"/>
              <a:t>Digital </a:t>
            </a:r>
            <a:r>
              <a:rPr dirty="0" spc="-20"/>
              <a:t>Deception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600075" y="1628025"/>
            <a:ext cx="10734675" cy="9100185"/>
            <a:chOff x="600075" y="1628025"/>
            <a:chExt cx="10734675" cy="9100185"/>
          </a:xfrm>
        </p:grpSpPr>
        <p:sp>
          <p:nvSpPr>
            <p:cNvPr id="7" name="object 7" descr=""/>
            <p:cNvSpPr/>
            <p:nvPr/>
          </p:nvSpPr>
          <p:spPr>
            <a:xfrm>
              <a:off x="600075" y="1628025"/>
              <a:ext cx="375285" cy="4376420"/>
            </a:xfrm>
            <a:custGeom>
              <a:avLst/>
              <a:gdLst/>
              <a:ahLst/>
              <a:cxnLst/>
              <a:rect l="l" t="t" r="r" b="b"/>
              <a:pathLst>
                <a:path w="375284" h="4376420">
                  <a:moveTo>
                    <a:pt x="205105" y="3027299"/>
                  </a:moveTo>
                  <a:lnTo>
                    <a:pt x="189852" y="3012046"/>
                  </a:lnTo>
                  <a:lnTo>
                    <a:pt x="185191" y="3012046"/>
                  </a:lnTo>
                  <a:lnTo>
                    <a:pt x="169938" y="3027299"/>
                  </a:lnTo>
                  <a:lnTo>
                    <a:pt x="169938" y="3031960"/>
                  </a:lnTo>
                  <a:lnTo>
                    <a:pt x="185191" y="3047212"/>
                  </a:lnTo>
                  <a:lnTo>
                    <a:pt x="189852" y="3047212"/>
                  </a:lnTo>
                  <a:lnTo>
                    <a:pt x="205105" y="3031960"/>
                  </a:lnTo>
                  <a:lnTo>
                    <a:pt x="205105" y="3027299"/>
                  </a:lnTo>
                  <a:close/>
                </a:path>
                <a:path w="375284" h="4376420">
                  <a:moveTo>
                    <a:pt x="205105" y="1643265"/>
                  </a:moveTo>
                  <a:lnTo>
                    <a:pt x="189852" y="1628013"/>
                  </a:lnTo>
                  <a:lnTo>
                    <a:pt x="185191" y="1628013"/>
                  </a:lnTo>
                  <a:lnTo>
                    <a:pt x="169938" y="1643265"/>
                  </a:lnTo>
                  <a:lnTo>
                    <a:pt x="169938" y="1647926"/>
                  </a:lnTo>
                  <a:lnTo>
                    <a:pt x="185191" y="1663179"/>
                  </a:lnTo>
                  <a:lnTo>
                    <a:pt x="189852" y="1663179"/>
                  </a:lnTo>
                  <a:lnTo>
                    <a:pt x="205105" y="1647926"/>
                  </a:lnTo>
                  <a:lnTo>
                    <a:pt x="205105" y="1643265"/>
                  </a:lnTo>
                  <a:close/>
                </a:path>
                <a:path w="375284" h="4376420">
                  <a:moveTo>
                    <a:pt x="304723" y="2771775"/>
                  </a:moveTo>
                  <a:lnTo>
                    <a:pt x="301028" y="2753550"/>
                  </a:lnTo>
                  <a:lnTo>
                    <a:pt x="297522" y="2748343"/>
                  </a:lnTo>
                  <a:lnTo>
                    <a:pt x="290969" y="2738640"/>
                  </a:lnTo>
                  <a:lnTo>
                    <a:pt x="281279" y="2732113"/>
                  </a:lnTo>
                  <a:lnTo>
                    <a:pt x="281279" y="2771775"/>
                  </a:lnTo>
                  <a:lnTo>
                    <a:pt x="281279" y="2959303"/>
                  </a:lnTo>
                  <a:lnTo>
                    <a:pt x="281279" y="2982747"/>
                  </a:lnTo>
                  <a:lnTo>
                    <a:pt x="281279" y="3053067"/>
                  </a:lnTo>
                  <a:lnTo>
                    <a:pt x="279438" y="3062211"/>
                  </a:lnTo>
                  <a:lnTo>
                    <a:pt x="274421" y="3069653"/>
                  </a:lnTo>
                  <a:lnTo>
                    <a:pt x="266966" y="3074682"/>
                  </a:lnTo>
                  <a:lnTo>
                    <a:pt x="257835" y="3076511"/>
                  </a:lnTo>
                  <a:lnTo>
                    <a:pt x="117195" y="3076511"/>
                  </a:lnTo>
                  <a:lnTo>
                    <a:pt x="108064" y="3074682"/>
                  </a:lnTo>
                  <a:lnTo>
                    <a:pt x="100609" y="3069653"/>
                  </a:lnTo>
                  <a:lnTo>
                    <a:pt x="95592" y="3062211"/>
                  </a:lnTo>
                  <a:lnTo>
                    <a:pt x="93751" y="3053067"/>
                  </a:lnTo>
                  <a:lnTo>
                    <a:pt x="93751" y="2982747"/>
                  </a:lnTo>
                  <a:lnTo>
                    <a:pt x="281279" y="2982747"/>
                  </a:lnTo>
                  <a:lnTo>
                    <a:pt x="281279" y="2959303"/>
                  </a:lnTo>
                  <a:lnTo>
                    <a:pt x="93751" y="2959303"/>
                  </a:lnTo>
                  <a:lnTo>
                    <a:pt x="93751" y="2771775"/>
                  </a:lnTo>
                  <a:lnTo>
                    <a:pt x="95592" y="2762643"/>
                  </a:lnTo>
                  <a:lnTo>
                    <a:pt x="100609" y="2755201"/>
                  </a:lnTo>
                  <a:lnTo>
                    <a:pt x="108064" y="2750185"/>
                  </a:lnTo>
                  <a:lnTo>
                    <a:pt x="117195" y="2748343"/>
                  </a:lnTo>
                  <a:lnTo>
                    <a:pt x="257835" y="2748343"/>
                  </a:lnTo>
                  <a:lnTo>
                    <a:pt x="266966" y="2750185"/>
                  </a:lnTo>
                  <a:lnTo>
                    <a:pt x="274421" y="2755201"/>
                  </a:lnTo>
                  <a:lnTo>
                    <a:pt x="279438" y="2762643"/>
                  </a:lnTo>
                  <a:lnTo>
                    <a:pt x="281279" y="2771775"/>
                  </a:lnTo>
                  <a:lnTo>
                    <a:pt x="281279" y="2732113"/>
                  </a:lnTo>
                  <a:lnTo>
                    <a:pt x="276072" y="2728595"/>
                  </a:lnTo>
                  <a:lnTo>
                    <a:pt x="257835" y="2724899"/>
                  </a:lnTo>
                  <a:lnTo>
                    <a:pt x="117195" y="2724899"/>
                  </a:lnTo>
                  <a:lnTo>
                    <a:pt x="98958" y="2728595"/>
                  </a:lnTo>
                  <a:lnTo>
                    <a:pt x="84061" y="2738640"/>
                  </a:lnTo>
                  <a:lnTo>
                    <a:pt x="74002" y="2753550"/>
                  </a:lnTo>
                  <a:lnTo>
                    <a:pt x="70319" y="2771775"/>
                  </a:lnTo>
                  <a:lnTo>
                    <a:pt x="70319" y="3053067"/>
                  </a:lnTo>
                  <a:lnTo>
                    <a:pt x="74002" y="3071304"/>
                  </a:lnTo>
                  <a:lnTo>
                    <a:pt x="84061" y="3086201"/>
                  </a:lnTo>
                  <a:lnTo>
                    <a:pt x="98958" y="3096260"/>
                  </a:lnTo>
                  <a:lnTo>
                    <a:pt x="117195" y="3099943"/>
                  </a:lnTo>
                  <a:lnTo>
                    <a:pt x="257835" y="3099943"/>
                  </a:lnTo>
                  <a:lnTo>
                    <a:pt x="276072" y="3096260"/>
                  </a:lnTo>
                  <a:lnTo>
                    <a:pt x="290969" y="3086201"/>
                  </a:lnTo>
                  <a:lnTo>
                    <a:pt x="297510" y="3076511"/>
                  </a:lnTo>
                  <a:lnTo>
                    <a:pt x="301028" y="3071304"/>
                  </a:lnTo>
                  <a:lnTo>
                    <a:pt x="304723" y="3053067"/>
                  </a:lnTo>
                  <a:lnTo>
                    <a:pt x="304723" y="2982747"/>
                  </a:lnTo>
                  <a:lnTo>
                    <a:pt x="304723" y="2959303"/>
                  </a:lnTo>
                  <a:lnTo>
                    <a:pt x="304723" y="2771775"/>
                  </a:lnTo>
                  <a:close/>
                </a:path>
                <a:path w="375284" h="4376420">
                  <a:moveTo>
                    <a:pt x="374713" y="4264063"/>
                  </a:moveTo>
                  <a:lnTo>
                    <a:pt x="351942" y="4235843"/>
                  </a:lnTo>
                  <a:lnTo>
                    <a:pt x="351942" y="4263542"/>
                  </a:lnTo>
                  <a:lnTo>
                    <a:pt x="333209" y="4350880"/>
                  </a:lnTo>
                  <a:lnTo>
                    <a:pt x="330796" y="4352785"/>
                  </a:lnTo>
                  <a:lnTo>
                    <a:pt x="327939" y="4352785"/>
                  </a:lnTo>
                  <a:lnTo>
                    <a:pt x="278549" y="4348835"/>
                  </a:lnTo>
                  <a:lnTo>
                    <a:pt x="231686" y="4337266"/>
                  </a:lnTo>
                  <a:lnTo>
                    <a:pt x="187998" y="4318774"/>
                  </a:lnTo>
                  <a:lnTo>
                    <a:pt x="148094" y="4293997"/>
                  </a:lnTo>
                  <a:lnTo>
                    <a:pt x="112623" y="4263542"/>
                  </a:lnTo>
                  <a:lnTo>
                    <a:pt x="82181" y="4228046"/>
                  </a:lnTo>
                  <a:lnTo>
                    <a:pt x="57416" y="4188129"/>
                  </a:lnTo>
                  <a:lnTo>
                    <a:pt x="38950" y="4144416"/>
                  </a:lnTo>
                  <a:lnTo>
                    <a:pt x="27419" y="4097553"/>
                  </a:lnTo>
                  <a:lnTo>
                    <a:pt x="23431" y="4048125"/>
                  </a:lnTo>
                  <a:lnTo>
                    <a:pt x="23431" y="4045343"/>
                  </a:lnTo>
                  <a:lnTo>
                    <a:pt x="25336" y="4042994"/>
                  </a:lnTo>
                  <a:lnTo>
                    <a:pt x="112801" y="4024249"/>
                  </a:lnTo>
                  <a:lnTo>
                    <a:pt x="115582" y="4025722"/>
                  </a:lnTo>
                  <a:lnTo>
                    <a:pt x="152869" y="4112742"/>
                  </a:lnTo>
                  <a:lnTo>
                    <a:pt x="152209" y="4115524"/>
                  </a:lnTo>
                  <a:lnTo>
                    <a:pt x="150164" y="4117136"/>
                  </a:lnTo>
                  <a:lnTo>
                    <a:pt x="120421" y="4141444"/>
                  </a:lnTo>
                  <a:lnTo>
                    <a:pt x="115023" y="4147782"/>
                  </a:lnTo>
                  <a:lnTo>
                    <a:pt x="112217" y="4155389"/>
                  </a:lnTo>
                  <a:lnTo>
                    <a:pt x="112153" y="4163491"/>
                  </a:lnTo>
                  <a:lnTo>
                    <a:pt x="114998" y="4171340"/>
                  </a:lnTo>
                  <a:lnTo>
                    <a:pt x="154089" y="4222191"/>
                  </a:lnTo>
                  <a:lnTo>
                    <a:pt x="204876" y="4261218"/>
                  </a:lnTo>
                  <a:lnTo>
                    <a:pt x="212725" y="4264063"/>
                  </a:lnTo>
                  <a:lnTo>
                    <a:pt x="220675" y="4264063"/>
                  </a:lnTo>
                  <a:lnTo>
                    <a:pt x="228384" y="4261218"/>
                  </a:lnTo>
                  <a:lnTo>
                    <a:pt x="228650" y="4261015"/>
                  </a:lnTo>
                  <a:lnTo>
                    <a:pt x="234721" y="4255846"/>
                  </a:lnTo>
                  <a:lnTo>
                    <a:pt x="246926" y="4240923"/>
                  </a:lnTo>
                  <a:lnTo>
                    <a:pt x="260769" y="4224007"/>
                  </a:lnTo>
                  <a:lnTo>
                    <a:pt x="263550" y="4223347"/>
                  </a:lnTo>
                  <a:lnTo>
                    <a:pt x="265899" y="4224375"/>
                  </a:lnTo>
                  <a:lnTo>
                    <a:pt x="350507" y="4260634"/>
                  </a:lnTo>
                  <a:lnTo>
                    <a:pt x="351942" y="4263542"/>
                  </a:lnTo>
                  <a:lnTo>
                    <a:pt x="351942" y="4235843"/>
                  </a:lnTo>
                  <a:lnTo>
                    <a:pt x="322795" y="4223347"/>
                  </a:lnTo>
                  <a:lnTo>
                    <a:pt x="275272" y="4202976"/>
                  </a:lnTo>
                  <a:lnTo>
                    <a:pt x="275272" y="4202836"/>
                  </a:lnTo>
                  <a:lnTo>
                    <a:pt x="266026" y="4200563"/>
                  </a:lnTo>
                  <a:lnTo>
                    <a:pt x="256768" y="4201299"/>
                  </a:lnTo>
                  <a:lnTo>
                    <a:pt x="248208" y="4204906"/>
                  </a:lnTo>
                  <a:lnTo>
                    <a:pt x="241071" y="4211180"/>
                  </a:lnTo>
                  <a:lnTo>
                    <a:pt x="216738" y="4240923"/>
                  </a:lnTo>
                  <a:lnTo>
                    <a:pt x="192557" y="4224706"/>
                  </a:lnTo>
                  <a:lnTo>
                    <a:pt x="170751" y="4205541"/>
                  </a:lnTo>
                  <a:lnTo>
                    <a:pt x="151587" y="4183735"/>
                  </a:lnTo>
                  <a:lnTo>
                    <a:pt x="135369" y="4159542"/>
                  </a:lnTo>
                  <a:lnTo>
                    <a:pt x="165023" y="4135297"/>
                  </a:lnTo>
                  <a:lnTo>
                    <a:pt x="171335" y="4128160"/>
                  </a:lnTo>
                  <a:lnTo>
                    <a:pt x="174942" y="4119600"/>
                  </a:lnTo>
                  <a:lnTo>
                    <a:pt x="175691" y="4110342"/>
                  </a:lnTo>
                  <a:lnTo>
                    <a:pt x="173380" y="4101084"/>
                  </a:lnTo>
                  <a:lnTo>
                    <a:pt x="140449" y="4024249"/>
                  </a:lnTo>
                  <a:lnTo>
                    <a:pt x="138226" y="4019054"/>
                  </a:lnTo>
                  <a:lnTo>
                    <a:pt x="132664" y="4010520"/>
                  </a:lnTo>
                  <a:lnTo>
                    <a:pt x="124777" y="4004551"/>
                  </a:lnTo>
                  <a:lnTo>
                    <a:pt x="115354" y="4001541"/>
                  </a:lnTo>
                  <a:lnTo>
                    <a:pt x="105181" y="4001909"/>
                  </a:lnTo>
                  <a:lnTo>
                    <a:pt x="23139" y="4019486"/>
                  </a:lnTo>
                  <a:lnTo>
                    <a:pt x="0" y="4048125"/>
                  </a:lnTo>
                  <a:lnTo>
                    <a:pt x="3251" y="4094569"/>
                  </a:lnTo>
                  <a:lnTo>
                    <a:pt x="12738" y="4139006"/>
                  </a:lnTo>
                  <a:lnTo>
                    <a:pt x="27990" y="4180992"/>
                  </a:lnTo>
                  <a:lnTo>
                    <a:pt x="48577" y="4220083"/>
                  </a:lnTo>
                  <a:lnTo>
                    <a:pt x="74053" y="4255846"/>
                  </a:lnTo>
                  <a:lnTo>
                    <a:pt x="103974" y="4287825"/>
                  </a:lnTo>
                  <a:lnTo>
                    <a:pt x="137909" y="4315587"/>
                  </a:lnTo>
                  <a:lnTo>
                    <a:pt x="175387" y="4338675"/>
                  </a:lnTo>
                  <a:lnTo>
                    <a:pt x="215976" y="4356646"/>
                  </a:lnTo>
                  <a:lnTo>
                    <a:pt x="259232" y="4369079"/>
                  </a:lnTo>
                  <a:lnTo>
                    <a:pt x="304723" y="4375493"/>
                  </a:lnTo>
                  <a:lnTo>
                    <a:pt x="323684" y="4376369"/>
                  </a:lnTo>
                  <a:lnTo>
                    <a:pt x="328231" y="4376369"/>
                  </a:lnTo>
                  <a:lnTo>
                    <a:pt x="374459" y="4271175"/>
                  </a:lnTo>
                  <a:lnTo>
                    <a:pt x="374713" y="4264063"/>
                  </a:lnTo>
                  <a:close/>
                </a:path>
                <a:path w="375284" h="4376420">
                  <a:moveTo>
                    <a:pt x="375043" y="1639150"/>
                  </a:moveTo>
                  <a:lnTo>
                    <a:pt x="369773" y="1633880"/>
                  </a:lnTo>
                  <a:lnTo>
                    <a:pt x="339445" y="1633880"/>
                  </a:lnTo>
                  <a:lnTo>
                    <a:pt x="329844" y="1591132"/>
                  </a:lnTo>
                  <a:lnTo>
                    <a:pt x="315925" y="1566062"/>
                  </a:lnTo>
                  <a:lnTo>
                    <a:pt x="315925" y="1633880"/>
                  </a:lnTo>
                  <a:lnTo>
                    <a:pt x="274840" y="1633880"/>
                  </a:lnTo>
                  <a:lnTo>
                    <a:pt x="269557" y="1639150"/>
                  </a:lnTo>
                  <a:lnTo>
                    <a:pt x="269557" y="1652041"/>
                  </a:lnTo>
                  <a:lnTo>
                    <a:pt x="274840" y="1657311"/>
                  </a:lnTo>
                  <a:lnTo>
                    <a:pt x="315925" y="1657311"/>
                  </a:lnTo>
                  <a:lnTo>
                    <a:pt x="304038" y="1700885"/>
                  </a:lnTo>
                  <a:lnTo>
                    <a:pt x="278676" y="1736788"/>
                  </a:lnTo>
                  <a:lnTo>
                    <a:pt x="242773" y="1762137"/>
                  </a:lnTo>
                  <a:lnTo>
                    <a:pt x="199237" y="1774012"/>
                  </a:lnTo>
                  <a:lnTo>
                    <a:pt x="199237" y="1732915"/>
                  </a:lnTo>
                  <a:lnTo>
                    <a:pt x="193967" y="1727631"/>
                  </a:lnTo>
                  <a:lnTo>
                    <a:pt x="181076" y="1727631"/>
                  </a:lnTo>
                  <a:lnTo>
                    <a:pt x="175793" y="1732915"/>
                  </a:lnTo>
                  <a:lnTo>
                    <a:pt x="175793" y="1774012"/>
                  </a:lnTo>
                  <a:lnTo>
                    <a:pt x="132270" y="1762137"/>
                  </a:lnTo>
                  <a:lnTo>
                    <a:pt x="96367" y="1736788"/>
                  </a:lnTo>
                  <a:lnTo>
                    <a:pt x="71005" y="1700885"/>
                  </a:lnTo>
                  <a:lnTo>
                    <a:pt x="59105" y="1657311"/>
                  </a:lnTo>
                  <a:lnTo>
                    <a:pt x="100203" y="1657311"/>
                  </a:lnTo>
                  <a:lnTo>
                    <a:pt x="105473" y="1652041"/>
                  </a:lnTo>
                  <a:lnTo>
                    <a:pt x="105473" y="1639150"/>
                  </a:lnTo>
                  <a:lnTo>
                    <a:pt x="100203" y="1633880"/>
                  </a:lnTo>
                  <a:lnTo>
                    <a:pt x="59105" y="1633880"/>
                  </a:lnTo>
                  <a:lnTo>
                    <a:pt x="70993" y="1590357"/>
                  </a:lnTo>
                  <a:lnTo>
                    <a:pt x="96354" y="1554441"/>
                  </a:lnTo>
                  <a:lnTo>
                    <a:pt x="132257" y="1529080"/>
                  </a:lnTo>
                  <a:lnTo>
                    <a:pt x="175793" y="1517192"/>
                  </a:lnTo>
                  <a:lnTo>
                    <a:pt x="175793" y="1558277"/>
                  </a:lnTo>
                  <a:lnTo>
                    <a:pt x="181076" y="1563547"/>
                  </a:lnTo>
                  <a:lnTo>
                    <a:pt x="193967" y="1563547"/>
                  </a:lnTo>
                  <a:lnTo>
                    <a:pt x="199237" y="1558277"/>
                  </a:lnTo>
                  <a:lnTo>
                    <a:pt x="199237" y="1517192"/>
                  </a:lnTo>
                  <a:lnTo>
                    <a:pt x="242773" y="1529080"/>
                  </a:lnTo>
                  <a:lnTo>
                    <a:pt x="278676" y="1554441"/>
                  </a:lnTo>
                  <a:lnTo>
                    <a:pt x="304038" y="1590357"/>
                  </a:lnTo>
                  <a:lnTo>
                    <a:pt x="315925" y="1633880"/>
                  </a:lnTo>
                  <a:lnTo>
                    <a:pt x="315925" y="1566062"/>
                  </a:lnTo>
                  <a:lnTo>
                    <a:pt x="279247" y="1523961"/>
                  </a:lnTo>
                  <a:lnTo>
                    <a:pt x="241985" y="1503273"/>
                  </a:lnTo>
                  <a:lnTo>
                    <a:pt x="199237" y="1493672"/>
                  </a:lnTo>
                  <a:lnTo>
                    <a:pt x="199237" y="1463344"/>
                  </a:lnTo>
                  <a:lnTo>
                    <a:pt x="193967" y="1458074"/>
                  </a:lnTo>
                  <a:lnTo>
                    <a:pt x="181076" y="1458074"/>
                  </a:lnTo>
                  <a:lnTo>
                    <a:pt x="175793" y="1463344"/>
                  </a:lnTo>
                  <a:lnTo>
                    <a:pt x="175793" y="1493672"/>
                  </a:lnTo>
                  <a:lnTo>
                    <a:pt x="133045" y="1503273"/>
                  </a:lnTo>
                  <a:lnTo>
                    <a:pt x="95783" y="1523961"/>
                  </a:lnTo>
                  <a:lnTo>
                    <a:pt x="65874" y="1553870"/>
                  </a:lnTo>
                  <a:lnTo>
                    <a:pt x="45186" y="1591132"/>
                  </a:lnTo>
                  <a:lnTo>
                    <a:pt x="35598" y="1633880"/>
                  </a:lnTo>
                  <a:lnTo>
                    <a:pt x="5270" y="1633880"/>
                  </a:lnTo>
                  <a:lnTo>
                    <a:pt x="0" y="1639150"/>
                  </a:lnTo>
                  <a:lnTo>
                    <a:pt x="0" y="1652041"/>
                  </a:lnTo>
                  <a:lnTo>
                    <a:pt x="5270" y="1657311"/>
                  </a:lnTo>
                  <a:lnTo>
                    <a:pt x="35598" y="1657311"/>
                  </a:lnTo>
                  <a:lnTo>
                    <a:pt x="45186" y="1700072"/>
                  </a:lnTo>
                  <a:lnTo>
                    <a:pt x="65874" y="1737334"/>
                  </a:lnTo>
                  <a:lnTo>
                    <a:pt x="95783" y="1767243"/>
                  </a:lnTo>
                  <a:lnTo>
                    <a:pt x="133045" y="1787931"/>
                  </a:lnTo>
                  <a:lnTo>
                    <a:pt x="175793" y="1797519"/>
                  </a:lnTo>
                  <a:lnTo>
                    <a:pt x="175793" y="1827847"/>
                  </a:lnTo>
                  <a:lnTo>
                    <a:pt x="181076" y="1833118"/>
                  </a:lnTo>
                  <a:lnTo>
                    <a:pt x="193967" y="1833118"/>
                  </a:lnTo>
                  <a:lnTo>
                    <a:pt x="199237" y="1827847"/>
                  </a:lnTo>
                  <a:lnTo>
                    <a:pt x="199237" y="1797519"/>
                  </a:lnTo>
                  <a:lnTo>
                    <a:pt x="241985" y="1787931"/>
                  </a:lnTo>
                  <a:lnTo>
                    <a:pt x="267042" y="1774012"/>
                  </a:lnTo>
                  <a:lnTo>
                    <a:pt x="279247" y="1767243"/>
                  </a:lnTo>
                  <a:lnTo>
                    <a:pt x="309156" y="1737334"/>
                  </a:lnTo>
                  <a:lnTo>
                    <a:pt x="329844" y="1700072"/>
                  </a:lnTo>
                  <a:lnTo>
                    <a:pt x="339445" y="1657311"/>
                  </a:lnTo>
                  <a:lnTo>
                    <a:pt x="369773" y="1657311"/>
                  </a:lnTo>
                  <a:lnTo>
                    <a:pt x="375043" y="1652041"/>
                  </a:lnTo>
                  <a:lnTo>
                    <a:pt x="375043" y="1639150"/>
                  </a:lnTo>
                  <a:close/>
                </a:path>
                <a:path w="375284" h="4376420">
                  <a:moveTo>
                    <a:pt x="375043" y="46888"/>
                  </a:moveTo>
                  <a:lnTo>
                    <a:pt x="371348" y="28663"/>
                  </a:lnTo>
                  <a:lnTo>
                    <a:pt x="367842" y="23444"/>
                  </a:lnTo>
                  <a:lnTo>
                    <a:pt x="361302" y="13754"/>
                  </a:lnTo>
                  <a:lnTo>
                    <a:pt x="351599" y="7213"/>
                  </a:lnTo>
                  <a:lnTo>
                    <a:pt x="351599" y="46888"/>
                  </a:lnTo>
                  <a:lnTo>
                    <a:pt x="351599" y="76111"/>
                  </a:lnTo>
                  <a:lnTo>
                    <a:pt x="351599" y="105194"/>
                  </a:lnTo>
                  <a:lnTo>
                    <a:pt x="351599" y="234403"/>
                  </a:lnTo>
                  <a:lnTo>
                    <a:pt x="349758" y="243547"/>
                  </a:lnTo>
                  <a:lnTo>
                    <a:pt x="344741" y="250990"/>
                  </a:lnTo>
                  <a:lnTo>
                    <a:pt x="337286" y="256019"/>
                  </a:lnTo>
                  <a:lnTo>
                    <a:pt x="328155" y="257848"/>
                  </a:lnTo>
                  <a:lnTo>
                    <a:pt x="46875" y="257848"/>
                  </a:lnTo>
                  <a:lnTo>
                    <a:pt x="37744" y="256019"/>
                  </a:lnTo>
                  <a:lnTo>
                    <a:pt x="30289" y="250990"/>
                  </a:lnTo>
                  <a:lnTo>
                    <a:pt x="25273" y="243547"/>
                  </a:lnTo>
                  <a:lnTo>
                    <a:pt x="23431" y="234403"/>
                  </a:lnTo>
                  <a:lnTo>
                    <a:pt x="23431" y="105194"/>
                  </a:lnTo>
                  <a:lnTo>
                    <a:pt x="152869" y="200050"/>
                  </a:lnTo>
                  <a:lnTo>
                    <a:pt x="169481" y="208546"/>
                  </a:lnTo>
                  <a:lnTo>
                    <a:pt x="187490" y="211378"/>
                  </a:lnTo>
                  <a:lnTo>
                    <a:pt x="205511" y="208546"/>
                  </a:lnTo>
                  <a:lnTo>
                    <a:pt x="222161" y="200050"/>
                  </a:lnTo>
                  <a:lnTo>
                    <a:pt x="238658" y="187972"/>
                  </a:lnTo>
                  <a:lnTo>
                    <a:pt x="351599" y="105194"/>
                  </a:lnTo>
                  <a:lnTo>
                    <a:pt x="351599" y="76111"/>
                  </a:lnTo>
                  <a:lnTo>
                    <a:pt x="208318" y="181152"/>
                  </a:lnTo>
                  <a:lnTo>
                    <a:pt x="198335" y="186270"/>
                  </a:lnTo>
                  <a:lnTo>
                    <a:pt x="187515" y="187972"/>
                  </a:lnTo>
                  <a:lnTo>
                    <a:pt x="176695" y="186270"/>
                  </a:lnTo>
                  <a:lnTo>
                    <a:pt x="166712" y="181152"/>
                  </a:lnTo>
                  <a:lnTo>
                    <a:pt x="63106" y="105194"/>
                  </a:lnTo>
                  <a:lnTo>
                    <a:pt x="23431" y="76111"/>
                  </a:lnTo>
                  <a:lnTo>
                    <a:pt x="23431" y="46888"/>
                  </a:lnTo>
                  <a:lnTo>
                    <a:pt x="25273" y="37757"/>
                  </a:lnTo>
                  <a:lnTo>
                    <a:pt x="30289" y="30314"/>
                  </a:lnTo>
                  <a:lnTo>
                    <a:pt x="37744" y="25285"/>
                  </a:lnTo>
                  <a:lnTo>
                    <a:pt x="46875" y="23444"/>
                  </a:lnTo>
                  <a:lnTo>
                    <a:pt x="328155" y="23444"/>
                  </a:lnTo>
                  <a:lnTo>
                    <a:pt x="337286" y="25285"/>
                  </a:lnTo>
                  <a:lnTo>
                    <a:pt x="344741" y="30314"/>
                  </a:lnTo>
                  <a:lnTo>
                    <a:pt x="349758" y="37757"/>
                  </a:lnTo>
                  <a:lnTo>
                    <a:pt x="351599" y="46888"/>
                  </a:lnTo>
                  <a:lnTo>
                    <a:pt x="351599" y="7213"/>
                  </a:lnTo>
                  <a:lnTo>
                    <a:pt x="346392" y="3695"/>
                  </a:lnTo>
                  <a:lnTo>
                    <a:pt x="328155" y="0"/>
                  </a:lnTo>
                  <a:lnTo>
                    <a:pt x="46875" y="0"/>
                  </a:lnTo>
                  <a:lnTo>
                    <a:pt x="28638" y="3695"/>
                  </a:lnTo>
                  <a:lnTo>
                    <a:pt x="13741" y="13754"/>
                  </a:lnTo>
                  <a:lnTo>
                    <a:pt x="3683" y="28663"/>
                  </a:lnTo>
                  <a:lnTo>
                    <a:pt x="0" y="46888"/>
                  </a:lnTo>
                  <a:lnTo>
                    <a:pt x="0" y="234403"/>
                  </a:lnTo>
                  <a:lnTo>
                    <a:pt x="3683" y="252641"/>
                  </a:lnTo>
                  <a:lnTo>
                    <a:pt x="13741" y="267550"/>
                  </a:lnTo>
                  <a:lnTo>
                    <a:pt x="28638" y="277609"/>
                  </a:lnTo>
                  <a:lnTo>
                    <a:pt x="46875" y="281292"/>
                  </a:lnTo>
                  <a:lnTo>
                    <a:pt x="328155" y="281292"/>
                  </a:lnTo>
                  <a:lnTo>
                    <a:pt x="367842" y="257848"/>
                  </a:lnTo>
                  <a:lnTo>
                    <a:pt x="375043" y="234403"/>
                  </a:lnTo>
                  <a:lnTo>
                    <a:pt x="375043" y="105194"/>
                  </a:lnTo>
                  <a:lnTo>
                    <a:pt x="375043" y="46888"/>
                  </a:lnTo>
                  <a:close/>
                </a:path>
              </a:pathLst>
            </a:custGeom>
            <a:solidFill>
              <a:srgbClr val="9FA5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050" y="6686549"/>
              <a:ext cx="6810375" cy="3714750"/>
            </a:xfrm>
            <a:prstGeom prst="rect">
              <a:avLst/>
            </a:prstGeom>
          </p:spPr>
        </p:pic>
        <p:pic>
          <p:nvPicPr>
            <p:cNvPr id="9" name="object 9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0244" y="10306050"/>
              <a:ext cx="1754504" cy="4191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551192" y="989639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014" y="0"/>
                  </a:moveTo>
                  <a:lnTo>
                    <a:pt x="0" y="0"/>
                  </a:lnTo>
                  <a:lnTo>
                    <a:pt x="0" y="28446"/>
                  </a:lnTo>
                  <a:lnTo>
                    <a:pt x="28014" y="28446"/>
                  </a:lnTo>
                  <a:lnTo>
                    <a:pt x="28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51192" y="989639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8446"/>
                  </a:moveTo>
                  <a:lnTo>
                    <a:pt x="28013" y="0"/>
                  </a:lnTo>
                </a:path>
                <a:path w="28575" h="28575">
                  <a:moveTo>
                    <a:pt x="0" y="0"/>
                  </a:moveTo>
                  <a:lnTo>
                    <a:pt x="28013" y="28446"/>
                  </a:lnTo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>
              <a:hlinkClick r:id="rId4"/>
            </p:cNvPr>
            <p:cNvSpPr/>
            <p:nvPr/>
          </p:nvSpPr>
          <p:spPr>
            <a:xfrm>
              <a:off x="9619824" y="10345412"/>
              <a:ext cx="1630045" cy="359410"/>
            </a:xfrm>
            <a:custGeom>
              <a:avLst/>
              <a:gdLst/>
              <a:ahLst/>
              <a:cxnLst/>
              <a:rect l="l" t="t" r="r" b="b"/>
              <a:pathLst>
                <a:path w="1630045" h="359409">
                  <a:moveTo>
                    <a:pt x="1629478" y="0"/>
                  </a:moveTo>
                  <a:lnTo>
                    <a:pt x="0" y="0"/>
                  </a:lnTo>
                  <a:lnTo>
                    <a:pt x="0" y="359360"/>
                  </a:lnTo>
                  <a:lnTo>
                    <a:pt x="1629478" y="359360"/>
                  </a:lnTo>
                  <a:lnTo>
                    <a:pt x="1629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>
              <a:hlinkClick r:id="rId4"/>
            </p:cNvPr>
            <p:cNvSpPr/>
            <p:nvPr/>
          </p:nvSpPr>
          <p:spPr>
            <a:xfrm>
              <a:off x="9619822" y="10345412"/>
              <a:ext cx="1630045" cy="359410"/>
            </a:xfrm>
            <a:custGeom>
              <a:avLst/>
              <a:gdLst/>
              <a:ahLst/>
              <a:cxnLst/>
              <a:rect l="l" t="t" r="r" b="b"/>
              <a:pathLst>
                <a:path w="1630045" h="359409">
                  <a:moveTo>
                    <a:pt x="1" y="359360"/>
                  </a:moveTo>
                  <a:lnTo>
                    <a:pt x="1629480" y="359360"/>
                  </a:lnTo>
                  <a:lnTo>
                    <a:pt x="1629480" y="0"/>
                  </a:lnTo>
                  <a:lnTo>
                    <a:pt x="1" y="0"/>
                  </a:lnTo>
                  <a:lnTo>
                    <a:pt x="1" y="359360"/>
                  </a:lnTo>
                  <a:close/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49945" y="1647698"/>
            <a:ext cx="6403975" cy="1043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Email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Phishing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8600"/>
              </a:lnSpc>
              <a:spcBef>
                <a:spcPts val="500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most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5">
                <a:solidFill>
                  <a:srgbClr val="C2C4B5"/>
                </a:solidFill>
                <a:latin typeface="Cambria"/>
                <a:cs typeface="Cambria"/>
              </a:rPr>
              <a:t>common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form,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where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attackers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send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fraudulent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emails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impersonating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legitimate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organizations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trick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recipients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into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revealing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sensitive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like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login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credentials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or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financial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details.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9945" y="3162173"/>
            <a:ext cx="633285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35" b="1">
                <a:solidFill>
                  <a:srgbClr val="C2C4B5"/>
                </a:solidFill>
                <a:latin typeface="Tahoma"/>
                <a:cs typeface="Tahoma"/>
              </a:rPr>
              <a:t>Spear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Phishing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12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highly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targeted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attack,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often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personalized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specific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individual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organization,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using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gathered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about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target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increase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credibility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fraudulent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message.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49945" y="4428997"/>
            <a:ext cx="628078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Smishing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(SMS</a:t>
            </a:r>
            <a:r>
              <a:rPr dirty="0" sz="1450" spc="-10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Phishing)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attacks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conducted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via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10">
                <a:solidFill>
                  <a:srgbClr val="C2C4B5"/>
                </a:solidFill>
                <a:latin typeface="Cambria"/>
                <a:cs typeface="Cambria"/>
              </a:rPr>
              <a:t>SMS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messages.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These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texts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often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contain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malicious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links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or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requests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personal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information,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leveraging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urgency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tempting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offers.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49945" y="5695822"/>
            <a:ext cx="657352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Vishing</a:t>
            </a:r>
            <a:r>
              <a:rPr dirty="0" sz="1450" spc="-10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95" b="1">
                <a:solidFill>
                  <a:srgbClr val="C2C4B5"/>
                </a:solidFill>
                <a:latin typeface="Tahoma"/>
                <a:cs typeface="Tahoma"/>
              </a:rPr>
              <a:t>(Voice</a:t>
            </a:r>
            <a:r>
              <a:rPr dirty="0" sz="1450" spc="-10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Phishing)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Deceptive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phone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calls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where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attackers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pose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entities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trick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victims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into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divulging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sensitive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performing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actions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compromise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security.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1430000" cy="7753350"/>
          </a:xfrm>
          <a:custGeom>
            <a:avLst/>
            <a:gdLst/>
            <a:ahLst/>
            <a:cxnLst/>
            <a:rect l="l" t="t" r="r" b="b"/>
            <a:pathLst>
              <a:path w="11430000" h="7753350">
                <a:moveTo>
                  <a:pt x="11430000" y="0"/>
                </a:moveTo>
                <a:lnTo>
                  <a:pt x="0" y="0"/>
                </a:lnTo>
                <a:lnTo>
                  <a:pt x="0" y="7753350"/>
                </a:lnTo>
                <a:lnTo>
                  <a:pt x="11430000" y="7753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393350"/>
            <a:ext cx="9357995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Spotting</a:t>
            </a:r>
            <a:r>
              <a:rPr dirty="0" spc="-254"/>
              <a:t> </a:t>
            </a:r>
            <a:r>
              <a:rPr dirty="0" spc="-145"/>
              <a:t>the</a:t>
            </a:r>
            <a:r>
              <a:rPr dirty="0" spc="-254"/>
              <a:t> </a:t>
            </a:r>
            <a:r>
              <a:rPr dirty="0" spc="-190"/>
              <a:t>Red</a:t>
            </a:r>
            <a:r>
              <a:rPr dirty="0" spc="-254"/>
              <a:t> </a:t>
            </a:r>
            <a:r>
              <a:rPr dirty="0" spc="-125"/>
              <a:t>Flags:</a:t>
            </a:r>
            <a:r>
              <a:rPr dirty="0" spc="-254"/>
              <a:t> </a:t>
            </a:r>
            <a:r>
              <a:rPr dirty="0" spc="-175"/>
              <a:t>Recognizing</a:t>
            </a:r>
            <a:r>
              <a:rPr dirty="0" spc="-254"/>
              <a:t> </a:t>
            </a:r>
            <a:r>
              <a:rPr dirty="0" spc="-170"/>
              <a:t>Phishing</a:t>
            </a:r>
            <a:r>
              <a:rPr dirty="0" spc="-345"/>
              <a:t> </a:t>
            </a:r>
            <a:r>
              <a:rPr dirty="0" spc="-55"/>
              <a:t>Attempts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276349"/>
            <a:ext cx="4933950" cy="268605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905500" y="2133599"/>
            <a:ext cx="342900" cy="333375"/>
          </a:xfrm>
          <a:custGeom>
            <a:avLst/>
            <a:gdLst/>
            <a:ahLst/>
            <a:cxnLst/>
            <a:rect l="l" t="t" r="r" b="b"/>
            <a:pathLst>
              <a:path w="342900" h="333375">
                <a:moveTo>
                  <a:pt x="326631" y="0"/>
                </a:moveTo>
                <a:lnTo>
                  <a:pt x="16268" y="0"/>
                </a:lnTo>
                <a:lnTo>
                  <a:pt x="13881" y="469"/>
                </a:lnTo>
                <a:lnTo>
                  <a:pt x="0" y="16268"/>
                </a:lnTo>
                <a:lnTo>
                  <a:pt x="0" y="314629"/>
                </a:lnTo>
                <a:lnTo>
                  <a:pt x="0" y="317106"/>
                </a:lnTo>
                <a:lnTo>
                  <a:pt x="16268" y="333375"/>
                </a:lnTo>
                <a:lnTo>
                  <a:pt x="326631" y="333375"/>
                </a:lnTo>
                <a:lnTo>
                  <a:pt x="342900" y="317106"/>
                </a:lnTo>
                <a:lnTo>
                  <a:pt x="342900" y="16268"/>
                </a:lnTo>
                <a:lnTo>
                  <a:pt x="329018" y="469"/>
                </a:lnTo>
                <a:lnTo>
                  <a:pt x="326631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05500" y="3581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26631" y="0"/>
                </a:moveTo>
                <a:lnTo>
                  <a:pt x="16268" y="0"/>
                </a:lnTo>
                <a:lnTo>
                  <a:pt x="13881" y="469"/>
                </a:lnTo>
                <a:lnTo>
                  <a:pt x="0" y="16268"/>
                </a:lnTo>
                <a:lnTo>
                  <a:pt x="0" y="324154"/>
                </a:lnTo>
                <a:lnTo>
                  <a:pt x="0" y="326631"/>
                </a:lnTo>
                <a:lnTo>
                  <a:pt x="16268" y="342900"/>
                </a:lnTo>
                <a:lnTo>
                  <a:pt x="326631" y="342900"/>
                </a:lnTo>
                <a:lnTo>
                  <a:pt x="342900" y="326631"/>
                </a:lnTo>
                <a:lnTo>
                  <a:pt x="342900" y="16268"/>
                </a:lnTo>
                <a:lnTo>
                  <a:pt x="329018" y="469"/>
                </a:lnTo>
                <a:lnTo>
                  <a:pt x="326631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05500" y="48005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26631" y="0"/>
                </a:moveTo>
                <a:lnTo>
                  <a:pt x="16268" y="0"/>
                </a:lnTo>
                <a:lnTo>
                  <a:pt x="13881" y="469"/>
                </a:lnTo>
                <a:lnTo>
                  <a:pt x="0" y="16268"/>
                </a:lnTo>
                <a:lnTo>
                  <a:pt x="0" y="324154"/>
                </a:lnTo>
                <a:lnTo>
                  <a:pt x="0" y="326631"/>
                </a:lnTo>
                <a:lnTo>
                  <a:pt x="16268" y="342899"/>
                </a:lnTo>
                <a:lnTo>
                  <a:pt x="326631" y="342899"/>
                </a:lnTo>
                <a:lnTo>
                  <a:pt x="342900" y="326631"/>
                </a:lnTo>
                <a:lnTo>
                  <a:pt x="342900" y="16268"/>
                </a:lnTo>
                <a:lnTo>
                  <a:pt x="329018" y="469"/>
                </a:lnTo>
                <a:lnTo>
                  <a:pt x="326631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05500" y="6257924"/>
            <a:ext cx="342900" cy="333375"/>
          </a:xfrm>
          <a:custGeom>
            <a:avLst/>
            <a:gdLst/>
            <a:ahLst/>
            <a:cxnLst/>
            <a:rect l="l" t="t" r="r" b="b"/>
            <a:pathLst>
              <a:path w="342900" h="333375">
                <a:moveTo>
                  <a:pt x="326631" y="0"/>
                </a:moveTo>
                <a:lnTo>
                  <a:pt x="16268" y="0"/>
                </a:lnTo>
                <a:lnTo>
                  <a:pt x="13881" y="469"/>
                </a:lnTo>
                <a:lnTo>
                  <a:pt x="0" y="16268"/>
                </a:lnTo>
                <a:lnTo>
                  <a:pt x="0" y="314619"/>
                </a:lnTo>
                <a:lnTo>
                  <a:pt x="0" y="317110"/>
                </a:lnTo>
                <a:lnTo>
                  <a:pt x="16268" y="333372"/>
                </a:lnTo>
                <a:lnTo>
                  <a:pt x="326631" y="333372"/>
                </a:lnTo>
                <a:lnTo>
                  <a:pt x="342900" y="317110"/>
                </a:lnTo>
                <a:lnTo>
                  <a:pt x="342900" y="16268"/>
                </a:lnTo>
                <a:lnTo>
                  <a:pt x="329018" y="469"/>
                </a:lnTo>
                <a:lnTo>
                  <a:pt x="326631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894730" y="1179353"/>
            <a:ext cx="4934585" cy="5969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130"/>
              </a:spcBef>
            </a:pP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attempts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often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contain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tell-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tale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signs.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Always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be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wary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of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emails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messages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0">
                <a:solidFill>
                  <a:srgbClr val="C2C4B5"/>
                </a:solidFill>
                <a:latin typeface="Cambria"/>
                <a:cs typeface="Cambria"/>
              </a:rPr>
              <a:t>demand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immediate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action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create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sense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of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panic.</a:t>
            </a: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150">
              <a:latin typeface="Cambria"/>
              <a:cs typeface="Cambria"/>
            </a:endParaRPr>
          </a:p>
          <a:p>
            <a:pPr marL="499745">
              <a:lnSpc>
                <a:spcPct val="100000"/>
              </a:lnSpc>
            </a:pPr>
            <a:r>
              <a:rPr dirty="0" sz="1450" spc="-80" b="1">
                <a:solidFill>
                  <a:srgbClr val="C2C4B5"/>
                </a:solidFill>
                <a:latin typeface="Tahoma"/>
                <a:cs typeface="Tahoma"/>
              </a:rPr>
              <a:t>Suspicious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20" b="1">
                <a:solidFill>
                  <a:srgbClr val="C2C4B5"/>
                </a:solidFill>
                <a:latin typeface="Tahoma"/>
                <a:cs typeface="Tahoma"/>
              </a:rPr>
              <a:t>Links</a:t>
            </a:r>
            <a:endParaRPr sz="1450">
              <a:latin typeface="Tahoma"/>
              <a:cs typeface="Tahoma"/>
            </a:endParaRPr>
          </a:p>
          <a:p>
            <a:pPr marL="499745" marR="86995">
              <a:lnSpc>
                <a:spcPct val="138600"/>
              </a:lnSpc>
              <a:spcBef>
                <a:spcPts val="955"/>
              </a:spcBef>
            </a:pP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Hover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over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links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without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clicking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reveal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actual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URL.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Look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inconsistencies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between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displayed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text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link's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destination.</a:t>
            </a: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150">
              <a:latin typeface="Cambria"/>
              <a:cs typeface="Cambria"/>
            </a:endParaRPr>
          </a:p>
          <a:p>
            <a:pPr marL="499745">
              <a:lnSpc>
                <a:spcPct val="100000"/>
              </a:lnSpc>
            </a:pP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Poor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30" b="1">
                <a:solidFill>
                  <a:srgbClr val="C2C4B5"/>
                </a:solidFill>
                <a:latin typeface="Tahoma"/>
                <a:cs typeface="Tahoma"/>
              </a:rPr>
              <a:t>Grammar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35" b="1">
                <a:solidFill>
                  <a:srgbClr val="C2C4B5"/>
                </a:solidFill>
                <a:latin typeface="Tahoma"/>
                <a:cs typeface="Tahoma"/>
              </a:rPr>
              <a:t>&amp;</a:t>
            </a:r>
            <a:r>
              <a:rPr dirty="0" sz="1450" spc="-17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Spelling</a:t>
            </a:r>
            <a:endParaRPr sz="1450">
              <a:latin typeface="Tahoma"/>
              <a:cs typeface="Tahoma"/>
            </a:endParaRPr>
          </a:p>
          <a:p>
            <a:pPr marL="499745" marR="324485">
              <a:lnSpc>
                <a:spcPct val="135900"/>
              </a:lnSpc>
              <a:spcBef>
                <a:spcPts val="990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 organizations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rarely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send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communications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C2C4B5"/>
                </a:solidFill>
                <a:latin typeface="Cambria"/>
                <a:cs typeface="Cambria"/>
              </a:rPr>
              <a:t>with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numerous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typographical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errors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awkward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phrasing.</a:t>
            </a: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50">
              <a:latin typeface="Cambria"/>
              <a:cs typeface="Cambria"/>
            </a:endParaRPr>
          </a:p>
          <a:p>
            <a:pPr marL="499745">
              <a:lnSpc>
                <a:spcPct val="100000"/>
              </a:lnSpc>
            </a:pP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Fake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5" b="1">
                <a:solidFill>
                  <a:srgbClr val="C2C4B5"/>
                </a:solidFill>
                <a:latin typeface="Tahoma"/>
                <a:cs typeface="Tahoma"/>
              </a:rPr>
              <a:t>Sender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Names</a:t>
            </a:r>
            <a:endParaRPr sz="1450">
              <a:latin typeface="Tahoma"/>
              <a:cs typeface="Tahoma"/>
            </a:endParaRPr>
          </a:p>
          <a:p>
            <a:pPr marL="499745" marR="91440">
              <a:lnSpc>
                <a:spcPct val="135900"/>
              </a:lnSpc>
              <a:spcBef>
                <a:spcPts val="1065"/>
              </a:spcBef>
            </a:pP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Check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sender's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email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address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carefully.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Attackers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often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use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addresses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are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similar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to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ones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but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have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subtle differences.</a:t>
            </a: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50">
              <a:latin typeface="Cambria"/>
              <a:cs typeface="Cambria"/>
            </a:endParaRPr>
          </a:p>
          <a:p>
            <a:pPr marL="499745">
              <a:lnSpc>
                <a:spcPct val="100000"/>
              </a:lnSpc>
            </a:pPr>
            <a:r>
              <a:rPr dirty="0" sz="1450" spc="-90" b="1">
                <a:solidFill>
                  <a:srgbClr val="C2C4B5"/>
                </a:solidFill>
                <a:latin typeface="Tahoma"/>
                <a:cs typeface="Tahoma"/>
              </a:rPr>
              <a:t>Unusual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Requests</a:t>
            </a:r>
            <a:endParaRPr sz="1450">
              <a:latin typeface="Tahoma"/>
              <a:cs typeface="Tahoma"/>
            </a:endParaRPr>
          </a:p>
          <a:p>
            <a:pPr marL="499745" marR="169545">
              <a:lnSpc>
                <a:spcPct val="135900"/>
              </a:lnSpc>
              <a:spcBef>
                <a:spcPts val="1065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Be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suspicious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requests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personal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information,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especially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passwords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financial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details,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seem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out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place.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580244" y="7245857"/>
            <a:ext cx="1754505" cy="434340"/>
            <a:chOff x="9580244" y="7245857"/>
            <a:chExt cx="1754505" cy="434340"/>
          </a:xfrm>
        </p:grpSpPr>
        <p:pic>
          <p:nvPicPr>
            <p:cNvPr id="11" name="object 11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7245857"/>
              <a:ext cx="1754504" cy="419100"/>
            </a:xfrm>
            <a:prstGeom prst="rect">
              <a:avLst/>
            </a:prstGeom>
          </p:spPr>
        </p:pic>
        <p:sp>
          <p:nvSpPr>
            <p:cNvPr id="12" name="object 12" descr="">
              <a:hlinkClick r:id="rId3"/>
            </p:cNvPr>
            <p:cNvSpPr/>
            <p:nvPr/>
          </p:nvSpPr>
          <p:spPr>
            <a:xfrm>
              <a:off x="9651041" y="7288906"/>
              <a:ext cx="1641475" cy="368300"/>
            </a:xfrm>
            <a:custGeom>
              <a:avLst/>
              <a:gdLst/>
              <a:ahLst/>
              <a:cxnLst/>
              <a:rect l="l" t="t" r="r" b="b"/>
              <a:pathLst>
                <a:path w="1641475" h="368300">
                  <a:moveTo>
                    <a:pt x="1640888" y="0"/>
                  </a:moveTo>
                  <a:lnTo>
                    <a:pt x="0" y="0"/>
                  </a:lnTo>
                  <a:lnTo>
                    <a:pt x="0" y="367786"/>
                  </a:lnTo>
                  <a:lnTo>
                    <a:pt x="1640888" y="367786"/>
                  </a:lnTo>
                  <a:lnTo>
                    <a:pt x="164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>
              <a:hlinkClick r:id="rId3"/>
            </p:cNvPr>
            <p:cNvSpPr/>
            <p:nvPr/>
          </p:nvSpPr>
          <p:spPr>
            <a:xfrm>
              <a:off x="9651042" y="7288906"/>
              <a:ext cx="1641475" cy="368300"/>
            </a:xfrm>
            <a:custGeom>
              <a:avLst/>
              <a:gdLst/>
              <a:ahLst/>
              <a:cxnLst/>
              <a:rect l="l" t="t" r="r" b="b"/>
              <a:pathLst>
                <a:path w="1641475" h="368300">
                  <a:moveTo>
                    <a:pt x="0" y="367786"/>
                  </a:moveTo>
                  <a:lnTo>
                    <a:pt x="1640887" y="367786"/>
                  </a:lnTo>
                  <a:lnTo>
                    <a:pt x="1640887" y="0"/>
                  </a:lnTo>
                  <a:lnTo>
                    <a:pt x="0" y="0"/>
                  </a:lnTo>
                  <a:lnTo>
                    <a:pt x="0" y="367786"/>
                  </a:lnTo>
                  <a:close/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707675"/>
            <a:ext cx="8179434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Social</a:t>
            </a:r>
            <a:r>
              <a:rPr dirty="0" spc="-254"/>
              <a:t> </a:t>
            </a:r>
            <a:r>
              <a:rPr dirty="0" spc="-155"/>
              <a:t>Engineering:</a:t>
            </a:r>
            <a:r>
              <a:rPr dirty="0" spc="-250"/>
              <a:t> </a:t>
            </a:r>
            <a:r>
              <a:rPr dirty="0" spc="-140"/>
              <a:t>Playing</a:t>
            </a:r>
            <a:r>
              <a:rPr dirty="0" spc="-250"/>
              <a:t> </a:t>
            </a:r>
            <a:r>
              <a:rPr dirty="0" spc="-180"/>
              <a:t>on</a:t>
            </a:r>
            <a:r>
              <a:rPr dirty="0" spc="-250"/>
              <a:t> </a:t>
            </a:r>
            <a:r>
              <a:rPr dirty="0" spc="-190"/>
              <a:t>Human</a:t>
            </a:r>
            <a:r>
              <a:rPr dirty="0" spc="-250"/>
              <a:t> </a:t>
            </a:r>
            <a:r>
              <a:rPr dirty="0" spc="-75"/>
              <a:t>Emotions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1427003"/>
            <a:ext cx="9469755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1300"/>
              </a:lnSpc>
              <a:spcBef>
                <a:spcPts val="90"/>
              </a:spcBef>
            </a:pP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Attackers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often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leverage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social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engineering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tactics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to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manipulate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victims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into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complying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with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their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requests.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These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tactics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exploit </a:t>
            </a:r>
            <a:r>
              <a:rPr dirty="0" sz="1150" spc="100">
                <a:solidFill>
                  <a:srgbClr val="C2C4B5"/>
                </a:solidFill>
                <a:latin typeface="Cambria"/>
                <a:cs typeface="Cambria"/>
              </a:rPr>
              <a:t>human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psychology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can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be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very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effective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if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you're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not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aware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them.</a:t>
            </a:r>
            <a:endParaRPr sz="1150">
              <a:latin typeface="Cambria"/>
              <a:cs typeface="Cambr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17" y="2133917"/>
            <a:ext cx="3579723" cy="357972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36955" y="2495423"/>
            <a:ext cx="2975610" cy="1033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42745">
              <a:lnSpc>
                <a:spcPct val="100000"/>
              </a:lnSpc>
              <a:spcBef>
                <a:spcPts val="125"/>
              </a:spcBef>
            </a:pP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Fear</a:t>
            </a:r>
            <a:r>
              <a:rPr dirty="0" sz="1450" spc="-14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35" b="1">
                <a:solidFill>
                  <a:srgbClr val="C2C4B5"/>
                </a:solidFill>
                <a:latin typeface="Tahoma"/>
                <a:cs typeface="Tahoma"/>
              </a:rPr>
              <a:t>&amp;</a:t>
            </a:r>
            <a:r>
              <a:rPr dirty="0" sz="1450" spc="-20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Urgency</a:t>
            </a:r>
            <a:endParaRPr sz="1450">
              <a:latin typeface="Tahoma"/>
              <a:cs typeface="Tahoma"/>
            </a:endParaRPr>
          </a:p>
          <a:p>
            <a:pPr algn="r" marL="271780" marR="5080" indent="-259715">
              <a:lnSpc>
                <a:spcPct val="135900"/>
              </a:lnSpc>
              <a:spcBef>
                <a:spcPts val="540"/>
              </a:spcBef>
            </a:pP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Messages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threatening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account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suspension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legal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action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if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immediate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action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C2C4B5"/>
                </a:solidFill>
                <a:latin typeface="Cambria"/>
                <a:cs typeface="Cambria"/>
              </a:rPr>
              <a:t>isn't</a:t>
            </a:r>
            <a:endParaRPr sz="11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taken.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17440" y="2495423"/>
            <a:ext cx="2825750" cy="1033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Fake</a:t>
            </a:r>
            <a:r>
              <a:rPr dirty="0" sz="1450" spc="-15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Authority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Impersonating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support,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executives,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or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government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officials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command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compliance.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17440" y="4514722"/>
            <a:ext cx="2948305" cy="8051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Emotional</a:t>
            </a:r>
            <a:r>
              <a:rPr dirty="0" sz="1450" spc="-7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Manipulation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41300"/>
              </a:lnSpc>
              <a:spcBef>
                <a:spcPts val="465"/>
              </a:spcBef>
            </a:pP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Appealing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empathy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curiosity,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such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as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fake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charity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requests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sensational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C2C4B5"/>
                </a:solidFill>
                <a:latin typeface="Cambria"/>
                <a:cs typeface="Cambria"/>
              </a:rPr>
              <a:t>news.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4714" y="4514722"/>
            <a:ext cx="3027680" cy="8051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17395">
              <a:lnSpc>
                <a:spcPct val="100000"/>
              </a:lnSpc>
              <a:spcBef>
                <a:spcPts val="125"/>
              </a:spcBef>
            </a:pPr>
            <a:r>
              <a:rPr dirty="0" sz="1450" spc="-55" b="1">
                <a:solidFill>
                  <a:srgbClr val="C2C4B5"/>
                </a:solidFill>
                <a:latin typeface="Tahoma"/>
                <a:cs typeface="Tahoma"/>
              </a:rPr>
              <a:t>Temptation</a:t>
            </a:r>
            <a:endParaRPr sz="14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35"/>
              </a:spcBef>
            </a:pP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Offering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enticing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but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fake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prizes,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discounts,</a:t>
            </a:r>
            <a:endParaRPr sz="11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70"/>
              </a:spcBef>
            </a:pP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job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opportunities.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580244" y="5926073"/>
            <a:ext cx="1776730" cy="478155"/>
            <a:chOff x="9580244" y="5926073"/>
            <a:chExt cx="1776730" cy="478155"/>
          </a:xfrm>
        </p:grpSpPr>
        <p:pic>
          <p:nvPicPr>
            <p:cNvPr id="11" name="object 11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sp>
          <p:nvSpPr>
            <p:cNvPr id="12" name="object 12" descr="">
              <a:hlinkClick r:id="rId3"/>
            </p:cNvPr>
            <p:cNvSpPr/>
            <p:nvPr/>
          </p:nvSpPr>
          <p:spPr>
            <a:xfrm>
              <a:off x="9640743" y="5967818"/>
              <a:ext cx="1692910" cy="413384"/>
            </a:xfrm>
            <a:custGeom>
              <a:avLst/>
              <a:gdLst/>
              <a:ahLst/>
              <a:cxnLst/>
              <a:rect l="l" t="t" r="r" b="b"/>
              <a:pathLst>
                <a:path w="1692909" h="413385">
                  <a:moveTo>
                    <a:pt x="1692668" y="0"/>
                  </a:moveTo>
                  <a:lnTo>
                    <a:pt x="0" y="0"/>
                  </a:lnTo>
                  <a:lnTo>
                    <a:pt x="0" y="412760"/>
                  </a:lnTo>
                  <a:lnTo>
                    <a:pt x="1692668" y="412760"/>
                  </a:lnTo>
                  <a:lnTo>
                    <a:pt x="1692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>
              <a:hlinkClick r:id="rId3"/>
            </p:cNvPr>
            <p:cNvSpPr/>
            <p:nvPr/>
          </p:nvSpPr>
          <p:spPr>
            <a:xfrm>
              <a:off x="9640743" y="5967819"/>
              <a:ext cx="1692910" cy="413384"/>
            </a:xfrm>
            <a:custGeom>
              <a:avLst/>
              <a:gdLst/>
              <a:ahLst/>
              <a:cxnLst/>
              <a:rect l="l" t="t" r="r" b="b"/>
              <a:pathLst>
                <a:path w="1692909" h="413385">
                  <a:moveTo>
                    <a:pt x="0" y="412760"/>
                  </a:moveTo>
                  <a:lnTo>
                    <a:pt x="1692668" y="412760"/>
                  </a:lnTo>
                  <a:lnTo>
                    <a:pt x="1692668" y="0"/>
                  </a:lnTo>
                  <a:lnTo>
                    <a:pt x="0" y="0"/>
                  </a:lnTo>
                  <a:lnTo>
                    <a:pt x="0" y="412760"/>
                  </a:lnTo>
                  <a:close/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53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5833122"/>
                </a:moveTo>
                <a:lnTo>
                  <a:pt x="10600779" y="5833122"/>
                </a:lnTo>
                <a:lnTo>
                  <a:pt x="10600779" y="5840958"/>
                </a:lnTo>
                <a:lnTo>
                  <a:pt x="11430000" y="5840958"/>
                </a:lnTo>
                <a:lnTo>
                  <a:pt x="11430000" y="5833122"/>
                </a:lnTo>
                <a:close/>
              </a:path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5833110"/>
                </a:lnTo>
                <a:lnTo>
                  <a:pt x="0" y="6266180"/>
                </a:lnTo>
                <a:lnTo>
                  <a:pt x="0" y="6438900"/>
                </a:lnTo>
                <a:lnTo>
                  <a:pt x="9591192" y="6438900"/>
                </a:lnTo>
                <a:lnTo>
                  <a:pt x="9591192" y="6266180"/>
                </a:lnTo>
                <a:lnTo>
                  <a:pt x="9568878" y="6266180"/>
                </a:lnTo>
                <a:lnTo>
                  <a:pt x="9568878" y="5833110"/>
                </a:lnTo>
                <a:lnTo>
                  <a:pt x="11430000" y="583311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1488725"/>
            <a:ext cx="7145020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Quiz</a:t>
            </a:r>
            <a:r>
              <a:rPr dirty="0" spc="-325"/>
              <a:t> </a:t>
            </a:r>
            <a:r>
              <a:rPr dirty="0" spc="-145"/>
              <a:t>Time:</a:t>
            </a:r>
            <a:r>
              <a:rPr dirty="0" spc="-325"/>
              <a:t> </a:t>
            </a:r>
            <a:r>
              <a:rPr dirty="0" spc="-165"/>
              <a:t>Test</a:t>
            </a:r>
            <a:r>
              <a:rPr dirty="0" spc="-360"/>
              <a:t> </a:t>
            </a:r>
            <a:r>
              <a:rPr dirty="0" spc="-204"/>
              <a:t>Your</a:t>
            </a:r>
            <a:r>
              <a:rPr dirty="0" spc="-275"/>
              <a:t> </a:t>
            </a:r>
            <a:r>
              <a:rPr dirty="0" spc="-170"/>
              <a:t>Phishing</a:t>
            </a:r>
            <a:r>
              <a:rPr dirty="0" spc="-270"/>
              <a:t> </a:t>
            </a:r>
            <a:r>
              <a:rPr dirty="0" spc="-114"/>
              <a:t>Knowledge!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2285206"/>
            <a:ext cx="697801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Let's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test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understanding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what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we've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covered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far.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Choose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best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answer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each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question.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0075" y="2686050"/>
            <a:ext cx="5038725" cy="2247900"/>
          </a:xfrm>
          <a:custGeom>
            <a:avLst/>
            <a:gdLst/>
            <a:ahLst/>
            <a:cxnLst/>
            <a:rect l="l" t="t" r="r" b="b"/>
            <a:pathLst>
              <a:path w="5038725" h="2247900">
                <a:moveTo>
                  <a:pt x="5022456" y="0"/>
                </a:moveTo>
                <a:lnTo>
                  <a:pt x="16267" y="0"/>
                </a:lnTo>
                <a:lnTo>
                  <a:pt x="13876" y="482"/>
                </a:lnTo>
                <a:lnTo>
                  <a:pt x="0" y="16268"/>
                </a:lnTo>
                <a:lnTo>
                  <a:pt x="0" y="2231631"/>
                </a:lnTo>
                <a:lnTo>
                  <a:pt x="16267" y="2247900"/>
                </a:lnTo>
                <a:lnTo>
                  <a:pt x="5022456" y="2247900"/>
                </a:lnTo>
                <a:lnTo>
                  <a:pt x="5038725" y="2231631"/>
                </a:lnTo>
                <a:lnTo>
                  <a:pt x="5038725" y="16268"/>
                </a:lnTo>
                <a:lnTo>
                  <a:pt x="5022456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37393" y="2796565"/>
            <a:ext cx="4212590" cy="50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Which</a:t>
            </a:r>
            <a:r>
              <a:rPr dirty="0" sz="1450" spc="-13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of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these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is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a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common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red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flag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0" b="1">
                <a:solidFill>
                  <a:srgbClr val="C2C4B5"/>
                </a:solidFill>
                <a:latin typeface="Tahoma"/>
                <a:cs typeface="Tahoma"/>
              </a:rPr>
              <a:t>in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a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phishing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email?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7409" y="3399631"/>
            <a:ext cx="4179570" cy="786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52095" algn="l"/>
              </a:tabLst>
            </a:pPr>
            <a:r>
              <a:rPr dirty="0" sz="1150" spc="12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personalized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greeting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correct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name.</a:t>
            </a:r>
            <a:endParaRPr sz="1150">
              <a:latin typeface="Cambria"/>
              <a:cs typeface="Cambria"/>
            </a:endParaRPr>
          </a:p>
          <a:p>
            <a:pPr marL="250190" indent="-23749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250190" algn="l"/>
              </a:tabLst>
            </a:pPr>
            <a:r>
              <a:rPr dirty="0" sz="1150" spc="12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link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takes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well-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known,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website.</a:t>
            </a:r>
            <a:endParaRPr sz="1150">
              <a:latin typeface="Cambria"/>
              <a:cs typeface="Cambria"/>
            </a:endParaRPr>
          </a:p>
          <a:p>
            <a:pPr marL="252095" indent="-23939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52095" algn="l"/>
              </a:tabLst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Poor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grammar,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spelling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mistakes,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generic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greetings.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7393" y="4255928"/>
            <a:ext cx="4568825" cy="501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0"/>
              </a:spcBef>
            </a:pPr>
            <a:r>
              <a:rPr dirty="0" sz="1150" spc="10" b="1">
                <a:solidFill>
                  <a:srgbClr val="C2C4B5"/>
                </a:solidFill>
                <a:latin typeface="Cambria"/>
                <a:cs typeface="Cambria"/>
              </a:rPr>
              <a:t>Answer:</a:t>
            </a:r>
            <a:r>
              <a:rPr dirty="0" sz="1150" spc="-15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 b="1">
                <a:solidFill>
                  <a:srgbClr val="C2C4B5"/>
                </a:solidFill>
                <a:latin typeface="Cambria"/>
                <a:cs typeface="Cambria"/>
              </a:rPr>
              <a:t>C</a:t>
            </a:r>
            <a:r>
              <a:rPr dirty="0" sz="1150" spc="20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50">
                <a:solidFill>
                  <a:srgbClr val="C2C4B5"/>
                </a:solidFill>
                <a:latin typeface="Cambria"/>
                <a:cs typeface="Cambria"/>
              </a:rPr>
              <a:t>-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organizations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maintain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high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standards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for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communication.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791200" y="2686050"/>
            <a:ext cx="5038725" cy="2247900"/>
          </a:xfrm>
          <a:custGeom>
            <a:avLst/>
            <a:gdLst/>
            <a:ahLst/>
            <a:cxnLst/>
            <a:rect l="l" t="t" r="r" b="b"/>
            <a:pathLst>
              <a:path w="5038725" h="2247900">
                <a:moveTo>
                  <a:pt x="5022456" y="0"/>
                </a:moveTo>
                <a:lnTo>
                  <a:pt x="16268" y="0"/>
                </a:lnTo>
                <a:lnTo>
                  <a:pt x="13868" y="482"/>
                </a:lnTo>
                <a:lnTo>
                  <a:pt x="0" y="16268"/>
                </a:lnTo>
                <a:lnTo>
                  <a:pt x="0" y="2231631"/>
                </a:lnTo>
                <a:lnTo>
                  <a:pt x="16268" y="2247900"/>
                </a:lnTo>
                <a:lnTo>
                  <a:pt x="5022456" y="2247900"/>
                </a:lnTo>
                <a:lnTo>
                  <a:pt x="5024843" y="2247430"/>
                </a:lnTo>
                <a:lnTo>
                  <a:pt x="5027142" y="2246477"/>
                </a:lnTo>
                <a:lnTo>
                  <a:pt x="5029441" y="2245525"/>
                </a:lnTo>
                <a:lnTo>
                  <a:pt x="5038725" y="2231631"/>
                </a:lnTo>
                <a:lnTo>
                  <a:pt x="5038725" y="16268"/>
                </a:lnTo>
                <a:lnTo>
                  <a:pt x="5024843" y="482"/>
                </a:lnTo>
                <a:lnTo>
                  <a:pt x="5022456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927331" y="2796565"/>
            <a:ext cx="4431030" cy="50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What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should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95" b="1">
                <a:solidFill>
                  <a:srgbClr val="C2C4B5"/>
                </a:solidFill>
                <a:latin typeface="Tahoma"/>
                <a:cs typeface="Tahoma"/>
              </a:rPr>
              <a:t>you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5" b="1">
                <a:solidFill>
                  <a:srgbClr val="C2C4B5"/>
                </a:solidFill>
                <a:latin typeface="Tahoma"/>
                <a:cs typeface="Tahoma"/>
              </a:rPr>
              <a:t>do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if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95" b="1">
                <a:solidFill>
                  <a:srgbClr val="C2C4B5"/>
                </a:solidFill>
                <a:latin typeface="Tahoma"/>
                <a:cs typeface="Tahoma"/>
              </a:rPr>
              <a:t>you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receive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a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0" b="1">
                <a:solidFill>
                  <a:srgbClr val="C2C4B5"/>
                </a:solidFill>
                <a:latin typeface="Tahoma"/>
                <a:cs typeface="Tahoma"/>
              </a:rPr>
              <a:t>suspicious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email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asking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for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your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password?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27332" y="3399631"/>
            <a:ext cx="4009390" cy="786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52095" algn="l"/>
              </a:tabLst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Reply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immediately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asking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clarification.</a:t>
            </a:r>
            <a:endParaRPr sz="1150">
              <a:latin typeface="Cambria"/>
              <a:cs typeface="Cambria"/>
            </a:endParaRPr>
          </a:p>
          <a:p>
            <a:pPr marL="250190" indent="-23749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250190" algn="l"/>
              </a:tabLst>
            </a:pP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Click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link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see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where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takes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C2C4B5"/>
                </a:solidFill>
                <a:latin typeface="Cambria"/>
                <a:cs typeface="Cambria"/>
              </a:rPr>
              <a:t>you.</a:t>
            </a:r>
            <a:endParaRPr sz="1150">
              <a:latin typeface="Cambria"/>
              <a:cs typeface="Cambria"/>
            </a:endParaRPr>
          </a:p>
          <a:p>
            <a:pPr marL="252095" indent="-23939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52095" algn="l"/>
              </a:tabLst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Delete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email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report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IT/security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team.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27331" y="4255928"/>
            <a:ext cx="4320540" cy="501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0"/>
              </a:spcBef>
            </a:pPr>
            <a:r>
              <a:rPr dirty="0" sz="1150" spc="10" b="1">
                <a:solidFill>
                  <a:srgbClr val="C2C4B5"/>
                </a:solidFill>
                <a:latin typeface="Cambria"/>
                <a:cs typeface="Cambria"/>
              </a:rPr>
              <a:t>Answer:</a:t>
            </a:r>
            <a:r>
              <a:rPr dirty="0" sz="1150" spc="-15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 b="1">
                <a:solidFill>
                  <a:srgbClr val="C2C4B5"/>
                </a:solidFill>
                <a:latin typeface="Cambria"/>
                <a:cs typeface="Cambria"/>
              </a:rPr>
              <a:t>C</a:t>
            </a:r>
            <a:r>
              <a:rPr dirty="0" sz="1150" spc="20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50">
                <a:solidFill>
                  <a:srgbClr val="C2C4B5"/>
                </a:solidFill>
                <a:latin typeface="Cambria"/>
                <a:cs typeface="Cambria"/>
              </a:rPr>
              <a:t>-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Never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provide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sensitive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information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via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email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and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always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report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suspicious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activity.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568152" y="5818162"/>
            <a:ext cx="1885314" cy="645795"/>
            <a:chOff x="9568152" y="5818162"/>
            <a:chExt cx="1885314" cy="64579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581582" y="5846068"/>
              <a:ext cx="1007110" cy="407670"/>
            </a:xfrm>
            <a:custGeom>
              <a:avLst/>
              <a:gdLst/>
              <a:ahLst/>
              <a:cxnLst/>
              <a:rect l="l" t="t" r="r" b="b"/>
              <a:pathLst>
                <a:path w="1007109" h="407670">
                  <a:moveTo>
                    <a:pt x="0" y="407323"/>
                  </a:moveTo>
                  <a:lnTo>
                    <a:pt x="1006497" y="0"/>
                  </a:lnTo>
                </a:path>
                <a:path w="1007109" h="407670">
                  <a:moveTo>
                    <a:pt x="0" y="0"/>
                  </a:moveTo>
                  <a:lnTo>
                    <a:pt x="1006497" y="407323"/>
                  </a:lnTo>
                </a:path>
              </a:pathLst>
            </a:custGeom>
            <a:ln w="127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91197" y="5841207"/>
              <a:ext cx="1838960" cy="599440"/>
            </a:xfrm>
            <a:custGeom>
              <a:avLst/>
              <a:gdLst/>
              <a:ahLst/>
              <a:cxnLst/>
              <a:rect l="l" t="t" r="r" b="b"/>
              <a:pathLst>
                <a:path w="1838959" h="599439">
                  <a:moveTo>
                    <a:pt x="1838802" y="0"/>
                  </a:moveTo>
                  <a:lnTo>
                    <a:pt x="0" y="0"/>
                  </a:lnTo>
                  <a:lnTo>
                    <a:pt x="0" y="599215"/>
                  </a:lnTo>
                  <a:lnTo>
                    <a:pt x="1838802" y="599215"/>
                  </a:lnTo>
                  <a:lnTo>
                    <a:pt x="1838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91197" y="5841207"/>
              <a:ext cx="1838960" cy="599440"/>
            </a:xfrm>
            <a:custGeom>
              <a:avLst/>
              <a:gdLst/>
              <a:ahLst/>
              <a:cxnLst/>
              <a:rect l="l" t="t" r="r" b="b"/>
              <a:pathLst>
                <a:path w="1838959" h="599439">
                  <a:moveTo>
                    <a:pt x="1838802" y="0"/>
                  </a:moveTo>
                  <a:lnTo>
                    <a:pt x="0" y="0"/>
                  </a:lnTo>
                  <a:lnTo>
                    <a:pt x="0" y="599216"/>
                  </a:lnTo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1641125"/>
            <a:ext cx="10059035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Real-</a:t>
            </a:r>
            <a:r>
              <a:rPr dirty="0" spc="-145"/>
              <a:t>World</a:t>
            </a:r>
            <a:r>
              <a:rPr dirty="0" spc="-260"/>
              <a:t> </a:t>
            </a:r>
            <a:r>
              <a:rPr dirty="0" spc="-204"/>
              <a:t>Impact:</a:t>
            </a:r>
            <a:r>
              <a:rPr dirty="0" spc="-305"/>
              <a:t> </a:t>
            </a:r>
            <a:r>
              <a:rPr dirty="0" spc="-105"/>
              <a:t>The</a:t>
            </a:r>
            <a:r>
              <a:rPr dirty="0" spc="-254"/>
              <a:t> </a:t>
            </a:r>
            <a:r>
              <a:rPr dirty="0" spc="-105"/>
              <a:t>Google</a:t>
            </a:r>
            <a:r>
              <a:rPr dirty="0" spc="-254"/>
              <a:t> </a:t>
            </a:r>
            <a:r>
              <a:rPr dirty="0" spc="-280"/>
              <a:t>&amp;</a:t>
            </a:r>
            <a:r>
              <a:rPr dirty="0" spc="-385"/>
              <a:t> </a:t>
            </a:r>
            <a:r>
              <a:rPr dirty="0" spc="-120"/>
              <a:t>Facebook</a:t>
            </a:r>
            <a:r>
              <a:rPr dirty="0" spc="-254"/>
              <a:t> </a:t>
            </a:r>
            <a:r>
              <a:rPr dirty="0" spc="-170"/>
              <a:t>Phishing</a:t>
            </a:r>
            <a:r>
              <a:rPr dirty="0" spc="-254"/>
              <a:t> </a:t>
            </a:r>
            <a:r>
              <a:rPr dirty="0" spc="-20"/>
              <a:t>Scam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2379503"/>
            <a:ext cx="10090150" cy="739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0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Even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tech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giants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can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fall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victim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sophisticated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schemes.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From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2013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2015,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Lithuanian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0">
                <a:solidFill>
                  <a:srgbClr val="C2C4B5"/>
                </a:solidFill>
                <a:latin typeface="Cambria"/>
                <a:cs typeface="Cambria"/>
              </a:rPr>
              <a:t>man,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Evaldas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Rimasauskas,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orchestrated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an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elaborate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0">
                <a:solidFill>
                  <a:srgbClr val="C2C4B5"/>
                </a:solidFill>
                <a:latin typeface="Cambria"/>
                <a:cs typeface="Cambria"/>
              </a:rPr>
              <a:t>scam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defrauded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Google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Facebook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over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$100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million.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0">
                <a:solidFill>
                  <a:srgbClr val="C2C4B5"/>
                </a:solidFill>
                <a:latin typeface="Cambria"/>
                <a:cs typeface="Cambria"/>
              </a:rPr>
              <a:t>He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impersonated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an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Asian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manufacturer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both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companies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regularly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did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business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with.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7375" y="3398678"/>
            <a:ext cx="4910455" cy="987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65"/>
              </a:spcBef>
            </a:pP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Rimasauskas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sent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emails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employees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Google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and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Facebook,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faking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invoices,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contracts,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letters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appeared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to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be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from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legitimate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vendor.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0">
                <a:solidFill>
                  <a:srgbClr val="C2C4B5"/>
                </a:solidFill>
                <a:latin typeface="Cambria"/>
                <a:cs typeface="Cambria"/>
              </a:rPr>
              <a:t>He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set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up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fake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company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websites</a:t>
            </a:r>
            <a:r>
              <a:rPr dirty="0" sz="11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bank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accounts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various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countries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receive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fraudulent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payments.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4432" y="3398678"/>
            <a:ext cx="4866005" cy="12255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75"/>
              </a:spcBef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This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case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highlights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importance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rigorous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vendor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verification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processes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internal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controls.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demonstrates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even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large,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sophisticated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organizations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can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be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susceptible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well-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executed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social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engineering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attacks,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underscoring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need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constant vigilance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robust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security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training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all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employees.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580244" y="5907923"/>
            <a:ext cx="1873250" cy="555625"/>
            <a:chOff x="9580244" y="5907923"/>
            <a:chExt cx="1873250" cy="555625"/>
          </a:xfrm>
        </p:grpSpPr>
        <p:pic>
          <p:nvPicPr>
            <p:cNvPr id="8" name="object 8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618851" y="5930969"/>
              <a:ext cx="1811655" cy="509905"/>
            </a:xfrm>
            <a:custGeom>
              <a:avLst/>
              <a:gdLst/>
              <a:ahLst/>
              <a:cxnLst/>
              <a:rect l="l" t="t" r="r" b="b"/>
              <a:pathLst>
                <a:path w="1811654" h="509904">
                  <a:moveTo>
                    <a:pt x="1811148" y="0"/>
                  </a:moveTo>
                  <a:lnTo>
                    <a:pt x="0" y="0"/>
                  </a:lnTo>
                  <a:lnTo>
                    <a:pt x="0" y="509454"/>
                  </a:lnTo>
                  <a:lnTo>
                    <a:pt x="1811148" y="509454"/>
                  </a:lnTo>
                  <a:lnTo>
                    <a:pt x="1811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18851" y="5930968"/>
              <a:ext cx="1811655" cy="509905"/>
            </a:xfrm>
            <a:custGeom>
              <a:avLst/>
              <a:gdLst/>
              <a:ahLst/>
              <a:cxnLst/>
              <a:rect l="l" t="t" r="r" b="b"/>
              <a:pathLst>
                <a:path w="1811654" h="509904">
                  <a:moveTo>
                    <a:pt x="1811148" y="0"/>
                  </a:moveTo>
                  <a:lnTo>
                    <a:pt x="0" y="0"/>
                  </a:lnTo>
                  <a:lnTo>
                    <a:pt x="0" y="509455"/>
                  </a:lnTo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1250600"/>
            <a:ext cx="6228080" cy="475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Quiz</a:t>
            </a:r>
            <a:r>
              <a:rPr dirty="0" spc="-325"/>
              <a:t> </a:t>
            </a:r>
            <a:r>
              <a:rPr dirty="0" spc="-145"/>
              <a:t>Time:</a:t>
            </a:r>
            <a:r>
              <a:rPr dirty="0" spc="-270"/>
              <a:t> </a:t>
            </a:r>
            <a:r>
              <a:rPr dirty="0" spc="-120"/>
              <a:t>More</a:t>
            </a:r>
            <a:r>
              <a:rPr dirty="0" spc="-270"/>
              <a:t> </a:t>
            </a:r>
            <a:r>
              <a:rPr dirty="0" spc="-170"/>
              <a:t>Phishing</a:t>
            </a:r>
            <a:r>
              <a:rPr dirty="0" spc="-270"/>
              <a:t> </a:t>
            </a:r>
            <a:r>
              <a:rPr dirty="0" spc="-95"/>
              <a:t>Scenarios!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2047081"/>
            <a:ext cx="659066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One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more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set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questions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reinforce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learning.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vigilance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first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line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defense.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0075" y="2447925"/>
            <a:ext cx="5038725" cy="2724150"/>
          </a:xfrm>
          <a:custGeom>
            <a:avLst/>
            <a:gdLst/>
            <a:ahLst/>
            <a:cxnLst/>
            <a:rect l="l" t="t" r="r" b="b"/>
            <a:pathLst>
              <a:path w="5038725" h="2724150">
                <a:moveTo>
                  <a:pt x="5022456" y="0"/>
                </a:moveTo>
                <a:lnTo>
                  <a:pt x="16267" y="0"/>
                </a:lnTo>
                <a:lnTo>
                  <a:pt x="13876" y="482"/>
                </a:lnTo>
                <a:lnTo>
                  <a:pt x="0" y="16268"/>
                </a:lnTo>
                <a:lnTo>
                  <a:pt x="0" y="2705404"/>
                </a:lnTo>
                <a:lnTo>
                  <a:pt x="0" y="2707881"/>
                </a:lnTo>
                <a:lnTo>
                  <a:pt x="16267" y="2724151"/>
                </a:lnTo>
                <a:lnTo>
                  <a:pt x="5022456" y="2724151"/>
                </a:lnTo>
                <a:lnTo>
                  <a:pt x="5038725" y="2707881"/>
                </a:lnTo>
                <a:lnTo>
                  <a:pt x="5038725" y="16268"/>
                </a:lnTo>
                <a:lnTo>
                  <a:pt x="5024843" y="482"/>
                </a:lnTo>
                <a:lnTo>
                  <a:pt x="5022456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37393" y="2558440"/>
            <a:ext cx="4486910" cy="50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You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receive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an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SMS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from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an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unknown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0" b="1">
                <a:solidFill>
                  <a:srgbClr val="C2C4B5"/>
                </a:solidFill>
                <a:latin typeface="Tahoma"/>
                <a:cs typeface="Tahoma"/>
              </a:rPr>
              <a:t>number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with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a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link,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5" b="1">
                <a:solidFill>
                  <a:srgbClr val="C2C4B5"/>
                </a:solidFill>
                <a:latin typeface="Tahoma"/>
                <a:cs typeface="Tahoma"/>
              </a:rPr>
              <a:t>stating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you've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won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a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prize.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What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should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95" b="1">
                <a:solidFill>
                  <a:srgbClr val="C2C4B5"/>
                </a:solidFill>
                <a:latin typeface="Tahoma"/>
                <a:cs typeface="Tahoma"/>
              </a:rPr>
              <a:t>you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25" b="1">
                <a:solidFill>
                  <a:srgbClr val="C2C4B5"/>
                </a:solidFill>
                <a:latin typeface="Tahoma"/>
                <a:cs typeface="Tahoma"/>
              </a:rPr>
              <a:t>do?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7414" y="3161506"/>
            <a:ext cx="3247390" cy="786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52095" algn="l"/>
              </a:tabLst>
            </a:pP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Click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link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claim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prize.</a:t>
            </a:r>
            <a:endParaRPr sz="1150">
              <a:latin typeface="Cambria"/>
              <a:cs typeface="Cambria"/>
            </a:endParaRPr>
          </a:p>
          <a:p>
            <a:pPr marL="250190" indent="-23749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250190" algn="l"/>
              </a:tabLst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Reply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sender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asking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more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details.</a:t>
            </a:r>
            <a:endParaRPr sz="1150">
              <a:latin typeface="Cambria"/>
              <a:cs typeface="Cambria"/>
            </a:endParaRPr>
          </a:p>
          <a:p>
            <a:pPr marL="252095" indent="-23939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52095" algn="l"/>
              </a:tabLst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Delete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message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block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number.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7398" y="4017803"/>
            <a:ext cx="4645660" cy="501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0"/>
              </a:spcBef>
            </a:pPr>
            <a:r>
              <a:rPr dirty="0" sz="1150" spc="10" b="1">
                <a:solidFill>
                  <a:srgbClr val="C2C4B5"/>
                </a:solidFill>
                <a:latin typeface="Cambria"/>
                <a:cs typeface="Cambria"/>
              </a:rPr>
              <a:t>Answer:</a:t>
            </a:r>
            <a:r>
              <a:rPr dirty="0" sz="1150" spc="5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 b="1">
                <a:solidFill>
                  <a:srgbClr val="C2C4B5"/>
                </a:solidFill>
                <a:latin typeface="Cambria"/>
                <a:cs typeface="Cambria"/>
              </a:rPr>
              <a:t>C</a:t>
            </a:r>
            <a:r>
              <a:rPr dirty="0" sz="1150" spc="35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50">
                <a:solidFill>
                  <a:srgbClr val="C2C4B5"/>
                </a:solidFill>
                <a:latin typeface="Cambria"/>
                <a:cs typeface="Cambria"/>
              </a:rPr>
              <a:t>-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This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classic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smishing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attempt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designed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trick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you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into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clicking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malicious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link.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791200" y="2447925"/>
            <a:ext cx="5038725" cy="2724150"/>
          </a:xfrm>
          <a:custGeom>
            <a:avLst/>
            <a:gdLst/>
            <a:ahLst/>
            <a:cxnLst/>
            <a:rect l="l" t="t" r="r" b="b"/>
            <a:pathLst>
              <a:path w="5038725" h="2724150">
                <a:moveTo>
                  <a:pt x="5022456" y="0"/>
                </a:moveTo>
                <a:lnTo>
                  <a:pt x="16268" y="0"/>
                </a:lnTo>
                <a:lnTo>
                  <a:pt x="13868" y="482"/>
                </a:lnTo>
                <a:lnTo>
                  <a:pt x="0" y="16268"/>
                </a:lnTo>
                <a:lnTo>
                  <a:pt x="0" y="2705404"/>
                </a:lnTo>
                <a:lnTo>
                  <a:pt x="0" y="2707881"/>
                </a:lnTo>
                <a:lnTo>
                  <a:pt x="16268" y="2724151"/>
                </a:lnTo>
                <a:lnTo>
                  <a:pt x="5022456" y="2724151"/>
                </a:lnTo>
                <a:lnTo>
                  <a:pt x="5038725" y="2707881"/>
                </a:lnTo>
                <a:lnTo>
                  <a:pt x="5038725" y="16268"/>
                </a:lnTo>
                <a:lnTo>
                  <a:pt x="5024843" y="482"/>
                </a:lnTo>
                <a:lnTo>
                  <a:pt x="5022456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927331" y="2558440"/>
            <a:ext cx="4496435" cy="739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An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email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from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your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"CEO"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asks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95" b="1">
                <a:solidFill>
                  <a:srgbClr val="C2C4B5"/>
                </a:solidFill>
                <a:latin typeface="Tahoma"/>
                <a:cs typeface="Tahoma"/>
              </a:rPr>
              <a:t>you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to</a:t>
            </a:r>
            <a:r>
              <a:rPr dirty="0" sz="1450" spc="-13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immediately </a:t>
            </a:r>
            <a:r>
              <a:rPr dirty="0" sz="1450" spc="-30" b="1">
                <a:solidFill>
                  <a:srgbClr val="C2C4B5"/>
                </a:solidFill>
                <a:latin typeface="Tahoma"/>
                <a:cs typeface="Tahoma"/>
              </a:rPr>
              <a:t>transfer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funds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50" b="1">
                <a:solidFill>
                  <a:srgbClr val="C2C4B5"/>
                </a:solidFill>
                <a:latin typeface="Tahoma"/>
                <a:cs typeface="Tahoma"/>
              </a:rPr>
              <a:t>to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a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5" b="1">
                <a:solidFill>
                  <a:srgbClr val="C2C4B5"/>
                </a:solidFill>
                <a:latin typeface="Tahoma"/>
                <a:cs typeface="Tahoma"/>
              </a:rPr>
              <a:t>new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0" b="1">
                <a:solidFill>
                  <a:srgbClr val="C2C4B5"/>
                </a:solidFill>
                <a:latin typeface="Tahoma"/>
                <a:cs typeface="Tahoma"/>
              </a:rPr>
              <a:t>vendor.</a:t>
            </a:r>
            <a:r>
              <a:rPr dirty="0" sz="1450" spc="-14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The</a:t>
            </a:r>
            <a:r>
              <a:rPr dirty="0" sz="1450" spc="-114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email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address </a:t>
            </a:r>
            <a:r>
              <a:rPr dirty="0" sz="1450" spc="-85" b="1">
                <a:solidFill>
                  <a:srgbClr val="C2C4B5"/>
                </a:solidFill>
                <a:latin typeface="Tahoma"/>
                <a:cs typeface="Tahoma"/>
              </a:rPr>
              <a:t>looks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0" b="1">
                <a:solidFill>
                  <a:srgbClr val="C2C4B5"/>
                </a:solidFill>
                <a:latin typeface="Tahoma"/>
                <a:cs typeface="Tahoma"/>
              </a:rPr>
              <a:t>slightly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off.</a:t>
            </a:r>
            <a:r>
              <a:rPr dirty="0" sz="1450" spc="-10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What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is</a:t>
            </a:r>
            <a:r>
              <a:rPr dirty="0" sz="1450" spc="-10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your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best</a:t>
            </a:r>
            <a:r>
              <a:rPr dirty="0" sz="1450" spc="-10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5" b="1">
                <a:solidFill>
                  <a:srgbClr val="C2C4B5"/>
                </a:solidFill>
                <a:latin typeface="Tahoma"/>
                <a:cs typeface="Tahoma"/>
              </a:rPr>
              <a:t>course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b="1">
                <a:solidFill>
                  <a:srgbClr val="C2C4B5"/>
                </a:solidFill>
                <a:latin typeface="Tahoma"/>
                <a:cs typeface="Tahoma"/>
              </a:rPr>
              <a:t>of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20" b="1">
                <a:solidFill>
                  <a:srgbClr val="C2C4B5"/>
                </a:solidFill>
                <a:latin typeface="Tahoma"/>
                <a:cs typeface="Tahoma"/>
              </a:rPr>
              <a:t>action?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27323" y="3293903"/>
            <a:ext cx="4592955" cy="11303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52095" algn="l"/>
              </a:tabLst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Proceed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transfer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as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instructed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avoid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delays.</a:t>
            </a:r>
            <a:endParaRPr sz="1150">
              <a:latin typeface="Cambria"/>
              <a:cs typeface="Cambria"/>
            </a:endParaRPr>
          </a:p>
          <a:p>
            <a:pPr marL="250190" indent="-2374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50190" algn="l"/>
              </a:tabLst>
            </a:pP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Reply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email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asking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confirmation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from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CEO.</a:t>
            </a:r>
            <a:endParaRPr sz="1150">
              <a:latin typeface="Cambria"/>
              <a:cs typeface="Cambria"/>
            </a:endParaRPr>
          </a:p>
          <a:p>
            <a:pPr marL="252095" marR="5080" indent="-240029">
              <a:lnSpc>
                <a:spcPct val="135900"/>
              </a:lnSpc>
              <a:spcBef>
                <a:spcPts val="450"/>
              </a:spcBef>
              <a:buAutoNum type="arabicPeriod"/>
              <a:tabLst>
                <a:tab pos="252095" algn="l"/>
              </a:tabLst>
            </a:pP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Verify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request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through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an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alternative,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trusted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channel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(e.g.,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call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0">
                <a:solidFill>
                  <a:srgbClr val="C2C4B5"/>
                </a:solidFill>
                <a:latin typeface="Cambria"/>
                <a:cs typeface="Cambria"/>
              </a:rPr>
              <a:t>CEO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directly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check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company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policy).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27323" y="4494053"/>
            <a:ext cx="4751705" cy="501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0"/>
              </a:spcBef>
            </a:pPr>
            <a:r>
              <a:rPr dirty="0" sz="1150" spc="10" b="1">
                <a:solidFill>
                  <a:srgbClr val="C2C4B5"/>
                </a:solidFill>
                <a:latin typeface="Cambria"/>
                <a:cs typeface="Cambria"/>
              </a:rPr>
              <a:t>Answer: </a:t>
            </a:r>
            <a:r>
              <a:rPr dirty="0" sz="1150" spc="75" b="1">
                <a:solidFill>
                  <a:srgbClr val="C2C4B5"/>
                </a:solidFill>
                <a:latin typeface="Cambria"/>
                <a:cs typeface="Cambria"/>
              </a:rPr>
              <a:t>C</a:t>
            </a:r>
            <a:r>
              <a:rPr dirty="0" sz="1150" spc="45" b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50">
                <a:solidFill>
                  <a:srgbClr val="C2C4B5"/>
                </a:solidFill>
                <a:latin typeface="Cambria"/>
                <a:cs typeface="Cambria"/>
              </a:rPr>
              <a:t>-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Always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verify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unusual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or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high-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stakes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requests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through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a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secondary,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secure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method.</a:t>
            </a:r>
            <a:endParaRPr sz="1150">
              <a:latin typeface="Cambria"/>
              <a:cs typeface="Cambr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580244" y="5926073"/>
            <a:ext cx="1754505" cy="537845"/>
            <a:chOff x="9580244" y="5926073"/>
            <a:chExt cx="1754505" cy="537845"/>
          </a:xfrm>
        </p:grpSpPr>
        <p:pic>
          <p:nvPicPr>
            <p:cNvPr id="14" name="object 1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638331" y="5953934"/>
              <a:ext cx="1617345" cy="487045"/>
            </a:xfrm>
            <a:custGeom>
              <a:avLst/>
              <a:gdLst/>
              <a:ahLst/>
              <a:cxnLst/>
              <a:rect l="l" t="t" r="r" b="b"/>
              <a:pathLst>
                <a:path w="1617345" h="487045">
                  <a:moveTo>
                    <a:pt x="1616725" y="0"/>
                  </a:moveTo>
                  <a:lnTo>
                    <a:pt x="0" y="0"/>
                  </a:lnTo>
                  <a:lnTo>
                    <a:pt x="0" y="486489"/>
                  </a:lnTo>
                  <a:lnTo>
                    <a:pt x="1616725" y="486489"/>
                  </a:lnTo>
                  <a:lnTo>
                    <a:pt x="1616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38330" y="5953934"/>
              <a:ext cx="1617345" cy="487045"/>
            </a:xfrm>
            <a:custGeom>
              <a:avLst/>
              <a:gdLst/>
              <a:ahLst/>
              <a:cxnLst/>
              <a:rect l="l" t="t" r="r" b="b"/>
              <a:pathLst>
                <a:path w="1617345" h="487045">
                  <a:moveTo>
                    <a:pt x="1616725" y="486489"/>
                  </a:moveTo>
                  <a:lnTo>
                    <a:pt x="1616725" y="0"/>
                  </a:lnTo>
                  <a:lnTo>
                    <a:pt x="0" y="0"/>
                  </a:lnTo>
                  <a:lnTo>
                    <a:pt x="0" y="486489"/>
                  </a:lnTo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200900"/>
          </a:xfrm>
          <a:custGeom>
            <a:avLst/>
            <a:gdLst/>
            <a:ahLst/>
            <a:cxnLst/>
            <a:rect l="l" t="t" r="r" b="b"/>
            <a:pathLst>
              <a:path w="11430000" h="7200900">
                <a:moveTo>
                  <a:pt x="11430000" y="0"/>
                </a:moveTo>
                <a:lnTo>
                  <a:pt x="0" y="0"/>
                </a:lnTo>
                <a:lnTo>
                  <a:pt x="0" y="7200900"/>
                </a:lnTo>
                <a:lnTo>
                  <a:pt x="11430000" y="7200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253"/>
            <a:ext cx="4286250" cy="7200900"/>
            <a:chOff x="7143750" y="253"/>
            <a:chExt cx="4286250" cy="7200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7200645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5" y="6688073"/>
              <a:ext cx="1754504" cy="419100"/>
            </a:xfrm>
            <a:prstGeom prst="rect">
              <a:avLst/>
            </a:prstGeom>
          </p:spPr>
        </p:pic>
        <p:sp>
          <p:nvSpPr>
            <p:cNvPr id="6" name="object 6" descr="">
              <a:hlinkClick r:id="rId3"/>
            </p:cNvPr>
            <p:cNvSpPr/>
            <p:nvPr/>
          </p:nvSpPr>
          <p:spPr>
            <a:xfrm>
              <a:off x="9452926" y="6730585"/>
              <a:ext cx="1844039" cy="401320"/>
            </a:xfrm>
            <a:custGeom>
              <a:avLst/>
              <a:gdLst/>
              <a:ahLst/>
              <a:cxnLst/>
              <a:rect l="l" t="t" r="r" b="b"/>
              <a:pathLst>
                <a:path w="1844040" h="401320">
                  <a:moveTo>
                    <a:pt x="1659250" y="0"/>
                  </a:moveTo>
                  <a:lnTo>
                    <a:pt x="184361" y="0"/>
                  </a:lnTo>
                  <a:lnTo>
                    <a:pt x="135350" y="6585"/>
                  </a:lnTo>
                  <a:lnTo>
                    <a:pt x="91310" y="25170"/>
                  </a:lnTo>
                  <a:lnTo>
                    <a:pt x="53998" y="53998"/>
                  </a:lnTo>
                  <a:lnTo>
                    <a:pt x="25170" y="91310"/>
                  </a:lnTo>
                  <a:lnTo>
                    <a:pt x="6585" y="135350"/>
                  </a:lnTo>
                  <a:lnTo>
                    <a:pt x="0" y="184361"/>
                  </a:lnTo>
                  <a:lnTo>
                    <a:pt x="0" y="216444"/>
                  </a:lnTo>
                  <a:lnTo>
                    <a:pt x="6585" y="265455"/>
                  </a:lnTo>
                  <a:lnTo>
                    <a:pt x="25170" y="309495"/>
                  </a:lnTo>
                  <a:lnTo>
                    <a:pt x="53998" y="346807"/>
                  </a:lnTo>
                  <a:lnTo>
                    <a:pt x="91310" y="375635"/>
                  </a:lnTo>
                  <a:lnTo>
                    <a:pt x="135350" y="394220"/>
                  </a:lnTo>
                  <a:lnTo>
                    <a:pt x="184361" y="400805"/>
                  </a:lnTo>
                  <a:lnTo>
                    <a:pt x="1659250" y="400805"/>
                  </a:lnTo>
                  <a:lnTo>
                    <a:pt x="1708260" y="394220"/>
                  </a:lnTo>
                  <a:lnTo>
                    <a:pt x="1752301" y="375635"/>
                  </a:lnTo>
                  <a:lnTo>
                    <a:pt x="1789613" y="346807"/>
                  </a:lnTo>
                  <a:lnTo>
                    <a:pt x="1818441" y="309495"/>
                  </a:lnTo>
                  <a:lnTo>
                    <a:pt x="1837026" y="265455"/>
                  </a:lnTo>
                  <a:lnTo>
                    <a:pt x="1843611" y="216444"/>
                  </a:lnTo>
                  <a:lnTo>
                    <a:pt x="1843611" y="200402"/>
                  </a:lnTo>
                  <a:lnTo>
                    <a:pt x="1843611" y="184361"/>
                  </a:lnTo>
                  <a:lnTo>
                    <a:pt x="1837026" y="135350"/>
                  </a:lnTo>
                  <a:lnTo>
                    <a:pt x="1818441" y="91310"/>
                  </a:lnTo>
                  <a:lnTo>
                    <a:pt x="1789613" y="53998"/>
                  </a:lnTo>
                  <a:lnTo>
                    <a:pt x="1752301" y="25170"/>
                  </a:lnTo>
                  <a:lnTo>
                    <a:pt x="1708260" y="6585"/>
                  </a:lnTo>
                  <a:lnTo>
                    <a:pt x="1659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>
              <a:hlinkClick r:id="rId3"/>
            </p:cNvPr>
            <p:cNvSpPr/>
            <p:nvPr/>
          </p:nvSpPr>
          <p:spPr>
            <a:xfrm>
              <a:off x="9452926" y="6730585"/>
              <a:ext cx="1844039" cy="401320"/>
            </a:xfrm>
            <a:custGeom>
              <a:avLst/>
              <a:gdLst/>
              <a:ahLst/>
              <a:cxnLst/>
              <a:rect l="l" t="t" r="r" b="b"/>
              <a:pathLst>
                <a:path w="1844040" h="401320">
                  <a:moveTo>
                    <a:pt x="1843611" y="200402"/>
                  </a:moveTo>
                  <a:lnTo>
                    <a:pt x="1843611" y="184361"/>
                  </a:lnTo>
                  <a:lnTo>
                    <a:pt x="1837026" y="135350"/>
                  </a:lnTo>
                  <a:lnTo>
                    <a:pt x="1818440" y="91310"/>
                  </a:lnTo>
                  <a:lnTo>
                    <a:pt x="1789613" y="53998"/>
                  </a:lnTo>
                  <a:lnTo>
                    <a:pt x="1752301" y="25170"/>
                  </a:lnTo>
                  <a:lnTo>
                    <a:pt x="1708260" y="6585"/>
                  </a:lnTo>
                  <a:lnTo>
                    <a:pt x="1659249" y="0"/>
                  </a:lnTo>
                  <a:lnTo>
                    <a:pt x="184360" y="0"/>
                  </a:lnTo>
                  <a:lnTo>
                    <a:pt x="135350" y="6585"/>
                  </a:lnTo>
                  <a:lnTo>
                    <a:pt x="91310" y="25170"/>
                  </a:lnTo>
                  <a:lnTo>
                    <a:pt x="53997" y="53998"/>
                  </a:lnTo>
                  <a:lnTo>
                    <a:pt x="25170" y="91310"/>
                  </a:lnTo>
                  <a:lnTo>
                    <a:pt x="6585" y="135350"/>
                  </a:lnTo>
                  <a:lnTo>
                    <a:pt x="0" y="184361"/>
                  </a:lnTo>
                  <a:lnTo>
                    <a:pt x="0" y="216444"/>
                  </a:lnTo>
                  <a:lnTo>
                    <a:pt x="6585" y="265455"/>
                  </a:lnTo>
                  <a:lnTo>
                    <a:pt x="25170" y="309495"/>
                  </a:lnTo>
                  <a:lnTo>
                    <a:pt x="53997" y="346807"/>
                  </a:lnTo>
                  <a:lnTo>
                    <a:pt x="91310" y="375635"/>
                  </a:lnTo>
                  <a:lnTo>
                    <a:pt x="135350" y="394220"/>
                  </a:lnTo>
                  <a:lnTo>
                    <a:pt x="184360" y="400805"/>
                  </a:lnTo>
                  <a:lnTo>
                    <a:pt x="1659249" y="400805"/>
                  </a:lnTo>
                  <a:lnTo>
                    <a:pt x="1708260" y="394220"/>
                  </a:lnTo>
                  <a:lnTo>
                    <a:pt x="1752301" y="375635"/>
                  </a:lnTo>
                  <a:lnTo>
                    <a:pt x="1789613" y="346807"/>
                  </a:lnTo>
                  <a:lnTo>
                    <a:pt x="1818440" y="309495"/>
                  </a:lnTo>
                  <a:lnTo>
                    <a:pt x="1837026" y="265455"/>
                  </a:lnTo>
                  <a:lnTo>
                    <a:pt x="1843611" y="216444"/>
                  </a:lnTo>
                  <a:lnTo>
                    <a:pt x="1843611" y="200402"/>
                  </a:lnTo>
                  <a:close/>
                </a:path>
              </a:pathLst>
            </a:custGeom>
            <a:ln w="46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pc="-140"/>
              <a:t>Key</a:t>
            </a:r>
            <a:r>
              <a:rPr dirty="0" spc="-330"/>
              <a:t> </a:t>
            </a:r>
            <a:r>
              <a:rPr dirty="0" spc="-165"/>
              <a:t>Takeaways</a:t>
            </a:r>
            <a:r>
              <a:rPr dirty="0" spc="-275"/>
              <a:t> </a:t>
            </a:r>
            <a:r>
              <a:rPr dirty="0" spc="-280"/>
              <a:t>&amp;</a:t>
            </a:r>
            <a:r>
              <a:rPr dirty="0" spc="-395"/>
              <a:t> </a:t>
            </a:r>
            <a:r>
              <a:rPr dirty="0" spc="-160"/>
              <a:t>Next</a:t>
            </a:r>
            <a:r>
              <a:rPr dirty="0" spc="-275"/>
              <a:t> </a:t>
            </a:r>
            <a:r>
              <a:rPr dirty="0" spc="-155"/>
              <a:t>Steps:</a:t>
            </a:r>
            <a:r>
              <a:rPr dirty="0" spc="-275"/>
              <a:t> </a:t>
            </a:r>
            <a:r>
              <a:rPr dirty="0" spc="-25"/>
              <a:t>Be </a:t>
            </a:r>
            <a:r>
              <a:rPr dirty="0" spc="-65"/>
              <a:t>Our</a:t>
            </a:r>
            <a:r>
              <a:rPr dirty="0" spc="-280"/>
              <a:t> </a:t>
            </a:r>
            <a:r>
              <a:rPr dirty="0" spc="-180"/>
              <a:t>Human</a:t>
            </a:r>
            <a:r>
              <a:rPr dirty="0" spc="-280"/>
              <a:t> </a:t>
            </a:r>
            <a:r>
              <a:rPr dirty="0" spc="-10"/>
              <a:t>Firewall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87375" y="1512728"/>
            <a:ext cx="5913120" cy="758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130"/>
              </a:spcBef>
            </a:pP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awareness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most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critical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defense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against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attacks.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By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following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these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best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practices,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0">
                <a:solidFill>
                  <a:srgbClr val="C2C4B5"/>
                </a:solidFill>
                <a:latin typeface="Cambria"/>
                <a:cs typeface="Cambria"/>
              </a:rPr>
              <a:t>become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an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essential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part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our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organization's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0">
                <a:solidFill>
                  <a:srgbClr val="C2C4B5"/>
                </a:solidFill>
                <a:latin typeface="Cambria"/>
                <a:cs typeface="Cambria"/>
              </a:rPr>
              <a:t>cybersecurity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defense.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0075" y="246697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17107" y="0"/>
                </a:moveTo>
                <a:lnTo>
                  <a:pt x="16267" y="0"/>
                </a:lnTo>
                <a:lnTo>
                  <a:pt x="13876" y="482"/>
                </a:lnTo>
                <a:lnTo>
                  <a:pt x="0" y="16268"/>
                </a:lnTo>
                <a:lnTo>
                  <a:pt x="0" y="314629"/>
                </a:lnTo>
                <a:lnTo>
                  <a:pt x="0" y="317106"/>
                </a:lnTo>
                <a:lnTo>
                  <a:pt x="16267" y="333375"/>
                </a:lnTo>
                <a:lnTo>
                  <a:pt x="317107" y="333375"/>
                </a:lnTo>
                <a:lnTo>
                  <a:pt x="333375" y="317106"/>
                </a:lnTo>
                <a:lnTo>
                  <a:pt x="333375" y="16268"/>
                </a:lnTo>
                <a:lnTo>
                  <a:pt x="319498" y="482"/>
                </a:lnTo>
                <a:lnTo>
                  <a:pt x="317107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13581" y="2469654"/>
            <a:ext cx="110489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495" b="1">
                <a:solidFill>
                  <a:srgbClr val="C2C4B5"/>
                </a:solidFill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4935" y="2495425"/>
            <a:ext cx="529844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35" b="1">
                <a:solidFill>
                  <a:srgbClr val="C2C4B5"/>
                </a:solidFill>
                <a:latin typeface="Tahoma"/>
                <a:cs typeface="Tahoma"/>
              </a:rPr>
              <a:t>Verify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70" b="1">
                <a:solidFill>
                  <a:srgbClr val="C2C4B5"/>
                </a:solidFill>
                <a:latin typeface="Tahoma"/>
                <a:cs typeface="Tahoma"/>
              </a:rPr>
              <a:t>URLs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Before</a:t>
            </a:r>
            <a:r>
              <a:rPr dirty="0" sz="1450" spc="-11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Clicking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Always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hover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over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links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check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actual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destination.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If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looks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45">
                <a:solidFill>
                  <a:srgbClr val="C2C4B5"/>
                </a:solidFill>
                <a:latin typeface="Cambria"/>
                <a:cs typeface="Cambria"/>
              </a:rPr>
              <a:t>suspicious,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don't</a:t>
            </a:r>
            <a:r>
              <a:rPr dirty="0" sz="1150" spc="1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click.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0075" y="3619500"/>
            <a:ext cx="333375" cy="342900"/>
          </a:xfrm>
          <a:custGeom>
            <a:avLst/>
            <a:gdLst/>
            <a:ahLst/>
            <a:cxnLst/>
            <a:rect l="l" t="t" r="r" b="b"/>
            <a:pathLst>
              <a:path w="333375" h="342900">
                <a:moveTo>
                  <a:pt x="317107" y="0"/>
                </a:moveTo>
                <a:lnTo>
                  <a:pt x="16267" y="0"/>
                </a:lnTo>
                <a:lnTo>
                  <a:pt x="13876" y="482"/>
                </a:lnTo>
                <a:lnTo>
                  <a:pt x="0" y="16268"/>
                </a:lnTo>
                <a:lnTo>
                  <a:pt x="0" y="324154"/>
                </a:lnTo>
                <a:lnTo>
                  <a:pt x="0" y="326631"/>
                </a:lnTo>
                <a:lnTo>
                  <a:pt x="16267" y="342900"/>
                </a:lnTo>
                <a:lnTo>
                  <a:pt x="317107" y="342900"/>
                </a:lnTo>
                <a:lnTo>
                  <a:pt x="333375" y="326631"/>
                </a:lnTo>
                <a:lnTo>
                  <a:pt x="333375" y="16268"/>
                </a:lnTo>
                <a:lnTo>
                  <a:pt x="319498" y="482"/>
                </a:lnTo>
                <a:lnTo>
                  <a:pt x="317107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92597" y="3631704"/>
            <a:ext cx="1524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70" b="1">
                <a:solidFill>
                  <a:srgbClr val="C2C4B5"/>
                </a:solidFill>
                <a:latin typeface="Tahoma"/>
                <a:cs typeface="Tahoma"/>
              </a:rPr>
              <a:t>2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74936" y="3657475"/>
            <a:ext cx="5374640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45" b="1">
                <a:solidFill>
                  <a:srgbClr val="C2C4B5"/>
                </a:solidFill>
                <a:latin typeface="Tahoma"/>
                <a:cs typeface="Tahoma"/>
              </a:rPr>
              <a:t>Enable</a:t>
            </a:r>
            <a:r>
              <a:rPr dirty="0" sz="1450" spc="-10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Two-</a:t>
            </a:r>
            <a:r>
              <a:rPr dirty="0" sz="1450" spc="-20" b="1">
                <a:solidFill>
                  <a:srgbClr val="C2C4B5"/>
                </a:solidFill>
                <a:latin typeface="Tahoma"/>
                <a:cs typeface="Tahoma"/>
              </a:rPr>
              <a:t>Factor</a:t>
            </a:r>
            <a:r>
              <a:rPr dirty="0" sz="1450" spc="-12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Authentication</a:t>
            </a:r>
            <a:r>
              <a:rPr dirty="0" sz="1450" spc="-6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(2FA)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Add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95">
                <a:solidFill>
                  <a:srgbClr val="C2C4B5"/>
                </a:solidFill>
                <a:latin typeface="Cambria"/>
                <a:cs typeface="Cambria"/>
              </a:rPr>
              <a:t>an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extra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layer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security</a:t>
            </a:r>
            <a:r>
              <a:rPr dirty="0" sz="11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your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accounts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whenever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possible,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requiring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a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second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form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1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verification.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00075" y="4772025"/>
            <a:ext cx="333375" cy="342900"/>
          </a:xfrm>
          <a:custGeom>
            <a:avLst/>
            <a:gdLst/>
            <a:ahLst/>
            <a:cxnLst/>
            <a:rect l="l" t="t" r="r" b="b"/>
            <a:pathLst>
              <a:path w="333375" h="342900">
                <a:moveTo>
                  <a:pt x="317107" y="0"/>
                </a:moveTo>
                <a:lnTo>
                  <a:pt x="16267" y="0"/>
                </a:lnTo>
                <a:lnTo>
                  <a:pt x="13876" y="482"/>
                </a:lnTo>
                <a:lnTo>
                  <a:pt x="0" y="16268"/>
                </a:lnTo>
                <a:lnTo>
                  <a:pt x="0" y="324154"/>
                </a:lnTo>
                <a:lnTo>
                  <a:pt x="0" y="326631"/>
                </a:lnTo>
                <a:lnTo>
                  <a:pt x="16267" y="342900"/>
                </a:lnTo>
                <a:lnTo>
                  <a:pt x="317107" y="342900"/>
                </a:lnTo>
                <a:lnTo>
                  <a:pt x="333375" y="326631"/>
                </a:lnTo>
                <a:lnTo>
                  <a:pt x="333375" y="16268"/>
                </a:lnTo>
                <a:lnTo>
                  <a:pt x="319498" y="482"/>
                </a:lnTo>
                <a:lnTo>
                  <a:pt x="317107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93191" y="4784229"/>
            <a:ext cx="15176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75" b="1">
                <a:solidFill>
                  <a:srgbClr val="C2C4B5"/>
                </a:solidFill>
                <a:latin typeface="Tahoma"/>
                <a:cs typeface="Tahoma"/>
              </a:rPr>
              <a:t>3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74935" y="4810000"/>
            <a:ext cx="546417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 b="1">
                <a:solidFill>
                  <a:srgbClr val="C2C4B5"/>
                </a:solidFill>
                <a:latin typeface="Tahoma"/>
                <a:cs typeface="Tahoma"/>
              </a:rPr>
              <a:t>Report</a:t>
            </a:r>
            <a:r>
              <a:rPr dirty="0" sz="1450" spc="-90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80" b="1">
                <a:solidFill>
                  <a:srgbClr val="C2C4B5"/>
                </a:solidFill>
                <a:latin typeface="Tahoma"/>
                <a:cs typeface="Tahoma"/>
              </a:rPr>
              <a:t>Suspicious</a:t>
            </a:r>
            <a:r>
              <a:rPr dirty="0" sz="1450" spc="-13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Activity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If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you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suspect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attempt,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report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immediately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IT/security</a:t>
            </a:r>
            <a:r>
              <a:rPr dirty="0" sz="11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C2C4B5"/>
                </a:solidFill>
                <a:latin typeface="Cambria"/>
                <a:cs typeface="Cambria"/>
              </a:rPr>
              <a:t>team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using</a:t>
            </a:r>
            <a:r>
              <a:rPr dirty="0" sz="11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official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reporting</a:t>
            </a:r>
            <a:r>
              <a:rPr dirty="0" sz="11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channels.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0075" y="593407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17107" y="0"/>
                </a:moveTo>
                <a:lnTo>
                  <a:pt x="16267" y="0"/>
                </a:lnTo>
                <a:lnTo>
                  <a:pt x="13876" y="471"/>
                </a:lnTo>
                <a:lnTo>
                  <a:pt x="0" y="16261"/>
                </a:lnTo>
                <a:lnTo>
                  <a:pt x="0" y="314622"/>
                </a:lnTo>
                <a:lnTo>
                  <a:pt x="0" y="317107"/>
                </a:lnTo>
                <a:lnTo>
                  <a:pt x="16267" y="333369"/>
                </a:lnTo>
                <a:lnTo>
                  <a:pt x="317107" y="333369"/>
                </a:lnTo>
                <a:lnTo>
                  <a:pt x="333375" y="317107"/>
                </a:lnTo>
                <a:lnTo>
                  <a:pt x="333375" y="16261"/>
                </a:lnTo>
                <a:lnTo>
                  <a:pt x="319498" y="471"/>
                </a:lnTo>
                <a:lnTo>
                  <a:pt x="317107" y="0"/>
                </a:lnTo>
                <a:close/>
              </a:path>
            </a:pathLst>
          </a:custGeom>
          <a:solidFill>
            <a:srgbClr val="3B3C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87536" y="5936753"/>
            <a:ext cx="16256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50" b="1">
                <a:solidFill>
                  <a:srgbClr val="C2C4B5"/>
                </a:solidFill>
                <a:latin typeface="Tahoma"/>
                <a:cs typeface="Tahoma"/>
              </a:rPr>
              <a:t>4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74935" y="5962524"/>
            <a:ext cx="5459095" cy="795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40" b="1">
                <a:solidFill>
                  <a:srgbClr val="C2C4B5"/>
                </a:solidFill>
                <a:latin typeface="Tahoma"/>
                <a:cs typeface="Tahoma"/>
              </a:rPr>
              <a:t>Stay</a:t>
            </a:r>
            <a:r>
              <a:rPr dirty="0" sz="1450" spc="-125" b="1">
                <a:solidFill>
                  <a:srgbClr val="C2C4B5"/>
                </a:solidFill>
                <a:latin typeface="Tahoma"/>
                <a:cs typeface="Tahoma"/>
              </a:rPr>
              <a:t> </a:t>
            </a:r>
            <a:r>
              <a:rPr dirty="0" sz="1450" spc="-10" b="1">
                <a:solidFill>
                  <a:srgbClr val="C2C4B5"/>
                </a:solidFill>
                <a:latin typeface="Tahoma"/>
                <a:cs typeface="Tahoma"/>
              </a:rPr>
              <a:t>Informed</a:t>
            </a: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35900"/>
              </a:lnSpc>
              <a:spcBef>
                <a:spcPts val="540"/>
              </a:spcBef>
            </a:pP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Phishing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C2C4B5"/>
                </a:solidFill>
                <a:latin typeface="Cambria"/>
                <a:cs typeface="Cambria"/>
              </a:rPr>
              <a:t>tactics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evolve.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Continuously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65">
                <a:solidFill>
                  <a:srgbClr val="C2C4B5"/>
                </a:solidFill>
                <a:latin typeface="Cambria"/>
                <a:cs typeface="Cambria"/>
              </a:rPr>
              <a:t>educate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yourself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85">
                <a:solidFill>
                  <a:srgbClr val="C2C4B5"/>
                </a:solidFill>
                <a:latin typeface="Cambria"/>
                <a:cs typeface="Cambria"/>
              </a:rPr>
              <a:t>on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0">
                <a:solidFill>
                  <a:srgbClr val="C2C4B5"/>
                </a:solidFill>
                <a:latin typeface="Cambria"/>
                <a:cs typeface="Cambria"/>
              </a:rPr>
              <a:t>new</a:t>
            </a:r>
            <a:r>
              <a:rPr dirty="0" sz="11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50">
                <a:solidFill>
                  <a:srgbClr val="C2C4B5"/>
                </a:solidFill>
                <a:latin typeface="Cambria"/>
                <a:cs typeface="Cambria"/>
              </a:rPr>
              <a:t>threats</a:t>
            </a:r>
            <a:r>
              <a:rPr dirty="0" sz="11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1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150" spc="35">
                <a:solidFill>
                  <a:srgbClr val="C2C4B5"/>
                </a:solidFill>
                <a:latin typeface="Cambria"/>
                <a:cs typeface="Cambria"/>
              </a:rPr>
              <a:t>best practices.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2025-06-18T09:31:55Z</dcterms:created>
  <dcterms:modified xsi:type="dcterms:W3CDTF">2025-06-18T09:31:55Z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2025-06-18T00:00:00Z</vt:filetime>
  </property>
  <property fmtid="{D5CDD505-2E9C-101B-9397-08002B2CF9AE}" pid="5" name="Producer">
    <vt:lpwstr>GPL Ghostscript 9.56.1</vt:lpwstr>
  </property>
</Properties>
</file>