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0"/>
  </p:notesMasterIdLst>
  <p:handoutMasterIdLst>
    <p:handoutMasterId r:id="rId21"/>
  </p:handoutMasterIdLst>
  <p:sldIdLst>
    <p:sldId id="256" r:id="rId5"/>
    <p:sldId id="296" r:id="rId6"/>
    <p:sldId id="294" r:id="rId7"/>
    <p:sldId id="295" r:id="rId8"/>
    <p:sldId id="298" r:id="rId9"/>
    <p:sldId id="297" r:id="rId10"/>
    <p:sldId id="299" r:id="rId11"/>
    <p:sldId id="300" r:id="rId12"/>
    <p:sldId id="301" r:id="rId13"/>
    <p:sldId id="302" r:id="rId14"/>
    <p:sldId id="303" r:id="rId15"/>
    <p:sldId id="304" r:id="rId16"/>
    <p:sldId id="305" r:id="rId17"/>
    <p:sldId id="306"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254D0E-6416-4FDF-AC32-43DA25EC351F}" v="18" dt="2021-11-03T07:10:38.9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11/3/2021</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Loan defaulter analysis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5488914" cy="449926"/>
          </a:xfrm>
        </p:spPr>
        <p:txBody>
          <a:bodyPr>
            <a:noAutofit/>
          </a:bodyPr>
          <a:lstStyle/>
          <a:p>
            <a:r>
              <a:rPr lang="en-US" sz="1400" dirty="0"/>
              <a:t>Dhruv Rakesh mentored by Alexander George ( AFFINE ANALYTICS )</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66769-334E-4D15-8200-310065835DD9}"/>
              </a:ext>
            </a:extLst>
          </p:cNvPr>
          <p:cNvSpPr>
            <a:spLocks noGrp="1"/>
          </p:cNvSpPr>
          <p:nvPr>
            <p:ph type="title"/>
          </p:nvPr>
        </p:nvSpPr>
        <p:spPr>
          <a:xfrm>
            <a:off x="587676" y="810294"/>
            <a:ext cx="3860037" cy="539112"/>
          </a:xfrm>
        </p:spPr>
        <p:txBody>
          <a:bodyPr>
            <a:normAutofit/>
          </a:bodyPr>
          <a:lstStyle/>
          <a:p>
            <a:r>
              <a:rPr lang="en-IN" dirty="0"/>
              <a:t>modelling</a:t>
            </a:r>
          </a:p>
        </p:txBody>
      </p:sp>
      <p:sp>
        <p:nvSpPr>
          <p:cNvPr id="3" name="Content Placeholder 2">
            <a:extLst>
              <a:ext uri="{FF2B5EF4-FFF2-40B4-BE49-F238E27FC236}">
                <a16:creationId xmlns:a16="http://schemas.microsoft.com/office/drawing/2014/main" id="{48338BD1-B848-4ABD-ABEF-86C42779638D}"/>
              </a:ext>
            </a:extLst>
          </p:cNvPr>
          <p:cNvSpPr>
            <a:spLocks noGrp="1"/>
          </p:cNvSpPr>
          <p:nvPr>
            <p:ph idx="1"/>
          </p:nvPr>
        </p:nvSpPr>
        <p:spPr>
          <a:xfrm>
            <a:off x="587676" y="2269653"/>
            <a:ext cx="5244953" cy="5223037"/>
          </a:xfrm>
        </p:spPr>
        <p:txBody>
          <a:bodyPr>
            <a:normAutofit/>
          </a:bodyPr>
          <a:lstStyle/>
          <a:p>
            <a:pPr marL="285750" indent="-285750">
              <a:buFont typeface="Arial" panose="020B0604020202020204" pitchFamily="34" charset="0"/>
              <a:buChar char="•"/>
            </a:pPr>
            <a:r>
              <a:rPr lang="en-IN" dirty="0"/>
              <a:t>3 Modelling techniques were tried:</a:t>
            </a:r>
          </a:p>
          <a:p>
            <a:pPr marL="742950" lvl="1" indent="-285750">
              <a:buFont typeface="Arial" panose="020B0604020202020204" pitchFamily="34" charset="0"/>
              <a:buChar char="•"/>
            </a:pPr>
            <a:r>
              <a:rPr lang="en-IN" dirty="0"/>
              <a:t>Logistic Regression</a:t>
            </a:r>
          </a:p>
          <a:p>
            <a:pPr marL="742950" lvl="1" indent="-285750">
              <a:buFont typeface="Arial" panose="020B0604020202020204" pitchFamily="34" charset="0"/>
              <a:buChar char="•"/>
            </a:pPr>
            <a:r>
              <a:rPr lang="en-IN" dirty="0"/>
              <a:t>Random Forest Classifier </a:t>
            </a:r>
          </a:p>
          <a:p>
            <a:pPr marL="742950" lvl="1" indent="-285750">
              <a:buFont typeface="Arial" panose="020B0604020202020204" pitchFamily="34" charset="0"/>
              <a:buChar char="•"/>
            </a:pPr>
            <a:r>
              <a:rPr lang="en-IN" dirty="0"/>
              <a:t>K-Nearest Neighbour</a:t>
            </a:r>
          </a:p>
          <a:p>
            <a:pPr lvl="1"/>
            <a:endParaRPr lang="en-IN" dirty="0"/>
          </a:p>
        </p:txBody>
      </p:sp>
      <p:sp>
        <p:nvSpPr>
          <p:cNvPr id="4" name="Date Placeholder 3">
            <a:extLst>
              <a:ext uri="{FF2B5EF4-FFF2-40B4-BE49-F238E27FC236}">
                <a16:creationId xmlns:a16="http://schemas.microsoft.com/office/drawing/2014/main" id="{591F93D7-D88F-48D1-8E35-4674ABDCE2C8}"/>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E3F85FCB-C890-4085-9E8D-203BDA712BBE}"/>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D69467EB-41BB-4AFA-98E4-B3A48F1A9FEB}"/>
              </a:ext>
            </a:extLst>
          </p:cNvPr>
          <p:cNvSpPr>
            <a:spLocks noGrp="1"/>
          </p:cNvSpPr>
          <p:nvPr>
            <p:ph type="sldNum" sz="quarter" idx="12"/>
          </p:nvPr>
        </p:nvSpPr>
        <p:spPr/>
        <p:txBody>
          <a:bodyPr/>
          <a:lstStyle/>
          <a:p>
            <a:fld id="{B5CEABB6-07DC-46E8-9B57-56EC44A396E5}" type="slidenum">
              <a:rPr lang="en-US" smtClean="0"/>
              <a:t>10</a:t>
            </a:fld>
            <a:endParaRPr lang="en-US" dirty="0"/>
          </a:p>
        </p:txBody>
      </p:sp>
    </p:spTree>
    <p:extLst>
      <p:ext uri="{BB962C8B-B14F-4D97-AF65-F5344CB8AC3E}">
        <p14:creationId xmlns:p14="http://schemas.microsoft.com/office/powerpoint/2010/main" val="573021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66769-334E-4D15-8200-310065835DD9}"/>
              </a:ext>
            </a:extLst>
          </p:cNvPr>
          <p:cNvSpPr>
            <a:spLocks noGrp="1"/>
          </p:cNvSpPr>
          <p:nvPr>
            <p:ph type="title"/>
          </p:nvPr>
        </p:nvSpPr>
        <p:spPr>
          <a:xfrm>
            <a:off x="587676" y="490698"/>
            <a:ext cx="3860037" cy="539112"/>
          </a:xfrm>
        </p:spPr>
        <p:txBody>
          <a:bodyPr>
            <a:normAutofit fontScale="90000"/>
          </a:bodyPr>
          <a:lstStyle/>
          <a:p>
            <a:r>
              <a:rPr lang="en-IN" dirty="0"/>
              <a:t>Logistic Regression</a:t>
            </a:r>
          </a:p>
        </p:txBody>
      </p:sp>
      <p:sp>
        <p:nvSpPr>
          <p:cNvPr id="3" name="Content Placeholder 2">
            <a:extLst>
              <a:ext uri="{FF2B5EF4-FFF2-40B4-BE49-F238E27FC236}">
                <a16:creationId xmlns:a16="http://schemas.microsoft.com/office/drawing/2014/main" id="{48338BD1-B848-4ABD-ABEF-86C42779638D}"/>
              </a:ext>
            </a:extLst>
          </p:cNvPr>
          <p:cNvSpPr>
            <a:spLocks noGrp="1"/>
          </p:cNvSpPr>
          <p:nvPr>
            <p:ph idx="1"/>
          </p:nvPr>
        </p:nvSpPr>
        <p:spPr>
          <a:xfrm>
            <a:off x="587676" y="1144265"/>
            <a:ext cx="5244953" cy="5223037"/>
          </a:xfrm>
        </p:spPr>
        <p:txBody>
          <a:bodyPr>
            <a:normAutofit fontScale="92500" lnSpcReduction="20000"/>
          </a:bodyPr>
          <a:lstStyle/>
          <a:p>
            <a:pPr lvl="1"/>
            <a:r>
              <a:rPr lang="en-IN" dirty="0"/>
              <a:t>Using Logistic Regression:</a:t>
            </a:r>
          </a:p>
          <a:p>
            <a:pPr marL="742950" lvl="1" indent="-285750">
              <a:buFont typeface="Arial" panose="020B0604020202020204" pitchFamily="34" charset="0"/>
              <a:buChar char="•"/>
            </a:pPr>
            <a:r>
              <a:rPr lang="en-IN" dirty="0"/>
              <a:t>	A test accuracy of 81.61% at a threshold of 0.47 was 	achieved in classifying whether a user defaulted.</a:t>
            </a:r>
          </a:p>
          <a:p>
            <a:pPr marL="742950" lvl="1" indent="-285750">
              <a:buFont typeface="Arial" panose="020B0604020202020204" pitchFamily="34" charset="0"/>
              <a:buChar char="•"/>
            </a:pPr>
            <a:r>
              <a:rPr lang="en-IN" dirty="0"/>
              <a:t>Confusion Matrix of test case:</a:t>
            </a:r>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endParaRPr lang="en-IN" dirty="0"/>
          </a:p>
          <a:p>
            <a:pPr lvl="1"/>
            <a:endParaRPr lang="en-IN" dirty="0"/>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r>
              <a:rPr lang="en-IN" dirty="0"/>
              <a:t>The confusion matrix is divided into 4 cells: True Positives, True negatives, False Positives, True Negatives.</a:t>
            </a:r>
          </a:p>
          <a:p>
            <a:pPr marL="742950" lvl="1" indent="-285750">
              <a:buFont typeface="Arial" panose="020B0604020202020204" pitchFamily="34" charset="0"/>
              <a:buChar char="•"/>
            </a:pPr>
            <a:r>
              <a:rPr lang="en-IN" dirty="0"/>
              <a:t>In our case, False negatives refer to users who don’t default but the model shows that they default, whereas False Positives are users who default but are shown as non defaulters by the model.</a:t>
            </a:r>
          </a:p>
          <a:p>
            <a:pPr marL="742950" lvl="1" indent="-285750">
              <a:buFont typeface="Arial" panose="020B0604020202020204" pitchFamily="34" charset="0"/>
              <a:buChar char="•"/>
            </a:pPr>
            <a:r>
              <a:rPr lang="en-IN" dirty="0"/>
              <a:t>Our aim is to reduce these two columns as much as possible without reducing our accuracy score. (False Negatives and False Positives).</a:t>
            </a:r>
          </a:p>
        </p:txBody>
      </p:sp>
      <p:sp>
        <p:nvSpPr>
          <p:cNvPr id="4" name="Date Placeholder 3">
            <a:extLst>
              <a:ext uri="{FF2B5EF4-FFF2-40B4-BE49-F238E27FC236}">
                <a16:creationId xmlns:a16="http://schemas.microsoft.com/office/drawing/2014/main" id="{591F93D7-D88F-48D1-8E35-4674ABDCE2C8}"/>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E3F85FCB-C890-4085-9E8D-203BDA712BBE}"/>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D69467EB-41BB-4AFA-98E4-B3A48F1A9FEB}"/>
              </a:ext>
            </a:extLst>
          </p:cNvPr>
          <p:cNvSpPr>
            <a:spLocks noGrp="1"/>
          </p:cNvSpPr>
          <p:nvPr>
            <p:ph type="sldNum" sz="quarter" idx="12"/>
          </p:nvPr>
        </p:nvSpPr>
        <p:spPr/>
        <p:txBody>
          <a:bodyPr/>
          <a:lstStyle/>
          <a:p>
            <a:fld id="{B5CEABB6-07DC-46E8-9B57-56EC44A396E5}" type="slidenum">
              <a:rPr lang="en-US" smtClean="0"/>
              <a:t>11</a:t>
            </a:fld>
            <a:endParaRPr lang="en-US" dirty="0"/>
          </a:p>
        </p:txBody>
      </p:sp>
      <p:graphicFrame>
        <p:nvGraphicFramePr>
          <p:cNvPr id="7" name="Table 7">
            <a:extLst>
              <a:ext uri="{FF2B5EF4-FFF2-40B4-BE49-F238E27FC236}">
                <a16:creationId xmlns:a16="http://schemas.microsoft.com/office/drawing/2014/main" id="{03737818-50F7-41E2-B3FC-39FA118AA24D}"/>
              </a:ext>
            </a:extLst>
          </p:cNvPr>
          <p:cNvGraphicFramePr>
            <a:graphicFrameLocks noGrp="1"/>
          </p:cNvGraphicFramePr>
          <p:nvPr>
            <p:extLst>
              <p:ext uri="{D42A27DB-BD31-4B8C-83A1-F6EECF244321}">
                <p14:modId xmlns:p14="http://schemas.microsoft.com/office/powerpoint/2010/main" val="3350264726"/>
              </p:ext>
            </p:extLst>
          </p:nvPr>
        </p:nvGraphicFramePr>
        <p:xfrm>
          <a:off x="1333500" y="2346500"/>
          <a:ext cx="3549219" cy="1409283"/>
        </p:xfrm>
        <a:graphic>
          <a:graphicData uri="http://schemas.openxmlformats.org/drawingml/2006/table">
            <a:tbl>
              <a:tblPr firstRow="1" bandRow="1">
                <a:tableStyleId>{5C22544A-7EE6-4342-B048-85BDC9FD1C3A}</a:tableStyleId>
              </a:tblPr>
              <a:tblGrid>
                <a:gridCol w="1183073">
                  <a:extLst>
                    <a:ext uri="{9D8B030D-6E8A-4147-A177-3AD203B41FA5}">
                      <a16:colId xmlns:a16="http://schemas.microsoft.com/office/drawing/2014/main" val="815607528"/>
                    </a:ext>
                  </a:extLst>
                </a:gridCol>
                <a:gridCol w="1183073">
                  <a:extLst>
                    <a:ext uri="{9D8B030D-6E8A-4147-A177-3AD203B41FA5}">
                      <a16:colId xmlns:a16="http://schemas.microsoft.com/office/drawing/2014/main" val="772391221"/>
                    </a:ext>
                  </a:extLst>
                </a:gridCol>
                <a:gridCol w="1183073">
                  <a:extLst>
                    <a:ext uri="{9D8B030D-6E8A-4147-A177-3AD203B41FA5}">
                      <a16:colId xmlns:a16="http://schemas.microsoft.com/office/drawing/2014/main" val="3562937233"/>
                    </a:ext>
                  </a:extLst>
                </a:gridCol>
              </a:tblGrid>
              <a:tr h="469761">
                <a:tc>
                  <a:txBody>
                    <a:bodyPr/>
                    <a:lstStyle/>
                    <a:p>
                      <a:endParaRPr lang="en-IN" dirty="0"/>
                    </a:p>
                  </a:txBody>
                  <a:tcPr/>
                </a:tc>
                <a:tc>
                  <a:txBody>
                    <a:bodyPr/>
                    <a:lstStyle/>
                    <a:p>
                      <a:r>
                        <a:rPr lang="en-IN" dirty="0">
                          <a:solidFill>
                            <a:schemeClr val="tx1"/>
                          </a:solidFill>
                        </a:rPr>
                        <a:t>Positives</a:t>
                      </a:r>
                    </a:p>
                  </a:txBody>
                  <a:tcPr/>
                </a:tc>
                <a:tc>
                  <a:txBody>
                    <a:bodyPr/>
                    <a:lstStyle/>
                    <a:p>
                      <a:r>
                        <a:rPr lang="en-IN" dirty="0">
                          <a:solidFill>
                            <a:schemeClr val="tx1"/>
                          </a:solidFill>
                        </a:rPr>
                        <a:t>Negatives</a:t>
                      </a:r>
                    </a:p>
                  </a:txBody>
                  <a:tcPr/>
                </a:tc>
                <a:extLst>
                  <a:ext uri="{0D108BD9-81ED-4DB2-BD59-A6C34878D82A}">
                    <a16:rowId xmlns:a16="http://schemas.microsoft.com/office/drawing/2014/main" val="1589858490"/>
                  </a:ext>
                </a:extLst>
              </a:tr>
              <a:tr h="469761">
                <a:tc>
                  <a:txBody>
                    <a:bodyPr/>
                    <a:lstStyle/>
                    <a:p>
                      <a:r>
                        <a:rPr lang="en-IN" b="1" dirty="0"/>
                        <a:t>Positives</a:t>
                      </a:r>
                    </a:p>
                  </a:txBody>
                  <a:tcPr/>
                </a:tc>
                <a:tc>
                  <a:txBody>
                    <a:bodyPr/>
                    <a:lstStyle/>
                    <a:p>
                      <a:r>
                        <a:rPr lang="en-IN" dirty="0"/>
                        <a:t>2506</a:t>
                      </a:r>
                    </a:p>
                  </a:txBody>
                  <a:tcPr/>
                </a:tc>
                <a:tc>
                  <a:txBody>
                    <a:bodyPr/>
                    <a:lstStyle/>
                    <a:p>
                      <a:r>
                        <a:rPr lang="en-IN" dirty="0"/>
                        <a:t>81</a:t>
                      </a:r>
                    </a:p>
                  </a:txBody>
                  <a:tcPr/>
                </a:tc>
                <a:extLst>
                  <a:ext uri="{0D108BD9-81ED-4DB2-BD59-A6C34878D82A}">
                    <a16:rowId xmlns:a16="http://schemas.microsoft.com/office/drawing/2014/main" val="2642611304"/>
                  </a:ext>
                </a:extLst>
              </a:tr>
              <a:tr h="469761">
                <a:tc>
                  <a:txBody>
                    <a:bodyPr/>
                    <a:lstStyle/>
                    <a:p>
                      <a:r>
                        <a:rPr lang="en-IN" b="1" dirty="0"/>
                        <a:t>Negatives</a:t>
                      </a:r>
                    </a:p>
                  </a:txBody>
                  <a:tcPr/>
                </a:tc>
                <a:tc>
                  <a:txBody>
                    <a:bodyPr/>
                    <a:lstStyle/>
                    <a:p>
                      <a:r>
                        <a:rPr lang="en-IN" dirty="0"/>
                        <a:t>508</a:t>
                      </a:r>
                    </a:p>
                  </a:txBody>
                  <a:tcPr/>
                </a:tc>
                <a:tc>
                  <a:txBody>
                    <a:bodyPr/>
                    <a:lstStyle/>
                    <a:p>
                      <a:r>
                        <a:rPr lang="en-IN" dirty="0"/>
                        <a:t>109</a:t>
                      </a:r>
                    </a:p>
                  </a:txBody>
                  <a:tcPr/>
                </a:tc>
                <a:extLst>
                  <a:ext uri="{0D108BD9-81ED-4DB2-BD59-A6C34878D82A}">
                    <a16:rowId xmlns:a16="http://schemas.microsoft.com/office/drawing/2014/main" val="1106012835"/>
                  </a:ext>
                </a:extLst>
              </a:tr>
            </a:tbl>
          </a:graphicData>
        </a:graphic>
      </p:graphicFrame>
      <p:pic>
        <p:nvPicPr>
          <p:cNvPr id="9" name="Picture 8">
            <a:extLst>
              <a:ext uri="{FF2B5EF4-FFF2-40B4-BE49-F238E27FC236}">
                <a16:creationId xmlns:a16="http://schemas.microsoft.com/office/drawing/2014/main" id="{2AA11519-5BF5-4DC2-8824-B610930E6B5E}"/>
              </a:ext>
            </a:extLst>
          </p:cNvPr>
          <p:cNvPicPr>
            <a:picLocks noChangeAspect="1"/>
          </p:cNvPicPr>
          <p:nvPr/>
        </p:nvPicPr>
        <p:blipFill>
          <a:blip r:embed="rId2"/>
          <a:stretch>
            <a:fillRect/>
          </a:stretch>
        </p:blipFill>
        <p:spPr>
          <a:xfrm>
            <a:off x="6096000" y="1296140"/>
            <a:ext cx="5649486" cy="3904048"/>
          </a:xfrm>
          <a:prstGeom prst="rect">
            <a:avLst/>
          </a:prstGeom>
        </p:spPr>
      </p:pic>
    </p:spTree>
    <p:extLst>
      <p:ext uri="{BB962C8B-B14F-4D97-AF65-F5344CB8AC3E}">
        <p14:creationId xmlns:p14="http://schemas.microsoft.com/office/powerpoint/2010/main" val="2118915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66769-334E-4D15-8200-310065835DD9}"/>
              </a:ext>
            </a:extLst>
          </p:cNvPr>
          <p:cNvSpPr>
            <a:spLocks noGrp="1"/>
          </p:cNvSpPr>
          <p:nvPr>
            <p:ph type="title"/>
          </p:nvPr>
        </p:nvSpPr>
        <p:spPr>
          <a:xfrm>
            <a:off x="587676" y="490698"/>
            <a:ext cx="3860037" cy="539112"/>
          </a:xfrm>
        </p:spPr>
        <p:txBody>
          <a:bodyPr>
            <a:normAutofit fontScale="90000"/>
          </a:bodyPr>
          <a:lstStyle/>
          <a:p>
            <a:r>
              <a:rPr lang="en-IN" dirty="0"/>
              <a:t>Random forest classifier</a:t>
            </a:r>
          </a:p>
        </p:txBody>
      </p:sp>
      <p:sp>
        <p:nvSpPr>
          <p:cNvPr id="3" name="Content Placeholder 2">
            <a:extLst>
              <a:ext uri="{FF2B5EF4-FFF2-40B4-BE49-F238E27FC236}">
                <a16:creationId xmlns:a16="http://schemas.microsoft.com/office/drawing/2014/main" id="{48338BD1-B848-4ABD-ABEF-86C42779638D}"/>
              </a:ext>
            </a:extLst>
          </p:cNvPr>
          <p:cNvSpPr>
            <a:spLocks noGrp="1"/>
          </p:cNvSpPr>
          <p:nvPr>
            <p:ph idx="1"/>
          </p:nvPr>
        </p:nvSpPr>
        <p:spPr>
          <a:xfrm>
            <a:off x="587676" y="1144265"/>
            <a:ext cx="5244953" cy="5223037"/>
          </a:xfrm>
        </p:spPr>
        <p:txBody>
          <a:bodyPr>
            <a:normAutofit/>
          </a:bodyPr>
          <a:lstStyle/>
          <a:p>
            <a:pPr lvl="1"/>
            <a:r>
              <a:rPr lang="en-IN" dirty="0"/>
              <a:t>Using Random Forest Classifier:</a:t>
            </a:r>
          </a:p>
          <a:p>
            <a:pPr marL="742950" lvl="1" indent="-285750">
              <a:buFont typeface="Arial" panose="020B0604020202020204" pitchFamily="34" charset="0"/>
              <a:buChar char="•"/>
            </a:pPr>
            <a:r>
              <a:rPr lang="en-IN" dirty="0"/>
              <a:t>A test accuracy score of 80.30% was achieved in predicting if a user defaults their loan.</a:t>
            </a:r>
          </a:p>
          <a:p>
            <a:pPr marL="742950" lvl="1" indent="-285750">
              <a:buFont typeface="Arial" panose="020B0604020202020204" pitchFamily="34" charset="0"/>
              <a:buChar char="•"/>
            </a:pPr>
            <a:r>
              <a:rPr lang="en-IN" dirty="0"/>
              <a:t>Confusion Matrix for test case:</a:t>
            </a:r>
          </a:p>
          <a:p>
            <a:pPr lvl="2"/>
            <a:endParaRPr lang="en-IN" dirty="0"/>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endParaRPr lang="en-IN" dirty="0"/>
          </a:p>
          <a:p>
            <a:pPr lvl="1"/>
            <a:endParaRPr lang="en-IN" dirty="0"/>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r>
              <a:rPr lang="en-IN" dirty="0"/>
              <a:t>Though the accuracy score is very close to the logistic regression model the False Negatives as well as the False positives are higher which results in a higher factor risk to the lender as well as a lower sale of his product since the False negatives are higher.</a:t>
            </a:r>
          </a:p>
        </p:txBody>
      </p:sp>
      <p:sp>
        <p:nvSpPr>
          <p:cNvPr id="4" name="Date Placeholder 3">
            <a:extLst>
              <a:ext uri="{FF2B5EF4-FFF2-40B4-BE49-F238E27FC236}">
                <a16:creationId xmlns:a16="http://schemas.microsoft.com/office/drawing/2014/main" id="{591F93D7-D88F-48D1-8E35-4674ABDCE2C8}"/>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E3F85FCB-C890-4085-9E8D-203BDA712BBE}"/>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D69467EB-41BB-4AFA-98E4-B3A48F1A9FEB}"/>
              </a:ext>
            </a:extLst>
          </p:cNvPr>
          <p:cNvSpPr>
            <a:spLocks noGrp="1"/>
          </p:cNvSpPr>
          <p:nvPr>
            <p:ph type="sldNum" sz="quarter" idx="12"/>
          </p:nvPr>
        </p:nvSpPr>
        <p:spPr/>
        <p:txBody>
          <a:bodyPr/>
          <a:lstStyle/>
          <a:p>
            <a:fld id="{B5CEABB6-07DC-46E8-9B57-56EC44A396E5}" type="slidenum">
              <a:rPr lang="en-US" smtClean="0"/>
              <a:t>12</a:t>
            </a:fld>
            <a:endParaRPr lang="en-US" dirty="0"/>
          </a:p>
        </p:txBody>
      </p:sp>
      <p:graphicFrame>
        <p:nvGraphicFramePr>
          <p:cNvPr id="7" name="Table 7">
            <a:extLst>
              <a:ext uri="{FF2B5EF4-FFF2-40B4-BE49-F238E27FC236}">
                <a16:creationId xmlns:a16="http://schemas.microsoft.com/office/drawing/2014/main" id="{03737818-50F7-41E2-B3FC-39FA118AA24D}"/>
              </a:ext>
            </a:extLst>
          </p:cNvPr>
          <p:cNvGraphicFramePr>
            <a:graphicFrameLocks noGrp="1"/>
          </p:cNvGraphicFramePr>
          <p:nvPr>
            <p:extLst>
              <p:ext uri="{D42A27DB-BD31-4B8C-83A1-F6EECF244321}">
                <p14:modId xmlns:p14="http://schemas.microsoft.com/office/powerpoint/2010/main" val="14624051"/>
              </p:ext>
            </p:extLst>
          </p:nvPr>
        </p:nvGraphicFramePr>
        <p:xfrm>
          <a:off x="1333500" y="2724358"/>
          <a:ext cx="3549219" cy="1409283"/>
        </p:xfrm>
        <a:graphic>
          <a:graphicData uri="http://schemas.openxmlformats.org/drawingml/2006/table">
            <a:tbl>
              <a:tblPr firstRow="1" bandRow="1">
                <a:tableStyleId>{5C22544A-7EE6-4342-B048-85BDC9FD1C3A}</a:tableStyleId>
              </a:tblPr>
              <a:tblGrid>
                <a:gridCol w="1183073">
                  <a:extLst>
                    <a:ext uri="{9D8B030D-6E8A-4147-A177-3AD203B41FA5}">
                      <a16:colId xmlns:a16="http://schemas.microsoft.com/office/drawing/2014/main" val="815607528"/>
                    </a:ext>
                  </a:extLst>
                </a:gridCol>
                <a:gridCol w="1183073">
                  <a:extLst>
                    <a:ext uri="{9D8B030D-6E8A-4147-A177-3AD203B41FA5}">
                      <a16:colId xmlns:a16="http://schemas.microsoft.com/office/drawing/2014/main" val="772391221"/>
                    </a:ext>
                  </a:extLst>
                </a:gridCol>
                <a:gridCol w="1183073">
                  <a:extLst>
                    <a:ext uri="{9D8B030D-6E8A-4147-A177-3AD203B41FA5}">
                      <a16:colId xmlns:a16="http://schemas.microsoft.com/office/drawing/2014/main" val="3562937233"/>
                    </a:ext>
                  </a:extLst>
                </a:gridCol>
              </a:tblGrid>
              <a:tr h="469761">
                <a:tc>
                  <a:txBody>
                    <a:bodyPr/>
                    <a:lstStyle/>
                    <a:p>
                      <a:endParaRPr lang="en-IN" dirty="0"/>
                    </a:p>
                  </a:txBody>
                  <a:tcPr/>
                </a:tc>
                <a:tc>
                  <a:txBody>
                    <a:bodyPr/>
                    <a:lstStyle/>
                    <a:p>
                      <a:r>
                        <a:rPr lang="en-IN" dirty="0">
                          <a:solidFill>
                            <a:schemeClr val="tx1"/>
                          </a:solidFill>
                        </a:rPr>
                        <a:t>Positives</a:t>
                      </a:r>
                    </a:p>
                  </a:txBody>
                  <a:tcPr/>
                </a:tc>
                <a:tc>
                  <a:txBody>
                    <a:bodyPr/>
                    <a:lstStyle/>
                    <a:p>
                      <a:r>
                        <a:rPr lang="en-IN" dirty="0">
                          <a:solidFill>
                            <a:schemeClr val="tx1"/>
                          </a:solidFill>
                        </a:rPr>
                        <a:t>Negatives</a:t>
                      </a:r>
                    </a:p>
                  </a:txBody>
                  <a:tcPr/>
                </a:tc>
                <a:extLst>
                  <a:ext uri="{0D108BD9-81ED-4DB2-BD59-A6C34878D82A}">
                    <a16:rowId xmlns:a16="http://schemas.microsoft.com/office/drawing/2014/main" val="1589858490"/>
                  </a:ext>
                </a:extLst>
              </a:tr>
              <a:tr h="469761">
                <a:tc>
                  <a:txBody>
                    <a:bodyPr/>
                    <a:lstStyle/>
                    <a:p>
                      <a:r>
                        <a:rPr lang="en-IN" b="1" dirty="0"/>
                        <a:t>Positives</a:t>
                      </a:r>
                    </a:p>
                  </a:txBody>
                  <a:tcPr/>
                </a:tc>
                <a:tc>
                  <a:txBody>
                    <a:bodyPr/>
                    <a:lstStyle/>
                    <a:p>
                      <a:r>
                        <a:rPr lang="en-IN" dirty="0"/>
                        <a:t>2475</a:t>
                      </a:r>
                    </a:p>
                  </a:txBody>
                  <a:tcPr/>
                </a:tc>
                <a:tc>
                  <a:txBody>
                    <a:bodyPr/>
                    <a:lstStyle/>
                    <a:p>
                      <a:r>
                        <a:rPr lang="en-IN" dirty="0"/>
                        <a:t>112</a:t>
                      </a:r>
                    </a:p>
                  </a:txBody>
                  <a:tcPr/>
                </a:tc>
                <a:extLst>
                  <a:ext uri="{0D108BD9-81ED-4DB2-BD59-A6C34878D82A}">
                    <a16:rowId xmlns:a16="http://schemas.microsoft.com/office/drawing/2014/main" val="2642611304"/>
                  </a:ext>
                </a:extLst>
              </a:tr>
              <a:tr h="469761">
                <a:tc>
                  <a:txBody>
                    <a:bodyPr/>
                    <a:lstStyle/>
                    <a:p>
                      <a:r>
                        <a:rPr lang="en-IN" b="1" dirty="0"/>
                        <a:t>Negatives</a:t>
                      </a:r>
                    </a:p>
                  </a:txBody>
                  <a:tcPr/>
                </a:tc>
                <a:tc>
                  <a:txBody>
                    <a:bodyPr/>
                    <a:lstStyle/>
                    <a:p>
                      <a:r>
                        <a:rPr lang="en-IN" dirty="0"/>
                        <a:t>519</a:t>
                      </a:r>
                    </a:p>
                  </a:txBody>
                  <a:tcPr/>
                </a:tc>
                <a:tc>
                  <a:txBody>
                    <a:bodyPr/>
                    <a:lstStyle/>
                    <a:p>
                      <a:r>
                        <a:rPr lang="en-IN" dirty="0"/>
                        <a:t>98</a:t>
                      </a:r>
                    </a:p>
                  </a:txBody>
                  <a:tcPr/>
                </a:tc>
                <a:extLst>
                  <a:ext uri="{0D108BD9-81ED-4DB2-BD59-A6C34878D82A}">
                    <a16:rowId xmlns:a16="http://schemas.microsoft.com/office/drawing/2014/main" val="1106012835"/>
                  </a:ext>
                </a:extLst>
              </a:tr>
            </a:tbl>
          </a:graphicData>
        </a:graphic>
      </p:graphicFrame>
    </p:spTree>
    <p:extLst>
      <p:ext uri="{BB962C8B-B14F-4D97-AF65-F5344CB8AC3E}">
        <p14:creationId xmlns:p14="http://schemas.microsoft.com/office/powerpoint/2010/main" val="2848999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66769-334E-4D15-8200-310065835DD9}"/>
              </a:ext>
            </a:extLst>
          </p:cNvPr>
          <p:cNvSpPr>
            <a:spLocks noGrp="1"/>
          </p:cNvSpPr>
          <p:nvPr>
            <p:ph type="title"/>
          </p:nvPr>
        </p:nvSpPr>
        <p:spPr>
          <a:xfrm>
            <a:off x="587676" y="490698"/>
            <a:ext cx="3860037" cy="539112"/>
          </a:xfrm>
        </p:spPr>
        <p:txBody>
          <a:bodyPr>
            <a:normAutofit fontScale="90000"/>
          </a:bodyPr>
          <a:lstStyle/>
          <a:p>
            <a:r>
              <a:rPr lang="en-IN" dirty="0"/>
              <a:t>K nearest neighbour</a:t>
            </a:r>
          </a:p>
        </p:txBody>
      </p:sp>
      <p:sp>
        <p:nvSpPr>
          <p:cNvPr id="3" name="Content Placeholder 2">
            <a:extLst>
              <a:ext uri="{FF2B5EF4-FFF2-40B4-BE49-F238E27FC236}">
                <a16:creationId xmlns:a16="http://schemas.microsoft.com/office/drawing/2014/main" id="{48338BD1-B848-4ABD-ABEF-86C42779638D}"/>
              </a:ext>
            </a:extLst>
          </p:cNvPr>
          <p:cNvSpPr>
            <a:spLocks noGrp="1"/>
          </p:cNvSpPr>
          <p:nvPr>
            <p:ph idx="1"/>
          </p:nvPr>
        </p:nvSpPr>
        <p:spPr>
          <a:xfrm>
            <a:off x="587676" y="1144265"/>
            <a:ext cx="5244953" cy="5223037"/>
          </a:xfrm>
        </p:spPr>
        <p:txBody>
          <a:bodyPr>
            <a:normAutofit/>
          </a:bodyPr>
          <a:lstStyle/>
          <a:p>
            <a:pPr lvl="1"/>
            <a:r>
              <a:rPr lang="en-IN" dirty="0"/>
              <a:t>Using K nearest neighbour:</a:t>
            </a:r>
          </a:p>
          <a:p>
            <a:pPr marL="742950" lvl="1" indent="-285750">
              <a:buFont typeface="Arial" panose="020B0604020202020204" pitchFamily="34" charset="0"/>
              <a:buChar char="•"/>
            </a:pPr>
            <a:r>
              <a:rPr lang="en-IN" dirty="0"/>
              <a:t>Test set accuracy of 79.93% was achieved in predicting if a user defaults their loan. </a:t>
            </a:r>
          </a:p>
          <a:p>
            <a:pPr marL="742950" lvl="1" indent="-285750">
              <a:buFont typeface="Arial" panose="020B0604020202020204" pitchFamily="34" charset="0"/>
              <a:buChar char="•"/>
            </a:pPr>
            <a:r>
              <a:rPr lang="en-IN" dirty="0"/>
              <a:t>Confusion Matrix for test case:</a:t>
            </a:r>
          </a:p>
          <a:p>
            <a:pPr lvl="2"/>
            <a:endParaRPr lang="en-IN" dirty="0"/>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endParaRPr lang="en-IN" dirty="0"/>
          </a:p>
          <a:p>
            <a:pPr lvl="1"/>
            <a:endParaRPr lang="en-IN" dirty="0"/>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r>
              <a:rPr lang="en-IN" dirty="0"/>
              <a:t>Though this model is able to show most number of True negatives which helps us it also has a very high number of False negatives which will result in a loss of business.</a:t>
            </a:r>
          </a:p>
        </p:txBody>
      </p:sp>
      <p:sp>
        <p:nvSpPr>
          <p:cNvPr id="4" name="Date Placeholder 3">
            <a:extLst>
              <a:ext uri="{FF2B5EF4-FFF2-40B4-BE49-F238E27FC236}">
                <a16:creationId xmlns:a16="http://schemas.microsoft.com/office/drawing/2014/main" id="{591F93D7-D88F-48D1-8E35-4674ABDCE2C8}"/>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E3F85FCB-C890-4085-9E8D-203BDA712BBE}"/>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D69467EB-41BB-4AFA-98E4-B3A48F1A9FEB}"/>
              </a:ext>
            </a:extLst>
          </p:cNvPr>
          <p:cNvSpPr>
            <a:spLocks noGrp="1"/>
          </p:cNvSpPr>
          <p:nvPr>
            <p:ph type="sldNum" sz="quarter" idx="12"/>
          </p:nvPr>
        </p:nvSpPr>
        <p:spPr/>
        <p:txBody>
          <a:bodyPr/>
          <a:lstStyle/>
          <a:p>
            <a:fld id="{B5CEABB6-07DC-46E8-9B57-56EC44A396E5}" type="slidenum">
              <a:rPr lang="en-US" smtClean="0"/>
              <a:t>13</a:t>
            </a:fld>
            <a:endParaRPr lang="en-US" dirty="0"/>
          </a:p>
        </p:txBody>
      </p:sp>
      <p:graphicFrame>
        <p:nvGraphicFramePr>
          <p:cNvPr id="7" name="Table 7">
            <a:extLst>
              <a:ext uri="{FF2B5EF4-FFF2-40B4-BE49-F238E27FC236}">
                <a16:creationId xmlns:a16="http://schemas.microsoft.com/office/drawing/2014/main" id="{03737818-50F7-41E2-B3FC-39FA118AA24D}"/>
              </a:ext>
            </a:extLst>
          </p:cNvPr>
          <p:cNvGraphicFramePr>
            <a:graphicFrameLocks noGrp="1"/>
          </p:cNvGraphicFramePr>
          <p:nvPr>
            <p:extLst>
              <p:ext uri="{D42A27DB-BD31-4B8C-83A1-F6EECF244321}">
                <p14:modId xmlns:p14="http://schemas.microsoft.com/office/powerpoint/2010/main" val="1854439627"/>
              </p:ext>
            </p:extLst>
          </p:nvPr>
        </p:nvGraphicFramePr>
        <p:xfrm>
          <a:off x="1333500" y="2724358"/>
          <a:ext cx="3549219" cy="1409283"/>
        </p:xfrm>
        <a:graphic>
          <a:graphicData uri="http://schemas.openxmlformats.org/drawingml/2006/table">
            <a:tbl>
              <a:tblPr firstRow="1" bandRow="1">
                <a:tableStyleId>{5C22544A-7EE6-4342-B048-85BDC9FD1C3A}</a:tableStyleId>
              </a:tblPr>
              <a:tblGrid>
                <a:gridCol w="1183073">
                  <a:extLst>
                    <a:ext uri="{9D8B030D-6E8A-4147-A177-3AD203B41FA5}">
                      <a16:colId xmlns:a16="http://schemas.microsoft.com/office/drawing/2014/main" val="815607528"/>
                    </a:ext>
                  </a:extLst>
                </a:gridCol>
                <a:gridCol w="1183073">
                  <a:extLst>
                    <a:ext uri="{9D8B030D-6E8A-4147-A177-3AD203B41FA5}">
                      <a16:colId xmlns:a16="http://schemas.microsoft.com/office/drawing/2014/main" val="772391221"/>
                    </a:ext>
                  </a:extLst>
                </a:gridCol>
                <a:gridCol w="1183073">
                  <a:extLst>
                    <a:ext uri="{9D8B030D-6E8A-4147-A177-3AD203B41FA5}">
                      <a16:colId xmlns:a16="http://schemas.microsoft.com/office/drawing/2014/main" val="3562937233"/>
                    </a:ext>
                  </a:extLst>
                </a:gridCol>
              </a:tblGrid>
              <a:tr h="469761">
                <a:tc>
                  <a:txBody>
                    <a:bodyPr/>
                    <a:lstStyle/>
                    <a:p>
                      <a:endParaRPr lang="en-IN" dirty="0"/>
                    </a:p>
                  </a:txBody>
                  <a:tcPr/>
                </a:tc>
                <a:tc>
                  <a:txBody>
                    <a:bodyPr/>
                    <a:lstStyle/>
                    <a:p>
                      <a:r>
                        <a:rPr lang="en-IN" dirty="0">
                          <a:solidFill>
                            <a:schemeClr val="tx1"/>
                          </a:solidFill>
                        </a:rPr>
                        <a:t>Positives</a:t>
                      </a:r>
                    </a:p>
                  </a:txBody>
                  <a:tcPr/>
                </a:tc>
                <a:tc>
                  <a:txBody>
                    <a:bodyPr/>
                    <a:lstStyle/>
                    <a:p>
                      <a:r>
                        <a:rPr lang="en-IN" dirty="0">
                          <a:solidFill>
                            <a:schemeClr val="tx1"/>
                          </a:solidFill>
                        </a:rPr>
                        <a:t>Negatives</a:t>
                      </a:r>
                    </a:p>
                  </a:txBody>
                  <a:tcPr/>
                </a:tc>
                <a:extLst>
                  <a:ext uri="{0D108BD9-81ED-4DB2-BD59-A6C34878D82A}">
                    <a16:rowId xmlns:a16="http://schemas.microsoft.com/office/drawing/2014/main" val="1589858490"/>
                  </a:ext>
                </a:extLst>
              </a:tr>
              <a:tr h="469761">
                <a:tc>
                  <a:txBody>
                    <a:bodyPr/>
                    <a:lstStyle/>
                    <a:p>
                      <a:r>
                        <a:rPr lang="en-IN" b="1" dirty="0"/>
                        <a:t>Positives</a:t>
                      </a:r>
                    </a:p>
                  </a:txBody>
                  <a:tcPr/>
                </a:tc>
                <a:tc>
                  <a:txBody>
                    <a:bodyPr/>
                    <a:lstStyle/>
                    <a:p>
                      <a:r>
                        <a:rPr lang="en-IN" dirty="0"/>
                        <a:t>2396</a:t>
                      </a:r>
                    </a:p>
                  </a:txBody>
                  <a:tcPr/>
                </a:tc>
                <a:tc>
                  <a:txBody>
                    <a:bodyPr/>
                    <a:lstStyle/>
                    <a:p>
                      <a:r>
                        <a:rPr lang="en-IN" dirty="0"/>
                        <a:t>191</a:t>
                      </a:r>
                    </a:p>
                  </a:txBody>
                  <a:tcPr/>
                </a:tc>
                <a:extLst>
                  <a:ext uri="{0D108BD9-81ED-4DB2-BD59-A6C34878D82A}">
                    <a16:rowId xmlns:a16="http://schemas.microsoft.com/office/drawing/2014/main" val="2642611304"/>
                  </a:ext>
                </a:extLst>
              </a:tr>
              <a:tr h="469761">
                <a:tc>
                  <a:txBody>
                    <a:bodyPr/>
                    <a:lstStyle/>
                    <a:p>
                      <a:r>
                        <a:rPr lang="en-IN" b="1" dirty="0"/>
                        <a:t>Negatives</a:t>
                      </a:r>
                    </a:p>
                  </a:txBody>
                  <a:tcPr/>
                </a:tc>
                <a:tc>
                  <a:txBody>
                    <a:bodyPr/>
                    <a:lstStyle/>
                    <a:p>
                      <a:r>
                        <a:rPr lang="en-IN" dirty="0"/>
                        <a:t>470</a:t>
                      </a:r>
                    </a:p>
                  </a:txBody>
                  <a:tcPr/>
                </a:tc>
                <a:tc>
                  <a:txBody>
                    <a:bodyPr/>
                    <a:lstStyle/>
                    <a:p>
                      <a:r>
                        <a:rPr lang="en-IN" dirty="0"/>
                        <a:t>147</a:t>
                      </a:r>
                    </a:p>
                  </a:txBody>
                  <a:tcPr/>
                </a:tc>
                <a:extLst>
                  <a:ext uri="{0D108BD9-81ED-4DB2-BD59-A6C34878D82A}">
                    <a16:rowId xmlns:a16="http://schemas.microsoft.com/office/drawing/2014/main" val="1106012835"/>
                  </a:ext>
                </a:extLst>
              </a:tr>
            </a:tbl>
          </a:graphicData>
        </a:graphic>
      </p:graphicFrame>
    </p:spTree>
    <p:extLst>
      <p:ext uri="{BB962C8B-B14F-4D97-AF65-F5344CB8AC3E}">
        <p14:creationId xmlns:p14="http://schemas.microsoft.com/office/powerpoint/2010/main" val="3498444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66769-334E-4D15-8200-310065835DD9}"/>
              </a:ext>
            </a:extLst>
          </p:cNvPr>
          <p:cNvSpPr>
            <a:spLocks noGrp="1"/>
          </p:cNvSpPr>
          <p:nvPr>
            <p:ph type="title"/>
          </p:nvPr>
        </p:nvSpPr>
        <p:spPr>
          <a:xfrm>
            <a:off x="587676" y="810294"/>
            <a:ext cx="3860037" cy="539112"/>
          </a:xfrm>
        </p:spPr>
        <p:txBody>
          <a:bodyPr>
            <a:normAutofit/>
          </a:bodyPr>
          <a:lstStyle/>
          <a:p>
            <a:r>
              <a:rPr lang="en-IN" dirty="0"/>
              <a:t>Final outcome</a:t>
            </a:r>
          </a:p>
        </p:txBody>
      </p:sp>
      <p:sp>
        <p:nvSpPr>
          <p:cNvPr id="3" name="Content Placeholder 2">
            <a:extLst>
              <a:ext uri="{FF2B5EF4-FFF2-40B4-BE49-F238E27FC236}">
                <a16:creationId xmlns:a16="http://schemas.microsoft.com/office/drawing/2014/main" id="{48338BD1-B848-4ABD-ABEF-86C42779638D}"/>
              </a:ext>
            </a:extLst>
          </p:cNvPr>
          <p:cNvSpPr>
            <a:spLocks noGrp="1"/>
          </p:cNvSpPr>
          <p:nvPr>
            <p:ph idx="1"/>
          </p:nvPr>
        </p:nvSpPr>
        <p:spPr>
          <a:xfrm>
            <a:off x="99563" y="1498437"/>
            <a:ext cx="5244953" cy="5223037"/>
          </a:xfrm>
        </p:spPr>
        <p:txBody>
          <a:bodyPr>
            <a:normAutofit/>
          </a:bodyPr>
          <a:lstStyle/>
          <a:p>
            <a:pPr marL="742950" lvl="1" indent="-285750">
              <a:buFont typeface="Arial" panose="020B0604020202020204" pitchFamily="34" charset="0"/>
              <a:buChar char="•"/>
            </a:pPr>
            <a:r>
              <a:rPr lang="en-IN" dirty="0"/>
              <a:t>After evaluating all models the logistic regression model was chosen for classifying loan defaulters as it was able to the highest accuracy score as well as was able to keep our False negatives and False positives minimal.</a:t>
            </a:r>
          </a:p>
          <a:p>
            <a:pPr marL="742950" lvl="1" indent="-285750">
              <a:buFont typeface="Arial" panose="020B0604020202020204" pitchFamily="34" charset="0"/>
              <a:buChar char="•"/>
            </a:pPr>
            <a:r>
              <a:rPr lang="en-IN" dirty="0"/>
              <a:t>Our main aim is to provide a solution which will help maximise the sale of the small ticket loan at the same time reduce the risk factor to the lender.</a:t>
            </a:r>
          </a:p>
          <a:p>
            <a:pPr lvl="1"/>
            <a:endParaRPr lang="en-IN" dirty="0"/>
          </a:p>
        </p:txBody>
      </p:sp>
      <p:sp>
        <p:nvSpPr>
          <p:cNvPr id="4" name="Date Placeholder 3">
            <a:extLst>
              <a:ext uri="{FF2B5EF4-FFF2-40B4-BE49-F238E27FC236}">
                <a16:creationId xmlns:a16="http://schemas.microsoft.com/office/drawing/2014/main" id="{591F93D7-D88F-48D1-8E35-4674ABDCE2C8}"/>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E3F85FCB-C890-4085-9E8D-203BDA712BBE}"/>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D69467EB-41BB-4AFA-98E4-B3A48F1A9FEB}"/>
              </a:ext>
            </a:extLst>
          </p:cNvPr>
          <p:cNvSpPr>
            <a:spLocks noGrp="1"/>
          </p:cNvSpPr>
          <p:nvPr>
            <p:ph type="sldNum" sz="quarter" idx="12"/>
          </p:nvPr>
        </p:nvSpPr>
        <p:spPr/>
        <p:txBody>
          <a:bodyPr/>
          <a:lstStyle/>
          <a:p>
            <a:fld id="{B5CEABB6-07DC-46E8-9B57-56EC44A396E5}" type="slidenum">
              <a:rPr lang="en-US" smtClean="0"/>
              <a:t>14</a:t>
            </a:fld>
            <a:endParaRPr lang="en-US" dirty="0"/>
          </a:p>
        </p:txBody>
      </p:sp>
    </p:spTree>
    <p:extLst>
      <p:ext uri="{BB962C8B-B14F-4D97-AF65-F5344CB8AC3E}">
        <p14:creationId xmlns:p14="http://schemas.microsoft.com/office/powerpoint/2010/main" val="2661802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Dhruv Rakesh​</a:t>
            </a:r>
          </a:p>
          <a:p>
            <a:r>
              <a:rPr lang="en-US" dirty="0"/>
              <a:t>+91 9880366425</a:t>
            </a:r>
          </a:p>
          <a:p>
            <a:r>
              <a:rPr lang="en-US" dirty="0"/>
              <a:t>dhruvrakesh23@gmail.com</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15</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423EE-916B-4413-9341-6A3C2D6E3341}"/>
              </a:ext>
            </a:extLst>
          </p:cNvPr>
          <p:cNvSpPr>
            <a:spLocks noGrp="1"/>
          </p:cNvSpPr>
          <p:nvPr>
            <p:ph type="title"/>
          </p:nvPr>
        </p:nvSpPr>
        <p:spPr>
          <a:xfrm>
            <a:off x="960637" y="549929"/>
            <a:ext cx="4046369" cy="595291"/>
          </a:xfrm>
        </p:spPr>
        <p:txBody>
          <a:bodyPr/>
          <a:lstStyle/>
          <a:p>
            <a:r>
              <a:rPr lang="en-IN" dirty="0"/>
              <a:t>Project summary</a:t>
            </a:r>
          </a:p>
        </p:txBody>
      </p:sp>
      <p:sp>
        <p:nvSpPr>
          <p:cNvPr id="3" name="Content Placeholder 2">
            <a:extLst>
              <a:ext uri="{FF2B5EF4-FFF2-40B4-BE49-F238E27FC236}">
                <a16:creationId xmlns:a16="http://schemas.microsoft.com/office/drawing/2014/main" id="{915BFF2A-94D3-4311-B340-0EA0BBBA8747}"/>
              </a:ext>
            </a:extLst>
          </p:cNvPr>
          <p:cNvSpPr>
            <a:spLocks noGrp="1"/>
          </p:cNvSpPr>
          <p:nvPr>
            <p:ph idx="1"/>
          </p:nvPr>
        </p:nvSpPr>
        <p:spPr>
          <a:xfrm>
            <a:off x="472366" y="1468237"/>
            <a:ext cx="5431284" cy="4959196"/>
          </a:xfrm>
        </p:spPr>
        <p:txBody>
          <a:bodyPr>
            <a:normAutofit lnSpcReduction="10000"/>
          </a:bodyPr>
          <a:lstStyle/>
          <a:p>
            <a:r>
              <a:rPr lang="en-US" u="sng" dirty="0"/>
              <a:t>Objective:</a:t>
            </a:r>
          </a:p>
          <a:p>
            <a:r>
              <a:rPr lang="en-US" dirty="0"/>
              <a:t>To analyze the credit history of a user and to predict if the user is a suitable candidate for a small ticket loan.</a:t>
            </a:r>
          </a:p>
          <a:p>
            <a:r>
              <a:rPr lang="en-IN" u="sng" dirty="0"/>
              <a:t>High Level Approach:</a:t>
            </a:r>
          </a:p>
          <a:p>
            <a:r>
              <a:rPr lang="en-IN" dirty="0"/>
              <a:t>Binary Classification using Machine Learning Model. (Logistic Regression).</a:t>
            </a:r>
          </a:p>
          <a:p>
            <a:r>
              <a:rPr lang="en-IN" u="sng" dirty="0"/>
              <a:t>Data:</a:t>
            </a:r>
          </a:p>
          <a:p>
            <a:r>
              <a:rPr lang="en-IN" dirty="0"/>
              <a:t>User Profile data, Loan history of each user.</a:t>
            </a:r>
          </a:p>
          <a:p>
            <a:r>
              <a:rPr lang="en-IN" u="sng" dirty="0"/>
              <a:t>Tech Stack:</a:t>
            </a:r>
          </a:p>
          <a:p>
            <a:r>
              <a:rPr lang="en-IN" dirty="0"/>
              <a:t>Python and Excel.</a:t>
            </a:r>
          </a:p>
          <a:p>
            <a:r>
              <a:rPr lang="en-IN" u="sng" dirty="0"/>
              <a:t>Final Outcome:</a:t>
            </a:r>
          </a:p>
          <a:p>
            <a:pPr marL="285750" indent="-285750">
              <a:buFont typeface="Arial" panose="020B0604020202020204" pitchFamily="34" charset="0"/>
              <a:buChar char="•"/>
            </a:pPr>
            <a:r>
              <a:rPr lang="en-IN" dirty="0"/>
              <a:t>In conclusion, 12813 unique user profiles and their loan history were analysed in order to produce a result.</a:t>
            </a:r>
            <a:endParaRPr lang="en-IN" u="sng" dirty="0"/>
          </a:p>
          <a:p>
            <a:pPr marL="285750" indent="-285750">
              <a:buFont typeface="Arial" panose="020B0604020202020204" pitchFamily="34" charset="0"/>
              <a:buChar char="•"/>
            </a:pPr>
            <a:r>
              <a:rPr lang="en-IN" dirty="0"/>
              <a:t>Achieved an accuracy of 81.62% in predicting if a user will default loan.</a:t>
            </a:r>
          </a:p>
        </p:txBody>
      </p:sp>
      <p:sp>
        <p:nvSpPr>
          <p:cNvPr id="4" name="Date Placeholder 3">
            <a:extLst>
              <a:ext uri="{FF2B5EF4-FFF2-40B4-BE49-F238E27FC236}">
                <a16:creationId xmlns:a16="http://schemas.microsoft.com/office/drawing/2014/main" id="{A112D86E-0438-435B-AFBA-56C60F51B08D}"/>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B16B5984-DA38-4F8A-B4FE-2845DD292F5C}"/>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2B263969-A6E9-410D-BB1B-0B7F02D8027E}"/>
              </a:ext>
            </a:extLst>
          </p:cNvPr>
          <p:cNvSpPr>
            <a:spLocks noGrp="1"/>
          </p:cNvSpPr>
          <p:nvPr>
            <p:ph type="sldNum" sz="quarter" idx="12"/>
          </p:nvPr>
        </p:nvSpPr>
        <p:spPr/>
        <p:txBody>
          <a:bodyPr/>
          <a:lstStyle/>
          <a:p>
            <a:fld id="{B5CEABB6-07DC-46E8-9B57-56EC44A396E5}" type="slidenum">
              <a:rPr lang="en-US" smtClean="0"/>
              <a:t>2</a:t>
            </a:fld>
            <a:endParaRPr lang="en-US" dirty="0"/>
          </a:p>
        </p:txBody>
      </p:sp>
    </p:spTree>
    <p:extLst>
      <p:ext uri="{BB962C8B-B14F-4D97-AF65-F5344CB8AC3E}">
        <p14:creationId xmlns:p14="http://schemas.microsoft.com/office/powerpoint/2010/main" val="190351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974614" y="501651"/>
            <a:ext cx="2688085" cy="861621"/>
          </a:xfrm>
        </p:spPr>
        <p:txBody>
          <a:bodyPr/>
          <a:lstStyle/>
          <a:p>
            <a:r>
              <a:rPr lang="en-ZA" dirty="0"/>
              <a:t>High Level Approach</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462257" y="1619157"/>
            <a:ext cx="5290473" cy="4737192"/>
          </a:xfrm>
        </p:spPr>
        <p:txBody>
          <a:bodyPr>
            <a:normAutofit/>
          </a:bodyPr>
          <a:lstStyle/>
          <a:p>
            <a:pPr marL="285750" indent="-285750">
              <a:buFont typeface="Arial" panose="020B0604020202020204" pitchFamily="34" charset="0"/>
              <a:buChar char="•"/>
            </a:pPr>
            <a:r>
              <a:rPr lang="en-US" dirty="0"/>
              <a:t>Data was aggregated </a:t>
            </a:r>
          </a:p>
          <a:p>
            <a:pPr marL="285750" indent="-285750">
              <a:buFont typeface="Arial" panose="020B0604020202020204" pitchFamily="34" charset="0"/>
              <a:buChar char="•"/>
            </a:pPr>
            <a:r>
              <a:rPr lang="en-US" dirty="0"/>
              <a:t>Exploratory data analysis was done in which distributions of various parameters of credit history and user profile data were studied. Using this missing data was imputed as well as redundant data was dropped.</a:t>
            </a:r>
          </a:p>
          <a:p>
            <a:pPr marL="285750" indent="-285750">
              <a:buFont typeface="Arial" panose="020B0604020202020204" pitchFamily="34" charset="0"/>
              <a:buChar char="•"/>
            </a:pPr>
            <a:r>
              <a:rPr lang="en-US" dirty="0"/>
              <a:t>Univariate analysis was done which showed insights into each variable of the data set. Bivariate and multivariate analysis was done in order to study relation between two or more variables.</a:t>
            </a:r>
          </a:p>
          <a:p>
            <a:pPr marL="285750" indent="-285750">
              <a:buFont typeface="Arial" panose="020B0604020202020204" pitchFamily="34" charset="0"/>
              <a:buChar char="•"/>
            </a:pPr>
            <a:r>
              <a:rPr lang="en-US" dirty="0"/>
              <a:t>Variable selection was done after studying the correlation and p-values of the features after which model was made using logistic regression.</a:t>
            </a:r>
          </a:p>
          <a:p>
            <a:pPr marL="285750" indent="-285750">
              <a:buFont typeface="Arial" panose="020B0604020202020204" pitchFamily="34" charset="0"/>
              <a:buChar char="•"/>
            </a:pPr>
            <a:r>
              <a:rPr lang="en-US" dirty="0"/>
              <a:t>The accuracy score as well as the required confusion matrix was studied in order to optimize results and obtain the desired output.</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3</a:t>
            </a:fld>
            <a:endParaRPr lang="en-ZA" dirty="0"/>
          </a:p>
        </p:txBody>
      </p:sp>
    </p:spTree>
    <p:extLst>
      <p:ext uri="{BB962C8B-B14F-4D97-AF65-F5344CB8AC3E}">
        <p14:creationId xmlns:p14="http://schemas.microsoft.com/office/powerpoint/2010/main" val="944520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66769-334E-4D15-8200-310065835DD9}"/>
              </a:ext>
            </a:extLst>
          </p:cNvPr>
          <p:cNvSpPr>
            <a:spLocks noGrp="1"/>
          </p:cNvSpPr>
          <p:nvPr>
            <p:ph type="title"/>
          </p:nvPr>
        </p:nvSpPr>
        <p:spPr>
          <a:xfrm>
            <a:off x="832571" y="526208"/>
            <a:ext cx="2972171" cy="888254"/>
          </a:xfrm>
        </p:spPr>
        <p:txBody>
          <a:bodyPr/>
          <a:lstStyle/>
          <a:p>
            <a:r>
              <a:rPr lang="en-IN" dirty="0"/>
              <a:t>Data provided</a:t>
            </a:r>
          </a:p>
        </p:txBody>
      </p:sp>
      <p:sp>
        <p:nvSpPr>
          <p:cNvPr id="3" name="Content Placeholder 2">
            <a:extLst>
              <a:ext uri="{FF2B5EF4-FFF2-40B4-BE49-F238E27FC236}">
                <a16:creationId xmlns:a16="http://schemas.microsoft.com/office/drawing/2014/main" id="{48338BD1-B848-4ABD-ABEF-86C42779638D}"/>
              </a:ext>
            </a:extLst>
          </p:cNvPr>
          <p:cNvSpPr>
            <a:spLocks noGrp="1"/>
          </p:cNvSpPr>
          <p:nvPr>
            <p:ph idx="1"/>
          </p:nvPr>
        </p:nvSpPr>
        <p:spPr>
          <a:xfrm>
            <a:off x="587676" y="1699057"/>
            <a:ext cx="4801070" cy="4257860"/>
          </a:xfrm>
        </p:spPr>
        <p:txBody>
          <a:bodyPr>
            <a:normAutofit lnSpcReduction="10000"/>
          </a:bodyPr>
          <a:lstStyle/>
          <a:p>
            <a:r>
              <a:rPr lang="en-IN" u="sng" dirty="0"/>
              <a:t>User Profile Data:</a:t>
            </a:r>
            <a:r>
              <a:rPr lang="en-IN" dirty="0"/>
              <a:t>	</a:t>
            </a:r>
          </a:p>
          <a:p>
            <a:pPr marL="285750" indent="-285750">
              <a:buFont typeface="Arial" panose="020B0604020202020204" pitchFamily="34" charset="0"/>
              <a:buChar char="•"/>
            </a:pPr>
            <a:r>
              <a:rPr lang="en-IN" dirty="0"/>
              <a:t>This table contained records pertaining to each user. It included variables such as salary, requested amount, date of birth, monthly expense, type of residence and purpose of the loan.</a:t>
            </a:r>
          </a:p>
          <a:p>
            <a:r>
              <a:rPr lang="en-IN" u="sng" dirty="0"/>
              <a:t>Loan History Data:</a:t>
            </a:r>
          </a:p>
          <a:p>
            <a:pPr marL="285750" indent="-285750">
              <a:buFont typeface="Arial" panose="020B0604020202020204" pitchFamily="34" charset="0"/>
              <a:buChar char="•"/>
            </a:pPr>
            <a:r>
              <a:rPr lang="en-IN" dirty="0"/>
              <a:t>This data includes key factors such as current loan balance, number of loans pending, type of loans taken, EMI of pending loans, interest rates, repayment tenure, ownership and collateral value/type.</a:t>
            </a:r>
          </a:p>
          <a:p>
            <a:pPr marL="285750" indent="-285750">
              <a:buFont typeface="Arial" panose="020B0604020202020204" pitchFamily="34" charset="0"/>
              <a:buChar char="•"/>
            </a:pPr>
            <a:r>
              <a:rPr lang="en-IN" dirty="0"/>
              <a:t>Defaulting factors such as suit filed wilful default and loans written off or loans settled.</a:t>
            </a:r>
          </a:p>
          <a:p>
            <a:pPr marL="285750" indent="-285750">
              <a:buFont typeface="Arial" panose="020B0604020202020204" pitchFamily="34" charset="0"/>
              <a:buChar char="•"/>
            </a:pPr>
            <a:r>
              <a:rPr lang="en-IN" dirty="0"/>
              <a:t> It also consisted of the payment schedule of the loans and the days past due for each month up to 36 months.</a:t>
            </a:r>
          </a:p>
        </p:txBody>
      </p:sp>
      <p:sp>
        <p:nvSpPr>
          <p:cNvPr id="4" name="Date Placeholder 3">
            <a:extLst>
              <a:ext uri="{FF2B5EF4-FFF2-40B4-BE49-F238E27FC236}">
                <a16:creationId xmlns:a16="http://schemas.microsoft.com/office/drawing/2014/main" id="{591F93D7-D88F-48D1-8E35-4674ABDCE2C8}"/>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E3F85FCB-C890-4085-9E8D-203BDA712BBE}"/>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D69467EB-41BB-4AFA-98E4-B3A48F1A9FEB}"/>
              </a:ext>
            </a:extLst>
          </p:cNvPr>
          <p:cNvSpPr>
            <a:spLocks noGrp="1"/>
          </p:cNvSpPr>
          <p:nvPr>
            <p:ph type="sldNum" sz="quarter" idx="12"/>
          </p:nvPr>
        </p:nvSpPr>
        <p:spPr/>
        <p:txBody>
          <a:bodyPr/>
          <a:lstStyle/>
          <a:p>
            <a:fld id="{B5CEABB6-07DC-46E8-9B57-56EC44A396E5}" type="slidenum">
              <a:rPr lang="en-US" smtClean="0"/>
              <a:t>4</a:t>
            </a:fld>
            <a:endParaRPr lang="en-US" dirty="0"/>
          </a:p>
        </p:txBody>
      </p:sp>
    </p:spTree>
    <p:extLst>
      <p:ext uri="{BB962C8B-B14F-4D97-AF65-F5344CB8AC3E}">
        <p14:creationId xmlns:p14="http://schemas.microsoft.com/office/powerpoint/2010/main" val="1707897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Rounded Corners 51">
            <a:extLst>
              <a:ext uri="{FF2B5EF4-FFF2-40B4-BE49-F238E27FC236}">
                <a16:creationId xmlns:a16="http://schemas.microsoft.com/office/drawing/2014/main" id="{155C6BA0-A6D9-4BD2-B422-1E3FF7F083BA}"/>
              </a:ext>
            </a:extLst>
          </p:cNvPr>
          <p:cNvSpPr/>
          <p:nvPr/>
        </p:nvSpPr>
        <p:spPr>
          <a:xfrm>
            <a:off x="224755" y="2571748"/>
            <a:ext cx="1483189" cy="171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 Pre-processing</a:t>
            </a:r>
          </a:p>
        </p:txBody>
      </p:sp>
      <p:sp>
        <p:nvSpPr>
          <p:cNvPr id="53" name="Rectangle: Rounded Corners 52">
            <a:extLst>
              <a:ext uri="{FF2B5EF4-FFF2-40B4-BE49-F238E27FC236}">
                <a16:creationId xmlns:a16="http://schemas.microsoft.com/office/drawing/2014/main" id="{3F9F8449-5FEA-481D-97A2-0D48FA596E88}"/>
              </a:ext>
            </a:extLst>
          </p:cNvPr>
          <p:cNvSpPr/>
          <p:nvPr/>
        </p:nvSpPr>
        <p:spPr>
          <a:xfrm>
            <a:off x="1970222" y="2571747"/>
            <a:ext cx="1483190" cy="1714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 Exploration</a:t>
            </a:r>
          </a:p>
        </p:txBody>
      </p:sp>
      <p:sp>
        <p:nvSpPr>
          <p:cNvPr id="54" name="Rectangle: Rounded Corners 53">
            <a:extLst>
              <a:ext uri="{FF2B5EF4-FFF2-40B4-BE49-F238E27FC236}">
                <a16:creationId xmlns:a16="http://schemas.microsoft.com/office/drawing/2014/main" id="{63397C66-B147-4176-80CF-9B1492F5F927}"/>
              </a:ext>
            </a:extLst>
          </p:cNvPr>
          <p:cNvSpPr/>
          <p:nvPr/>
        </p:nvSpPr>
        <p:spPr>
          <a:xfrm>
            <a:off x="3713444" y="2571746"/>
            <a:ext cx="1486224" cy="1714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Extraction Transformation and Loading</a:t>
            </a:r>
          </a:p>
        </p:txBody>
      </p:sp>
      <p:sp>
        <p:nvSpPr>
          <p:cNvPr id="55" name="Rectangle: Rounded Corners 54">
            <a:extLst>
              <a:ext uri="{FF2B5EF4-FFF2-40B4-BE49-F238E27FC236}">
                <a16:creationId xmlns:a16="http://schemas.microsoft.com/office/drawing/2014/main" id="{BE9F462D-ACF7-4747-8FAF-C968B5C4BB81}"/>
              </a:ext>
            </a:extLst>
          </p:cNvPr>
          <p:cNvSpPr/>
          <p:nvPr/>
        </p:nvSpPr>
        <p:spPr>
          <a:xfrm>
            <a:off x="5462734" y="2571749"/>
            <a:ext cx="1480772" cy="171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Modelling</a:t>
            </a:r>
          </a:p>
        </p:txBody>
      </p:sp>
      <p:sp>
        <p:nvSpPr>
          <p:cNvPr id="56" name="Rectangle: Rounded Corners 55">
            <a:extLst>
              <a:ext uri="{FF2B5EF4-FFF2-40B4-BE49-F238E27FC236}">
                <a16:creationId xmlns:a16="http://schemas.microsoft.com/office/drawing/2014/main" id="{DBE9BD7A-77FD-4DEC-952A-2D322539C9E3}"/>
              </a:ext>
            </a:extLst>
          </p:cNvPr>
          <p:cNvSpPr/>
          <p:nvPr/>
        </p:nvSpPr>
        <p:spPr>
          <a:xfrm>
            <a:off x="7206572" y="2571749"/>
            <a:ext cx="1480772" cy="17144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Analytical Dataset Creation</a:t>
            </a:r>
          </a:p>
        </p:txBody>
      </p:sp>
      <p:sp>
        <p:nvSpPr>
          <p:cNvPr id="57" name="Rectangle: Rounded Corners 56">
            <a:extLst>
              <a:ext uri="{FF2B5EF4-FFF2-40B4-BE49-F238E27FC236}">
                <a16:creationId xmlns:a16="http://schemas.microsoft.com/office/drawing/2014/main" id="{6F4D37BF-7EB9-46C3-A374-3243AEA02490}"/>
              </a:ext>
            </a:extLst>
          </p:cNvPr>
          <p:cNvSpPr/>
          <p:nvPr/>
        </p:nvSpPr>
        <p:spPr>
          <a:xfrm>
            <a:off x="9216736" y="290187"/>
            <a:ext cx="1392080" cy="1714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Logistic Regression</a:t>
            </a:r>
          </a:p>
        </p:txBody>
      </p:sp>
      <p:sp>
        <p:nvSpPr>
          <p:cNvPr id="58" name="Rectangle: Rounded Corners 57">
            <a:extLst>
              <a:ext uri="{FF2B5EF4-FFF2-40B4-BE49-F238E27FC236}">
                <a16:creationId xmlns:a16="http://schemas.microsoft.com/office/drawing/2014/main" id="{D2272405-3A21-4658-86F4-1F0F30DA88BB}"/>
              </a:ext>
            </a:extLst>
          </p:cNvPr>
          <p:cNvSpPr/>
          <p:nvPr/>
        </p:nvSpPr>
        <p:spPr>
          <a:xfrm>
            <a:off x="9216735" y="2571746"/>
            <a:ext cx="1392079" cy="17144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Random Forest Classifier</a:t>
            </a:r>
          </a:p>
        </p:txBody>
      </p:sp>
      <p:sp>
        <p:nvSpPr>
          <p:cNvPr id="59" name="Rectangle: Rounded Corners 58">
            <a:extLst>
              <a:ext uri="{FF2B5EF4-FFF2-40B4-BE49-F238E27FC236}">
                <a16:creationId xmlns:a16="http://schemas.microsoft.com/office/drawing/2014/main" id="{68ABFAB6-8D89-4E1E-9C47-BD42858E629E}"/>
              </a:ext>
            </a:extLst>
          </p:cNvPr>
          <p:cNvSpPr/>
          <p:nvPr/>
        </p:nvSpPr>
        <p:spPr>
          <a:xfrm>
            <a:off x="9216734" y="4675759"/>
            <a:ext cx="1392080" cy="1714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K Nearest Neighbour</a:t>
            </a:r>
          </a:p>
        </p:txBody>
      </p:sp>
      <p:sp>
        <p:nvSpPr>
          <p:cNvPr id="68" name="Arrow: Right 67">
            <a:extLst>
              <a:ext uri="{FF2B5EF4-FFF2-40B4-BE49-F238E27FC236}">
                <a16:creationId xmlns:a16="http://schemas.microsoft.com/office/drawing/2014/main" id="{49F13EA6-A7FD-48D3-9A9C-AFD8FC7955FA}"/>
              </a:ext>
            </a:extLst>
          </p:cNvPr>
          <p:cNvSpPr/>
          <p:nvPr/>
        </p:nvSpPr>
        <p:spPr>
          <a:xfrm>
            <a:off x="1707944" y="3357978"/>
            <a:ext cx="262278" cy="3262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Arrow: Right 68">
            <a:extLst>
              <a:ext uri="{FF2B5EF4-FFF2-40B4-BE49-F238E27FC236}">
                <a16:creationId xmlns:a16="http://schemas.microsoft.com/office/drawing/2014/main" id="{6E72E0DF-C211-4FDD-8F5F-4E6CC5400338}"/>
              </a:ext>
            </a:extLst>
          </p:cNvPr>
          <p:cNvSpPr/>
          <p:nvPr/>
        </p:nvSpPr>
        <p:spPr>
          <a:xfrm>
            <a:off x="3457234" y="3357978"/>
            <a:ext cx="262278" cy="3262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Arrow: Right 69">
            <a:extLst>
              <a:ext uri="{FF2B5EF4-FFF2-40B4-BE49-F238E27FC236}">
                <a16:creationId xmlns:a16="http://schemas.microsoft.com/office/drawing/2014/main" id="{18174A3F-41A7-477E-9313-641D4459017C}"/>
              </a:ext>
            </a:extLst>
          </p:cNvPr>
          <p:cNvSpPr/>
          <p:nvPr/>
        </p:nvSpPr>
        <p:spPr>
          <a:xfrm>
            <a:off x="5199668" y="3357978"/>
            <a:ext cx="262278" cy="3262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Arrow: Right 70">
            <a:extLst>
              <a:ext uri="{FF2B5EF4-FFF2-40B4-BE49-F238E27FC236}">
                <a16:creationId xmlns:a16="http://schemas.microsoft.com/office/drawing/2014/main" id="{4EDA69C5-8BDC-4C7C-B4BA-016EEC25511B}"/>
              </a:ext>
            </a:extLst>
          </p:cNvPr>
          <p:cNvSpPr/>
          <p:nvPr/>
        </p:nvSpPr>
        <p:spPr>
          <a:xfrm>
            <a:off x="6942102" y="3357978"/>
            <a:ext cx="262278" cy="3262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Arrow: Right 71">
            <a:extLst>
              <a:ext uri="{FF2B5EF4-FFF2-40B4-BE49-F238E27FC236}">
                <a16:creationId xmlns:a16="http://schemas.microsoft.com/office/drawing/2014/main" id="{5E15DB4A-E238-47EE-B832-201C77C20357}"/>
              </a:ext>
            </a:extLst>
          </p:cNvPr>
          <p:cNvSpPr/>
          <p:nvPr/>
        </p:nvSpPr>
        <p:spPr>
          <a:xfrm>
            <a:off x="8755162" y="3357978"/>
            <a:ext cx="370141" cy="3262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Arrow: Right 72">
            <a:extLst>
              <a:ext uri="{FF2B5EF4-FFF2-40B4-BE49-F238E27FC236}">
                <a16:creationId xmlns:a16="http://schemas.microsoft.com/office/drawing/2014/main" id="{5698CFA7-44BF-4BE2-A1BB-80C51E0A8B7D}"/>
              </a:ext>
            </a:extLst>
          </p:cNvPr>
          <p:cNvSpPr/>
          <p:nvPr/>
        </p:nvSpPr>
        <p:spPr>
          <a:xfrm rot="18900000">
            <a:off x="8540318" y="2077870"/>
            <a:ext cx="584986" cy="3262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Arrow: Right 73">
            <a:extLst>
              <a:ext uri="{FF2B5EF4-FFF2-40B4-BE49-F238E27FC236}">
                <a16:creationId xmlns:a16="http://schemas.microsoft.com/office/drawing/2014/main" id="{DDF4C80C-B087-4054-B17F-FE5E0503D4E1}"/>
              </a:ext>
            </a:extLst>
          </p:cNvPr>
          <p:cNvSpPr/>
          <p:nvPr/>
        </p:nvSpPr>
        <p:spPr>
          <a:xfrm rot="2906321">
            <a:off x="8540317" y="4430052"/>
            <a:ext cx="584986" cy="3262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76211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66769-334E-4D15-8200-310065835DD9}"/>
              </a:ext>
            </a:extLst>
          </p:cNvPr>
          <p:cNvSpPr>
            <a:spLocks noGrp="1"/>
          </p:cNvSpPr>
          <p:nvPr>
            <p:ph type="title"/>
          </p:nvPr>
        </p:nvSpPr>
        <p:spPr>
          <a:xfrm>
            <a:off x="587676" y="259879"/>
            <a:ext cx="3860037" cy="539112"/>
          </a:xfrm>
        </p:spPr>
        <p:txBody>
          <a:bodyPr>
            <a:normAutofit fontScale="90000"/>
          </a:bodyPr>
          <a:lstStyle/>
          <a:p>
            <a:r>
              <a:rPr lang="en-IN" dirty="0"/>
              <a:t>Data pre-processing</a:t>
            </a:r>
          </a:p>
        </p:txBody>
      </p:sp>
      <p:sp>
        <p:nvSpPr>
          <p:cNvPr id="3" name="Content Placeholder 2">
            <a:extLst>
              <a:ext uri="{FF2B5EF4-FFF2-40B4-BE49-F238E27FC236}">
                <a16:creationId xmlns:a16="http://schemas.microsoft.com/office/drawing/2014/main" id="{48338BD1-B848-4ABD-ABEF-86C42779638D}"/>
              </a:ext>
            </a:extLst>
          </p:cNvPr>
          <p:cNvSpPr>
            <a:spLocks noGrp="1"/>
          </p:cNvSpPr>
          <p:nvPr>
            <p:ph idx="1"/>
          </p:nvPr>
        </p:nvSpPr>
        <p:spPr>
          <a:xfrm>
            <a:off x="587675" y="1133311"/>
            <a:ext cx="5244953" cy="5223037"/>
          </a:xfrm>
        </p:spPr>
        <p:txBody>
          <a:bodyPr>
            <a:normAutofit/>
          </a:bodyPr>
          <a:lstStyle/>
          <a:p>
            <a:pPr marL="285750" indent="-285750">
              <a:buFont typeface="Arial" panose="020B0604020202020204" pitchFamily="34" charset="0"/>
              <a:buChar char="•"/>
            </a:pPr>
            <a:r>
              <a:rPr lang="en-IN" dirty="0"/>
              <a:t>Firstly, a primary key was chosen which in this case was selected as uniqueID. The uniqueID was also a foreign key and connected the user profile data and the loan history data.</a:t>
            </a:r>
          </a:p>
          <a:p>
            <a:pPr marL="285750" indent="-285750">
              <a:buFont typeface="Arial" panose="020B0604020202020204" pitchFamily="34" charset="0"/>
              <a:buChar char="•"/>
            </a:pPr>
            <a:r>
              <a:rPr lang="en-IN" dirty="0"/>
              <a:t>Next, capitalisation issues were solved as well as incorrect data was fixed. The categorical data columns which had too many categories, number of categories were reduced.</a:t>
            </a:r>
          </a:p>
          <a:p>
            <a:pPr marL="285750" indent="-285750">
              <a:buFont typeface="Arial" panose="020B0604020202020204" pitchFamily="34" charset="0"/>
              <a:buChar char="•"/>
            </a:pPr>
            <a:r>
              <a:rPr lang="en-IN" dirty="0"/>
              <a:t>Null values that cannot be imputed decision on whether that column has to be dropped or the particular record was to be dropped was taken.</a:t>
            </a:r>
          </a:p>
          <a:p>
            <a:pPr marL="285750" indent="-285750">
              <a:buFont typeface="Arial" panose="020B0604020202020204" pitchFamily="34" charset="0"/>
              <a:buChar char="•"/>
            </a:pPr>
            <a:r>
              <a:rPr lang="en-IN" dirty="0"/>
              <a:t>Flags were set for users that defaulted.</a:t>
            </a:r>
          </a:p>
          <a:p>
            <a:pPr marL="742950" lvl="1" indent="-285750">
              <a:buFont typeface="Arial" panose="020B0604020202020204" pitchFamily="34" charset="0"/>
              <a:buChar char="•"/>
            </a:pPr>
            <a:r>
              <a:rPr lang="en-IN" dirty="0"/>
              <a:t>If payment was delayed in any given month by more than 90 days ( days past due &gt; 90) the loan was considered as defaulted.</a:t>
            </a:r>
          </a:p>
          <a:p>
            <a:pPr marL="742950" lvl="1" indent="-285750">
              <a:buFont typeface="Arial" panose="020B0604020202020204" pitchFamily="34" charset="0"/>
              <a:buChar char="•"/>
            </a:pPr>
            <a:r>
              <a:rPr lang="en-IN" dirty="0"/>
              <a:t>If loan was written off or was a suit filed wilful default they were flagged as defaulted.</a:t>
            </a:r>
          </a:p>
        </p:txBody>
      </p:sp>
      <p:sp>
        <p:nvSpPr>
          <p:cNvPr id="4" name="Date Placeholder 3">
            <a:extLst>
              <a:ext uri="{FF2B5EF4-FFF2-40B4-BE49-F238E27FC236}">
                <a16:creationId xmlns:a16="http://schemas.microsoft.com/office/drawing/2014/main" id="{591F93D7-D88F-48D1-8E35-4674ABDCE2C8}"/>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E3F85FCB-C890-4085-9E8D-203BDA712BBE}"/>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D69467EB-41BB-4AFA-98E4-B3A48F1A9FEB}"/>
              </a:ext>
            </a:extLst>
          </p:cNvPr>
          <p:cNvSpPr>
            <a:spLocks noGrp="1"/>
          </p:cNvSpPr>
          <p:nvPr>
            <p:ph type="sldNum" sz="quarter" idx="12"/>
          </p:nvPr>
        </p:nvSpPr>
        <p:spPr/>
        <p:txBody>
          <a:bodyPr/>
          <a:lstStyle/>
          <a:p>
            <a:fld id="{B5CEABB6-07DC-46E8-9B57-56EC44A396E5}" type="slidenum">
              <a:rPr lang="en-US" smtClean="0"/>
              <a:t>6</a:t>
            </a:fld>
            <a:endParaRPr lang="en-US" dirty="0"/>
          </a:p>
        </p:txBody>
      </p:sp>
    </p:spTree>
    <p:extLst>
      <p:ext uri="{BB962C8B-B14F-4D97-AF65-F5344CB8AC3E}">
        <p14:creationId xmlns:p14="http://schemas.microsoft.com/office/powerpoint/2010/main" val="979038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66769-334E-4D15-8200-310065835DD9}"/>
              </a:ext>
            </a:extLst>
          </p:cNvPr>
          <p:cNvSpPr>
            <a:spLocks noGrp="1"/>
          </p:cNvSpPr>
          <p:nvPr>
            <p:ph type="title"/>
          </p:nvPr>
        </p:nvSpPr>
        <p:spPr>
          <a:xfrm>
            <a:off x="587676" y="579475"/>
            <a:ext cx="3860037" cy="539112"/>
          </a:xfrm>
        </p:spPr>
        <p:txBody>
          <a:bodyPr>
            <a:normAutofit/>
          </a:bodyPr>
          <a:lstStyle/>
          <a:p>
            <a:r>
              <a:rPr lang="en-IN" dirty="0"/>
              <a:t>Data Exploration</a:t>
            </a:r>
          </a:p>
        </p:txBody>
      </p:sp>
      <p:sp>
        <p:nvSpPr>
          <p:cNvPr id="3" name="Content Placeholder 2">
            <a:extLst>
              <a:ext uri="{FF2B5EF4-FFF2-40B4-BE49-F238E27FC236}">
                <a16:creationId xmlns:a16="http://schemas.microsoft.com/office/drawing/2014/main" id="{48338BD1-B848-4ABD-ABEF-86C42779638D}"/>
              </a:ext>
            </a:extLst>
          </p:cNvPr>
          <p:cNvSpPr>
            <a:spLocks noGrp="1"/>
          </p:cNvSpPr>
          <p:nvPr>
            <p:ph idx="1"/>
          </p:nvPr>
        </p:nvSpPr>
        <p:spPr>
          <a:xfrm>
            <a:off x="587676" y="1790259"/>
            <a:ext cx="5244953" cy="5223037"/>
          </a:xfrm>
        </p:spPr>
        <p:txBody>
          <a:bodyPr>
            <a:normAutofit/>
          </a:bodyPr>
          <a:lstStyle/>
          <a:p>
            <a:pPr marL="285750" indent="-285750">
              <a:buFont typeface="Arial" panose="020B0604020202020204" pitchFamily="34" charset="0"/>
              <a:buChar char="•"/>
            </a:pPr>
            <a:r>
              <a:rPr lang="en-IN" dirty="0"/>
              <a:t>Univariate analysis was done on each variable to study the distribution of the data.</a:t>
            </a:r>
          </a:p>
          <a:p>
            <a:pPr marL="285750" indent="-285750">
              <a:buFont typeface="Arial" panose="020B0604020202020204" pitchFamily="34" charset="0"/>
              <a:buChar char="•"/>
            </a:pPr>
            <a:r>
              <a:rPr lang="en-IN" dirty="0"/>
              <a:t>This univariate analysis described the data, showing their mean, median, standard deviation, minimum and maximum value as well as their interquartile range.</a:t>
            </a:r>
          </a:p>
          <a:p>
            <a:pPr marL="285750" indent="-285750">
              <a:buFont typeface="Arial" panose="020B0604020202020204" pitchFamily="34" charset="0"/>
              <a:buChar char="•"/>
            </a:pPr>
            <a:r>
              <a:rPr lang="en-IN" dirty="0"/>
              <a:t>Bivariate analysis was done to see the relation of each variable with the target variable (loan_default) as  well as other variables.</a:t>
            </a:r>
          </a:p>
          <a:p>
            <a:pPr marL="285750" indent="-285750">
              <a:buFont typeface="Arial" panose="020B0604020202020204" pitchFamily="34" charset="0"/>
              <a:buChar char="•"/>
            </a:pPr>
            <a:r>
              <a:rPr lang="en-IN" dirty="0"/>
              <a:t>The correlation of the different variables were studied and variables with correlation greater than 0.8 were dropped while making the modelling table.</a:t>
            </a:r>
          </a:p>
        </p:txBody>
      </p:sp>
      <p:sp>
        <p:nvSpPr>
          <p:cNvPr id="4" name="Date Placeholder 3">
            <a:extLst>
              <a:ext uri="{FF2B5EF4-FFF2-40B4-BE49-F238E27FC236}">
                <a16:creationId xmlns:a16="http://schemas.microsoft.com/office/drawing/2014/main" id="{591F93D7-D88F-48D1-8E35-4674ABDCE2C8}"/>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E3F85FCB-C890-4085-9E8D-203BDA712BBE}"/>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D69467EB-41BB-4AFA-98E4-B3A48F1A9FEB}"/>
              </a:ext>
            </a:extLst>
          </p:cNvPr>
          <p:cNvSpPr>
            <a:spLocks noGrp="1"/>
          </p:cNvSpPr>
          <p:nvPr>
            <p:ph type="sldNum" sz="quarter" idx="12"/>
          </p:nvPr>
        </p:nvSpPr>
        <p:spPr/>
        <p:txBody>
          <a:bodyPr/>
          <a:lstStyle/>
          <a:p>
            <a:fld id="{B5CEABB6-07DC-46E8-9B57-56EC44A396E5}" type="slidenum">
              <a:rPr lang="en-US" smtClean="0"/>
              <a:t>7</a:t>
            </a:fld>
            <a:endParaRPr lang="en-US" dirty="0"/>
          </a:p>
        </p:txBody>
      </p:sp>
    </p:spTree>
    <p:extLst>
      <p:ext uri="{BB962C8B-B14F-4D97-AF65-F5344CB8AC3E}">
        <p14:creationId xmlns:p14="http://schemas.microsoft.com/office/powerpoint/2010/main" val="2131514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66769-334E-4D15-8200-310065835DD9}"/>
              </a:ext>
            </a:extLst>
          </p:cNvPr>
          <p:cNvSpPr>
            <a:spLocks noGrp="1"/>
          </p:cNvSpPr>
          <p:nvPr>
            <p:ph type="title"/>
          </p:nvPr>
        </p:nvSpPr>
        <p:spPr>
          <a:xfrm>
            <a:off x="587676" y="810294"/>
            <a:ext cx="3860037" cy="539112"/>
          </a:xfrm>
        </p:spPr>
        <p:txBody>
          <a:bodyPr>
            <a:normAutofit fontScale="90000"/>
          </a:bodyPr>
          <a:lstStyle/>
          <a:p>
            <a:r>
              <a:rPr lang="en-IN" dirty="0"/>
              <a:t>Extraction, Transformation And loading</a:t>
            </a:r>
          </a:p>
        </p:txBody>
      </p:sp>
      <p:sp>
        <p:nvSpPr>
          <p:cNvPr id="3" name="Content Placeholder 2">
            <a:extLst>
              <a:ext uri="{FF2B5EF4-FFF2-40B4-BE49-F238E27FC236}">
                <a16:creationId xmlns:a16="http://schemas.microsoft.com/office/drawing/2014/main" id="{48338BD1-B848-4ABD-ABEF-86C42779638D}"/>
              </a:ext>
            </a:extLst>
          </p:cNvPr>
          <p:cNvSpPr>
            <a:spLocks noGrp="1"/>
          </p:cNvSpPr>
          <p:nvPr>
            <p:ph idx="1"/>
          </p:nvPr>
        </p:nvSpPr>
        <p:spPr>
          <a:xfrm>
            <a:off x="587676" y="1790259"/>
            <a:ext cx="5244953" cy="5223037"/>
          </a:xfrm>
        </p:spPr>
        <p:txBody>
          <a:bodyPr>
            <a:normAutofit/>
          </a:bodyPr>
          <a:lstStyle/>
          <a:p>
            <a:pPr marL="285750" indent="-285750">
              <a:buFont typeface="Arial" panose="020B0604020202020204" pitchFamily="34" charset="0"/>
              <a:buChar char="•"/>
            </a:pPr>
            <a:r>
              <a:rPr lang="en-IN" dirty="0"/>
              <a:t>Both tables were joined using the uniqueID column such that each user has a unique record. Duplicates were dropped.</a:t>
            </a:r>
          </a:p>
          <a:p>
            <a:pPr marL="285750" indent="-285750">
              <a:buFont typeface="Arial" panose="020B0604020202020204" pitchFamily="34" charset="0"/>
              <a:buChar char="•"/>
            </a:pPr>
            <a:r>
              <a:rPr lang="en-IN" dirty="0"/>
              <a:t>Current balance of each loan for a particular user from the loan history table were summed up as a single current balance.</a:t>
            </a:r>
          </a:p>
          <a:p>
            <a:pPr marL="285750" indent="-285750">
              <a:buFont typeface="Arial" panose="020B0604020202020204" pitchFamily="34" charset="0"/>
              <a:buChar char="•"/>
            </a:pPr>
            <a:r>
              <a:rPr lang="en-IN" dirty="0"/>
              <a:t>Number of loans a user took also was calculated.</a:t>
            </a:r>
          </a:p>
          <a:p>
            <a:pPr marL="285750" indent="-285750">
              <a:buFont typeface="Arial" panose="020B0604020202020204" pitchFamily="34" charset="0"/>
              <a:buChar char="•"/>
            </a:pPr>
            <a:r>
              <a:rPr lang="en-IN" dirty="0"/>
              <a:t>Decision was made on previous default, if a user defaulted any one of their previous loans the previous default column was flagged.</a:t>
            </a:r>
          </a:p>
          <a:p>
            <a:pPr marL="285750" indent="-285750">
              <a:buFont typeface="Arial" panose="020B0604020202020204" pitchFamily="34" charset="0"/>
              <a:buChar char="•"/>
            </a:pPr>
            <a:r>
              <a:rPr lang="en-IN" dirty="0"/>
              <a:t>All the loans a user took before the latest loan they were aggregated and flags were set.</a:t>
            </a:r>
          </a:p>
        </p:txBody>
      </p:sp>
      <p:sp>
        <p:nvSpPr>
          <p:cNvPr id="4" name="Date Placeholder 3">
            <a:extLst>
              <a:ext uri="{FF2B5EF4-FFF2-40B4-BE49-F238E27FC236}">
                <a16:creationId xmlns:a16="http://schemas.microsoft.com/office/drawing/2014/main" id="{591F93D7-D88F-48D1-8E35-4674ABDCE2C8}"/>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E3F85FCB-C890-4085-9E8D-203BDA712BBE}"/>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D69467EB-41BB-4AFA-98E4-B3A48F1A9FEB}"/>
              </a:ext>
            </a:extLst>
          </p:cNvPr>
          <p:cNvSpPr>
            <a:spLocks noGrp="1"/>
          </p:cNvSpPr>
          <p:nvPr>
            <p:ph type="sldNum" sz="quarter" idx="12"/>
          </p:nvPr>
        </p:nvSpPr>
        <p:spPr/>
        <p:txBody>
          <a:bodyPr/>
          <a:lstStyle/>
          <a:p>
            <a:fld id="{B5CEABB6-07DC-46E8-9B57-56EC44A396E5}" type="slidenum">
              <a:rPr lang="en-US" smtClean="0"/>
              <a:t>8</a:t>
            </a:fld>
            <a:endParaRPr lang="en-US" dirty="0"/>
          </a:p>
        </p:txBody>
      </p:sp>
    </p:spTree>
    <p:extLst>
      <p:ext uri="{BB962C8B-B14F-4D97-AF65-F5344CB8AC3E}">
        <p14:creationId xmlns:p14="http://schemas.microsoft.com/office/powerpoint/2010/main" val="3345439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66769-334E-4D15-8200-310065835DD9}"/>
              </a:ext>
            </a:extLst>
          </p:cNvPr>
          <p:cNvSpPr>
            <a:spLocks noGrp="1"/>
          </p:cNvSpPr>
          <p:nvPr>
            <p:ph type="title"/>
          </p:nvPr>
        </p:nvSpPr>
        <p:spPr>
          <a:xfrm>
            <a:off x="587676" y="810294"/>
            <a:ext cx="3860037" cy="539112"/>
          </a:xfrm>
        </p:spPr>
        <p:txBody>
          <a:bodyPr>
            <a:normAutofit fontScale="90000"/>
          </a:bodyPr>
          <a:lstStyle/>
          <a:p>
            <a:r>
              <a:rPr lang="en-IN" dirty="0"/>
              <a:t>Analytical dataset creation:</a:t>
            </a:r>
          </a:p>
        </p:txBody>
      </p:sp>
      <p:sp>
        <p:nvSpPr>
          <p:cNvPr id="3" name="Content Placeholder 2">
            <a:extLst>
              <a:ext uri="{FF2B5EF4-FFF2-40B4-BE49-F238E27FC236}">
                <a16:creationId xmlns:a16="http://schemas.microsoft.com/office/drawing/2014/main" id="{48338BD1-B848-4ABD-ABEF-86C42779638D}"/>
              </a:ext>
            </a:extLst>
          </p:cNvPr>
          <p:cNvSpPr>
            <a:spLocks noGrp="1"/>
          </p:cNvSpPr>
          <p:nvPr>
            <p:ph idx="1"/>
          </p:nvPr>
        </p:nvSpPr>
        <p:spPr>
          <a:xfrm>
            <a:off x="587676" y="2269653"/>
            <a:ext cx="5244953" cy="5223037"/>
          </a:xfrm>
        </p:spPr>
        <p:txBody>
          <a:bodyPr>
            <a:normAutofit/>
          </a:bodyPr>
          <a:lstStyle/>
          <a:p>
            <a:pPr marL="285750" indent="-285750">
              <a:buFont typeface="Arial" panose="020B0604020202020204" pitchFamily="34" charset="0"/>
              <a:buChar char="•"/>
            </a:pPr>
            <a:r>
              <a:rPr lang="en-IN" dirty="0"/>
              <a:t>Final model table was made after dropping the redundant or incomplete variables.</a:t>
            </a:r>
          </a:p>
          <a:p>
            <a:pPr marL="285750" indent="-285750">
              <a:buFont typeface="Arial" panose="020B0604020202020204" pitchFamily="34" charset="0"/>
              <a:buChar char="•"/>
            </a:pPr>
            <a:r>
              <a:rPr lang="en-IN" dirty="0"/>
              <a:t>Feature selection was done using :</a:t>
            </a:r>
          </a:p>
          <a:p>
            <a:pPr marL="742950" lvl="1" indent="-285750">
              <a:buFont typeface="Arial" panose="020B0604020202020204" pitchFamily="34" charset="0"/>
              <a:buChar char="•"/>
            </a:pPr>
            <a:r>
              <a:rPr lang="en-IN" dirty="0"/>
              <a:t>Feature Importance:</a:t>
            </a:r>
          </a:p>
          <a:p>
            <a:pPr lvl="1"/>
            <a:r>
              <a:rPr lang="en-IN" dirty="0"/>
              <a:t>	Feature importance was checked and out of 21 	features the 10 best features were selected.</a:t>
            </a:r>
          </a:p>
          <a:p>
            <a:pPr marL="742950" lvl="1" indent="-285750">
              <a:buFont typeface="Arial" panose="020B0604020202020204" pitchFamily="34" charset="0"/>
              <a:buChar char="•"/>
            </a:pPr>
            <a:r>
              <a:rPr lang="en-IN" dirty="0"/>
              <a:t>Correlation was checked and if any two variables had a correlation greater than 0.8 one of them were dropped.</a:t>
            </a:r>
          </a:p>
          <a:p>
            <a:pPr marL="742950" lvl="1" indent="-285750">
              <a:buFont typeface="Arial" panose="020B0604020202020204" pitchFamily="34" charset="0"/>
              <a:buChar char="•"/>
            </a:pPr>
            <a:r>
              <a:rPr lang="en-IN" dirty="0"/>
              <a:t>The p-value of the feature was another determining factor in choosing the variables. If any variable had a p-value&gt;0.05 it was dropped</a:t>
            </a:r>
          </a:p>
        </p:txBody>
      </p:sp>
      <p:sp>
        <p:nvSpPr>
          <p:cNvPr id="4" name="Date Placeholder 3">
            <a:extLst>
              <a:ext uri="{FF2B5EF4-FFF2-40B4-BE49-F238E27FC236}">
                <a16:creationId xmlns:a16="http://schemas.microsoft.com/office/drawing/2014/main" id="{591F93D7-D88F-48D1-8E35-4674ABDCE2C8}"/>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E3F85FCB-C890-4085-9E8D-203BDA712BBE}"/>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D69467EB-41BB-4AFA-98E4-B3A48F1A9FEB}"/>
              </a:ext>
            </a:extLst>
          </p:cNvPr>
          <p:cNvSpPr>
            <a:spLocks noGrp="1"/>
          </p:cNvSpPr>
          <p:nvPr>
            <p:ph type="sldNum" sz="quarter" idx="12"/>
          </p:nvPr>
        </p:nvSpPr>
        <p:spPr/>
        <p:txBody>
          <a:bodyPr/>
          <a:lstStyle/>
          <a:p>
            <a:fld id="{B5CEABB6-07DC-46E8-9B57-56EC44A396E5}" type="slidenum">
              <a:rPr lang="en-US" smtClean="0"/>
              <a:t>9</a:t>
            </a:fld>
            <a:endParaRPr lang="en-US" dirty="0"/>
          </a:p>
        </p:txBody>
      </p:sp>
    </p:spTree>
    <p:extLst>
      <p:ext uri="{BB962C8B-B14F-4D97-AF65-F5344CB8AC3E}">
        <p14:creationId xmlns:p14="http://schemas.microsoft.com/office/powerpoint/2010/main" val="2153857577"/>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a7778ff-a2c7-4a17-b04e-054a10c1126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5CFF3767E1B0444A1106621F2CD6CFD" ma:contentTypeVersion="7" ma:contentTypeDescription="Create a new document." ma:contentTypeScope="" ma:versionID="290603b3c3dc168b5d67fd183558478c">
  <xsd:schema xmlns:xsd="http://www.w3.org/2001/XMLSchema" xmlns:xs="http://www.w3.org/2001/XMLSchema" xmlns:p="http://schemas.microsoft.com/office/2006/metadata/properties" xmlns:ns3="9a7778ff-a2c7-4a17-b04e-054a10c11261" xmlns:ns4="8552f384-ab08-49a1-8832-d33e9d752c37" targetNamespace="http://schemas.microsoft.com/office/2006/metadata/properties" ma:root="true" ma:fieldsID="2adcbc4fe8f104ae7fd1da0b3c0f018d" ns3:_="" ns4:_="">
    <xsd:import namespace="9a7778ff-a2c7-4a17-b04e-054a10c11261"/>
    <xsd:import namespace="8552f384-ab08-49a1-8832-d33e9d752c3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7778ff-a2c7-4a17-b04e-054a10c112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552f384-ab08-49a1-8832-d33e9d752c3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BA3906-9696-4247-AC0D-DD5C26B2A70A}">
  <ds:schemaRefs>
    <ds:schemaRef ds:uri="http://www.w3.org/XML/1998/namespace"/>
    <ds:schemaRef ds:uri="http://schemas.microsoft.com/office/2006/metadata/properties"/>
    <ds:schemaRef ds:uri="http://schemas.microsoft.com/office/2006/documentManagement/types"/>
    <ds:schemaRef ds:uri="http://schemas.openxmlformats.org/package/2006/metadata/core-properties"/>
    <ds:schemaRef ds:uri="http://schemas.microsoft.com/office/infopath/2007/PartnerControls"/>
    <ds:schemaRef ds:uri="9a7778ff-a2c7-4a17-b04e-054a10c11261"/>
    <ds:schemaRef ds:uri="http://purl.org/dc/elements/1.1/"/>
    <ds:schemaRef ds:uri="http://purl.org/dc/terms/"/>
    <ds:schemaRef ds:uri="8552f384-ab08-49a1-8832-d33e9d752c37"/>
    <ds:schemaRef ds:uri="http://purl.org/dc/dcmitype/"/>
  </ds:schemaRefs>
</ds:datastoreItem>
</file>

<file path=customXml/itemProps2.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3.xml><?xml version="1.0" encoding="utf-8"?>
<ds:datastoreItem xmlns:ds="http://schemas.openxmlformats.org/officeDocument/2006/customXml" ds:itemID="{C97193FC-EBBD-47AC-B8C2-F32A4EFDF2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a7778ff-a2c7-4a17-b04e-054a10c11261"/>
    <ds:schemaRef ds:uri="8552f384-ab08-49a1-8832-d33e9d752c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241</TotalTime>
  <Words>1242</Words>
  <Application>Microsoft Office PowerPoint</Application>
  <PresentationFormat>Widescreen</PresentationFormat>
  <Paragraphs>167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Tenorite</vt:lpstr>
      <vt:lpstr>Monoline</vt:lpstr>
      <vt:lpstr>Loan defaulter analysis</vt:lpstr>
      <vt:lpstr>Project summary</vt:lpstr>
      <vt:lpstr>High Level Approach</vt:lpstr>
      <vt:lpstr>Data provided</vt:lpstr>
      <vt:lpstr>PowerPoint Presentation</vt:lpstr>
      <vt:lpstr>Data pre-processing</vt:lpstr>
      <vt:lpstr>Data Exploration</vt:lpstr>
      <vt:lpstr>Extraction, Transformation And loading</vt:lpstr>
      <vt:lpstr>Analytical dataset creation:</vt:lpstr>
      <vt:lpstr>modelling</vt:lpstr>
      <vt:lpstr>Logistic Regression</vt:lpstr>
      <vt:lpstr>Random forest classifier</vt:lpstr>
      <vt:lpstr>K nearest neighbour</vt:lpstr>
      <vt:lpstr>Final outcome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defaulter analysis</dc:title>
  <dc:creator>DHRUV RAKESH - 190953039</dc:creator>
  <cp:lastModifiedBy>DHRUV RAKESH - 190953039</cp:lastModifiedBy>
  <cp:revision>2</cp:revision>
  <dcterms:created xsi:type="dcterms:W3CDTF">2021-11-02T11:05:01Z</dcterms:created>
  <dcterms:modified xsi:type="dcterms:W3CDTF">2021-11-03T08:29:28Z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0x01010065CFF3767E1B0444A1106621F2CD6CFD</vt:lpwstr>
  </property>
</Properties>
</file>