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3" r:id="rId12"/>
    <p:sldId id="268" r:id="rId13"/>
    <p:sldId id="2146847055" r:id="rId14"/>
    <p:sldId id="269" r:id="rId15"/>
    <p:sldId id="2146847059" r:id="rId16"/>
    <p:sldId id="2146847060" r:id="rId17"/>
    <p:sldId id="214684706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9" d="100"/>
          <a:sy n="89" d="100"/>
        </p:scale>
        <p:origin x="66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platform.cloud.ibm.com/docs/content/wsj/analyze-data/fm-agent-lab.html?context=wx&amp;audience=wdp" TargetMode="External"/><Relationship Id="rId2" Type="http://schemas.openxmlformats.org/officeDocument/2006/relationships/hyperlink" Target="https://www.ibm.com/granite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loud.ibm.com/docs" TargetMode="External"/><Relationship Id="rId4" Type="http://schemas.openxmlformats.org/officeDocument/2006/relationships/hyperlink" Target="https://docs.langchain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Agent for Digital Financial Literacy using RAG ON IBM CLOUD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Dhruv Singh Rawat-Graphic Era Deemed to be University-BTECH CSE Core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Voice-based Interaction</a:t>
            </a:r>
            <a:r>
              <a:rPr lang="en-US" dirty="0"/>
              <a:t>: Integrate speech-to-text and text-to-speech systems for hands-free usage, especially beneficial for users with low literacy or visual impairments.</a:t>
            </a:r>
          </a:p>
          <a:p>
            <a:r>
              <a:rPr lang="en-US" b="1" dirty="0"/>
              <a:t>Support for More Regional Languages</a:t>
            </a:r>
            <a:r>
              <a:rPr lang="en-US" dirty="0"/>
              <a:t>: Expand multilingual capabilities to include Indian dialects and lesser-known regional languages for wider inclusivity.</a:t>
            </a:r>
          </a:p>
          <a:p>
            <a:r>
              <a:rPr lang="en-US" b="1" dirty="0"/>
              <a:t>Offline Accessibility</a:t>
            </a:r>
            <a:r>
              <a:rPr lang="en-US" dirty="0"/>
              <a:t>: Develop a lightweight mobile version with offline access to preloaded financial literacy content for users in low-connectivity areas.</a:t>
            </a:r>
          </a:p>
          <a:p>
            <a:r>
              <a:rPr lang="en-US" b="1" dirty="0"/>
              <a:t>Integration with Financial Institutions</a:t>
            </a:r>
            <a:r>
              <a:rPr lang="en-US" dirty="0"/>
              <a:t>: Collaborate with banks and government platforms to offer real-time support for digital services like UPI, KYC, or loan queries.</a:t>
            </a:r>
          </a:p>
          <a:p>
            <a:r>
              <a:rPr lang="en-US" b="1" dirty="0"/>
              <a:t>AI-Driven Personal Finance Coaching</a:t>
            </a:r>
            <a:r>
              <a:rPr lang="en-US" dirty="0"/>
              <a:t>: Evolve the assistant into a personalized advisor that can track user goals, spending patterns, and suggest budgeting tips or financial products.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/>
              <a:t>IBM GRANITE- </a:t>
            </a:r>
            <a:r>
              <a:rPr lang="en-IN" sz="2400" dirty="0">
                <a:hlinkClick r:id="rId2"/>
              </a:rPr>
              <a:t>https://www.ibm.com/granite/docs/</a:t>
            </a:r>
            <a:endParaRPr lang="en-IN" sz="2400" dirty="0"/>
          </a:p>
          <a:p>
            <a:r>
              <a:rPr lang="en-IN" sz="2400" dirty="0"/>
              <a:t>Agent Creation- </a:t>
            </a:r>
            <a:r>
              <a:rPr lang="en-IN" sz="2400" dirty="0">
                <a:hlinkClick r:id="rId3"/>
              </a:rPr>
              <a:t>https://dataplatform.cloud.ibm.com/docs/content/wsj/analyze-data/fm-agent-lab.html?context=wx&amp;audience=wdp</a:t>
            </a:r>
            <a:endParaRPr lang="en-IN" sz="2400" dirty="0"/>
          </a:p>
          <a:p>
            <a:r>
              <a:rPr lang="en-IN" sz="2400" dirty="0"/>
              <a:t>RAG Pipeline- </a:t>
            </a:r>
            <a:r>
              <a:rPr lang="en-IN" sz="2400" dirty="0">
                <a:hlinkClick r:id="rId4"/>
              </a:rPr>
              <a:t>https://docs.langchain.com</a:t>
            </a:r>
            <a:endParaRPr lang="en-IN" sz="2400" dirty="0"/>
          </a:p>
          <a:p>
            <a:r>
              <a:rPr lang="en-IN" sz="2400" dirty="0"/>
              <a:t>IBM Cloud Documentation- </a:t>
            </a:r>
            <a:r>
              <a:rPr lang="en-IN" sz="2400" dirty="0">
                <a:hlinkClick r:id="rId5"/>
              </a:rPr>
              <a:t>https://cloud.ibm.com/docs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462C6-CDA1-6D8D-89F4-E1DB1E86C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45" y="1501394"/>
            <a:ext cx="6960198" cy="35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70CC92-30E6-3C28-8FB4-E29AD9772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213" y="1155804"/>
            <a:ext cx="6906589" cy="377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RAG Lab)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3B4B1B-78A8-9EB2-4345-F6BE3E2D3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715" y="1232452"/>
            <a:ext cx="7297168" cy="349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37519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F0F0F"/>
                </a:solidFill>
                <a:ea typeface="+mn-lt"/>
                <a:cs typeface="+mn-lt"/>
              </a:rPr>
              <a:t>With the increasing shift to digital finance, many individuals—especially from rural or less tech-savvy backgrounds—struggle to understand essential financial tools and avoid digital fraud. There's a critical need for an AI-based system that makes digital financial literacy accessible, reliable, multilingual, and culturally inclusive.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232452"/>
            <a:ext cx="11613485" cy="541889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200" b="1" dirty="0">
                <a:latin typeface="Calibri"/>
                <a:ea typeface="+mn-lt"/>
                <a:cs typeface="+mn-lt"/>
              </a:rPr>
              <a:t>The proposed system is an AI-powered assistant integrated with RAG (Retrieval-Augmented Generation) architecture, hosted on IBM Cloud. It retrieves reliable and up-to-date information from trusted sources to help users improve their digital financial literacy in their preferred language.</a:t>
            </a:r>
            <a:r>
              <a:rPr lang="en-IN" sz="1200" b="1" dirty="0">
                <a:latin typeface="Calibri"/>
                <a:ea typeface="+mn-lt"/>
                <a:cs typeface="+mn-lt"/>
              </a:rPr>
              <a:t>Data Collection: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Crawl and index content from trusted sources such as RBI, NPCI, banking portals, and financial literacy </a:t>
            </a:r>
            <a:r>
              <a:rPr lang="en-IN" sz="1200" b="1" dirty="0" err="1">
                <a:latin typeface="Calibri"/>
                <a:ea typeface="+mn-lt"/>
                <a:cs typeface="+mn-lt"/>
              </a:rPr>
              <a:t>platforms.Ensure</a:t>
            </a:r>
            <a:r>
              <a:rPr lang="en-IN" sz="1200" b="1" dirty="0">
                <a:latin typeface="Calibri"/>
                <a:ea typeface="+mn-lt"/>
                <a:cs typeface="+mn-lt"/>
              </a:rPr>
              <a:t> coverage of topics like UPI usage, online scam prevention, interest rates, and budgeting tips . Support multilingual data for wider accessibility. Data Preprocessing: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Clean and preprocess the collected data to handle missing values, outliers, and inconsistencies.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Feature engineering to extract relevant features from the data that might impact bike demand.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Machine Learning Algorithm: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Use Retrieval-Augmented Generation (RAG) pipeline</a:t>
            </a: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The Model suggested is Granite-3.3-8B-Instruct because of it’s capabilities like </a:t>
            </a:r>
            <a:r>
              <a:rPr lang="en-US" sz="1200" b="1" dirty="0">
                <a:latin typeface="Calibri"/>
                <a:ea typeface="+mn-lt"/>
                <a:cs typeface="+mn-lt"/>
              </a:rPr>
              <a:t>Thinking, Summarization, Text classification, Text extraction, Question-answering, Retrieval Augmented Generation (RAG) and many more.</a:t>
            </a: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Deployment: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Develop a user-friendly interface, question-answer type interface of an AI agent that guides the users regarding their financial doubts and queries.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Deploy the solution on a scalable and reliable platform, considering factors like server infrastructure, response time, and user accessibility . The appropriate platform for this is IBM cloud.</a:t>
            </a:r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IN" sz="1200" b="1" dirty="0">
                <a:latin typeface="Calibri"/>
                <a:ea typeface="+mn-lt"/>
                <a:cs typeface="+mn-lt"/>
              </a:rPr>
              <a:t>Evaluation: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Assess the model's performance using appropriate metrics such as Mean Absolute Error (MAE), Root Mean Squared Error (RMSE), or other relevant metrics.</a:t>
            </a:r>
            <a:endParaRPr lang="en-IN" sz="12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200" b="1" dirty="0">
                <a:latin typeface="Calibri"/>
                <a:ea typeface="+mn-lt"/>
                <a:cs typeface="+mn-lt"/>
              </a:rPr>
              <a:t>Fine-tune the model based on feedback and continuous monitoring of prediction accuracy.</a:t>
            </a:r>
            <a:endParaRPr lang="en-IN" sz="1200" b="1" dirty="0">
              <a:latin typeface="Calibri"/>
            </a:endParaRPr>
          </a:p>
          <a:p>
            <a:pPr marL="629920" lvl="1" indent="-305435"/>
            <a:r>
              <a:rPr lang="en-IN" sz="1200" dirty="0">
                <a:ea typeface="+mn-lt"/>
                <a:cs typeface="+mn-lt"/>
              </a:rPr>
              <a:t>Result: A user friendly, context aware, multilingual  and intelligent AI agent that answers the queries of the users related to </a:t>
            </a:r>
            <a:r>
              <a:rPr lang="en-US" sz="1200" dirty="0"/>
              <a:t>digital finance tools like UPI, online safety, interest rates, budgeting, and personal finance—quickly and clearly</a:t>
            </a:r>
            <a:endParaRPr lang="en-IN" sz="1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31" y="1784538"/>
            <a:ext cx="11029616" cy="4175198"/>
          </a:xfrm>
        </p:spPr>
        <p:txBody>
          <a:bodyPr/>
          <a:lstStyle/>
          <a:p>
            <a:r>
              <a:rPr lang="en-IN" sz="1800" b="1" dirty="0">
                <a:solidFill>
                  <a:srgbClr val="0F0F0F"/>
                </a:solidFill>
              </a:rPr>
              <a:t>FRAMEWORK-LANG GRAPH</a:t>
            </a:r>
          </a:p>
          <a:p>
            <a:r>
              <a:rPr lang="en-IN" sz="1800" b="1" dirty="0">
                <a:solidFill>
                  <a:srgbClr val="0F0F0F"/>
                </a:solidFill>
              </a:rPr>
              <a:t>ARCHITECTURE-</a:t>
            </a:r>
            <a:r>
              <a:rPr lang="en-IN" sz="1800" b="1" dirty="0" err="1">
                <a:solidFill>
                  <a:srgbClr val="0F0F0F"/>
                </a:solidFill>
              </a:rPr>
              <a:t>ReAct</a:t>
            </a:r>
            <a:endParaRPr lang="en-IN" sz="1800" b="1" dirty="0">
              <a:solidFill>
                <a:srgbClr val="0F0F0F"/>
              </a:solidFill>
            </a:endParaRPr>
          </a:p>
          <a:p>
            <a:r>
              <a:rPr lang="en-IN" sz="1800" b="1" dirty="0">
                <a:solidFill>
                  <a:srgbClr val="0F0F0F"/>
                </a:solidFill>
              </a:rPr>
              <a:t>Tools for searching used by the agent-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Google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DuckDuckGo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 err="1"/>
              <a:t>Webcrawler</a:t>
            </a:r>
            <a:endParaRPr lang="en-IN" sz="1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800" b="1" dirty="0"/>
              <a:t>MODEL-</a:t>
            </a:r>
            <a:r>
              <a:rPr lang="en-IN" b="1" dirty="0"/>
              <a:t> Granite-3.3-8B-Instruct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b="1" dirty="0"/>
              <a:t>DEPLOYMENT PALTFORM-IBM CLOUD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800" b="1" dirty="0"/>
          </a:p>
          <a:p>
            <a:pPr>
              <a:buFont typeface="Arial" panose="020B0604020202020204" pitchFamily="34" charset="0"/>
              <a:buChar char="•"/>
            </a:pPr>
            <a:endParaRPr lang="en-IN" sz="1400" b="1" dirty="0">
              <a:solidFill>
                <a:srgbClr val="0F0F0F"/>
              </a:solidFill>
            </a:endParaRPr>
          </a:p>
          <a:p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1400" b="1" dirty="0">
                <a:ea typeface="+mn-lt"/>
                <a:cs typeface="+mn-lt"/>
              </a:rPr>
              <a:t>Algorithm Selection:</a:t>
            </a:r>
            <a:endParaRPr lang="en-IN" sz="1400" dirty="0"/>
          </a:p>
          <a:p>
            <a:pPr marL="629920" lvl="1" indent="-305435"/>
            <a:r>
              <a:rPr lang="en-US" dirty="0"/>
              <a:t>The chosen model for this AI agent is </a:t>
            </a:r>
            <a:r>
              <a:rPr lang="en-US" b="1" dirty="0"/>
              <a:t>Granite-3.3-8B-Instruct</a:t>
            </a:r>
            <a:r>
              <a:rPr lang="en-US" dirty="0"/>
              <a:t>, an 8-billion parameter large language model developed by IBM and trained using the </a:t>
            </a:r>
            <a:r>
              <a:rPr lang="en-US" b="1" dirty="0" err="1"/>
              <a:t>ReAct</a:t>
            </a:r>
            <a:r>
              <a:rPr lang="en-US" b="1" dirty="0"/>
              <a:t> architecture</a:t>
            </a:r>
            <a:r>
              <a:rPr lang="en-US" dirty="0"/>
              <a:t> and </a:t>
            </a:r>
            <a:r>
              <a:rPr lang="en-US" b="1" dirty="0" err="1"/>
              <a:t>LangGraph</a:t>
            </a:r>
            <a:r>
              <a:rPr lang="en-US" b="1" dirty="0"/>
              <a:t> framework</a:t>
            </a:r>
            <a:r>
              <a:rPr lang="en-US" dirty="0"/>
              <a:t>. It is specifically fine-tuned for instruction-following, multilingual dialogue, reasoning, and Retrieval-Augmented Generation (RAG) tasks.</a:t>
            </a:r>
            <a:endParaRPr lang="en-IN" sz="1400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Training Process:</a:t>
            </a:r>
          </a:p>
          <a:p>
            <a:pPr marL="0" indent="0">
              <a:buNone/>
            </a:pPr>
            <a:r>
              <a:rPr lang="en-US" sz="1400" dirty="0"/>
              <a:t>Training Data: Overall, our training data is largely comprised of two key sources: (1) publicly available datasets with permissive license, (2) internal synthetically generated data targeted to enhance reasoning </a:t>
            </a:r>
            <a:r>
              <a:rPr lang="en-US" sz="1400" dirty="0" err="1"/>
              <a:t>capabilites</a:t>
            </a:r>
            <a:r>
              <a:rPr lang="en-US" sz="1400" dirty="0"/>
              <a:t>. We train Granite-3.3-8B-Instruct using IBM's super computing cluster, Blue Vela, which is outfitted with NVIDIA H100 GPUs. This cluster provides a scalable and efficient infrastructure for training our models over thousands of GPUs.</a:t>
            </a:r>
            <a:endParaRPr lang="en-IN" sz="1400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Prediction Process:</a:t>
            </a:r>
            <a:endParaRPr lang="en-IN" sz="1400" dirty="0"/>
          </a:p>
          <a:p>
            <a:pPr marL="305435" indent="-305435"/>
            <a:r>
              <a:rPr lang="en-IN" dirty="0"/>
              <a:t>The AI agent performs web search relevant to the user’s query using the tools specified by the creator of the agent and then responds in a simple step by step guidance manner.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2FF4828-6367-30CE-3244-8F352C249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286" y="1414981"/>
            <a:ext cx="9660088" cy="4028037"/>
          </a:xfrm>
          <a:ln w="28575">
            <a:solidFill>
              <a:schemeClr val="tx1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9EB840E-36ED-4E85-DA30-CDA70AC46E87}"/>
              </a:ext>
            </a:extLst>
          </p:cNvPr>
          <p:cNvSpPr txBox="1"/>
          <p:nvPr/>
        </p:nvSpPr>
        <p:spPr>
          <a:xfrm>
            <a:off x="957570" y="5625547"/>
            <a:ext cx="9875520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OUTPUT AI AGENT INTERFACE ALONG WITH INITIAL BUTTON-TYPE SAMPLE QUESTIONS 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81497-4646-7334-CAE0-C25877F6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FE8244F-1E99-B3E8-4B56-762D4742E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729" y="1400858"/>
            <a:ext cx="6163535" cy="406774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3D363B-F946-367E-10B7-505B7A936571}"/>
              </a:ext>
            </a:extLst>
          </p:cNvPr>
          <p:cNvSpPr txBox="1"/>
          <p:nvPr/>
        </p:nvSpPr>
        <p:spPr>
          <a:xfrm>
            <a:off x="195729" y="5637007"/>
            <a:ext cx="6043706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NORMAL REPLY OF THE AGENT TO A SAMPLE QUESTION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826869-8220-1455-B546-4387C9E49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18" y="1592482"/>
            <a:ext cx="5643725" cy="36730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96807F-F4E6-B4CB-3BCC-0D7E9DFB10C7}"/>
              </a:ext>
            </a:extLst>
          </p:cNvPr>
          <p:cNvSpPr txBox="1"/>
          <p:nvPr/>
        </p:nvSpPr>
        <p:spPr>
          <a:xfrm>
            <a:off x="6472518" y="5360008"/>
            <a:ext cx="5643725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AGENT REPLYING IN MARATHI(MULTILINGUAL FUNCTIONALITY)</a:t>
            </a:r>
          </a:p>
        </p:txBody>
      </p:sp>
    </p:spTree>
    <p:extLst>
      <p:ext uri="{BB962C8B-B14F-4D97-AF65-F5344CB8AC3E}">
        <p14:creationId xmlns:p14="http://schemas.microsoft.com/office/powerpoint/2010/main" val="2823307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20" y="882127"/>
            <a:ext cx="11029615" cy="3909882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/>
              <a:t>In conclusion, the AI-powered digital finance assistant provides accessible, multilingual support to improve financial literacy across diverse user groups. By leveraging Retrieval-Augmented Generation and IBM Cloud services, it delivers accurate, trustworthy, and user-friendly responses. This solution empowers users to navigate digital finance with confidence, reducing risks of fraud and misinformation.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340</TotalTime>
  <Words>925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AI Agent for Digital Financial Literacy using RAG ON IBM CLOUD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Dhruv Rawat(00003859527)</cp:lastModifiedBy>
  <cp:revision>26</cp:revision>
  <dcterms:created xsi:type="dcterms:W3CDTF">2021-05-26T16:50:10Z</dcterms:created>
  <dcterms:modified xsi:type="dcterms:W3CDTF">2025-08-02T20:04:45Z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