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h/aluYnrMQY/f/YTzi3SRuH2TD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3C30C9-1906-441A-B2D9-66023A0E83F2}">
  <a:tblStyle styleId="{AD3C30C9-1906-441A-B2D9-66023A0E83F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સ્પ્રેડ શીટ </a:t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e1891cb9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e1891cb9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8e1891cb98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e1891cb98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8e1891cb98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8e1891cb98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e1891cb98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e1891cb98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8e1891cb98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e1891cb98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e1891cb98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8e1891cb98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789c60f10_2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4789c60f10_2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24789c60f10_2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25fbf5696_0_3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825fbf5696_0_3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હાથ ઉપર કરો અને પૂછો </a:t>
            </a:r>
            <a:endParaRPr/>
          </a:p>
        </p:txBody>
      </p:sp>
      <p:sp>
        <p:nvSpPr>
          <p:cNvPr id="212" name="Google Shape;212;g2825fbf5696_0_3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789c60f1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4789c60f1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24789c60f10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789c60f10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4789c60f1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24789c60f10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776b05e04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776b05e04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4776b05e04_1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776b05e04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776b05e04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4776b05e04_1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e1891cb98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e1891cb98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8e1891cb98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776b05e04_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776b05e04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4776b05e04_1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776b05e04_1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776b05e04_1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4776b05e04_1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e1891cb9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e1891cb9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8e1891cb98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376" y="5408379"/>
            <a:ext cx="1672075" cy="947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" name="Google Shape;10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" name="Google Shape;7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Google Shape;8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/>
        </p:nvSpPr>
        <p:spPr>
          <a:xfrm>
            <a:off x="5766825" y="3193500"/>
            <a:ext cx="6269100" cy="106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Calibri"/>
              <a:buNone/>
            </a:pPr>
            <a:r>
              <a:rPr b="1" i="0" lang="en-US" sz="53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બેઝિક</a:t>
            </a:r>
            <a:r>
              <a:rPr b="1" lang="en-US" sz="53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53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સ્પ્રેડશીટ </a:t>
            </a:r>
            <a:endParaRPr b="1" i="0" sz="53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5593350" y="1041600"/>
            <a:ext cx="6390300" cy="21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00"/>
              <a:buFont typeface="Arial"/>
              <a:buNone/>
            </a:pPr>
            <a:r>
              <a:rPr b="1" i="0" lang="en-US" sz="71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Introduction to </a:t>
            </a:r>
            <a:r>
              <a:rPr b="1" lang="en-US" sz="71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Spreadsheet</a:t>
            </a:r>
            <a:endParaRPr b="0" i="0" sz="1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2722713" y="6273400"/>
            <a:ext cx="70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CSR Initiative of Tata Power &amp; Sai’s Angel Foundation, Vadodara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750" y="1279650"/>
            <a:ext cx="3780925" cy="37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e1891cb98_0_12"/>
          <p:cNvSpPr txBox="1"/>
          <p:nvPr/>
        </p:nvSpPr>
        <p:spPr>
          <a:xfrm>
            <a:off x="3867300" y="377600"/>
            <a:ext cx="44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Challenge 4</a:t>
            </a:r>
            <a:endParaRPr b="1" sz="3000"/>
          </a:p>
        </p:txBody>
      </p:sp>
      <p:pic>
        <p:nvPicPr>
          <p:cNvPr id="180" name="Google Shape;180;g28e1891cb98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676" y="1192813"/>
            <a:ext cx="6622650" cy="42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8e1891cb98_0_12"/>
          <p:cNvSpPr txBox="1"/>
          <p:nvPr/>
        </p:nvSpPr>
        <p:spPr>
          <a:xfrm>
            <a:off x="3867300" y="5833900"/>
            <a:ext cx="44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=AVERAGE(Range)</a:t>
            </a:r>
            <a:endParaRPr b="1"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e1891cb98_0_19"/>
          <p:cNvSpPr txBox="1"/>
          <p:nvPr/>
        </p:nvSpPr>
        <p:spPr>
          <a:xfrm>
            <a:off x="3867300" y="377600"/>
            <a:ext cx="44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Challenge 5</a:t>
            </a:r>
            <a:endParaRPr b="1" sz="3000"/>
          </a:p>
        </p:txBody>
      </p:sp>
      <p:sp>
        <p:nvSpPr>
          <p:cNvPr id="188" name="Google Shape;188;g28e1891cb98_0_19"/>
          <p:cNvSpPr txBox="1"/>
          <p:nvPr/>
        </p:nvSpPr>
        <p:spPr>
          <a:xfrm>
            <a:off x="2041300" y="1212375"/>
            <a:ext cx="8487300" cy="3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2700"/>
              <a:t>Suppose cell </a:t>
            </a:r>
            <a:br>
              <a:rPr lang="en-US" sz="2700"/>
            </a:br>
            <a:r>
              <a:rPr lang="en-US" sz="2700"/>
              <a:t>A1 contains the weight in kg (e.g., 70) and cell </a:t>
            </a:r>
            <a:br>
              <a:rPr lang="en-US" sz="2700"/>
            </a:br>
            <a:r>
              <a:rPr lang="en-US" sz="2700"/>
              <a:t>B1 contains the height in cm (e.g., 175), </a:t>
            </a:r>
            <a:br>
              <a:rPr lang="en-US" sz="2700"/>
            </a:br>
            <a:r>
              <a:rPr lang="en-US" sz="2700"/>
              <a:t>you can enter the formula in another cell, </a:t>
            </a:r>
            <a:br>
              <a:rPr lang="en-US" sz="2700"/>
            </a:br>
            <a:r>
              <a:rPr lang="en-US" sz="2700"/>
              <a:t>say C1: 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=ROUND((A1 / ((B1 / 100) ^ 2)), 2) 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28e1891cb98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025" y="1452925"/>
            <a:ext cx="8742625" cy="39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e1891cb98_0_24"/>
          <p:cNvSpPr txBox="1"/>
          <p:nvPr/>
        </p:nvSpPr>
        <p:spPr>
          <a:xfrm>
            <a:off x="3867300" y="377600"/>
            <a:ext cx="44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Challenge 6</a:t>
            </a:r>
            <a:endParaRPr b="1" sz="3000"/>
          </a:p>
        </p:txBody>
      </p:sp>
      <p:sp>
        <p:nvSpPr>
          <p:cNvPr id="201" name="Google Shape;201;g28e1891cb98_0_24"/>
          <p:cNvSpPr txBox="1"/>
          <p:nvPr>
            <p:ph type="ctrTitle"/>
          </p:nvPr>
        </p:nvSpPr>
        <p:spPr>
          <a:xfrm>
            <a:off x="1618725" y="2469598"/>
            <a:ext cx="914400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Make a Height-Weight BMI Spreadsheet for your class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789c60f10_2_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Keywords to Learn about Excel</a:t>
            </a:r>
            <a:endParaRPr/>
          </a:p>
        </p:txBody>
      </p:sp>
      <p:sp>
        <p:nvSpPr>
          <p:cNvPr id="208" name="Google Shape;208;g24789c60f10_2_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Basics of Excel in Gujarati 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Basics of Functions in Excel Gujarati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Basics of printing and page setup in excel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25fbf5696_0_311"/>
          <p:cNvSpPr txBox="1"/>
          <p:nvPr/>
        </p:nvSpPr>
        <p:spPr>
          <a:xfrm>
            <a:off x="743900" y="2452350"/>
            <a:ext cx="1036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કોઈ જગ્યાએ કંઈ ન સમજાયું હોય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2825fbf5696_0_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6646" y="3483800"/>
            <a:ext cx="1931725" cy="23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2825fbf5696_0_311"/>
          <p:cNvSpPr txBox="1"/>
          <p:nvPr/>
        </p:nvSpPr>
        <p:spPr>
          <a:xfrm>
            <a:off x="3754400" y="6129625"/>
            <a:ext cx="434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હાથ ઉપર કરો અને પૂછો 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789c60f10_0_1"/>
          <p:cNvSpPr txBox="1"/>
          <p:nvPr>
            <p:ph type="ctrTitle"/>
          </p:nvPr>
        </p:nvSpPr>
        <p:spPr>
          <a:xfrm>
            <a:off x="1524000" y="402817"/>
            <a:ext cx="91440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Basic Data Entry</a:t>
            </a:r>
            <a:endParaRPr/>
          </a:p>
        </p:txBody>
      </p:sp>
      <p:graphicFrame>
        <p:nvGraphicFramePr>
          <p:cNvPr id="121" name="Google Shape;121;g24789c60f10_0_1"/>
          <p:cNvGraphicFramePr/>
          <p:nvPr/>
        </p:nvGraphicFramePr>
        <p:xfrm>
          <a:off x="2218625" y="176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{AD3C30C9-1906-441A-B2D9-66023A0E83F2}</a:tableStyleId>
              </a:tblPr>
              <a:tblGrid>
                <a:gridCol w="1980450"/>
                <a:gridCol w="1980450"/>
                <a:gridCol w="1980450"/>
                <a:gridCol w="1980450"/>
              </a:tblGrid>
              <a:tr h="30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Roll Number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Name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Age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Weight (kg)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0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101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Rajesh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14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45.5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102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Priya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13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38.2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103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Manish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15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52.3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104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Ananya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14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44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105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Suresh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12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36.8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106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Kavita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16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50.5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107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Rohit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13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39.7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108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Meera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14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41.5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109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Rahul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15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49.8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110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Aishwarya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14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43.2</a:t>
                      </a:r>
                      <a:endParaRPr b="1" sz="2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789c60f10_0_7"/>
          <p:cNvSpPr txBox="1"/>
          <p:nvPr/>
        </p:nvSpPr>
        <p:spPr>
          <a:xfrm>
            <a:off x="3867300" y="377600"/>
            <a:ext cx="44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Home Menu</a:t>
            </a:r>
            <a:endParaRPr b="1" sz="3000"/>
          </a:p>
        </p:txBody>
      </p:sp>
      <p:pic>
        <p:nvPicPr>
          <p:cNvPr id="128" name="Google Shape;128;g24789c60f10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100" y="1677600"/>
            <a:ext cx="9969800" cy="24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4789c60f10_0_7"/>
          <p:cNvSpPr txBox="1"/>
          <p:nvPr/>
        </p:nvSpPr>
        <p:spPr>
          <a:xfrm>
            <a:off x="770850" y="4528850"/>
            <a:ext cx="10650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</a:rPr>
              <a:t>Basic Copy Paste</a:t>
            </a:r>
            <a:br>
              <a:rPr b="1" lang="en-US" sz="3000">
                <a:solidFill>
                  <a:srgbClr val="FF0000"/>
                </a:solidFill>
              </a:rPr>
            </a:br>
            <a:r>
              <a:rPr b="1" lang="en-US" sz="3000">
                <a:solidFill>
                  <a:srgbClr val="FF0000"/>
                </a:solidFill>
              </a:rPr>
              <a:t>&amp;</a:t>
            </a:r>
            <a:br>
              <a:rPr b="1" lang="en-US" sz="3000">
                <a:solidFill>
                  <a:srgbClr val="FF0000"/>
                </a:solidFill>
              </a:rPr>
            </a:br>
            <a:r>
              <a:rPr b="1" lang="en-US" sz="3000">
                <a:solidFill>
                  <a:srgbClr val="FF0000"/>
                </a:solidFill>
              </a:rPr>
              <a:t>Basic </a:t>
            </a:r>
            <a:r>
              <a:rPr b="1" lang="en-US" sz="3000">
                <a:solidFill>
                  <a:srgbClr val="FF0000"/>
                </a:solidFill>
              </a:rPr>
              <a:t>Formatting</a:t>
            </a:r>
            <a:br>
              <a:rPr b="1" lang="en-US" sz="3000">
                <a:solidFill>
                  <a:schemeClr val="dk1"/>
                </a:solidFill>
              </a:rPr>
            </a:br>
            <a:r>
              <a:rPr b="1" lang="en-US" sz="3000">
                <a:solidFill>
                  <a:schemeClr val="dk1"/>
                </a:solidFill>
              </a:rPr>
              <a:t>Practice with Clipboard, Font, Alignment</a:t>
            </a:r>
            <a:endParaRPr b="1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24776b05e04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566" y="2117800"/>
            <a:ext cx="10158874" cy="12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24776b05e04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013" y="1999525"/>
            <a:ext cx="5805975" cy="17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e1891cb98_0_32"/>
          <p:cNvSpPr txBox="1"/>
          <p:nvPr/>
        </p:nvSpPr>
        <p:spPr>
          <a:xfrm>
            <a:off x="3867300" y="377600"/>
            <a:ext cx="44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Range</a:t>
            </a:r>
            <a:endParaRPr b="1" sz="3000"/>
          </a:p>
        </p:txBody>
      </p:sp>
      <p:pic>
        <p:nvPicPr>
          <p:cNvPr id="148" name="Google Shape;148;g28e1891cb98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300" y="1287000"/>
            <a:ext cx="6635399" cy="43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8e1891cb98_0_32"/>
          <p:cNvSpPr txBox="1"/>
          <p:nvPr/>
        </p:nvSpPr>
        <p:spPr>
          <a:xfrm>
            <a:off x="3867300" y="5903900"/>
            <a:ext cx="44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C11:C20</a:t>
            </a:r>
            <a:endParaRPr b="1" sz="3000"/>
          </a:p>
        </p:txBody>
      </p:sp>
      <p:sp>
        <p:nvSpPr>
          <p:cNvPr id="150" name="Google Shape;150;g28e1891cb98_0_32"/>
          <p:cNvSpPr/>
          <p:nvPr/>
        </p:nvSpPr>
        <p:spPr>
          <a:xfrm>
            <a:off x="2481750" y="1248050"/>
            <a:ext cx="1705200" cy="646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g24776b05e04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704" y="1395204"/>
            <a:ext cx="6130650" cy="339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24776b05e04_1_23"/>
          <p:cNvSpPr txBox="1"/>
          <p:nvPr/>
        </p:nvSpPr>
        <p:spPr>
          <a:xfrm>
            <a:off x="3867300" y="377600"/>
            <a:ext cx="44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Challenge 1</a:t>
            </a:r>
            <a:endParaRPr b="1" sz="3000"/>
          </a:p>
        </p:txBody>
      </p:sp>
      <p:sp>
        <p:nvSpPr>
          <p:cNvPr id="158" name="Google Shape;158;g24776b05e04_1_23"/>
          <p:cNvSpPr txBox="1"/>
          <p:nvPr/>
        </p:nvSpPr>
        <p:spPr>
          <a:xfrm>
            <a:off x="3476413" y="5620025"/>
            <a:ext cx="523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</a:rPr>
              <a:t>Hint - Use Format as Table in home menu </a:t>
            </a:r>
            <a:endParaRPr sz="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24776b05e04_1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974" y="1252712"/>
            <a:ext cx="7244049" cy="43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4776b05e04_1_33"/>
          <p:cNvSpPr txBox="1"/>
          <p:nvPr/>
        </p:nvSpPr>
        <p:spPr>
          <a:xfrm>
            <a:off x="3867300" y="377600"/>
            <a:ext cx="44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Challenge 2</a:t>
            </a:r>
            <a:endParaRPr b="1"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e1891cb98_0_6"/>
          <p:cNvSpPr txBox="1"/>
          <p:nvPr/>
        </p:nvSpPr>
        <p:spPr>
          <a:xfrm>
            <a:off x="3867300" y="377600"/>
            <a:ext cx="44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Challenge 3</a:t>
            </a:r>
            <a:endParaRPr b="1" sz="3000"/>
          </a:p>
        </p:txBody>
      </p:sp>
      <p:pic>
        <p:nvPicPr>
          <p:cNvPr id="172" name="Google Shape;172;g28e1891cb98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663" y="1168300"/>
            <a:ext cx="7164675" cy="45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8e1891cb98_0_6"/>
          <p:cNvSpPr txBox="1"/>
          <p:nvPr/>
        </p:nvSpPr>
        <p:spPr>
          <a:xfrm>
            <a:off x="3867300" y="5833900"/>
            <a:ext cx="44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=Count(Range)</a:t>
            </a:r>
            <a:endParaRPr b="1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2017-03-18T08:58:46Z</dcterms:created>
  <dc:creator>parth</dc:creator>
</cp:coreProperties>
</file>