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66" r:id="rId3"/>
    <p:sldId id="258" r:id="rId4"/>
    <p:sldId id="259" r:id="rId5"/>
    <p:sldId id="260" r:id="rId6"/>
    <p:sldId id="261" r:id="rId7"/>
    <p:sldId id="268" r:id="rId8"/>
    <p:sldId id="262" r:id="rId9"/>
    <p:sldId id="263" r:id="rId10"/>
    <p:sldId id="267" r:id="rId11"/>
    <p:sldId id="264" r:id="rId12"/>
    <p:sldId id="269" r:id="rId13"/>
    <p:sldId id="270" r:id="rId14"/>
    <p:sldId id="27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YJbtR6L1ijie50FdZ04DEYPU2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4562406230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4562406230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4562406230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4562406230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4562406230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24562406230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4562406230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4562406230_1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4562406230_1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Arial"/>
              <a:buNone/>
            </a:pPr>
            <a:r>
              <a:rPr lang="en-US"/>
              <a:t>બેઝિક સર્કિટ નીઆ સ્લાઈડમાં બાળકોને આજુબાજુ કઈ કઈ જગ્યાએ સર્કિટો આવેલી છે એનો ઉપયોગ શું છે એના વિશે પૂછીશું અને પ્રશ્ન કરીશું કે શું સર્કિટ વગર આપણે કોઈપણ નવી વસ્તુ બનાવી શકે ખરા અને શું તમને સર્કિટ વિશે શીખવા ની ઈચ્છા છે</a:t>
            </a:r>
            <a:endParaRPr/>
          </a:p>
          <a:p>
            <a:pPr marL="0" lvl="0" indent="0" algn="l" rtl="0">
              <a:lnSpc>
                <a:spcPct val="100000"/>
              </a:lnSpc>
              <a:spcBef>
                <a:spcPts val="0"/>
              </a:spcBef>
              <a:spcAft>
                <a:spcPts val="0"/>
              </a:spcAft>
              <a:buSzPts val="1400"/>
              <a:buNone/>
            </a:pPr>
            <a:endParaRPr/>
          </a:p>
        </p:txBody>
      </p:sp>
      <p:sp>
        <p:nvSpPr>
          <p:cNvPr id="135" name="Google Shape;1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456240623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456240623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24562406230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562406230_1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562406230_1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4562406230_1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562406230_1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562406230_1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62406230_1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4562406230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4562406230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4562406230_1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966529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18"/>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22" name="Google Shape;22;p18"/>
          <p:cNvPicPr preferRelativeResize="0"/>
          <p:nvPr/>
        </p:nvPicPr>
        <p:blipFill rotWithShape="1">
          <a:blip r:embed="rId3">
            <a:alphaModFix/>
          </a:blip>
          <a:srcRect/>
          <a:stretch/>
        </p:blipFill>
        <p:spPr>
          <a:xfrm>
            <a:off x="160370" y="149183"/>
            <a:ext cx="822960" cy="822960"/>
          </a:xfrm>
          <a:prstGeom prst="rect">
            <a:avLst/>
          </a:prstGeom>
          <a:noFill/>
          <a:ln>
            <a:noFill/>
          </a:ln>
        </p:spPr>
      </p:pic>
      <p:pic>
        <p:nvPicPr>
          <p:cNvPr id="23" name="Google Shape;23;p18"/>
          <p:cNvPicPr preferRelativeResize="0"/>
          <p:nvPr/>
        </p:nvPicPr>
        <p:blipFill rotWithShape="1">
          <a:blip r:embed="rId4">
            <a:alphaModFix/>
          </a:blip>
          <a:srcRect/>
          <a:stretch/>
        </p:blipFill>
        <p:spPr>
          <a:xfrm>
            <a:off x="160376" y="5408379"/>
            <a:ext cx="1672075" cy="9479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27"/>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98" name="Google Shape;98;p27"/>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9"/>
        <p:cNvGrpSpPr/>
        <p:nvPr/>
      </p:nvGrpSpPr>
      <p:grpSpPr>
        <a:xfrm>
          <a:off x="0" y="0"/>
          <a:ext cx="0" cy="0"/>
          <a:chOff x="0" y="0"/>
          <a:chExt cx="0" cy="0"/>
        </a:xfrm>
      </p:grpSpPr>
      <p:sp>
        <p:nvSpPr>
          <p:cNvPr id="100" name="Google Shape;100;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5" name="Google Shape;105;p28"/>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106" name="Google Shape;106;p28"/>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19"/>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31" name="Google Shape;31;p19"/>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20"/>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38" name="Google Shape;38;p20"/>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45" name="Google Shape;45;p21"/>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46" name="Google Shape;46;p21"/>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22"/>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55" name="Google Shape;55;p22"/>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65" name="Google Shape;65;p23"/>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66" name="Google Shape;66;p23"/>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24"/>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72" name="Google Shape;72;p24"/>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0" name="Google Shape;80;p25"/>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81" name="Google Shape;81;p25"/>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a:spLocks noGrp="1"/>
          </p:cNvSpPr>
          <p:nvPr>
            <p:ph type="pic" idx="2"/>
          </p:nvPr>
        </p:nvSpPr>
        <p:spPr>
          <a:xfrm>
            <a:off x="5183188" y="987425"/>
            <a:ext cx="6172200" cy="4873625"/>
          </a:xfrm>
          <a:prstGeom prst="rect">
            <a:avLst/>
          </a:prstGeom>
          <a:noFill/>
          <a:ln>
            <a:noFill/>
          </a:ln>
        </p:spPr>
      </p:sp>
      <p:sp>
        <p:nvSpPr>
          <p:cNvPr id="85" name="Google Shape;85;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6" name="Google Shape;8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89" name="Google Shape;89;p26"/>
          <p:cNvPicPr preferRelativeResize="0"/>
          <p:nvPr/>
        </p:nvPicPr>
        <p:blipFill rotWithShape="1">
          <a:blip r:embed="rId2">
            <a:alphaModFix/>
          </a:blip>
          <a:srcRect/>
          <a:stretch/>
        </p:blipFill>
        <p:spPr>
          <a:xfrm>
            <a:off x="10820389" y="121750"/>
            <a:ext cx="1371600" cy="877824"/>
          </a:xfrm>
          <a:prstGeom prst="rect">
            <a:avLst/>
          </a:prstGeom>
          <a:noFill/>
          <a:ln>
            <a:noFill/>
          </a:ln>
        </p:spPr>
      </p:pic>
      <p:pic>
        <p:nvPicPr>
          <p:cNvPr id="90" name="Google Shape;90;p26"/>
          <p:cNvPicPr preferRelativeResize="0"/>
          <p:nvPr/>
        </p:nvPicPr>
        <p:blipFill rotWithShape="1">
          <a:blip r:embed="rId3">
            <a:alphaModFix/>
          </a:blip>
          <a:srcRect/>
          <a:stretch/>
        </p:blipFill>
        <p:spPr>
          <a:xfrm>
            <a:off x="160370" y="149183"/>
            <a:ext cx="822960" cy="8229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24562406230_0_20"/>
          <p:cNvSpPr txBox="1"/>
          <p:nvPr/>
        </p:nvSpPr>
        <p:spPr>
          <a:xfrm>
            <a:off x="5706225" y="2219200"/>
            <a:ext cx="6390300" cy="151423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7100"/>
              <a:buFont typeface="Arial"/>
              <a:buNone/>
            </a:pPr>
            <a:r>
              <a:rPr lang="en-US" sz="6000" b="1" dirty="0">
                <a:solidFill>
                  <a:srgbClr val="CC0000"/>
                </a:solidFill>
                <a:latin typeface="Calibri"/>
                <a:cs typeface="Calibri"/>
              </a:rPr>
              <a:t>World of Digital </a:t>
            </a:r>
          </a:p>
          <a:p>
            <a:pPr marL="0" marR="0" lvl="0" indent="0" algn="ctr" rtl="0">
              <a:lnSpc>
                <a:spcPct val="90000"/>
              </a:lnSpc>
              <a:spcBef>
                <a:spcPts val="0"/>
              </a:spcBef>
              <a:spcAft>
                <a:spcPts val="0"/>
              </a:spcAft>
              <a:buClr>
                <a:srgbClr val="000000"/>
              </a:buClr>
              <a:buSzPts val="7100"/>
              <a:buFont typeface="Arial"/>
              <a:buNone/>
            </a:pPr>
            <a:r>
              <a:rPr lang="en-US" sz="3200" b="1" dirty="0">
                <a:solidFill>
                  <a:srgbClr val="CC0000"/>
                </a:solidFill>
                <a:latin typeface="Calibri"/>
                <a:cs typeface="Calibri"/>
              </a:rPr>
              <a:t>Basic Digital Literacy Skills</a:t>
            </a:r>
            <a:endParaRPr lang="en-US" sz="6000" b="1" dirty="0">
              <a:solidFill>
                <a:srgbClr val="CC0000"/>
              </a:solidFill>
              <a:latin typeface="Calibri"/>
              <a:cs typeface="Calibri"/>
            </a:endParaRPr>
          </a:p>
        </p:txBody>
      </p:sp>
      <p:pic>
        <p:nvPicPr>
          <p:cNvPr id="3" name="Picture 2">
            <a:extLst>
              <a:ext uri="{FF2B5EF4-FFF2-40B4-BE49-F238E27FC236}">
                <a16:creationId xmlns:a16="http://schemas.microsoft.com/office/drawing/2014/main" id="{BCE5579C-AD33-81B1-A2D4-D7E7F819E197}"/>
              </a:ext>
            </a:extLst>
          </p:cNvPr>
          <p:cNvPicPr>
            <a:picLocks noChangeAspect="1"/>
          </p:cNvPicPr>
          <p:nvPr/>
        </p:nvPicPr>
        <p:blipFill>
          <a:blip r:embed="rId3"/>
          <a:stretch>
            <a:fillRect/>
          </a:stretch>
        </p:blipFill>
        <p:spPr>
          <a:xfrm>
            <a:off x="1766099" y="1458937"/>
            <a:ext cx="3940126" cy="39401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69;g24562406230_1_35">
            <a:extLst>
              <a:ext uri="{FF2B5EF4-FFF2-40B4-BE49-F238E27FC236}">
                <a16:creationId xmlns:a16="http://schemas.microsoft.com/office/drawing/2014/main" id="{48031330-3CE4-DF4E-FF17-36472BA2E366}"/>
              </a:ext>
            </a:extLst>
          </p:cNvPr>
          <p:cNvSpPr txBox="1"/>
          <p:nvPr/>
        </p:nvSpPr>
        <p:spPr>
          <a:xfrm>
            <a:off x="1770150" y="2874900"/>
            <a:ext cx="8651700" cy="203129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0" dirty="0">
                <a:latin typeface="Calibri"/>
                <a:ea typeface="Calibri"/>
                <a:cs typeface="Calibri"/>
                <a:sym typeface="Calibri"/>
              </a:rPr>
              <a:t>Using you mouse create </a:t>
            </a:r>
            <a:r>
              <a:rPr lang="en-US" sz="6000" dirty="0">
                <a:solidFill>
                  <a:srgbClr val="FF0000"/>
                </a:solidFill>
                <a:latin typeface="Calibri"/>
                <a:ea typeface="Calibri"/>
                <a:cs typeface="Calibri"/>
                <a:sym typeface="Calibri"/>
              </a:rPr>
              <a:t>designs</a:t>
            </a:r>
            <a:r>
              <a:rPr lang="en-US" sz="6000" dirty="0">
                <a:latin typeface="Calibri"/>
                <a:ea typeface="Calibri"/>
                <a:cs typeface="Calibri"/>
                <a:sym typeface="Calibri"/>
              </a:rPr>
              <a:t> you like.</a:t>
            </a:r>
            <a:endParaRPr sz="6000" dirty="0">
              <a:latin typeface="Calibri"/>
              <a:ea typeface="Calibri"/>
              <a:cs typeface="Calibri"/>
              <a:sym typeface="Calibri"/>
            </a:endParaRPr>
          </a:p>
        </p:txBody>
      </p:sp>
    </p:spTree>
    <p:extLst>
      <p:ext uri="{BB962C8B-B14F-4D97-AF65-F5344CB8AC3E}">
        <p14:creationId xmlns:p14="http://schemas.microsoft.com/office/powerpoint/2010/main" val="349199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4562406230_1_35"/>
          <p:cNvSpPr txBox="1"/>
          <p:nvPr/>
        </p:nvSpPr>
        <p:spPr>
          <a:xfrm>
            <a:off x="1770150" y="2874900"/>
            <a:ext cx="8651700" cy="2955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6000" dirty="0">
                <a:latin typeface="Calibri"/>
                <a:ea typeface="Calibri"/>
                <a:cs typeface="Calibri"/>
                <a:sym typeface="Calibri"/>
              </a:rPr>
              <a:t>File </a:t>
            </a:r>
            <a:r>
              <a:rPr lang="en-US" sz="6000" b="1" dirty="0">
                <a:solidFill>
                  <a:srgbClr val="FF0000"/>
                </a:solidFill>
                <a:latin typeface="Calibri"/>
                <a:ea typeface="Calibri"/>
                <a:cs typeface="Calibri"/>
                <a:sym typeface="Calibri"/>
              </a:rPr>
              <a:t>save </a:t>
            </a:r>
            <a:r>
              <a:rPr lang="en-US" sz="6000" dirty="0">
                <a:latin typeface="Calibri"/>
                <a:ea typeface="Calibri"/>
                <a:cs typeface="Calibri"/>
                <a:sym typeface="Calibri"/>
              </a:rPr>
              <a:t>in your folder</a:t>
            </a:r>
            <a:br>
              <a:rPr lang="en-US" sz="6000" dirty="0">
                <a:latin typeface="Calibri"/>
                <a:ea typeface="Calibri"/>
                <a:cs typeface="Calibri"/>
                <a:sym typeface="Calibri"/>
              </a:rPr>
            </a:br>
            <a:br>
              <a:rPr lang="en-US" sz="6000" dirty="0">
                <a:latin typeface="Calibri"/>
                <a:ea typeface="Calibri"/>
                <a:cs typeface="Calibri"/>
                <a:sym typeface="Calibri"/>
              </a:rPr>
            </a:br>
            <a:r>
              <a:rPr lang="en-US" sz="6000" dirty="0">
                <a:latin typeface="Calibri"/>
                <a:ea typeface="Calibri"/>
                <a:cs typeface="Calibri"/>
                <a:sym typeface="Calibri"/>
              </a:rPr>
              <a:t>Ravi &gt; 1-paint-shape.jpg</a:t>
            </a:r>
            <a:endParaRPr sz="6000" dirty="0">
              <a:latin typeface="Calibri"/>
              <a:ea typeface="Calibri"/>
              <a:cs typeface="Calibri"/>
              <a:sym typeface="Calibri"/>
            </a:endParaRPr>
          </a:p>
        </p:txBody>
      </p:sp>
      <p:sp>
        <p:nvSpPr>
          <p:cNvPr id="3" name="TextBox 2">
            <a:extLst>
              <a:ext uri="{FF2B5EF4-FFF2-40B4-BE49-F238E27FC236}">
                <a16:creationId xmlns:a16="http://schemas.microsoft.com/office/drawing/2014/main" id="{AEAB9FF6-02D2-DF63-0FB7-5E825531DFB5}"/>
              </a:ext>
            </a:extLst>
          </p:cNvPr>
          <p:cNvSpPr txBox="1"/>
          <p:nvPr/>
        </p:nvSpPr>
        <p:spPr>
          <a:xfrm>
            <a:off x="3046828" y="612301"/>
            <a:ext cx="6098344" cy="830997"/>
          </a:xfrm>
          <a:prstGeom prst="rect">
            <a:avLst/>
          </a:prstGeom>
          <a:noFill/>
        </p:spPr>
        <p:txBody>
          <a:bodyPr wrap="square">
            <a:spAutoFit/>
          </a:bodyPr>
          <a:lstStyle/>
          <a:p>
            <a:pPr algn="ctr"/>
            <a:r>
              <a:rPr lang="en-US" sz="4800" b="1" dirty="0">
                <a:solidFill>
                  <a:srgbClr val="FF0000"/>
                </a:solidFill>
                <a:latin typeface="Calibri"/>
                <a:ea typeface="Calibri"/>
                <a:cs typeface="Calibri"/>
                <a:sym typeface="Calibri"/>
              </a:rPr>
              <a:t>Save Files</a:t>
            </a:r>
            <a:endParaRPr lang="en-IN" sz="4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29781F-689C-8318-DF37-897E61D071BF}"/>
              </a:ext>
            </a:extLst>
          </p:cNvPr>
          <p:cNvPicPr>
            <a:picLocks noChangeAspect="1"/>
          </p:cNvPicPr>
          <p:nvPr/>
        </p:nvPicPr>
        <p:blipFill>
          <a:blip r:embed="rId2"/>
          <a:stretch>
            <a:fillRect/>
          </a:stretch>
        </p:blipFill>
        <p:spPr>
          <a:xfrm>
            <a:off x="791510" y="2413855"/>
            <a:ext cx="10608980" cy="2030290"/>
          </a:xfrm>
          <a:prstGeom prst="rect">
            <a:avLst/>
          </a:prstGeom>
        </p:spPr>
      </p:pic>
      <p:sp>
        <p:nvSpPr>
          <p:cNvPr id="6" name="TextBox 5">
            <a:extLst>
              <a:ext uri="{FF2B5EF4-FFF2-40B4-BE49-F238E27FC236}">
                <a16:creationId xmlns:a16="http://schemas.microsoft.com/office/drawing/2014/main" id="{B7B56ECE-6622-08EF-9084-EFB0D4196565}"/>
              </a:ext>
            </a:extLst>
          </p:cNvPr>
          <p:cNvSpPr txBox="1"/>
          <p:nvPr/>
        </p:nvSpPr>
        <p:spPr>
          <a:xfrm>
            <a:off x="3046828" y="903189"/>
            <a:ext cx="6098344" cy="830997"/>
          </a:xfrm>
          <a:prstGeom prst="rect">
            <a:avLst/>
          </a:prstGeom>
          <a:noFill/>
        </p:spPr>
        <p:txBody>
          <a:bodyPr wrap="square">
            <a:spAutoFit/>
          </a:bodyPr>
          <a:lstStyle/>
          <a:p>
            <a:pPr algn="ctr"/>
            <a:r>
              <a:rPr lang="en-US" sz="4800" b="1" dirty="0">
                <a:solidFill>
                  <a:srgbClr val="FF0000"/>
                </a:solidFill>
                <a:latin typeface="Calibri"/>
                <a:cs typeface="Calibri"/>
                <a:sym typeface="Calibri"/>
              </a:rPr>
              <a:t>WordPad Menu</a:t>
            </a:r>
            <a:endParaRPr lang="en-IN" sz="4800" dirty="0"/>
          </a:p>
        </p:txBody>
      </p:sp>
    </p:spTree>
    <p:extLst>
      <p:ext uri="{BB962C8B-B14F-4D97-AF65-F5344CB8AC3E}">
        <p14:creationId xmlns:p14="http://schemas.microsoft.com/office/powerpoint/2010/main" val="1333593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928D20-E3E2-0DD3-0223-C069CFD23434}"/>
              </a:ext>
            </a:extLst>
          </p:cNvPr>
          <p:cNvPicPr>
            <a:picLocks noChangeAspect="1"/>
          </p:cNvPicPr>
          <p:nvPr/>
        </p:nvPicPr>
        <p:blipFill rotWithShape="1">
          <a:blip r:embed="rId2"/>
          <a:srcRect t="33544" r="86497"/>
          <a:stretch/>
        </p:blipFill>
        <p:spPr>
          <a:xfrm>
            <a:off x="882465" y="1711330"/>
            <a:ext cx="3647447" cy="3435339"/>
          </a:xfrm>
          <a:prstGeom prst="rect">
            <a:avLst/>
          </a:prstGeom>
        </p:spPr>
      </p:pic>
      <p:sp>
        <p:nvSpPr>
          <p:cNvPr id="8" name="TextBox 7">
            <a:extLst>
              <a:ext uri="{FF2B5EF4-FFF2-40B4-BE49-F238E27FC236}">
                <a16:creationId xmlns:a16="http://schemas.microsoft.com/office/drawing/2014/main" id="{9AF90AE1-504D-E061-4822-ABA2902FE060}"/>
              </a:ext>
            </a:extLst>
          </p:cNvPr>
          <p:cNvSpPr txBox="1"/>
          <p:nvPr/>
        </p:nvSpPr>
        <p:spPr>
          <a:xfrm>
            <a:off x="6093655" y="1711330"/>
            <a:ext cx="5104227" cy="830997"/>
          </a:xfrm>
          <a:prstGeom prst="rect">
            <a:avLst/>
          </a:prstGeom>
          <a:noFill/>
        </p:spPr>
        <p:txBody>
          <a:bodyPr wrap="square">
            <a:spAutoFit/>
          </a:bodyPr>
          <a:lstStyle/>
          <a:p>
            <a:r>
              <a:rPr lang="en-US" sz="4800" b="1" dirty="0">
                <a:solidFill>
                  <a:srgbClr val="FF0000"/>
                </a:solidFill>
                <a:latin typeface="Calibri"/>
                <a:ea typeface="Calibri"/>
                <a:cs typeface="Calibri"/>
                <a:sym typeface="Calibri"/>
              </a:rPr>
              <a:t>Cut 	– 	Ctrl + X</a:t>
            </a:r>
            <a:endParaRPr lang="en-IN" sz="4800" dirty="0"/>
          </a:p>
        </p:txBody>
      </p:sp>
      <p:sp>
        <p:nvSpPr>
          <p:cNvPr id="9" name="TextBox 8">
            <a:extLst>
              <a:ext uri="{FF2B5EF4-FFF2-40B4-BE49-F238E27FC236}">
                <a16:creationId xmlns:a16="http://schemas.microsoft.com/office/drawing/2014/main" id="{BA6308BB-D77D-34C4-5594-4C35FE712F2D}"/>
              </a:ext>
            </a:extLst>
          </p:cNvPr>
          <p:cNvSpPr txBox="1"/>
          <p:nvPr/>
        </p:nvSpPr>
        <p:spPr>
          <a:xfrm>
            <a:off x="6093654" y="2542327"/>
            <a:ext cx="5104227" cy="830997"/>
          </a:xfrm>
          <a:prstGeom prst="rect">
            <a:avLst/>
          </a:prstGeom>
          <a:noFill/>
        </p:spPr>
        <p:txBody>
          <a:bodyPr wrap="square">
            <a:spAutoFit/>
          </a:bodyPr>
          <a:lstStyle/>
          <a:p>
            <a:r>
              <a:rPr lang="en-US" sz="4800" b="1" dirty="0">
                <a:solidFill>
                  <a:srgbClr val="FF0000"/>
                </a:solidFill>
                <a:latin typeface="Calibri"/>
                <a:ea typeface="Calibri"/>
                <a:cs typeface="Calibri"/>
                <a:sym typeface="Calibri"/>
              </a:rPr>
              <a:t>Copy 	– 	Ctrl + C</a:t>
            </a:r>
            <a:endParaRPr lang="en-IN" sz="4800" dirty="0"/>
          </a:p>
        </p:txBody>
      </p:sp>
      <p:sp>
        <p:nvSpPr>
          <p:cNvPr id="10" name="TextBox 9">
            <a:extLst>
              <a:ext uri="{FF2B5EF4-FFF2-40B4-BE49-F238E27FC236}">
                <a16:creationId xmlns:a16="http://schemas.microsoft.com/office/drawing/2014/main" id="{510A9272-EFF0-D84B-07B9-89B487BE403B}"/>
              </a:ext>
            </a:extLst>
          </p:cNvPr>
          <p:cNvSpPr txBox="1"/>
          <p:nvPr/>
        </p:nvSpPr>
        <p:spPr>
          <a:xfrm>
            <a:off x="6093654" y="3368618"/>
            <a:ext cx="5104227" cy="830997"/>
          </a:xfrm>
          <a:prstGeom prst="rect">
            <a:avLst/>
          </a:prstGeom>
          <a:noFill/>
        </p:spPr>
        <p:txBody>
          <a:bodyPr wrap="square">
            <a:spAutoFit/>
          </a:bodyPr>
          <a:lstStyle/>
          <a:p>
            <a:r>
              <a:rPr lang="en-US" sz="4800" b="1" dirty="0">
                <a:solidFill>
                  <a:srgbClr val="FF0000"/>
                </a:solidFill>
                <a:latin typeface="Calibri"/>
                <a:ea typeface="Calibri"/>
                <a:cs typeface="Calibri"/>
                <a:sym typeface="Calibri"/>
              </a:rPr>
              <a:t>Paste 	– 	Ctrl + V</a:t>
            </a:r>
            <a:endParaRPr lang="en-IN" sz="4800" dirty="0"/>
          </a:p>
        </p:txBody>
      </p:sp>
    </p:spTree>
    <p:extLst>
      <p:ext uri="{BB962C8B-B14F-4D97-AF65-F5344CB8AC3E}">
        <p14:creationId xmlns:p14="http://schemas.microsoft.com/office/powerpoint/2010/main" val="133136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D1C01D-E01B-64D5-CA7F-A31F59498C8C}"/>
              </a:ext>
            </a:extLst>
          </p:cNvPr>
          <p:cNvPicPr>
            <a:picLocks noChangeAspect="1"/>
          </p:cNvPicPr>
          <p:nvPr/>
        </p:nvPicPr>
        <p:blipFill rotWithShape="1">
          <a:blip r:embed="rId3"/>
          <a:srcRect l="14463" t="32705" r="55967"/>
          <a:stretch/>
        </p:blipFill>
        <p:spPr>
          <a:xfrm>
            <a:off x="1286448" y="306106"/>
            <a:ext cx="3593119" cy="1564897"/>
          </a:xfrm>
          <a:prstGeom prst="rect">
            <a:avLst/>
          </a:prstGeom>
        </p:spPr>
      </p:pic>
      <p:sp>
        <p:nvSpPr>
          <p:cNvPr id="5" name="TextBox 4">
            <a:extLst>
              <a:ext uri="{FF2B5EF4-FFF2-40B4-BE49-F238E27FC236}">
                <a16:creationId xmlns:a16="http://schemas.microsoft.com/office/drawing/2014/main" id="{12ABD92C-A19E-DBAC-19A9-196C318CFA41}"/>
              </a:ext>
            </a:extLst>
          </p:cNvPr>
          <p:cNvSpPr txBox="1"/>
          <p:nvPr/>
        </p:nvSpPr>
        <p:spPr>
          <a:xfrm>
            <a:off x="5025996" y="2031774"/>
            <a:ext cx="1282723" cy="769441"/>
          </a:xfrm>
          <a:prstGeom prst="rect">
            <a:avLst/>
          </a:prstGeom>
          <a:noFill/>
        </p:spPr>
        <p:txBody>
          <a:bodyPr wrap="none" rtlCol="0">
            <a:spAutoFit/>
          </a:bodyPr>
          <a:lstStyle/>
          <a:p>
            <a:r>
              <a:rPr lang="en-US" sz="4400" dirty="0"/>
              <a:t>Text</a:t>
            </a:r>
            <a:endParaRPr lang="en-IN" sz="4400" dirty="0"/>
          </a:p>
        </p:txBody>
      </p:sp>
      <p:sp>
        <p:nvSpPr>
          <p:cNvPr id="6" name="TextBox 5">
            <a:extLst>
              <a:ext uri="{FF2B5EF4-FFF2-40B4-BE49-F238E27FC236}">
                <a16:creationId xmlns:a16="http://schemas.microsoft.com/office/drawing/2014/main" id="{169E7604-4D51-EDF7-B4FB-0225201BB702}"/>
              </a:ext>
            </a:extLst>
          </p:cNvPr>
          <p:cNvSpPr txBox="1"/>
          <p:nvPr/>
        </p:nvSpPr>
        <p:spPr>
          <a:xfrm>
            <a:off x="1225374" y="2829112"/>
            <a:ext cx="1438214" cy="769441"/>
          </a:xfrm>
          <a:prstGeom prst="rect">
            <a:avLst/>
          </a:prstGeom>
          <a:noFill/>
        </p:spPr>
        <p:txBody>
          <a:bodyPr wrap="none" rtlCol="0">
            <a:spAutoFit/>
          </a:bodyPr>
          <a:lstStyle/>
          <a:p>
            <a:r>
              <a:rPr lang="en-US" sz="4400" b="1" dirty="0"/>
              <a:t>Bold</a:t>
            </a:r>
            <a:endParaRPr lang="en-IN" sz="4400" b="1" dirty="0"/>
          </a:p>
        </p:txBody>
      </p:sp>
      <p:sp>
        <p:nvSpPr>
          <p:cNvPr id="7" name="TextBox 6">
            <a:extLst>
              <a:ext uri="{FF2B5EF4-FFF2-40B4-BE49-F238E27FC236}">
                <a16:creationId xmlns:a16="http://schemas.microsoft.com/office/drawing/2014/main" id="{C350C2B5-B235-74BA-FDC1-D689B2BEE27F}"/>
              </a:ext>
            </a:extLst>
          </p:cNvPr>
          <p:cNvSpPr txBox="1"/>
          <p:nvPr/>
        </p:nvSpPr>
        <p:spPr>
          <a:xfrm>
            <a:off x="3234710" y="2829112"/>
            <a:ext cx="1345240" cy="769441"/>
          </a:xfrm>
          <a:prstGeom prst="rect">
            <a:avLst/>
          </a:prstGeom>
          <a:noFill/>
        </p:spPr>
        <p:txBody>
          <a:bodyPr wrap="none" rtlCol="0">
            <a:spAutoFit/>
          </a:bodyPr>
          <a:lstStyle/>
          <a:p>
            <a:r>
              <a:rPr lang="en-US" sz="4400" i="1" dirty="0"/>
              <a:t>Italic</a:t>
            </a:r>
            <a:endParaRPr lang="en-IN" sz="4400" i="1" dirty="0"/>
          </a:p>
        </p:txBody>
      </p:sp>
      <p:sp>
        <p:nvSpPr>
          <p:cNvPr id="8" name="TextBox 7">
            <a:extLst>
              <a:ext uri="{FF2B5EF4-FFF2-40B4-BE49-F238E27FC236}">
                <a16:creationId xmlns:a16="http://schemas.microsoft.com/office/drawing/2014/main" id="{7C8BE2CC-151A-2089-080F-0A54CB7953B1}"/>
              </a:ext>
            </a:extLst>
          </p:cNvPr>
          <p:cNvSpPr txBox="1"/>
          <p:nvPr/>
        </p:nvSpPr>
        <p:spPr>
          <a:xfrm>
            <a:off x="5127957" y="2829112"/>
            <a:ext cx="2600392" cy="769441"/>
          </a:xfrm>
          <a:prstGeom prst="rect">
            <a:avLst/>
          </a:prstGeom>
          <a:noFill/>
        </p:spPr>
        <p:txBody>
          <a:bodyPr wrap="none" rtlCol="0">
            <a:spAutoFit/>
          </a:bodyPr>
          <a:lstStyle/>
          <a:p>
            <a:r>
              <a:rPr lang="en-US" sz="4400" u="sng" dirty="0"/>
              <a:t>Underline</a:t>
            </a:r>
            <a:endParaRPr lang="en-IN" sz="4400" u="sng" dirty="0"/>
          </a:p>
        </p:txBody>
      </p:sp>
      <p:sp>
        <p:nvSpPr>
          <p:cNvPr id="9" name="TextBox 8">
            <a:extLst>
              <a:ext uri="{FF2B5EF4-FFF2-40B4-BE49-F238E27FC236}">
                <a16:creationId xmlns:a16="http://schemas.microsoft.com/office/drawing/2014/main" id="{27C216A7-1D96-B8EE-4A3B-12CA330D74FC}"/>
              </a:ext>
            </a:extLst>
          </p:cNvPr>
          <p:cNvSpPr txBox="1"/>
          <p:nvPr/>
        </p:nvSpPr>
        <p:spPr>
          <a:xfrm>
            <a:off x="8276356" y="2801215"/>
            <a:ext cx="2600392" cy="769441"/>
          </a:xfrm>
          <a:prstGeom prst="rect">
            <a:avLst/>
          </a:prstGeom>
          <a:noFill/>
        </p:spPr>
        <p:txBody>
          <a:bodyPr wrap="none" rtlCol="0">
            <a:spAutoFit/>
          </a:bodyPr>
          <a:lstStyle/>
          <a:p>
            <a:r>
              <a:rPr lang="en-US" sz="4400" dirty="0">
                <a:effectLst>
                  <a:outerShdw blurRad="38100" dist="38100" dir="2700000" algn="tl">
                    <a:srgbClr val="000000">
                      <a:alpha val="43137"/>
                    </a:srgbClr>
                  </a:outerShdw>
                </a:effectLst>
              </a:rPr>
              <a:t>Underline</a:t>
            </a:r>
            <a:endParaRPr lang="en-IN" sz="4400"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BE6C060D-899E-5F33-2C86-37D312ED9C34}"/>
              </a:ext>
            </a:extLst>
          </p:cNvPr>
          <p:cNvSpPr txBox="1"/>
          <p:nvPr/>
        </p:nvSpPr>
        <p:spPr>
          <a:xfrm>
            <a:off x="1225374" y="3665718"/>
            <a:ext cx="3542958" cy="769441"/>
          </a:xfrm>
          <a:prstGeom prst="rect">
            <a:avLst/>
          </a:prstGeom>
          <a:noFill/>
        </p:spPr>
        <p:txBody>
          <a:bodyPr wrap="none" rtlCol="0">
            <a:spAutoFit/>
          </a:bodyPr>
          <a:lstStyle/>
          <a:p>
            <a:r>
              <a:rPr lang="en-US" sz="4400" strike="sngStrike" dirty="0"/>
              <a:t>Strikethrough</a:t>
            </a:r>
            <a:endParaRPr lang="en-IN" sz="4400" strike="sngStrike" dirty="0"/>
          </a:p>
        </p:txBody>
      </p:sp>
      <p:sp>
        <p:nvSpPr>
          <p:cNvPr id="11" name="TextBox 10">
            <a:extLst>
              <a:ext uri="{FF2B5EF4-FFF2-40B4-BE49-F238E27FC236}">
                <a16:creationId xmlns:a16="http://schemas.microsoft.com/office/drawing/2014/main" id="{37A0B02E-25EE-ECA1-9281-2FF031BC3D90}"/>
              </a:ext>
            </a:extLst>
          </p:cNvPr>
          <p:cNvSpPr txBox="1"/>
          <p:nvPr/>
        </p:nvSpPr>
        <p:spPr>
          <a:xfrm>
            <a:off x="5756334" y="3665717"/>
            <a:ext cx="1343638" cy="769441"/>
          </a:xfrm>
          <a:prstGeom prst="rect">
            <a:avLst/>
          </a:prstGeom>
          <a:noFill/>
        </p:spPr>
        <p:txBody>
          <a:bodyPr wrap="none" rtlCol="0">
            <a:spAutoFit/>
          </a:bodyPr>
          <a:lstStyle/>
          <a:p>
            <a:r>
              <a:rPr lang="en-US" sz="4400" spc="-150" dirty="0"/>
              <a:t>Tight</a:t>
            </a:r>
            <a:endParaRPr lang="en-IN" sz="4400" spc="-150" dirty="0"/>
          </a:p>
        </p:txBody>
      </p:sp>
      <p:sp>
        <p:nvSpPr>
          <p:cNvPr id="12" name="TextBox 11">
            <a:extLst>
              <a:ext uri="{FF2B5EF4-FFF2-40B4-BE49-F238E27FC236}">
                <a16:creationId xmlns:a16="http://schemas.microsoft.com/office/drawing/2014/main" id="{E3EBF5A8-015C-7A56-1B1F-BD414E73E989}"/>
              </a:ext>
            </a:extLst>
          </p:cNvPr>
          <p:cNvSpPr txBox="1"/>
          <p:nvPr/>
        </p:nvSpPr>
        <p:spPr>
          <a:xfrm>
            <a:off x="8522417" y="3665717"/>
            <a:ext cx="2108269" cy="769441"/>
          </a:xfrm>
          <a:prstGeom prst="rect">
            <a:avLst/>
          </a:prstGeom>
          <a:noFill/>
        </p:spPr>
        <p:txBody>
          <a:bodyPr wrap="none" rtlCol="0">
            <a:spAutoFit/>
          </a:bodyPr>
          <a:lstStyle/>
          <a:p>
            <a:r>
              <a:rPr lang="en-US" sz="4400" spc="600" dirty="0"/>
              <a:t>Loose</a:t>
            </a:r>
            <a:endParaRPr lang="en-IN" sz="4400" spc="600" dirty="0"/>
          </a:p>
        </p:txBody>
      </p:sp>
      <p:pic>
        <p:nvPicPr>
          <p:cNvPr id="14" name="Picture 13">
            <a:extLst>
              <a:ext uri="{FF2B5EF4-FFF2-40B4-BE49-F238E27FC236}">
                <a16:creationId xmlns:a16="http://schemas.microsoft.com/office/drawing/2014/main" id="{AF0AE3AF-D8ED-8ACC-A208-12A205F7B210}"/>
              </a:ext>
            </a:extLst>
          </p:cNvPr>
          <p:cNvPicPr>
            <a:picLocks noChangeAspect="1"/>
          </p:cNvPicPr>
          <p:nvPr/>
        </p:nvPicPr>
        <p:blipFill>
          <a:blip r:embed="rId4"/>
          <a:stretch>
            <a:fillRect/>
          </a:stretch>
        </p:blipFill>
        <p:spPr>
          <a:xfrm>
            <a:off x="5247504" y="306106"/>
            <a:ext cx="4961690" cy="1572021"/>
          </a:xfrm>
          <a:prstGeom prst="rect">
            <a:avLst/>
          </a:prstGeom>
        </p:spPr>
      </p:pic>
      <p:sp>
        <p:nvSpPr>
          <p:cNvPr id="15" name="TextBox 14">
            <a:extLst>
              <a:ext uri="{FF2B5EF4-FFF2-40B4-BE49-F238E27FC236}">
                <a16:creationId xmlns:a16="http://schemas.microsoft.com/office/drawing/2014/main" id="{24C36261-BC26-81ED-02F9-BDAC2ED227C7}"/>
              </a:ext>
            </a:extLst>
          </p:cNvPr>
          <p:cNvSpPr txBox="1"/>
          <p:nvPr/>
        </p:nvSpPr>
        <p:spPr>
          <a:xfrm>
            <a:off x="1225374" y="5008547"/>
            <a:ext cx="3393878" cy="769441"/>
          </a:xfrm>
          <a:prstGeom prst="rect">
            <a:avLst/>
          </a:prstGeom>
          <a:noFill/>
        </p:spPr>
        <p:txBody>
          <a:bodyPr wrap="none" rtlCol="0">
            <a:spAutoFit/>
          </a:bodyPr>
          <a:lstStyle/>
          <a:p>
            <a:r>
              <a:rPr lang="en-US" sz="4400" b="1" dirty="0" err="1"/>
              <a:t>Text</a:t>
            </a:r>
            <a:r>
              <a:rPr lang="en-US" sz="4400" b="1" baseline="30000" dirty="0" err="1"/>
              <a:t>superscript</a:t>
            </a:r>
            <a:endParaRPr lang="en-IN" sz="4400" b="1" dirty="0"/>
          </a:p>
        </p:txBody>
      </p:sp>
      <p:sp>
        <p:nvSpPr>
          <p:cNvPr id="16" name="TextBox 15">
            <a:extLst>
              <a:ext uri="{FF2B5EF4-FFF2-40B4-BE49-F238E27FC236}">
                <a16:creationId xmlns:a16="http://schemas.microsoft.com/office/drawing/2014/main" id="{77F225F9-27C3-AFF8-4804-5B2494AF3A4B}"/>
              </a:ext>
            </a:extLst>
          </p:cNvPr>
          <p:cNvSpPr txBox="1"/>
          <p:nvPr/>
        </p:nvSpPr>
        <p:spPr>
          <a:xfrm>
            <a:off x="4778911" y="5008546"/>
            <a:ext cx="1345240" cy="769441"/>
          </a:xfrm>
          <a:prstGeom prst="rect">
            <a:avLst/>
          </a:prstGeom>
          <a:noFill/>
        </p:spPr>
        <p:txBody>
          <a:bodyPr wrap="none" rtlCol="0">
            <a:spAutoFit/>
          </a:bodyPr>
          <a:lstStyle/>
          <a:p>
            <a:r>
              <a:rPr lang="en-US" sz="4400" b="1"/>
              <a:t>Text</a:t>
            </a:r>
            <a:endParaRPr lang="en-IN" sz="4400" b="1" dirty="0"/>
          </a:p>
        </p:txBody>
      </p:sp>
    </p:spTree>
    <p:extLst>
      <p:ext uri="{BB962C8B-B14F-4D97-AF65-F5344CB8AC3E}">
        <p14:creationId xmlns:p14="http://schemas.microsoft.com/office/powerpoint/2010/main" val="3480414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6AED00-D845-ED76-A45E-EAE03FA870C6}"/>
              </a:ext>
            </a:extLst>
          </p:cNvPr>
          <p:cNvSpPr txBox="1"/>
          <p:nvPr/>
        </p:nvSpPr>
        <p:spPr>
          <a:xfrm>
            <a:off x="2014610" y="6441645"/>
            <a:ext cx="8162780" cy="307777"/>
          </a:xfrm>
          <a:prstGeom prst="rect">
            <a:avLst/>
          </a:prstGeom>
          <a:noFill/>
        </p:spPr>
        <p:txBody>
          <a:bodyPr wrap="square">
            <a:spAutoFit/>
          </a:bodyPr>
          <a:lstStyle/>
          <a:p>
            <a:r>
              <a:rPr lang="en-IN" dirty="0"/>
              <a:t>Source : https://www.linkedin.com/pulse/navigating-digital-world-importance-literacy-preetisha-sk/</a:t>
            </a:r>
          </a:p>
        </p:txBody>
      </p:sp>
      <p:pic>
        <p:nvPicPr>
          <p:cNvPr id="7" name="Picture 6">
            <a:extLst>
              <a:ext uri="{FF2B5EF4-FFF2-40B4-BE49-F238E27FC236}">
                <a16:creationId xmlns:a16="http://schemas.microsoft.com/office/drawing/2014/main" id="{C7D30574-1110-1096-7049-FE4B2AE29861}"/>
              </a:ext>
            </a:extLst>
          </p:cNvPr>
          <p:cNvPicPr>
            <a:picLocks noChangeAspect="1"/>
          </p:cNvPicPr>
          <p:nvPr/>
        </p:nvPicPr>
        <p:blipFill>
          <a:blip r:embed="rId2"/>
          <a:stretch>
            <a:fillRect/>
          </a:stretch>
        </p:blipFill>
        <p:spPr>
          <a:xfrm>
            <a:off x="1003496" y="984420"/>
            <a:ext cx="10185008" cy="5241487"/>
          </a:xfrm>
          <a:prstGeom prst="rect">
            <a:avLst/>
          </a:prstGeom>
        </p:spPr>
      </p:pic>
    </p:spTree>
    <p:extLst>
      <p:ext uri="{BB962C8B-B14F-4D97-AF65-F5344CB8AC3E}">
        <p14:creationId xmlns:p14="http://schemas.microsoft.com/office/powerpoint/2010/main" val="2759195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4562406230_0_34"/>
          <p:cNvSpPr txBox="1"/>
          <p:nvPr/>
        </p:nvSpPr>
        <p:spPr>
          <a:xfrm>
            <a:off x="2823600" y="2397000"/>
            <a:ext cx="6544800" cy="2064000"/>
          </a:xfrm>
          <a:prstGeom prst="rect">
            <a:avLst/>
          </a:prstGeom>
          <a:noFill/>
          <a:ln>
            <a:noFill/>
          </a:ln>
        </p:spPr>
        <p:txBody>
          <a:bodyPr spcFirstLastPara="1" wrap="square" lIns="91425" tIns="91425" rIns="91425" bIns="91425" anchor="t" anchorCtr="0">
            <a:spAutoFit/>
          </a:bodyPr>
          <a:lstStyle/>
          <a:p>
            <a:pPr marL="457200" lvl="0" indent="-463550" algn="l" rtl="0">
              <a:lnSpc>
                <a:spcPct val="115000"/>
              </a:lnSpc>
              <a:spcBef>
                <a:spcPts val="0"/>
              </a:spcBef>
              <a:spcAft>
                <a:spcPts val="0"/>
              </a:spcAft>
              <a:buClr>
                <a:srgbClr val="000000"/>
              </a:buClr>
              <a:buSzPts val="3700"/>
              <a:buChar char="●"/>
            </a:pPr>
            <a:r>
              <a:rPr lang="en-US" sz="3700">
                <a:highlight>
                  <a:srgbClr val="FFFFFF"/>
                </a:highlight>
              </a:rPr>
              <a:t>Alt + F4</a:t>
            </a:r>
            <a:endParaRPr sz="3700">
              <a:highlight>
                <a:srgbClr val="FFFFFF"/>
              </a:highlight>
            </a:endParaRPr>
          </a:p>
          <a:p>
            <a:pPr marL="457200" lvl="0" indent="-463550" algn="l" rtl="0">
              <a:lnSpc>
                <a:spcPct val="115000"/>
              </a:lnSpc>
              <a:spcBef>
                <a:spcPts val="0"/>
              </a:spcBef>
              <a:spcAft>
                <a:spcPts val="0"/>
              </a:spcAft>
              <a:buClr>
                <a:srgbClr val="000000"/>
              </a:buClr>
              <a:buSzPts val="3700"/>
              <a:buChar char="●"/>
            </a:pPr>
            <a:r>
              <a:rPr lang="en-US" sz="3700">
                <a:highlight>
                  <a:srgbClr val="FFFFFF"/>
                </a:highlight>
              </a:rPr>
              <a:t>Ctrl + Alt + Del &gt; Shutdown</a:t>
            </a:r>
            <a:endParaRPr sz="3700">
              <a:highlight>
                <a:srgbClr val="FFFFFF"/>
              </a:highlight>
            </a:endParaRPr>
          </a:p>
          <a:p>
            <a:pPr marL="457200" lvl="0" indent="-463550" algn="l" rtl="0">
              <a:lnSpc>
                <a:spcPct val="115000"/>
              </a:lnSpc>
              <a:spcBef>
                <a:spcPts val="0"/>
              </a:spcBef>
              <a:spcAft>
                <a:spcPts val="0"/>
              </a:spcAft>
              <a:buClr>
                <a:srgbClr val="000000"/>
              </a:buClr>
              <a:buSzPts val="3700"/>
              <a:buChar char="●"/>
            </a:pPr>
            <a:r>
              <a:rPr lang="en-US" sz="3700">
                <a:highlight>
                  <a:srgbClr val="FFFFFF"/>
                </a:highlight>
              </a:rPr>
              <a:t>Win + X    &gt; Shutdown</a:t>
            </a:r>
            <a:endParaRPr sz="37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24562406230_1_6"/>
          <p:cNvSpPr txBox="1"/>
          <p:nvPr/>
        </p:nvSpPr>
        <p:spPr>
          <a:xfrm>
            <a:off x="2823600" y="2397000"/>
            <a:ext cx="6544800" cy="754200"/>
          </a:xfrm>
          <a:prstGeom prst="rect">
            <a:avLst/>
          </a:prstGeom>
          <a:noFill/>
          <a:ln>
            <a:noFill/>
          </a:ln>
        </p:spPr>
        <p:txBody>
          <a:bodyPr spcFirstLastPara="1" wrap="square" lIns="91425" tIns="91425" rIns="91425" bIns="91425" anchor="t" anchorCtr="0">
            <a:spAutoFit/>
          </a:bodyPr>
          <a:lstStyle/>
          <a:p>
            <a:pPr marL="457200" lvl="0" indent="0" algn="ctr" rtl="0">
              <a:lnSpc>
                <a:spcPct val="115000"/>
              </a:lnSpc>
              <a:spcBef>
                <a:spcPts val="0"/>
              </a:spcBef>
              <a:spcAft>
                <a:spcPts val="300"/>
              </a:spcAft>
              <a:buNone/>
            </a:pPr>
            <a:r>
              <a:rPr lang="en-US" sz="3700">
                <a:highlight>
                  <a:srgbClr val="FFFFFF"/>
                </a:highlight>
              </a:rPr>
              <a:t>Press power button</a:t>
            </a:r>
            <a:endParaRPr sz="3700">
              <a:highlight>
                <a:srgbClr val="FFFFFF"/>
              </a:highlight>
            </a:endParaRPr>
          </a:p>
        </p:txBody>
      </p:sp>
      <p:pic>
        <p:nvPicPr>
          <p:cNvPr id="132" name="Google Shape;132;g24562406230_1_6"/>
          <p:cNvPicPr preferRelativeResize="0"/>
          <p:nvPr/>
        </p:nvPicPr>
        <p:blipFill>
          <a:blip r:embed="rId3">
            <a:alphaModFix/>
          </a:blip>
          <a:stretch>
            <a:fillRect/>
          </a:stretch>
        </p:blipFill>
        <p:spPr>
          <a:xfrm>
            <a:off x="4968938" y="3424500"/>
            <a:ext cx="2254125" cy="225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
          <p:cNvSpPr txBox="1"/>
          <p:nvPr/>
        </p:nvSpPr>
        <p:spPr>
          <a:xfrm>
            <a:off x="5766825" y="3193500"/>
            <a:ext cx="6269100" cy="10674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accent1"/>
              </a:buClr>
              <a:buSzPts val="9600"/>
              <a:buFont typeface="Calibri"/>
              <a:buNone/>
            </a:pPr>
            <a:endParaRPr sz="5300" b="1" i="0" u="none" strike="noStrike" cap="none">
              <a:solidFill>
                <a:srgbClr val="CC0000"/>
              </a:solidFill>
              <a:latin typeface="Calibri"/>
              <a:ea typeface="Calibri"/>
              <a:cs typeface="Calibri"/>
              <a:sym typeface="Calibri"/>
            </a:endParaRPr>
          </a:p>
        </p:txBody>
      </p:sp>
      <p:sp>
        <p:nvSpPr>
          <p:cNvPr id="138" name="Google Shape;138;p1"/>
          <p:cNvSpPr txBox="1"/>
          <p:nvPr/>
        </p:nvSpPr>
        <p:spPr>
          <a:xfrm>
            <a:off x="5706225" y="2711050"/>
            <a:ext cx="6390300" cy="11682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7100"/>
              <a:buFont typeface="Arial"/>
              <a:buNone/>
            </a:pPr>
            <a:r>
              <a:rPr lang="en-US" sz="7100" b="1">
                <a:solidFill>
                  <a:srgbClr val="CC0000"/>
                </a:solidFill>
                <a:latin typeface="Calibri"/>
                <a:ea typeface="Calibri"/>
                <a:cs typeface="Calibri"/>
                <a:sym typeface="Calibri"/>
              </a:rPr>
              <a:t>Paint</a:t>
            </a:r>
            <a:endParaRPr sz="100" b="0" i="0" u="none" strike="noStrike" cap="none">
              <a:solidFill>
                <a:srgbClr val="CC0000"/>
              </a:solidFill>
              <a:latin typeface="Arial"/>
              <a:ea typeface="Arial"/>
              <a:cs typeface="Arial"/>
              <a:sym typeface="Arial"/>
            </a:endParaRPr>
          </a:p>
        </p:txBody>
      </p:sp>
      <p:sp>
        <p:nvSpPr>
          <p:cNvPr id="139" name="Google Shape;139;p1"/>
          <p:cNvSpPr txBox="1"/>
          <p:nvPr/>
        </p:nvSpPr>
        <p:spPr>
          <a:xfrm>
            <a:off x="6579225" y="4357625"/>
            <a:ext cx="47301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Clr>
                <a:schemeClr val="dk1"/>
              </a:buClr>
              <a:buSzPts val="1100"/>
              <a:buFont typeface="Arial"/>
              <a:buNone/>
            </a:pPr>
            <a:endParaRPr sz="1600" b="0" i="0" u="none" strike="noStrike" cap="none">
              <a:solidFill>
                <a:schemeClr val="dk1"/>
              </a:solidFill>
              <a:latin typeface="Arial"/>
              <a:ea typeface="Arial"/>
              <a:cs typeface="Arial"/>
              <a:sym typeface="Arial"/>
            </a:endParaRPr>
          </a:p>
        </p:txBody>
      </p:sp>
      <p:sp>
        <p:nvSpPr>
          <p:cNvPr id="140" name="Google Shape;140;p1"/>
          <p:cNvSpPr txBox="1"/>
          <p:nvPr/>
        </p:nvSpPr>
        <p:spPr>
          <a:xfrm>
            <a:off x="2722713" y="6273400"/>
            <a:ext cx="70689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Calibri"/>
                <a:ea typeface="Calibri"/>
                <a:cs typeface="Calibri"/>
                <a:sym typeface="Calibri"/>
              </a:rPr>
              <a:t>CSR Initiative of Tata Power &amp; Sai’s Angel Foundation, Vadodara</a:t>
            </a:r>
            <a:endParaRPr sz="1400" b="1" i="0" u="none" strike="noStrike" cap="none">
              <a:solidFill>
                <a:srgbClr val="000000"/>
              </a:solidFill>
              <a:latin typeface="Calibri"/>
              <a:ea typeface="Calibri"/>
              <a:cs typeface="Calibri"/>
              <a:sym typeface="Calibri"/>
            </a:endParaRPr>
          </a:p>
        </p:txBody>
      </p:sp>
      <p:pic>
        <p:nvPicPr>
          <p:cNvPr id="141" name="Google Shape;141;p1"/>
          <p:cNvPicPr preferRelativeResize="0"/>
          <p:nvPr/>
        </p:nvPicPr>
        <p:blipFill>
          <a:blip r:embed="rId3">
            <a:alphaModFix/>
          </a:blip>
          <a:stretch>
            <a:fillRect/>
          </a:stretch>
        </p:blipFill>
        <p:spPr>
          <a:xfrm>
            <a:off x="1718975" y="1352250"/>
            <a:ext cx="3885800" cy="3885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g24562406230_0_13"/>
          <p:cNvPicPr preferRelativeResize="0"/>
          <p:nvPr/>
        </p:nvPicPr>
        <p:blipFill>
          <a:blip r:embed="rId3">
            <a:alphaModFix/>
          </a:blip>
          <a:stretch>
            <a:fillRect/>
          </a:stretch>
        </p:blipFill>
        <p:spPr>
          <a:xfrm>
            <a:off x="3288850" y="2884000"/>
            <a:ext cx="1089999" cy="1089999"/>
          </a:xfrm>
          <a:prstGeom prst="rect">
            <a:avLst/>
          </a:prstGeom>
          <a:noFill/>
          <a:ln>
            <a:noFill/>
          </a:ln>
        </p:spPr>
      </p:pic>
      <p:sp>
        <p:nvSpPr>
          <p:cNvPr id="148" name="Google Shape;148;g24562406230_0_13"/>
          <p:cNvSpPr txBox="1"/>
          <p:nvPr/>
        </p:nvSpPr>
        <p:spPr>
          <a:xfrm>
            <a:off x="5792725" y="2874900"/>
            <a:ext cx="55446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latin typeface="Calibri"/>
                <a:ea typeface="Calibri"/>
                <a:cs typeface="Calibri"/>
                <a:sym typeface="Calibri"/>
              </a:rPr>
              <a:t>Type </a:t>
            </a:r>
            <a:r>
              <a:rPr lang="en-US" sz="6000" b="1">
                <a:solidFill>
                  <a:srgbClr val="FF0000"/>
                </a:solidFill>
                <a:latin typeface="Calibri"/>
                <a:ea typeface="Calibri"/>
                <a:cs typeface="Calibri"/>
                <a:sym typeface="Calibri"/>
              </a:rPr>
              <a:t>Paint </a:t>
            </a:r>
            <a:r>
              <a:rPr lang="en-US" sz="6000">
                <a:latin typeface="Calibri"/>
                <a:ea typeface="Calibri"/>
                <a:cs typeface="Calibri"/>
                <a:sym typeface="Calibri"/>
              </a:rPr>
              <a:t>     </a:t>
            </a:r>
            <a:endParaRPr sz="6000">
              <a:latin typeface="Calibri"/>
              <a:ea typeface="Calibri"/>
              <a:cs typeface="Calibri"/>
              <a:sym typeface="Calibri"/>
            </a:endParaRPr>
          </a:p>
        </p:txBody>
      </p:sp>
      <p:sp>
        <p:nvSpPr>
          <p:cNvPr id="149" name="Google Shape;149;g24562406230_0_13"/>
          <p:cNvSpPr txBox="1"/>
          <p:nvPr/>
        </p:nvSpPr>
        <p:spPr>
          <a:xfrm>
            <a:off x="854675" y="2874900"/>
            <a:ext cx="30000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6000">
                <a:solidFill>
                  <a:schemeClr val="dk1"/>
                </a:solidFill>
                <a:latin typeface="Calibri"/>
                <a:ea typeface="Calibri"/>
                <a:cs typeface="Calibri"/>
                <a:sym typeface="Calibri"/>
              </a:rPr>
              <a:t>PRESS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4B363F-CA0F-AE8F-FBCC-C6337100ABB9}"/>
              </a:ext>
            </a:extLst>
          </p:cNvPr>
          <p:cNvPicPr>
            <a:picLocks noChangeAspect="1"/>
          </p:cNvPicPr>
          <p:nvPr/>
        </p:nvPicPr>
        <p:blipFill rotWithShape="1">
          <a:blip r:embed="rId2"/>
          <a:srcRect b="5984"/>
          <a:stretch/>
        </p:blipFill>
        <p:spPr>
          <a:xfrm>
            <a:off x="990394" y="1308297"/>
            <a:ext cx="10211212" cy="2616589"/>
          </a:xfrm>
          <a:prstGeom prst="rect">
            <a:avLst/>
          </a:prstGeom>
        </p:spPr>
      </p:pic>
      <p:pic>
        <p:nvPicPr>
          <p:cNvPr id="9" name="Picture 8">
            <a:extLst>
              <a:ext uri="{FF2B5EF4-FFF2-40B4-BE49-F238E27FC236}">
                <a16:creationId xmlns:a16="http://schemas.microsoft.com/office/drawing/2014/main" id="{AE22BD8F-8041-8B12-F389-47F9FB3906A7}"/>
              </a:ext>
            </a:extLst>
          </p:cNvPr>
          <p:cNvPicPr>
            <a:picLocks noChangeAspect="1"/>
          </p:cNvPicPr>
          <p:nvPr/>
        </p:nvPicPr>
        <p:blipFill>
          <a:blip r:embed="rId3"/>
          <a:stretch>
            <a:fillRect/>
          </a:stretch>
        </p:blipFill>
        <p:spPr>
          <a:xfrm>
            <a:off x="990394" y="4339002"/>
            <a:ext cx="10161156" cy="1850782"/>
          </a:xfrm>
          <a:prstGeom prst="rect">
            <a:avLst/>
          </a:prstGeom>
        </p:spPr>
      </p:pic>
      <p:sp>
        <p:nvSpPr>
          <p:cNvPr id="11" name="TextBox 10">
            <a:extLst>
              <a:ext uri="{FF2B5EF4-FFF2-40B4-BE49-F238E27FC236}">
                <a16:creationId xmlns:a16="http://schemas.microsoft.com/office/drawing/2014/main" id="{4B115AD3-8481-6E98-3482-FBA4D9E74E19}"/>
              </a:ext>
            </a:extLst>
          </p:cNvPr>
          <p:cNvSpPr txBox="1"/>
          <p:nvPr/>
        </p:nvSpPr>
        <p:spPr>
          <a:xfrm>
            <a:off x="3021800" y="45060"/>
            <a:ext cx="6098344" cy="830997"/>
          </a:xfrm>
          <a:prstGeom prst="rect">
            <a:avLst/>
          </a:prstGeom>
          <a:noFill/>
        </p:spPr>
        <p:txBody>
          <a:bodyPr wrap="square">
            <a:spAutoFit/>
          </a:bodyPr>
          <a:lstStyle/>
          <a:p>
            <a:pPr algn="ctr"/>
            <a:r>
              <a:rPr lang="en-US" sz="4800" b="1" dirty="0">
                <a:solidFill>
                  <a:srgbClr val="FF0000"/>
                </a:solidFill>
                <a:latin typeface="Calibri"/>
                <a:cs typeface="Calibri"/>
                <a:sym typeface="Calibri"/>
              </a:rPr>
              <a:t>Paint Menu</a:t>
            </a:r>
            <a:endParaRPr lang="en-IN" sz="4800" dirty="0"/>
          </a:p>
        </p:txBody>
      </p:sp>
    </p:spTree>
    <p:extLst>
      <p:ext uri="{BB962C8B-B14F-4D97-AF65-F5344CB8AC3E}">
        <p14:creationId xmlns:p14="http://schemas.microsoft.com/office/powerpoint/2010/main" val="306861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g24562406230_1_15"/>
          <p:cNvPicPr preferRelativeResize="0"/>
          <p:nvPr/>
        </p:nvPicPr>
        <p:blipFill rotWithShape="1">
          <a:blip r:embed="rId3">
            <a:alphaModFix/>
          </a:blip>
          <a:srcRect b="5069"/>
          <a:stretch/>
        </p:blipFill>
        <p:spPr>
          <a:xfrm>
            <a:off x="906525" y="1116300"/>
            <a:ext cx="10378950" cy="5539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4562406230_1_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62" name="Google Shape;162;g24562406230_1_2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63" name="Google Shape;163;g24562406230_1_28"/>
          <p:cNvPicPr preferRelativeResize="0"/>
          <p:nvPr/>
        </p:nvPicPr>
        <p:blipFill rotWithShape="1">
          <a:blip r:embed="rId3">
            <a:alphaModFix/>
          </a:blip>
          <a:srcRect b="5311"/>
          <a:stretch/>
        </p:blipFill>
        <p:spPr>
          <a:xfrm>
            <a:off x="838200" y="1047025"/>
            <a:ext cx="10130352" cy="539322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161</Words>
  <Application>Microsoft Office PowerPoint</Application>
  <PresentationFormat>Widescreen</PresentationFormat>
  <Paragraphs>38</Paragraphs>
  <Slides>14</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dc:creator>
  <cp:lastModifiedBy>Bhavin Vasudevbhai Patel</cp:lastModifiedBy>
  <cp:revision>2</cp:revision>
  <dcterms:created xsi:type="dcterms:W3CDTF">2017-03-18T08:58:46Z</dcterms:created>
  <dcterms:modified xsi:type="dcterms:W3CDTF">2023-10-30T04:01:39Z</dcterms:modified>
</cp:coreProperties>
</file>