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1" r:id="rId5"/>
    <p:sldId id="264" r:id="rId6"/>
    <p:sldId id="261" r:id="rId7"/>
    <p:sldId id="262" r:id="rId8"/>
    <p:sldId id="270" r:id="rId9"/>
    <p:sldId id="265" r:id="rId10"/>
    <p:sldId id="272" r:id="rId11"/>
    <p:sldId id="266" r:id="rId12"/>
    <p:sldId id="267" r:id="rId13"/>
    <p:sldId id="268" r:id="rId14"/>
    <p:sldId id="273" r:id="rId15"/>
    <p:sldId id="259"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000"/>
    <a:srgbClr val="24D2E4"/>
    <a:srgbClr val="4472C4"/>
    <a:srgbClr val="33849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8672" autoAdjust="0"/>
  </p:normalViewPr>
  <p:slideViewPr>
    <p:cSldViewPr snapToGrid="0">
      <p:cViewPr varScale="1">
        <p:scale>
          <a:sx n="94" d="100"/>
          <a:sy n="94" d="100"/>
        </p:scale>
        <p:origin x="5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4010B4C5-A926-40E1-90BF-FBDAA16A4299}" type="doc">
      <dgm:prSet loTypeId="urn:microsoft.com/office/officeart/2018/5/layout/IconCircleLabelList" loCatId="icon" qsTypeId="urn:microsoft.com/office/officeart/2005/8/quickstyle/simple4" qsCatId="simple" csTypeId="urn:microsoft.com/office/officeart/2018/5/colors/Iconchunking_coloredtext_accent0_3" csCatId="mainScheme" phldr="1"/>
      <dgm:spPr/>
      <dgm:t>
        <a:bodyPr/>
        <a:lstStyle/>
        <a:p>
          <a:endParaRPr lang="en-US"/>
        </a:p>
      </dgm:t>
    </dgm:pt>
    <dgm:pt modelId="{D48F9331-058B-4A93-A0F3-6C89F3ACE434}">
      <dgm:prSet/>
      <dgm:spPr/>
      <dgm:t>
        <a:bodyPr/>
        <a:lstStyle/>
        <a:p>
          <a:pPr>
            <a:defRPr cap="all"/>
          </a:pPr>
          <a:r>
            <a:rPr lang="en-US"/>
            <a:t>Preprocessing</a:t>
          </a:r>
        </a:p>
      </dgm:t>
    </dgm:pt>
    <dgm:pt modelId="{3CE8EACB-595B-4364-920B-8B6285BE9D67}" type="parTrans" cxnId="{98E80572-B159-4D24-A8DC-62843A17801F}">
      <dgm:prSet/>
      <dgm:spPr/>
      <dgm:t>
        <a:bodyPr/>
        <a:lstStyle/>
        <a:p>
          <a:endParaRPr lang="en-US"/>
        </a:p>
      </dgm:t>
    </dgm:pt>
    <dgm:pt modelId="{45E7DA32-0BF3-4EB8-B4FB-0E4AFB1EA37A}" type="sibTrans" cxnId="{98E80572-B159-4D24-A8DC-62843A17801F}">
      <dgm:prSet/>
      <dgm:spPr/>
      <dgm:t>
        <a:bodyPr/>
        <a:lstStyle/>
        <a:p>
          <a:endParaRPr lang="en-US"/>
        </a:p>
      </dgm:t>
    </dgm:pt>
    <dgm:pt modelId="{132DD5B9-7DFD-4BA4-A936-55628E5D9BC1}">
      <dgm:prSet/>
      <dgm:spPr/>
      <dgm:t>
        <a:bodyPr/>
        <a:lstStyle/>
        <a:p>
          <a:pPr>
            <a:defRPr cap="all"/>
          </a:pPr>
          <a:r>
            <a:rPr lang="en-US"/>
            <a:t>Callbacks</a:t>
          </a:r>
        </a:p>
      </dgm:t>
    </dgm:pt>
    <dgm:pt modelId="{D1F474E5-C8E7-41B6-8FC2-03CCE36BA847}" type="parTrans" cxnId="{C1FC4A10-5F78-4B72-941D-F126093C35D0}">
      <dgm:prSet/>
      <dgm:spPr/>
      <dgm:t>
        <a:bodyPr/>
        <a:lstStyle/>
        <a:p>
          <a:endParaRPr lang="en-US"/>
        </a:p>
      </dgm:t>
    </dgm:pt>
    <dgm:pt modelId="{D3B65577-DB04-414C-B99F-84E771D3DFEA}" type="sibTrans" cxnId="{C1FC4A10-5F78-4B72-941D-F126093C35D0}">
      <dgm:prSet/>
      <dgm:spPr/>
      <dgm:t>
        <a:bodyPr/>
        <a:lstStyle/>
        <a:p>
          <a:endParaRPr lang="en-US"/>
        </a:p>
      </dgm:t>
    </dgm:pt>
    <dgm:pt modelId="{80411EFE-09E7-41F1-AFE9-71D54A535C5F}">
      <dgm:prSet/>
      <dgm:spPr/>
      <dgm:t>
        <a:bodyPr/>
        <a:lstStyle/>
        <a:p>
          <a:pPr>
            <a:defRPr cap="all"/>
          </a:pPr>
          <a:r>
            <a:rPr lang="en-US"/>
            <a:t>Visualization</a:t>
          </a:r>
        </a:p>
      </dgm:t>
    </dgm:pt>
    <dgm:pt modelId="{96BC7EAA-AE9D-4EED-9430-C0EB7DFE7C36}" type="parTrans" cxnId="{E7F369F5-4464-43AE-A54B-C0EA47CCB81E}">
      <dgm:prSet/>
      <dgm:spPr/>
      <dgm:t>
        <a:bodyPr/>
        <a:lstStyle/>
        <a:p>
          <a:endParaRPr lang="en-US"/>
        </a:p>
      </dgm:t>
    </dgm:pt>
    <dgm:pt modelId="{D14050D0-7AEC-4926-A713-34146C109DAE}" type="sibTrans" cxnId="{E7F369F5-4464-43AE-A54B-C0EA47CCB81E}">
      <dgm:prSet/>
      <dgm:spPr/>
      <dgm:t>
        <a:bodyPr/>
        <a:lstStyle/>
        <a:p>
          <a:endParaRPr lang="en-US"/>
        </a:p>
      </dgm:t>
    </dgm:pt>
    <dgm:pt modelId="{BCD74077-1657-4CBF-926A-C7017652B7B4}">
      <dgm:prSet/>
      <dgm:spPr/>
      <dgm:t>
        <a:bodyPr/>
        <a:lstStyle/>
        <a:p>
          <a:pPr>
            <a:defRPr cap="all"/>
          </a:pPr>
          <a:r>
            <a:rPr lang="en-US"/>
            <a:t>Datasets</a:t>
          </a:r>
        </a:p>
      </dgm:t>
    </dgm:pt>
    <dgm:pt modelId="{A55F476F-EDC9-41A9-8381-DEF6447CABF7}" type="parTrans" cxnId="{F30C5185-6726-47CE-BB12-63AF424DD619}">
      <dgm:prSet/>
      <dgm:spPr/>
      <dgm:t>
        <a:bodyPr/>
        <a:lstStyle/>
        <a:p>
          <a:endParaRPr lang="en-US"/>
        </a:p>
      </dgm:t>
    </dgm:pt>
    <dgm:pt modelId="{271C0875-4A8D-438B-9351-8F7196037DF2}" type="sibTrans" cxnId="{F30C5185-6726-47CE-BB12-63AF424DD619}">
      <dgm:prSet/>
      <dgm:spPr/>
      <dgm:t>
        <a:bodyPr/>
        <a:lstStyle/>
        <a:p>
          <a:endParaRPr lang="en-US"/>
        </a:p>
      </dgm:t>
    </dgm:pt>
    <dgm:pt modelId="{FAF11AF4-65C4-48E7-8854-14F67452FF25}">
      <dgm:prSet/>
      <dgm:spPr/>
      <dgm:t>
        <a:bodyPr/>
        <a:lstStyle/>
        <a:p>
          <a:pPr>
            <a:defRPr cap="all"/>
          </a:pPr>
          <a:r>
            <a:rPr lang="en-US"/>
            <a:t>Applications</a:t>
          </a:r>
        </a:p>
      </dgm:t>
    </dgm:pt>
    <dgm:pt modelId="{07F08BDB-294C-4ECB-BE61-A1E7D6313DBE}" type="parTrans" cxnId="{C09FAC4F-09E1-4BB6-A59E-1067E378A629}">
      <dgm:prSet/>
      <dgm:spPr/>
      <dgm:t>
        <a:bodyPr/>
        <a:lstStyle/>
        <a:p>
          <a:endParaRPr lang="en-US"/>
        </a:p>
      </dgm:t>
    </dgm:pt>
    <dgm:pt modelId="{4A3643C0-72F3-4147-9E59-7120CA666B3C}" type="sibTrans" cxnId="{C09FAC4F-09E1-4BB6-A59E-1067E378A629}">
      <dgm:prSet/>
      <dgm:spPr/>
      <dgm:t>
        <a:bodyPr/>
        <a:lstStyle/>
        <a:p>
          <a:endParaRPr lang="en-US"/>
        </a:p>
      </dgm:t>
    </dgm:pt>
    <dgm:pt modelId="{AD43C6FB-5910-425B-8F99-46161B3FB821}" type="pres">
      <dgm:prSet presAssocID="{4010B4C5-A926-40E1-90BF-FBDAA16A4299}" presName="root" presStyleCnt="0">
        <dgm:presLayoutVars>
          <dgm:dir/>
          <dgm:resizeHandles val="exact"/>
        </dgm:presLayoutVars>
      </dgm:prSet>
      <dgm:spPr/>
    </dgm:pt>
    <dgm:pt modelId="{2F250B27-BA60-496D-8B82-B9541F1968A7}" type="pres">
      <dgm:prSet presAssocID="{D48F9331-058B-4A93-A0F3-6C89F3ACE434}" presName="compNode" presStyleCnt="0"/>
      <dgm:spPr/>
    </dgm:pt>
    <dgm:pt modelId="{BBD7C925-E940-4061-AD53-4D50D0AB9F32}" type="pres">
      <dgm:prSet presAssocID="{D48F9331-058B-4A93-A0F3-6C89F3ACE434}" presName="iconBgRect" presStyleLbl="bgShp" presStyleIdx="0" presStyleCnt="5"/>
      <dgm:spPr/>
    </dgm:pt>
    <dgm:pt modelId="{23A439A5-BB6F-49D8-9121-225284AC9295}" type="pres">
      <dgm:prSet presAssocID="{D48F9331-058B-4A93-A0F3-6C89F3ACE43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79478DD-37DC-480F-87A4-40DA4EEA8131}" type="pres">
      <dgm:prSet presAssocID="{D48F9331-058B-4A93-A0F3-6C89F3ACE434}" presName="spaceRect" presStyleCnt="0"/>
      <dgm:spPr/>
    </dgm:pt>
    <dgm:pt modelId="{19E7551A-26A9-449B-A92A-D2B43F6FDA66}" type="pres">
      <dgm:prSet presAssocID="{D48F9331-058B-4A93-A0F3-6C89F3ACE434}" presName="textRect" presStyleLbl="revTx" presStyleIdx="0" presStyleCnt="5">
        <dgm:presLayoutVars>
          <dgm:chMax val="1"/>
          <dgm:chPref val="1"/>
        </dgm:presLayoutVars>
      </dgm:prSet>
      <dgm:spPr/>
    </dgm:pt>
    <dgm:pt modelId="{16803000-7544-48E4-8A4B-EC1FCE66B295}" type="pres">
      <dgm:prSet presAssocID="{45E7DA32-0BF3-4EB8-B4FB-0E4AFB1EA37A}" presName="sibTrans" presStyleCnt="0"/>
      <dgm:spPr/>
    </dgm:pt>
    <dgm:pt modelId="{98201346-7421-46AF-805C-C37460459EA9}" type="pres">
      <dgm:prSet presAssocID="{132DD5B9-7DFD-4BA4-A936-55628E5D9BC1}" presName="compNode" presStyleCnt="0"/>
      <dgm:spPr/>
    </dgm:pt>
    <dgm:pt modelId="{C5813B6A-E69A-41DC-B194-2967B95A8D83}" type="pres">
      <dgm:prSet presAssocID="{132DD5B9-7DFD-4BA4-A936-55628E5D9BC1}" presName="iconBgRect" presStyleLbl="bgShp" presStyleIdx="1" presStyleCnt="5"/>
      <dgm:spPr/>
    </dgm:pt>
    <dgm:pt modelId="{AF2D0DE9-56B4-486D-805B-EE6EF3BDB4B4}" type="pres">
      <dgm:prSet presAssocID="{132DD5B9-7DFD-4BA4-A936-55628E5D9BC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F9EA08A-B592-4262-9985-F3E67CEBC7CB}" type="pres">
      <dgm:prSet presAssocID="{132DD5B9-7DFD-4BA4-A936-55628E5D9BC1}" presName="spaceRect" presStyleCnt="0"/>
      <dgm:spPr/>
    </dgm:pt>
    <dgm:pt modelId="{E22DA2D4-0798-4C83-99E8-099E2C70D64C}" type="pres">
      <dgm:prSet presAssocID="{132DD5B9-7DFD-4BA4-A936-55628E5D9BC1}" presName="textRect" presStyleLbl="revTx" presStyleIdx="1" presStyleCnt="5">
        <dgm:presLayoutVars>
          <dgm:chMax val="1"/>
          <dgm:chPref val="1"/>
        </dgm:presLayoutVars>
      </dgm:prSet>
      <dgm:spPr/>
    </dgm:pt>
    <dgm:pt modelId="{9C9062FF-ADD2-4BA8-8544-6A083FBF6F7E}" type="pres">
      <dgm:prSet presAssocID="{D3B65577-DB04-414C-B99F-84E771D3DFEA}" presName="sibTrans" presStyleCnt="0"/>
      <dgm:spPr/>
    </dgm:pt>
    <dgm:pt modelId="{23CD3848-3C4D-4277-B37E-65DC87E9ADE6}" type="pres">
      <dgm:prSet presAssocID="{80411EFE-09E7-41F1-AFE9-71D54A535C5F}" presName="compNode" presStyleCnt="0"/>
      <dgm:spPr/>
    </dgm:pt>
    <dgm:pt modelId="{64B86E64-322B-4315-AB25-DA1DFE72816E}" type="pres">
      <dgm:prSet presAssocID="{80411EFE-09E7-41F1-AFE9-71D54A535C5F}" presName="iconBgRect" presStyleLbl="bgShp" presStyleIdx="2" presStyleCnt="5"/>
      <dgm:spPr/>
    </dgm:pt>
    <dgm:pt modelId="{4337CAE3-564E-4D58-87F4-A5971CCC1DB3}" type="pres">
      <dgm:prSet presAssocID="{80411EFE-09E7-41F1-AFE9-71D54A535C5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E11C0A6A-A56B-46C0-9739-4984B3584B2F}" type="pres">
      <dgm:prSet presAssocID="{80411EFE-09E7-41F1-AFE9-71D54A535C5F}" presName="spaceRect" presStyleCnt="0"/>
      <dgm:spPr/>
    </dgm:pt>
    <dgm:pt modelId="{446B573B-6715-4410-94E2-2EF5DA73B22A}" type="pres">
      <dgm:prSet presAssocID="{80411EFE-09E7-41F1-AFE9-71D54A535C5F}" presName="textRect" presStyleLbl="revTx" presStyleIdx="2" presStyleCnt="5">
        <dgm:presLayoutVars>
          <dgm:chMax val="1"/>
          <dgm:chPref val="1"/>
        </dgm:presLayoutVars>
      </dgm:prSet>
      <dgm:spPr/>
    </dgm:pt>
    <dgm:pt modelId="{1DB2A887-8FC3-4E8C-8A4B-11341D8D4491}" type="pres">
      <dgm:prSet presAssocID="{D14050D0-7AEC-4926-A713-34146C109DAE}" presName="sibTrans" presStyleCnt="0"/>
      <dgm:spPr/>
    </dgm:pt>
    <dgm:pt modelId="{DDD1B4D7-8E2A-4E06-9D33-D5811BC9FF06}" type="pres">
      <dgm:prSet presAssocID="{BCD74077-1657-4CBF-926A-C7017652B7B4}" presName="compNode" presStyleCnt="0"/>
      <dgm:spPr/>
    </dgm:pt>
    <dgm:pt modelId="{25447EDE-104F-4DDE-9634-916CB79028B7}" type="pres">
      <dgm:prSet presAssocID="{BCD74077-1657-4CBF-926A-C7017652B7B4}" presName="iconBgRect" presStyleLbl="bgShp" presStyleIdx="3" presStyleCnt="5"/>
      <dgm:spPr/>
    </dgm:pt>
    <dgm:pt modelId="{C43F28D0-0338-48B1-93A9-AB627DE8719E}" type="pres">
      <dgm:prSet presAssocID="{BCD74077-1657-4CBF-926A-C7017652B7B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3AE01CE9-8DAE-48A5-BCF4-2FDA9218D228}" type="pres">
      <dgm:prSet presAssocID="{BCD74077-1657-4CBF-926A-C7017652B7B4}" presName="spaceRect" presStyleCnt="0"/>
      <dgm:spPr/>
    </dgm:pt>
    <dgm:pt modelId="{B0267E20-CEF1-4700-BF1E-B68579433329}" type="pres">
      <dgm:prSet presAssocID="{BCD74077-1657-4CBF-926A-C7017652B7B4}" presName="textRect" presStyleLbl="revTx" presStyleIdx="3" presStyleCnt="5">
        <dgm:presLayoutVars>
          <dgm:chMax val="1"/>
          <dgm:chPref val="1"/>
        </dgm:presLayoutVars>
      </dgm:prSet>
      <dgm:spPr/>
    </dgm:pt>
    <dgm:pt modelId="{3679E89C-65B7-4F66-8FD6-E2F37A56E1E3}" type="pres">
      <dgm:prSet presAssocID="{271C0875-4A8D-438B-9351-8F7196037DF2}" presName="sibTrans" presStyleCnt="0"/>
      <dgm:spPr/>
    </dgm:pt>
    <dgm:pt modelId="{B5C27E2F-D4D1-443F-AF38-459AF61A5EE8}" type="pres">
      <dgm:prSet presAssocID="{FAF11AF4-65C4-48E7-8854-14F67452FF25}" presName="compNode" presStyleCnt="0"/>
      <dgm:spPr/>
    </dgm:pt>
    <dgm:pt modelId="{70D8C7B7-62C9-44F3-B939-63439AF45F80}" type="pres">
      <dgm:prSet presAssocID="{FAF11AF4-65C4-48E7-8854-14F67452FF25}" presName="iconBgRect" presStyleLbl="bgShp" presStyleIdx="4" presStyleCnt="5"/>
      <dgm:spPr/>
    </dgm:pt>
    <dgm:pt modelId="{7BFF6E67-F21B-4F29-B231-113B3E36008C}" type="pres">
      <dgm:prSet presAssocID="{FAF11AF4-65C4-48E7-8854-14F67452FF2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ethoscope"/>
        </a:ext>
      </dgm:extLst>
    </dgm:pt>
    <dgm:pt modelId="{B79EB8C8-CF0F-4E69-8164-898CBB84085A}" type="pres">
      <dgm:prSet presAssocID="{FAF11AF4-65C4-48E7-8854-14F67452FF25}" presName="spaceRect" presStyleCnt="0"/>
      <dgm:spPr/>
    </dgm:pt>
    <dgm:pt modelId="{280DC3AC-1720-4C62-8308-80F7CF82D187}" type="pres">
      <dgm:prSet presAssocID="{FAF11AF4-65C4-48E7-8854-14F67452FF25}" presName="textRect" presStyleLbl="revTx" presStyleIdx="4" presStyleCnt="5">
        <dgm:presLayoutVars>
          <dgm:chMax val="1"/>
          <dgm:chPref val="1"/>
        </dgm:presLayoutVars>
      </dgm:prSet>
      <dgm:spPr/>
    </dgm:pt>
  </dgm:ptLst>
  <dgm:cxnLst>
    <dgm:cxn modelId="{B9770506-5298-4E47-85E6-5B4BF14AA48E}" type="presOf" srcId="{4010B4C5-A926-40E1-90BF-FBDAA16A4299}" destId="{AD43C6FB-5910-425B-8F99-46161B3FB821}" srcOrd="0" destOrd="0" presId="urn:microsoft.com/office/officeart/2018/5/layout/IconCircleLabelList"/>
    <dgm:cxn modelId="{C1FC4A10-5F78-4B72-941D-F126093C35D0}" srcId="{4010B4C5-A926-40E1-90BF-FBDAA16A4299}" destId="{132DD5B9-7DFD-4BA4-A936-55628E5D9BC1}" srcOrd="1" destOrd="0" parTransId="{D1F474E5-C8E7-41B6-8FC2-03CCE36BA847}" sibTransId="{D3B65577-DB04-414C-B99F-84E771D3DFEA}"/>
    <dgm:cxn modelId="{AF616F12-F99D-43D1-A806-55B2528B7055}" type="presOf" srcId="{FAF11AF4-65C4-48E7-8854-14F67452FF25}" destId="{280DC3AC-1720-4C62-8308-80F7CF82D187}" srcOrd="0" destOrd="0" presId="urn:microsoft.com/office/officeart/2018/5/layout/IconCircleLabelList"/>
    <dgm:cxn modelId="{C69C175C-FE6D-4B09-81EE-763799DCDD02}" type="presOf" srcId="{BCD74077-1657-4CBF-926A-C7017652B7B4}" destId="{B0267E20-CEF1-4700-BF1E-B68579433329}" srcOrd="0" destOrd="0" presId="urn:microsoft.com/office/officeart/2018/5/layout/IconCircleLabelList"/>
    <dgm:cxn modelId="{1C404F65-32EE-4693-BD6A-4E2716C3EB3B}" type="presOf" srcId="{132DD5B9-7DFD-4BA4-A936-55628E5D9BC1}" destId="{E22DA2D4-0798-4C83-99E8-099E2C70D64C}" srcOrd="0" destOrd="0" presId="urn:microsoft.com/office/officeart/2018/5/layout/IconCircleLabelList"/>
    <dgm:cxn modelId="{C09FAC4F-09E1-4BB6-A59E-1067E378A629}" srcId="{4010B4C5-A926-40E1-90BF-FBDAA16A4299}" destId="{FAF11AF4-65C4-48E7-8854-14F67452FF25}" srcOrd="4" destOrd="0" parTransId="{07F08BDB-294C-4ECB-BE61-A1E7D6313DBE}" sibTransId="{4A3643C0-72F3-4147-9E59-7120CA666B3C}"/>
    <dgm:cxn modelId="{98E80572-B159-4D24-A8DC-62843A17801F}" srcId="{4010B4C5-A926-40E1-90BF-FBDAA16A4299}" destId="{D48F9331-058B-4A93-A0F3-6C89F3ACE434}" srcOrd="0" destOrd="0" parTransId="{3CE8EACB-595B-4364-920B-8B6285BE9D67}" sibTransId="{45E7DA32-0BF3-4EB8-B4FB-0E4AFB1EA37A}"/>
    <dgm:cxn modelId="{DC07417E-A6F5-4FCA-B274-F5406E9873A3}" type="presOf" srcId="{80411EFE-09E7-41F1-AFE9-71D54A535C5F}" destId="{446B573B-6715-4410-94E2-2EF5DA73B22A}" srcOrd="0" destOrd="0" presId="urn:microsoft.com/office/officeart/2018/5/layout/IconCircleLabelList"/>
    <dgm:cxn modelId="{F30C5185-6726-47CE-BB12-63AF424DD619}" srcId="{4010B4C5-A926-40E1-90BF-FBDAA16A4299}" destId="{BCD74077-1657-4CBF-926A-C7017652B7B4}" srcOrd="3" destOrd="0" parTransId="{A55F476F-EDC9-41A9-8381-DEF6447CABF7}" sibTransId="{271C0875-4A8D-438B-9351-8F7196037DF2}"/>
    <dgm:cxn modelId="{C8C085E8-669F-4643-8D7A-47AFB169CDCF}" type="presOf" srcId="{D48F9331-058B-4A93-A0F3-6C89F3ACE434}" destId="{19E7551A-26A9-449B-A92A-D2B43F6FDA66}" srcOrd="0" destOrd="0" presId="urn:microsoft.com/office/officeart/2018/5/layout/IconCircleLabelList"/>
    <dgm:cxn modelId="{E7F369F5-4464-43AE-A54B-C0EA47CCB81E}" srcId="{4010B4C5-A926-40E1-90BF-FBDAA16A4299}" destId="{80411EFE-09E7-41F1-AFE9-71D54A535C5F}" srcOrd="2" destOrd="0" parTransId="{96BC7EAA-AE9D-4EED-9430-C0EB7DFE7C36}" sibTransId="{D14050D0-7AEC-4926-A713-34146C109DAE}"/>
    <dgm:cxn modelId="{EE92C542-0665-44E5-98FA-FB920DBBD419}" type="presParOf" srcId="{AD43C6FB-5910-425B-8F99-46161B3FB821}" destId="{2F250B27-BA60-496D-8B82-B9541F1968A7}" srcOrd="0" destOrd="0" presId="urn:microsoft.com/office/officeart/2018/5/layout/IconCircleLabelList"/>
    <dgm:cxn modelId="{FEF4B6B6-5093-4C85-BBF6-CB9DCA1EDC35}" type="presParOf" srcId="{2F250B27-BA60-496D-8B82-B9541F1968A7}" destId="{BBD7C925-E940-4061-AD53-4D50D0AB9F32}" srcOrd="0" destOrd="0" presId="urn:microsoft.com/office/officeart/2018/5/layout/IconCircleLabelList"/>
    <dgm:cxn modelId="{6A6ACCCD-3E2C-4861-A126-6F86C2EAF307}" type="presParOf" srcId="{2F250B27-BA60-496D-8B82-B9541F1968A7}" destId="{23A439A5-BB6F-49D8-9121-225284AC9295}" srcOrd="1" destOrd="0" presId="urn:microsoft.com/office/officeart/2018/5/layout/IconCircleLabelList"/>
    <dgm:cxn modelId="{824B4602-0B3F-4839-A21F-DAAF30517F02}" type="presParOf" srcId="{2F250B27-BA60-496D-8B82-B9541F1968A7}" destId="{079478DD-37DC-480F-87A4-40DA4EEA8131}" srcOrd="2" destOrd="0" presId="urn:microsoft.com/office/officeart/2018/5/layout/IconCircleLabelList"/>
    <dgm:cxn modelId="{E3604E80-1890-4525-A6BA-C3E0B8CA1A47}" type="presParOf" srcId="{2F250B27-BA60-496D-8B82-B9541F1968A7}" destId="{19E7551A-26A9-449B-A92A-D2B43F6FDA66}" srcOrd="3" destOrd="0" presId="urn:microsoft.com/office/officeart/2018/5/layout/IconCircleLabelList"/>
    <dgm:cxn modelId="{94CC39E3-B6AD-43EE-B9E0-5C3732CE9B3A}" type="presParOf" srcId="{AD43C6FB-5910-425B-8F99-46161B3FB821}" destId="{16803000-7544-48E4-8A4B-EC1FCE66B295}" srcOrd="1" destOrd="0" presId="urn:microsoft.com/office/officeart/2018/5/layout/IconCircleLabelList"/>
    <dgm:cxn modelId="{63D63D54-55D8-412E-B910-088B3F798CA1}" type="presParOf" srcId="{AD43C6FB-5910-425B-8F99-46161B3FB821}" destId="{98201346-7421-46AF-805C-C37460459EA9}" srcOrd="2" destOrd="0" presId="urn:microsoft.com/office/officeart/2018/5/layout/IconCircleLabelList"/>
    <dgm:cxn modelId="{B8A18E32-5E97-4336-8F51-A5A736B80B01}" type="presParOf" srcId="{98201346-7421-46AF-805C-C37460459EA9}" destId="{C5813B6A-E69A-41DC-B194-2967B95A8D83}" srcOrd="0" destOrd="0" presId="urn:microsoft.com/office/officeart/2018/5/layout/IconCircleLabelList"/>
    <dgm:cxn modelId="{8A9AA1D2-5F86-4987-886C-96D8DE13A794}" type="presParOf" srcId="{98201346-7421-46AF-805C-C37460459EA9}" destId="{AF2D0DE9-56B4-486D-805B-EE6EF3BDB4B4}" srcOrd="1" destOrd="0" presId="urn:microsoft.com/office/officeart/2018/5/layout/IconCircleLabelList"/>
    <dgm:cxn modelId="{DF7F7AC5-5340-4BEF-B6D9-B4BC3FF815DC}" type="presParOf" srcId="{98201346-7421-46AF-805C-C37460459EA9}" destId="{FF9EA08A-B592-4262-9985-F3E67CEBC7CB}" srcOrd="2" destOrd="0" presId="urn:microsoft.com/office/officeart/2018/5/layout/IconCircleLabelList"/>
    <dgm:cxn modelId="{108FAD4D-105A-4640-9F98-8BA9BC7017EF}" type="presParOf" srcId="{98201346-7421-46AF-805C-C37460459EA9}" destId="{E22DA2D4-0798-4C83-99E8-099E2C70D64C}" srcOrd="3" destOrd="0" presId="urn:microsoft.com/office/officeart/2018/5/layout/IconCircleLabelList"/>
    <dgm:cxn modelId="{8C1FE268-D4D3-4047-BE9D-77FEE923F694}" type="presParOf" srcId="{AD43C6FB-5910-425B-8F99-46161B3FB821}" destId="{9C9062FF-ADD2-4BA8-8544-6A083FBF6F7E}" srcOrd="3" destOrd="0" presId="urn:microsoft.com/office/officeart/2018/5/layout/IconCircleLabelList"/>
    <dgm:cxn modelId="{B8B5E545-079A-43C1-AD2B-D8A2439ACC66}" type="presParOf" srcId="{AD43C6FB-5910-425B-8F99-46161B3FB821}" destId="{23CD3848-3C4D-4277-B37E-65DC87E9ADE6}" srcOrd="4" destOrd="0" presId="urn:microsoft.com/office/officeart/2018/5/layout/IconCircleLabelList"/>
    <dgm:cxn modelId="{035FA6E5-2D55-42BC-A11F-D9A5B5FEB647}" type="presParOf" srcId="{23CD3848-3C4D-4277-B37E-65DC87E9ADE6}" destId="{64B86E64-322B-4315-AB25-DA1DFE72816E}" srcOrd="0" destOrd="0" presId="urn:microsoft.com/office/officeart/2018/5/layout/IconCircleLabelList"/>
    <dgm:cxn modelId="{32E67667-1579-46E4-9920-2D8793432C76}" type="presParOf" srcId="{23CD3848-3C4D-4277-B37E-65DC87E9ADE6}" destId="{4337CAE3-564E-4D58-87F4-A5971CCC1DB3}" srcOrd="1" destOrd="0" presId="urn:microsoft.com/office/officeart/2018/5/layout/IconCircleLabelList"/>
    <dgm:cxn modelId="{BA4A1B1B-D70E-48E5-9289-80A3DFBC811F}" type="presParOf" srcId="{23CD3848-3C4D-4277-B37E-65DC87E9ADE6}" destId="{E11C0A6A-A56B-46C0-9739-4984B3584B2F}" srcOrd="2" destOrd="0" presId="urn:microsoft.com/office/officeart/2018/5/layout/IconCircleLabelList"/>
    <dgm:cxn modelId="{ADF5AFCA-0F74-4579-9F20-812B298A96AD}" type="presParOf" srcId="{23CD3848-3C4D-4277-B37E-65DC87E9ADE6}" destId="{446B573B-6715-4410-94E2-2EF5DA73B22A}" srcOrd="3" destOrd="0" presId="urn:microsoft.com/office/officeart/2018/5/layout/IconCircleLabelList"/>
    <dgm:cxn modelId="{94ED7808-EFCA-4735-AB77-FD7A8B513A7A}" type="presParOf" srcId="{AD43C6FB-5910-425B-8F99-46161B3FB821}" destId="{1DB2A887-8FC3-4E8C-8A4B-11341D8D4491}" srcOrd="5" destOrd="0" presId="urn:microsoft.com/office/officeart/2018/5/layout/IconCircleLabelList"/>
    <dgm:cxn modelId="{26464AE9-2D14-4C4F-8828-B6B7F4638EEC}" type="presParOf" srcId="{AD43C6FB-5910-425B-8F99-46161B3FB821}" destId="{DDD1B4D7-8E2A-4E06-9D33-D5811BC9FF06}" srcOrd="6" destOrd="0" presId="urn:microsoft.com/office/officeart/2018/5/layout/IconCircleLabelList"/>
    <dgm:cxn modelId="{31795DEF-752F-4182-BD2F-E43685D7CA75}" type="presParOf" srcId="{DDD1B4D7-8E2A-4E06-9D33-D5811BC9FF06}" destId="{25447EDE-104F-4DDE-9634-916CB79028B7}" srcOrd="0" destOrd="0" presId="urn:microsoft.com/office/officeart/2018/5/layout/IconCircleLabelList"/>
    <dgm:cxn modelId="{9CD69689-5680-48FE-B399-3B8B0B6E9492}" type="presParOf" srcId="{DDD1B4D7-8E2A-4E06-9D33-D5811BC9FF06}" destId="{C43F28D0-0338-48B1-93A9-AB627DE8719E}" srcOrd="1" destOrd="0" presId="urn:microsoft.com/office/officeart/2018/5/layout/IconCircleLabelList"/>
    <dgm:cxn modelId="{3A67ADCC-84BD-477C-B6B6-A69FAAA0C0B4}" type="presParOf" srcId="{DDD1B4D7-8E2A-4E06-9D33-D5811BC9FF06}" destId="{3AE01CE9-8DAE-48A5-BCF4-2FDA9218D228}" srcOrd="2" destOrd="0" presId="urn:microsoft.com/office/officeart/2018/5/layout/IconCircleLabelList"/>
    <dgm:cxn modelId="{D46DC38E-6B97-4174-B9F8-70EAE9C8850F}" type="presParOf" srcId="{DDD1B4D7-8E2A-4E06-9D33-D5811BC9FF06}" destId="{B0267E20-CEF1-4700-BF1E-B68579433329}" srcOrd="3" destOrd="0" presId="urn:microsoft.com/office/officeart/2018/5/layout/IconCircleLabelList"/>
    <dgm:cxn modelId="{F4CACE31-12BC-4BE7-849E-6FB2FF91D05C}" type="presParOf" srcId="{AD43C6FB-5910-425B-8F99-46161B3FB821}" destId="{3679E89C-65B7-4F66-8FD6-E2F37A56E1E3}" srcOrd="7" destOrd="0" presId="urn:microsoft.com/office/officeart/2018/5/layout/IconCircleLabelList"/>
    <dgm:cxn modelId="{C34A1805-31ED-44ED-A541-D739472F9008}" type="presParOf" srcId="{AD43C6FB-5910-425B-8F99-46161B3FB821}" destId="{B5C27E2F-D4D1-443F-AF38-459AF61A5EE8}" srcOrd="8" destOrd="0" presId="urn:microsoft.com/office/officeart/2018/5/layout/IconCircleLabelList"/>
    <dgm:cxn modelId="{C1B94626-7E3C-443D-AB78-2062A31872FC}" type="presParOf" srcId="{B5C27E2F-D4D1-443F-AF38-459AF61A5EE8}" destId="{70D8C7B7-62C9-44F3-B939-63439AF45F80}" srcOrd="0" destOrd="0" presId="urn:microsoft.com/office/officeart/2018/5/layout/IconCircleLabelList"/>
    <dgm:cxn modelId="{F4D8E9D8-89ED-492F-A282-26A2DEE8BA63}" type="presParOf" srcId="{B5C27E2F-D4D1-443F-AF38-459AF61A5EE8}" destId="{7BFF6E67-F21B-4F29-B231-113B3E36008C}" srcOrd="1" destOrd="0" presId="urn:microsoft.com/office/officeart/2018/5/layout/IconCircleLabelList"/>
    <dgm:cxn modelId="{3AFA0017-2293-4353-B990-98BCE571FD61}" type="presParOf" srcId="{B5C27E2F-D4D1-443F-AF38-459AF61A5EE8}" destId="{B79EB8C8-CF0F-4E69-8164-898CBB84085A}" srcOrd="2" destOrd="0" presId="urn:microsoft.com/office/officeart/2018/5/layout/IconCircleLabelList"/>
    <dgm:cxn modelId="{17BE989D-E843-4156-ABFA-8B61A69513D6}" type="presParOf" srcId="{B5C27E2F-D4D1-443F-AF38-459AF61A5EE8}" destId="{280DC3AC-1720-4C62-8308-80F7CF82D18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7C925-E940-4061-AD53-4D50D0AB9F32}">
      <dsp:nvSpPr>
        <dsp:cNvPr id="0" name=""/>
        <dsp:cNvSpPr/>
      </dsp:nvSpPr>
      <dsp:spPr>
        <a:xfrm>
          <a:off x="350684" y="501502"/>
          <a:ext cx="1081916" cy="108191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3A439A5-BB6F-49D8-9121-225284AC9295}">
      <dsp:nvSpPr>
        <dsp:cNvPr id="0" name=""/>
        <dsp:cNvSpPr/>
      </dsp:nvSpPr>
      <dsp:spPr>
        <a:xfrm>
          <a:off x="581257" y="732074"/>
          <a:ext cx="620771" cy="620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9E7551A-26A9-449B-A92A-D2B43F6FDA66}">
      <dsp:nvSpPr>
        <dsp:cNvPr id="0" name=""/>
        <dsp:cNvSpPr/>
      </dsp:nvSpPr>
      <dsp:spPr>
        <a:xfrm>
          <a:off x="4826" y="1920408"/>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Preprocessing</a:t>
          </a:r>
        </a:p>
      </dsp:txBody>
      <dsp:txXfrm>
        <a:off x="4826" y="1920408"/>
        <a:ext cx="1773632" cy="709453"/>
      </dsp:txXfrm>
    </dsp:sp>
    <dsp:sp modelId="{C5813B6A-E69A-41DC-B194-2967B95A8D83}">
      <dsp:nvSpPr>
        <dsp:cNvPr id="0" name=""/>
        <dsp:cNvSpPr/>
      </dsp:nvSpPr>
      <dsp:spPr>
        <a:xfrm>
          <a:off x="2434703" y="501502"/>
          <a:ext cx="1081916" cy="108191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F2D0DE9-56B4-486D-805B-EE6EF3BDB4B4}">
      <dsp:nvSpPr>
        <dsp:cNvPr id="0" name=""/>
        <dsp:cNvSpPr/>
      </dsp:nvSpPr>
      <dsp:spPr>
        <a:xfrm>
          <a:off x="2665275" y="732074"/>
          <a:ext cx="620771" cy="620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22DA2D4-0798-4C83-99E8-099E2C70D64C}">
      <dsp:nvSpPr>
        <dsp:cNvPr id="0" name=""/>
        <dsp:cNvSpPr/>
      </dsp:nvSpPr>
      <dsp:spPr>
        <a:xfrm>
          <a:off x="2088845" y="1920408"/>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Callbacks</a:t>
          </a:r>
        </a:p>
      </dsp:txBody>
      <dsp:txXfrm>
        <a:off x="2088845" y="1920408"/>
        <a:ext cx="1773632" cy="709453"/>
      </dsp:txXfrm>
    </dsp:sp>
    <dsp:sp modelId="{64B86E64-322B-4315-AB25-DA1DFE72816E}">
      <dsp:nvSpPr>
        <dsp:cNvPr id="0" name=""/>
        <dsp:cNvSpPr/>
      </dsp:nvSpPr>
      <dsp:spPr>
        <a:xfrm>
          <a:off x="4518721" y="501502"/>
          <a:ext cx="1081916" cy="108191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337CAE3-564E-4D58-87F4-A5971CCC1DB3}">
      <dsp:nvSpPr>
        <dsp:cNvPr id="0" name=""/>
        <dsp:cNvSpPr/>
      </dsp:nvSpPr>
      <dsp:spPr>
        <a:xfrm>
          <a:off x="4749294" y="732074"/>
          <a:ext cx="620771" cy="620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46B573B-6715-4410-94E2-2EF5DA73B22A}">
      <dsp:nvSpPr>
        <dsp:cNvPr id="0" name=""/>
        <dsp:cNvSpPr/>
      </dsp:nvSpPr>
      <dsp:spPr>
        <a:xfrm>
          <a:off x="4172863" y="1920408"/>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Visualization</a:t>
          </a:r>
        </a:p>
      </dsp:txBody>
      <dsp:txXfrm>
        <a:off x="4172863" y="1920408"/>
        <a:ext cx="1773632" cy="709453"/>
      </dsp:txXfrm>
    </dsp:sp>
    <dsp:sp modelId="{25447EDE-104F-4DDE-9634-916CB79028B7}">
      <dsp:nvSpPr>
        <dsp:cNvPr id="0" name=""/>
        <dsp:cNvSpPr/>
      </dsp:nvSpPr>
      <dsp:spPr>
        <a:xfrm>
          <a:off x="6602740" y="501502"/>
          <a:ext cx="1081916" cy="108191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43F28D0-0338-48B1-93A9-AB627DE8719E}">
      <dsp:nvSpPr>
        <dsp:cNvPr id="0" name=""/>
        <dsp:cNvSpPr/>
      </dsp:nvSpPr>
      <dsp:spPr>
        <a:xfrm>
          <a:off x="6833312" y="732074"/>
          <a:ext cx="620771" cy="6207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0267E20-CEF1-4700-BF1E-B68579433329}">
      <dsp:nvSpPr>
        <dsp:cNvPr id="0" name=""/>
        <dsp:cNvSpPr/>
      </dsp:nvSpPr>
      <dsp:spPr>
        <a:xfrm>
          <a:off x="6256882" y="1920408"/>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Datasets</a:t>
          </a:r>
        </a:p>
      </dsp:txBody>
      <dsp:txXfrm>
        <a:off x="6256882" y="1920408"/>
        <a:ext cx="1773632" cy="709453"/>
      </dsp:txXfrm>
    </dsp:sp>
    <dsp:sp modelId="{70D8C7B7-62C9-44F3-B939-63439AF45F80}">
      <dsp:nvSpPr>
        <dsp:cNvPr id="0" name=""/>
        <dsp:cNvSpPr/>
      </dsp:nvSpPr>
      <dsp:spPr>
        <a:xfrm>
          <a:off x="8686759" y="501502"/>
          <a:ext cx="1081916" cy="108191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BFF6E67-F21B-4F29-B231-113B3E36008C}">
      <dsp:nvSpPr>
        <dsp:cNvPr id="0" name=""/>
        <dsp:cNvSpPr/>
      </dsp:nvSpPr>
      <dsp:spPr>
        <a:xfrm>
          <a:off x="8917331" y="732074"/>
          <a:ext cx="620771" cy="6207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80DC3AC-1720-4C62-8308-80F7CF82D187}">
      <dsp:nvSpPr>
        <dsp:cNvPr id="0" name=""/>
        <dsp:cNvSpPr/>
      </dsp:nvSpPr>
      <dsp:spPr>
        <a:xfrm>
          <a:off x="8340900" y="1920408"/>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Applications</a:t>
          </a:r>
        </a:p>
      </dsp:txBody>
      <dsp:txXfrm>
        <a:off x="8340900" y="1920408"/>
        <a:ext cx="1773632" cy="70945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9A996-ACBB-4A1D-82FB-22ECB66C80B9}" type="datetimeFigureOut">
              <a:rPr lang="en-US" smtClean="0"/>
              <a:t>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B4911A-19D1-4CD7-9EF4-39B506B38D69}" type="slidenum">
              <a:rPr lang="en-US" smtClean="0"/>
              <a:t>‹#›</a:t>
            </a:fld>
            <a:endParaRPr lang="en-US"/>
          </a:p>
        </p:txBody>
      </p:sp>
    </p:spTree>
    <p:extLst>
      <p:ext uri="{BB962C8B-B14F-4D97-AF65-F5344CB8AC3E}">
        <p14:creationId xmlns:p14="http://schemas.microsoft.com/office/powerpoint/2010/main" val="3040660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learning, completely automates "feature engineering".</a:t>
            </a:r>
          </a:p>
          <a:p>
            <a:endParaRPr lang="en-US" dirty="0"/>
          </a:p>
          <a:p>
            <a:r>
              <a:rPr lang="en-US" dirty="0"/>
              <a:t>What is transformative about deep learning is that it allows a model to learn all layers of representation jointly, at the same time, rather than in succession ("greedily", as it is called). With joint feature learning, whenever the model adjusts one of its internal features, all other features that depend on it will automatically adapt to the change, without requiring human intervention.</a:t>
            </a:r>
          </a:p>
          <a:p>
            <a:endParaRPr lang="en-US" dirty="0"/>
          </a:p>
          <a:p>
            <a:r>
              <a:rPr lang="en-US" dirty="0"/>
              <a:t>These are the two essential characteristics of how deep learning learns from data: the incremental, layer-by-layer way in which increasingly complex representations are developed, and the fact these intermediate incremental representations are learned jointly, each layer being updated both to follow the representational needs of the layer above and the needs of the layer below. Together, these two properties have made deep learning vastly more successful than previous approaches to machine learning.</a:t>
            </a:r>
          </a:p>
        </p:txBody>
      </p:sp>
      <p:sp>
        <p:nvSpPr>
          <p:cNvPr id="4" name="Slide Number Placeholder 3"/>
          <p:cNvSpPr>
            <a:spLocks noGrp="1"/>
          </p:cNvSpPr>
          <p:nvPr>
            <p:ph type="sldNum" sz="quarter" idx="5"/>
          </p:nvPr>
        </p:nvSpPr>
        <p:spPr/>
        <p:txBody>
          <a:bodyPr/>
          <a:lstStyle/>
          <a:p>
            <a:fld id="{F7B4911A-19D1-4CD7-9EF4-39B506B38D69}" type="slidenum">
              <a:rPr lang="en-US" smtClean="0"/>
              <a:t>6</a:t>
            </a:fld>
            <a:endParaRPr lang="en-US"/>
          </a:p>
        </p:txBody>
      </p:sp>
    </p:spTree>
    <p:extLst>
      <p:ext uri="{BB962C8B-B14F-4D97-AF65-F5344CB8AC3E}">
        <p14:creationId xmlns:p14="http://schemas.microsoft.com/office/powerpoint/2010/main" val="1195961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8805DD-0CDF-40F2-8B31-820CA563F955}"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ADC70-35A4-436F-8468-56218CA8189D}" type="slidenum">
              <a:rPr lang="en-US" smtClean="0"/>
              <a:t>‹#›</a:t>
            </a:fld>
            <a:endParaRPr lang="en-US"/>
          </a:p>
        </p:txBody>
      </p:sp>
    </p:spTree>
    <p:extLst>
      <p:ext uri="{BB962C8B-B14F-4D97-AF65-F5344CB8AC3E}">
        <p14:creationId xmlns:p14="http://schemas.microsoft.com/office/powerpoint/2010/main" val="3331087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805DD-0CDF-40F2-8B31-820CA563F955}"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ADC70-35A4-436F-8468-56218CA8189D}" type="slidenum">
              <a:rPr lang="en-US" smtClean="0"/>
              <a:t>‹#›</a:t>
            </a:fld>
            <a:endParaRPr lang="en-US"/>
          </a:p>
        </p:txBody>
      </p:sp>
    </p:spTree>
    <p:extLst>
      <p:ext uri="{BB962C8B-B14F-4D97-AF65-F5344CB8AC3E}">
        <p14:creationId xmlns:p14="http://schemas.microsoft.com/office/powerpoint/2010/main" val="174057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805DD-0CDF-40F2-8B31-820CA563F955}"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ADC70-35A4-436F-8468-56218CA8189D}" type="slidenum">
              <a:rPr lang="en-US" smtClean="0"/>
              <a:t>‹#›</a:t>
            </a:fld>
            <a:endParaRPr lang="en-US"/>
          </a:p>
        </p:txBody>
      </p:sp>
    </p:spTree>
    <p:extLst>
      <p:ext uri="{BB962C8B-B14F-4D97-AF65-F5344CB8AC3E}">
        <p14:creationId xmlns:p14="http://schemas.microsoft.com/office/powerpoint/2010/main" val="134535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805DD-0CDF-40F2-8B31-820CA563F955}"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ADC70-35A4-436F-8468-56218CA8189D}" type="slidenum">
              <a:rPr lang="en-US" smtClean="0"/>
              <a:t>‹#›</a:t>
            </a:fld>
            <a:endParaRPr lang="en-US"/>
          </a:p>
        </p:txBody>
      </p:sp>
    </p:spTree>
    <p:extLst>
      <p:ext uri="{BB962C8B-B14F-4D97-AF65-F5344CB8AC3E}">
        <p14:creationId xmlns:p14="http://schemas.microsoft.com/office/powerpoint/2010/main" val="311580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8805DD-0CDF-40F2-8B31-820CA563F955}"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ADC70-35A4-436F-8468-56218CA8189D}" type="slidenum">
              <a:rPr lang="en-US" smtClean="0"/>
              <a:t>‹#›</a:t>
            </a:fld>
            <a:endParaRPr lang="en-US"/>
          </a:p>
        </p:txBody>
      </p:sp>
    </p:spTree>
    <p:extLst>
      <p:ext uri="{BB962C8B-B14F-4D97-AF65-F5344CB8AC3E}">
        <p14:creationId xmlns:p14="http://schemas.microsoft.com/office/powerpoint/2010/main" val="240762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8805DD-0CDF-40F2-8B31-820CA563F955}"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ADC70-35A4-436F-8468-56218CA8189D}" type="slidenum">
              <a:rPr lang="en-US" smtClean="0"/>
              <a:t>‹#›</a:t>
            </a:fld>
            <a:endParaRPr lang="en-US"/>
          </a:p>
        </p:txBody>
      </p:sp>
    </p:spTree>
    <p:extLst>
      <p:ext uri="{BB962C8B-B14F-4D97-AF65-F5344CB8AC3E}">
        <p14:creationId xmlns:p14="http://schemas.microsoft.com/office/powerpoint/2010/main" val="326094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8805DD-0CDF-40F2-8B31-820CA563F955}"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3ADC70-35A4-436F-8468-56218CA8189D}" type="slidenum">
              <a:rPr lang="en-US" smtClean="0"/>
              <a:t>‹#›</a:t>
            </a:fld>
            <a:endParaRPr lang="en-US"/>
          </a:p>
        </p:txBody>
      </p:sp>
    </p:spTree>
    <p:extLst>
      <p:ext uri="{BB962C8B-B14F-4D97-AF65-F5344CB8AC3E}">
        <p14:creationId xmlns:p14="http://schemas.microsoft.com/office/powerpoint/2010/main" val="376200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8805DD-0CDF-40F2-8B31-820CA563F955}"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3ADC70-35A4-436F-8468-56218CA8189D}" type="slidenum">
              <a:rPr lang="en-US" smtClean="0"/>
              <a:t>‹#›</a:t>
            </a:fld>
            <a:endParaRPr lang="en-US"/>
          </a:p>
        </p:txBody>
      </p:sp>
    </p:spTree>
    <p:extLst>
      <p:ext uri="{BB962C8B-B14F-4D97-AF65-F5344CB8AC3E}">
        <p14:creationId xmlns:p14="http://schemas.microsoft.com/office/powerpoint/2010/main" val="385965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805DD-0CDF-40F2-8B31-820CA563F955}" type="datetimeFigureOut">
              <a:rPr lang="en-US" smtClean="0"/>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3ADC70-35A4-436F-8468-56218CA8189D}" type="slidenum">
              <a:rPr lang="en-US" smtClean="0"/>
              <a:t>‹#›</a:t>
            </a:fld>
            <a:endParaRPr lang="en-US"/>
          </a:p>
        </p:txBody>
      </p:sp>
    </p:spTree>
    <p:extLst>
      <p:ext uri="{BB962C8B-B14F-4D97-AF65-F5344CB8AC3E}">
        <p14:creationId xmlns:p14="http://schemas.microsoft.com/office/powerpoint/2010/main" val="23609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8805DD-0CDF-40F2-8B31-820CA563F955}"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ADC70-35A4-436F-8468-56218CA8189D}" type="slidenum">
              <a:rPr lang="en-US" smtClean="0"/>
              <a:t>‹#›</a:t>
            </a:fld>
            <a:endParaRPr lang="en-US"/>
          </a:p>
        </p:txBody>
      </p:sp>
    </p:spTree>
    <p:extLst>
      <p:ext uri="{BB962C8B-B14F-4D97-AF65-F5344CB8AC3E}">
        <p14:creationId xmlns:p14="http://schemas.microsoft.com/office/powerpoint/2010/main" val="74008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8805DD-0CDF-40F2-8B31-820CA563F955}"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ADC70-35A4-436F-8468-56218CA8189D}" type="slidenum">
              <a:rPr lang="en-US" smtClean="0"/>
              <a:t>‹#›</a:t>
            </a:fld>
            <a:endParaRPr lang="en-US"/>
          </a:p>
        </p:txBody>
      </p:sp>
    </p:spTree>
    <p:extLst>
      <p:ext uri="{BB962C8B-B14F-4D97-AF65-F5344CB8AC3E}">
        <p14:creationId xmlns:p14="http://schemas.microsoft.com/office/powerpoint/2010/main" val="1020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805DD-0CDF-40F2-8B31-820CA563F955}" type="datetimeFigureOut">
              <a:rPr lang="en-US" smtClean="0"/>
              <a:t>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ADC70-35A4-436F-8468-56218CA8189D}" type="slidenum">
              <a:rPr lang="en-US" smtClean="0"/>
              <a:t>‹#›</a:t>
            </a:fld>
            <a:endParaRPr lang="en-US"/>
          </a:p>
        </p:txBody>
      </p:sp>
    </p:spTree>
    <p:extLst>
      <p:ext uri="{BB962C8B-B14F-4D97-AF65-F5344CB8AC3E}">
        <p14:creationId xmlns:p14="http://schemas.microsoft.com/office/powerpoint/2010/main" val="31868783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enti.com/" TargetMode="External"/><Relationship Id="rId2" Type="http://schemas.openxmlformats.org/officeDocument/2006/relationships/hyperlink" Target="https://github.com/dhruvsakalley/meetups/tree/master/intro_keras"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VB1ZLvgHlYs" TargetMode="External"/><Relationship Id="rId1" Type="http://schemas.openxmlformats.org/officeDocument/2006/relationships/video" Target="https://www.youtube.com/embed/FbxTVRfQFuI" TargetMode="Externa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hyperlink" Target="http://www.menti.com/" TargetMode="External"/><Relationship Id="rId5" Type="http://schemas.openxmlformats.org/officeDocument/2006/relationships/hyperlink" Target="https://github.com/dhruvsakalley/meetups/tree/master/intro_keras" TargetMode="External"/><Relationship Id="rId4" Type="http://schemas.openxmlformats.org/officeDocument/2006/relationships/image" Target="../media/image49.svg"/></Relationships>
</file>

<file path=ppt/slides/_rels/slide1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61A738F-2FEA-493A-AEAA-99B7A7A1EB9F}"/>
              </a:ext>
            </a:extLst>
          </p:cNvPr>
          <p:cNvSpPr>
            <a:spLocks noGrp="1"/>
          </p:cNvSpPr>
          <p:nvPr>
            <p:ph type="subTitle" idx="1"/>
          </p:nvPr>
        </p:nvSpPr>
        <p:spPr>
          <a:xfrm>
            <a:off x="1739590" y="4508032"/>
            <a:ext cx="9388659" cy="1737440"/>
          </a:xfrm>
        </p:spPr>
        <p:txBody>
          <a:bodyPr>
            <a:normAutofit lnSpcReduction="10000"/>
          </a:bodyPr>
          <a:lstStyle/>
          <a:p>
            <a:pPr algn="r"/>
            <a:r>
              <a:rPr lang="en-US" dirty="0">
                <a:latin typeface="Lato" panose="020F0502020204030203" pitchFamily="34" charset="0"/>
              </a:rPr>
              <a:t>Dhruv Sakalley</a:t>
            </a:r>
          </a:p>
          <a:p>
            <a:pPr algn="r"/>
            <a:r>
              <a:rPr lang="en-US" dirty="0">
                <a:latin typeface="Lato" panose="020F0502020204030203" pitchFamily="34" charset="0"/>
              </a:rPr>
              <a:t>Data Scientist – LexisNexis Legal &amp; Professional</a:t>
            </a:r>
          </a:p>
          <a:p>
            <a:pPr algn="r"/>
            <a:r>
              <a:rPr lang="en-US" dirty="0">
                <a:latin typeface="Lato" panose="020F0502020204030203" pitchFamily="34" charset="0"/>
                <a:hlinkClick r:id="rId2"/>
              </a:rPr>
              <a:t>https://github.com/dhruvsakalley/meetups/tree/master/intro_keras</a:t>
            </a:r>
            <a:endParaRPr lang="en-US" dirty="0">
              <a:latin typeface="Lato" panose="020F0502020204030203" pitchFamily="34" charset="0"/>
            </a:endParaRPr>
          </a:p>
          <a:p>
            <a:pPr algn="r"/>
            <a:r>
              <a:rPr lang="en-US" dirty="0">
                <a:latin typeface="Lato" panose="020F0502020204030203" pitchFamily="34" charset="0"/>
              </a:rPr>
              <a:t>Q&amp;A + Feedback </a:t>
            </a:r>
            <a:r>
              <a:rPr lang="en-US" dirty="0">
                <a:latin typeface="Lato" panose="020F0502020204030203" pitchFamily="34" charset="0"/>
                <a:hlinkClick r:id="rId3"/>
              </a:rPr>
              <a:t>www.menti.com</a:t>
            </a:r>
            <a:r>
              <a:rPr lang="en-US" dirty="0">
                <a:latin typeface="Lato" panose="020F0502020204030203" pitchFamily="34" charset="0"/>
              </a:rPr>
              <a:t> Enter Code: 27 50 85</a:t>
            </a:r>
            <a:endParaRPr lang="en-US" dirty="0"/>
          </a:p>
          <a:p>
            <a:pPr algn="r"/>
            <a:endParaRPr lang="en-US" dirty="0"/>
          </a:p>
        </p:txBody>
      </p:sp>
      <p:pic>
        <p:nvPicPr>
          <p:cNvPr id="1026" name="Picture 2" descr="https://s3.amazonaws.com/keras.io/img/keras-logo-2018-large-1200.png">
            <a:extLst>
              <a:ext uri="{FF2B5EF4-FFF2-40B4-BE49-F238E27FC236}">
                <a16:creationId xmlns:a16="http://schemas.microsoft.com/office/drawing/2014/main" id="{7023BAFB-132C-476F-93EE-46F722C907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45" y="210312"/>
            <a:ext cx="9690184" cy="281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0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B374A11-186C-423A-AB72-8EEB272362E3}"/>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Lato" panose="020F0502020204030203" pitchFamily="34" charset="0"/>
              </a:rPr>
              <a:t>Not enough!</a:t>
            </a:r>
          </a:p>
        </p:txBody>
      </p:sp>
      <p:sp>
        <p:nvSpPr>
          <p:cNvPr id="3" name="Content Placeholder 2">
            <a:extLst>
              <a:ext uri="{FF2B5EF4-FFF2-40B4-BE49-F238E27FC236}">
                <a16:creationId xmlns:a16="http://schemas.microsoft.com/office/drawing/2014/main" id="{A9CFD44F-B61E-4724-ADFC-A816AC239D18}"/>
              </a:ext>
            </a:extLst>
          </p:cNvPr>
          <p:cNvSpPr>
            <a:spLocks noGrp="1"/>
          </p:cNvSpPr>
          <p:nvPr>
            <p:ph idx="1"/>
          </p:nvPr>
        </p:nvSpPr>
        <p:spPr>
          <a:xfrm>
            <a:off x="1179226" y="3092970"/>
            <a:ext cx="9833548" cy="2693976"/>
          </a:xfrm>
        </p:spPr>
        <p:txBody>
          <a:bodyPr>
            <a:normAutofit/>
          </a:bodyPr>
          <a:lstStyle/>
          <a:p>
            <a:pPr marL="0" indent="0">
              <a:buNone/>
            </a:pPr>
            <a:endParaRPr lang="en-US" sz="2000">
              <a:solidFill>
                <a:srgbClr val="000000"/>
              </a:solidFill>
            </a:endParaRPr>
          </a:p>
          <a:p>
            <a:endParaRPr lang="en-US" sz="2000">
              <a:solidFill>
                <a:srgbClr val="000000"/>
              </a:solidFill>
            </a:endParaRPr>
          </a:p>
        </p:txBody>
      </p:sp>
      <p:pic>
        <p:nvPicPr>
          <p:cNvPr id="9" name="Online Media 3" title="What is Deep Learning? | Introduction to Deep Learning | Deep Learning Tutorial | Simplilearn">
            <a:hlinkClick r:id="" action="ppaction://media"/>
            <a:extLst>
              <a:ext uri="{FF2B5EF4-FFF2-40B4-BE49-F238E27FC236}">
                <a16:creationId xmlns:a16="http://schemas.microsoft.com/office/drawing/2014/main" id="{26F2210E-5E5C-4B24-B99A-599F5C0FD5D8}"/>
              </a:ext>
            </a:extLst>
          </p:cNvPr>
          <p:cNvPicPr>
            <a:picLocks noRot="1" noChangeAspect="1"/>
          </p:cNvPicPr>
          <p:nvPr>
            <a:videoFile r:link="rId1"/>
          </p:nvPr>
        </p:nvPicPr>
        <p:blipFill>
          <a:blip r:embed="rId5"/>
          <a:stretch>
            <a:fillRect/>
          </a:stretch>
        </p:blipFill>
        <p:spPr>
          <a:xfrm>
            <a:off x="6514617" y="2978923"/>
            <a:ext cx="4594352" cy="2584323"/>
          </a:xfrm>
          <a:prstGeom prst="rect">
            <a:avLst/>
          </a:prstGeom>
        </p:spPr>
      </p:pic>
      <p:pic>
        <p:nvPicPr>
          <p:cNvPr id="11" name="Online Media 4" title="What is a Neural Network? | How Deep Neural Networks Work | Neural Network Tutorial | Simplilearn">
            <a:hlinkClick r:id="" action="ppaction://media"/>
            <a:extLst>
              <a:ext uri="{FF2B5EF4-FFF2-40B4-BE49-F238E27FC236}">
                <a16:creationId xmlns:a16="http://schemas.microsoft.com/office/drawing/2014/main" id="{1367EAC6-9709-4876-A223-953ED043A8C6}"/>
              </a:ext>
            </a:extLst>
          </p:cNvPr>
          <p:cNvPicPr>
            <a:picLocks noRot="1" noChangeAspect="1"/>
          </p:cNvPicPr>
          <p:nvPr>
            <a:videoFile r:link="rId2"/>
          </p:nvPr>
        </p:nvPicPr>
        <p:blipFill>
          <a:blip r:embed="rId6"/>
          <a:stretch>
            <a:fillRect/>
          </a:stretch>
        </p:blipFill>
        <p:spPr>
          <a:xfrm>
            <a:off x="991642" y="2991496"/>
            <a:ext cx="4572000" cy="2571750"/>
          </a:xfrm>
          <a:prstGeom prst="rect">
            <a:avLst/>
          </a:prstGeom>
        </p:spPr>
      </p:pic>
    </p:spTree>
    <p:extLst>
      <p:ext uri="{BB962C8B-B14F-4D97-AF65-F5344CB8AC3E}">
        <p14:creationId xmlns:p14="http://schemas.microsoft.com/office/powerpoint/2010/main" val="423373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FE26EEC-4AB2-4673-A13B-6D8BD850A008}"/>
              </a:ext>
            </a:extLst>
          </p:cNvPr>
          <p:cNvSpPr>
            <a:spLocks noGrp="1"/>
          </p:cNvSpPr>
          <p:nvPr>
            <p:ph type="title"/>
          </p:nvPr>
        </p:nvSpPr>
        <p:spPr>
          <a:xfrm>
            <a:off x="6094105" y="802955"/>
            <a:ext cx="4977976" cy="1454051"/>
          </a:xfrm>
        </p:spPr>
        <p:txBody>
          <a:bodyPr>
            <a:normAutofit/>
          </a:bodyPr>
          <a:lstStyle/>
          <a:p>
            <a:r>
              <a:rPr lang="en-US" dirty="0">
                <a:solidFill>
                  <a:srgbClr val="000000"/>
                </a:solidFill>
                <a:latin typeface="Lato" panose="020F0502020204030203" pitchFamily="34" charset="0"/>
              </a:rPr>
              <a:t>Tuning Leavers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 name="Graphic 6" descr="Play">
            <a:extLst>
              <a:ext uri="{FF2B5EF4-FFF2-40B4-BE49-F238E27FC236}">
                <a16:creationId xmlns:a16="http://schemas.microsoft.com/office/drawing/2014/main" id="{93A93808-5779-4620-B786-D07DB97F6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52" name="Content Placeholder 2">
            <a:extLst>
              <a:ext uri="{FF2B5EF4-FFF2-40B4-BE49-F238E27FC236}">
                <a16:creationId xmlns:a16="http://schemas.microsoft.com/office/drawing/2014/main" id="{7E19872B-3720-45DF-AF9C-467A1DF11EA6}"/>
              </a:ext>
            </a:extLst>
          </p:cNvPr>
          <p:cNvSpPr>
            <a:spLocks noGrp="1"/>
          </p:cNvSpPr>
          <p:nvPr>
            <p:ph idx="1"/>
          </p:nvPr>
        </p:nvSpPr>
        <p:spPr>
          <a:xfrm>
            <a:off x="6090574" y="2421682"/>
            <a:ext cx="4977578" cy="3639289"/>
          </a:xfrm>
        </p:spPr>
        <p:txBody>
          <a:bodyPr anchor="ctr">
            <a:normAutofit/>
          </a:bodyPr>
          <a:lstStyle/>
          <a:p>
            <a:r>
              <a:rPr lang="en-US" sz="1700" dirty="0">
                <a:solidFill>
                  <a:srgbClr val="000000"/>
                </a:solidFill>
                <a:latin typeface="Lato" panose="020F0502020204030203" pitchFamily="34" charset="0"/>
              </a:rPr>
              <a:t>Type of Models – ex: Sequential</a:t>
            </a:r>
          </a:p>
          <a:p>
            <a:r>
              <a:rPr lang="en-US" sz="1700" dirty="0">
                <a:solidFill>
                  <a:srgbClr val="000000"/>
                </a:solidFill>
                <a:latin typeface="Lato" panose="020F0502020204030203" pitchFamily="34" charset="0"/>
              </a:rPr>
              <a:t>Type of Layers –Subtypes of layers</a:t>
            </a:r>
          </a:p>
          <a:p>
            <a:r>
              <a:rPr lang="en-US" sz="1700" dirty="0">
                <a:solidFill>
                  <a:srgbClr val="000000"/>
                </a:solidFill>
                <a:latin typeface="Lato" panose="020F0502020204030203" pitchFamily="34" charset="0"/>
              </a:rPr>
              <a:t>Loss Functions</a:t>
            </a:r>
          </a:p>
          <a:p>
            <a:r>
              <a:rPr lang="en-US" sz="1700" dirty="0">
                <a:solidFill>
                  <a:srgbClr val="000000"/>
                </a:solidFill>
                <a:latin typeface="Lato" panose="020F0502020204030203" pitchFamily="34" charset="0"/>
              </a:rPr>
              <a:t>Optimizers [Learning Rate</a:t>
            </a:r>
            <a:r>
              <a:rPr lang="en-US" sz="1700">
                <a:solidFill>
                  <a:srgbClr val="000000"/>
                </a:solidFill>
                <a:latin typeface="Lato" panose="020F0502020204030203" pitchFamily="34" charset="0"/>
              </a:rPr>
              <a:t>; Hyper Params</a:t>
            </a:r>
            <a:r>
              <a:rPr lang="en-US" sz="1700" dirty="0">
                <a:solidFill>
                  <a:srgbClr val="000000"/>
                </a:solidFill>
                <a:latin typeface="Lato" panose="020F0502020204030203" pitchFamily="34" charset="0"/>
              </a:rPr>
              <a:t>]</a:t>
            </a:r>
          </a:p>
          <a:p>
            <a:r>
              <a:rPr lang="en-US" sz="1700" dirty="0">
                <a:solidFill>
                  <a:srgbClr val="000000"/>
                </a:solidFill>
                <a:latin typeface="Lato" panose="020F0502020204030203" pitchFamily="34" charset="0"/>
              </a:rPr>
              <a:t>Activation Functions</a:t>
            </a:r>
          </a:p>
          <a:p>
            <a:r>
              <a:rPr lang="en-US" sz="1700" dirty="0">
                <a:solidFill>
                  <a:srgbClr val="000000"/>
                </a:solidFill>
                <a:latin typeface="Lato" panose="020F0502020204030203" pitchFamily="34" charset="0"/>
              </a:rPr>
              <a:t>Bias </a:t>
            </a:r>
            <a:r>
              <a:rPr lang="en-US" sz="1700" dirty="0" err="1">
                <a:solidFill>
                  <a:srgbClr val="000000"/>
                </a:solidFill>
                <a:latin typeface="Lato" panose="020F0502020204030203" pitchFamily="34" charset="0"/>
              </a:rPr>
              <a:t>Regularizers</a:t>
            </a:r>
            <a:endParaRPr lang="en-US" sz="1700" dirty="0">
              <a:solidFill>
                <a:srgbClr val="000000"/>
              </a:solidFill>
              <a:latin typeface="Lato" panose="020F0502020204030203" pitchFamily="34" charset="0"/>
            </a:endParaRPr>
          </a:p>
          <a:p>
            <a:r>
              <a:rPr lang="en-US" sz="1700" dirty="0">
                <a:solidFill>
                  <a:srgbClr val="000000"/>
                </a:solidFill>
                <a:latin typeface="Lato" panose="020F0502020204030203" pitchFamily="34" charset="0"/>
              </a:rPr>
              <a:t>Initializers</a:t>
            </a:r>
          </a:p>
          <a:p>
            <a:r>
              <a:rPr lang="en-US" sz="1700" dirty="0">
                <a:solidFill>
                  <a:srgbClr val="000000"/>
                </a:solidFill>
                <a:latin typeface="Lato" panose="020F0502020204030203" pitchFamily="34" charset="0"/>
              </a:rPr>
              <a:t>Evaluation Metrics</a:t>
            </a:r>
          </a:p>
          <a:p>
            <a:r>
              <a:rPr lang="en-US" sz="1700" dirty="0">
                <a:solidFill>
                  <a:srgbClr val="000000"/>
                </a:solidFill>
                <a:latin typeface="Lato" panose="020F0502020204030203" pitchFamily="34" charset="0"/>
              </a:rPr>
              <a:t>Constraints</a:t>
            </a:r>
          </a:p>
        </p:txBody>
      </p:sp>
    </p:spTree>
    <p:extLst>
      <p:ext uri="{BB962C8B-B14F-4D97-AF65-F5344CB8AC3E}">
        <p14:creationId xmlns:p14="http://schemas.microsoft.com/office/powerpoint/2010/main" val="2240697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236FCEC-DBEF-432C-ADD1-2A510CCC70DD}"/>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Lato" panose="020F0502020204030203" pitchFamily="34" charset="0"/>
              </a:rPr>
              <a:t>Operational Utilities</a:t>
            </a:r>
          </a:p>
        </p:txBody>
      </p:sp>
      <p:graphicFrame>
        <p:nvGraphicFramePr>
          <p:cNvPr id="14" name="Content Placeholder 2">
            <a:extLst>
              <a:ext uri="{FF2B5EF4-FFF2-40B4-BE49-F238E27FC236}">
                <a16:creationId xmlns:a16="http://schemas.microsoft.com/office/drawing/2014/main" id="{EA0844BF-E77A-49FD-B99D-200A0F5F2E97}"/>
              </a:ext>
            </a:extLst>
          </p:cNvPr>
          <p:cNvGraphicFramePr>
            <a:graphicFrameLocks noGrp="1"/>
          </p:cNvGraphicFramePr>
          <p:nvPr>
            <p:ph idx="1"/>
            <p:extLst>
              <p:ext uri="{D42A27DB-BD31-4B8C-83A1-F6EECF244321}">
                <p14:modId xmlns:p14="http://schemas.microsoft.com/office/powerpoint/2010/main" val="4058201756"/>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411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4345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Freeform: Shape 13">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3">
            <a:extLst>
              <a:ext uri="{FF2B5EF4-FFF2-40B4-BE49-F238E27FC236}">
                <a16:creationId xmlns:a16="http://schemas.microsoft.com/office/drawing/2014/main" id="{FF7F5252-BBDA-42D8-8B16-FF170079B78E}"/>
              </a:ext>
            </a:extLst>
          </p:cNvPr>
          <p:cNvPicPr>
            <a:picLocks noGrp="1" noChangeAspect="1"/>
          </p:cNvPicPr>
          <p:nvPr>
            <p:ph idx="1"/>
          </p:nvPr>
        </p:nvPicPr>
        <p:blipFill>
          <a:blip r:embed="rId3"/>
          <a:stretch>
            <a:fillRect/>
          </a:stretch>
        </p:blipFill>
        <p:spPr>
          <a:xfrm>
            <a:off x="3041385" y="1154926"/>
            <a:ext cx="3670220" cy="4548146"/>
          </a:xfrm>
          <a:prstGeom prst="rect">
            <a:avLst/>
          </a:prstGeom>
        </p:spPr>
      </p:pic>
      <p:pic>
        <p:nvPicPr>
          <p:cNvPr id="2" name="Picture 1">
            <a:extLst>
              <a:ext uri="{FF2B5EF4-FFF2-40B4-BE49-F238E27FC236}">
                <a16:creationId xmlns:a16="http://schemas.microsoft.com/office/drawing/2014/main" id="{D6BB2ABC-8E51-4AD5-978D-5D171495CC39}"/>
              </a:ext>
            </a:extLst>
          </p:cNvPr>
          <p:cNvPicPr>
            <a:picLocks noChangeAspect="1"/>
          </p:cNvPicPr>
          <p:nvPr/>
        </p:nvPicPr>
        <p:blipFill rotWithShape="1">
          <a:blip r:embed="rId4"/>
          <a:srcRect l="6443" t="3159" r="10897" b="7828"/>
          <a:stretch/>
        </p:blipFill>
        <p:spPr>
          <a:xfrm>
            <a:off x="7034694" y="1664969"/>
            <a:ext cx="1863104" cy="2179320"/>
          </a:xfrm>
          <a:prstGeom prst="rect">
            <a:avLst/>
          </a:prstGeom>
        </p:spPr>
      </p:pic>
      <p:sp>
        <p:nvSpPr>
          <p:cNvPr id="3" name="Rectangle 2">
            <a:extLst>
              <a:ext uri="{FF2B5EF4-FFF2-40B4-BE49-F238E27FC236}">
                <a16:creationId xmlns:a16="http://schemas.microsoft.com/office/drawing/2014/main" id="{CF92B3AB-DE00-4723-A59F-C22D99CA8104}"/>
              </a:ext>
            </a:extLst>
          </p:cNvPr>
          <p:cNvSpPr/>
          <p:nvPr/>
        </p:nvSpPr>
        <p:spPr>
          <a:xfrm>
            <a:off x="3345180" y="2255520"/>
            <a:ext cx="1417320" cy="998220"/>
          </a:xfrm>
          <a:prstGeom prst="rect">
            <a:avLst/>
          </a:prstGeom>
          <a:solidFill>
            <a:srgbClr val="33849C">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 4">
            <a:extLst>
              <a:ext uri="{FF2B5EF4-FFF2-40B4-BE49-F238E27FC236}">
                <a16:creationId xmlns:a16="http://schemas.microsoft.com/office/drawing/2014/main" id="{AA64A749-A581-4178-B9EC-D60EEB119BFB}"/>
              </a:ext>
            </a:extLst>
          </p:cNvPr>
          <p:cNvSpPr/>
          <p:nvPr/>
        </p:nvSpPr>
        <p:spPr>
          <a:xfrm rot="16200000">
            <a:off x="4799290" y="1628180"/>
            <a:ext cx="2179320" cy="2252900"/>
          </a:xfrm>
          <a:prstGeom prst="trapezoid">
            <a:avLst>
              <a:gd name="adj" fmla="val 26863"/>
            </a:avLst>
          </a:prstGeom>
          <a:solidFill>
            <a:srgbClr val="24D2E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03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19DE43D-AC9D-4B1C-821F-6E47E05CF219}"/>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Lato" panose="020F0502020204030203" pitchFamily="34" charset="0"/>
              </a:rPr>
              <a:t>Enough talk</a:t>
            </a:r>
            <a:br>
              <a:rPr lang="en-US" dirty="0">
                <a:solidFill>
                  <a:srgbClr val="FFFFFF"/>
                </a:solidFill>
                <a:latin typeface="Lato" panose="020F0502020204030203" pitchFamily="34" charset="0"/>
              </a:rPr>
            </a:br>
            <a:r>
              <a:rPr lang="en-US" dirty="0">
                <a:solidFill>
                  <a:srgbClr val="FFFFFF"/>
                </a:solidFill>
                <a:latin typeface="Lato" panose="020F0502020204030203" pitchFamily="34" charset="0"/>
              </a:rPr>
              <a:t>Let’s Code!</a:t>
            </a:r>
          </a:p>
        </p:txBody>
      </p:sp>
      <p:sp>
        <p:nvSpPr>
          <p:cNvPr id="3" name="Content Placeholder 2">
            <a:extLst>
              <a:ext uri="{FF2B5EF4-FFF2-40B4-BE49-F238E27FC236}">
                <a16:creationId xmlns:a16="http://schemas.microsoft.com/office/drawing/2014/main" id="{54D38EAC-B90D-4EB3-A044-EB61D47EF7D0}"/>
              </a:ext>
            </a:extLst>
          </p:cNvPr>
          <p:cNvSpPr>
            <a:spLocks noGrp="1"/>
          </p:cNvSpPr>
          <p:nvPr>
            <p:ph idx="1"/>
          </p:nvPr>
        </p:nvSpPr>
        <p:spPr>
          <a:xfrm>
            <a:off x="5654046" y="801866"/>
            <a:ext cx="5742612" cy="5230634"/>
          </a:xfrm>
        </p:spPr>
        <p:txBody>
          <a:bodyPr anchor="ctr">
            <a:normAutofit/>
          </a:bodyPr>
          <a:lstStyle/>
          <a:p>
            <a:pPr marL="0" indent="0">
              <a:buNone/>
            </a:pPr>
            <a:r>
              <a:rPr lang="en-US" sz="2400" dirty="0">
                <a:solidFill>
                  <a:srgbClr val="000000"/>
                </a:solidFill>
                <a:latin typeface="Lato" panose="020F0502020204030203" pitchFamily="34" charset="0"/>
              </a:rPr>
              <a:t>Install Instruction</a:t>
            </a:r>
          </a:p>
          <a:p>
            <a:pPr marL="0" indent="0">
              <a:buNone/>
            </a:pPr>
            <a:r>
              <a:rPr lang="en-US" sz="1800" dirty="0">
                <a:solidFill>
                  <a:srgbClr val="000000"/>
                </a:solidFill>
                <a:latin typeface="Lato" panose="020F0502020204030203" pitchFamily="34" charset="0"/>
              </a:rPr>
              <a:t>Make sure visual studio 2015 C++ tools are installed</a:t>
            </a:r>
          </a:p>
          <a:p>
            <a:pPr marL="0" indent="0">
              <a:buNone/>
            </a:pPr>
            <a:endParaRPr lang="en-US" sz="2400" dirty="0">
              <a:solidFill>
                <a:srgbClr val="000000"/>
              </a:solidFill>
              <a:latin typeface="Lato" panose="020F0502020204030203" pitchFamily="34" charset="0"/>
            </a:endParaRPr>
          </a:p>
          <a:p>
            <a:pPr marL="0" indent="0">
              <a:buNone/>
            </a:pPr>
            <a:endParaRPr lang="en-US" sz="2400" dirty="0">
              <a:solidFill>
                <a:srgbClr val="000000"/>
              </a:solidFill>
              <a:latin typeface="Lato" panose="020F0502020204030203" pitchFamily="34" charset="0"/>
            </a:endParaRPr>
          </a:p>
          <a:p>
            <a:pPr marL="0" indent="0">
              <a:buNone/>
            </a:pPr>
            <a:r>
              <a:rPr lang="en-US" sz="2400" dirty="0">
                <a:solidFill>
                  <a:srgbClr val="000000"/>
                </a:solidFill>
                <a:latin typeface="Lato" panose="020F0502020204030203" pitchFamily="34" charset="0"/>
              </a:rPr>
              <a:t>A simple walkthrough</a:t>
            </a:r>
          </a:p>
          <a:p>
            <a:pPr marL="0" indent="0">
              <a:buNone/>
            </a:pPr>
            <a:endParaRPr lang="en-US" sz="2400" dirty="0">
              <a:solidFill>
                <a:srgbClr val="000000"/>
              </a:solidFill>
              <a:latin typeface="Lato" panose="020F0502020204030203" pitchFamily="34" charset="0"/>
            </a:endParaRPr>
          </a:p>
          <a:p>
            <a:pPr marL="0" indent="0">
              <a:buNone/>
            </a:pPr>
            <a:r>
              <a:rPr lang="en-US" sz="2400" dirty="0">
                <a:solidFill>
                  <a:srgbClr val="000000"/>
                </a:solidFill>
                <a:latin typeface="Lato" panose="020F0502020204030203" pitchFamily="34" charset="0"/>
              </a:rPr>
              <a:t>Real world examples</a:t>
            </a:r>
          </a:p>
        </p:txBody>
      </p:sp>
      <p:sp>
        <p:nvSpPr>
          <p:cNvPr id="9" name="TextBox 8">
            <a:extLst>
              <a:ext uri="{FF2B5EF4-FFF2-40B4-BE49-F238E27FC236}">
                <a16:creationId xmlns:a16="http://schemas.microsoft.com/office/drawing/2014/main" id="{F3AFA1B2-30F3-4AD3-AC59-6E4C1BC4FBB1}"/>
              </a:ext>
            </a:extLst>
          </p:cNvPr>
          <p:cNvSpPr txBox="1"/>
          <p:nvPr/>
        </p:nvSpPr>
        <p:spPr>
          <a:xfrm>
            <a:off x="5654046" y="2668726"/>
            <a:ext cx="6170676" cy="954107"/>
          </a:xfrm>
          <a:prstGeom prst="rect">
            <a:avLst/>
          </a:prstGeom>
          <a:solidFill>
            <a:schemeClr val="bg1">
              <a:lumMod val="85000"/>
              <a:lumOff val="15000"/>
            </a:schemeClr>
          </a:solidFill>
        </p:spPr>
        <p:txBody>
          <a:bodyPr wrap="square" rtlCol="0">
            <a:spAutoFit/>
          </a:bodyPr>
          <a:lstStyle/>
          <a:p>
            <a:r>
              <a:rPr lang="en-US" sz="1400" dirty="0">
                <a:solidFill>
                  <a:srgbClr val="92D050"/>
                </a:solidFill>
                <a:latin typeface="Consolas" panose="020B0609020204030204" pitchFamily="49" charset="0"/>
              </a:rPr>
              <a:t>&gt; </a:t>
            </a:r>
            <a:r>
              <a:rPr lang="en-US" sz="1400" dirty="0" err="1">
                <a:solidFill>
                  <a:srgbClr val="92D050"/>
                </a:solidFill>
                <a:latin typeface="Consolas" panose="020B0609020204030204" pitchFamily="49" charset="0"/>
              </a:rPr>
              <a:t>conda</a:t>
            </a:r>
            <a:r>
              <a:rPr lang="en-US" sz="1400" dirty="0">
                <a:solidFill>
                  <a:srgbClr val="92D050"/>
                </a:solidFill>
                <a:latin typeface="Consolas" panose="020B0609020204030204" pitchFamily="49" charset="0"/>
              </a:rPr>
              <a:t> create -n </a:t>
            </a:r>
            <a:r>
              <a:rPr lang="en-US" sz="1400" dirty="0" err="1">
                <a:solidFill>
                  <a:srgbClr val="92D050"/>
                </a:solidFill>
                <a:latin typeface="Consolas" panose="020B0609020204030204" pitchFamily="49" charset="0"/>
              </a:rPr>
              <a:t>keras_env</a:t>
            </a:r>
            <a:r>
              <a:rPr lang="en-US" sz="1400" dirty="0">
                <a:solidFill>
                  <a:srgbClr val="92D050"/>
                </a:solidFill>
                <a:latin typeface="Consolas" panose="020B0609020204030204" pitchFamily="49" charset="0"/>
              </a:rPr>
              <a:t> python=3.6 anaconda</a:t>
            </a:r>
          </a:p>
          <a:p>
            <a:r>
              <a:rPr lang="en-US" sz="1400" dirty="0">
                <a:solidFill>
                  <a:srgbClr val="92D050"/>
                </a:solidFill>
                <a:latin typeface="Consolas" panose="020B0609020204030204" pitchFamily="49" charset="0"/>
              </a:rPr>
              <a:t>&gt; activate </a:t>
            </a:r>
            <a:r>
              <a:rPr lang="en-US" sz="1400" dirty="0" err="1">
                <a:solidFill>
                  <a:srgbClr val="92D050"/>
                </a:solidFill>
                <a:latin typeface="Consolas" panose="020B0609020204030204" pitchFamily="49" charset="0"/>
              </a:rPr>
              <a:t>keras_env</a:t>
            </a:r>
            <a:r>
              <a:rPr lang="en-US" sz="1400" dirty="0">
                <a:solidFill>
                  <a:srgbClr val="92D050"/>
                </a:solidFill>
                <a:latin typeface="Consolas" panose="020B0609020204030204" pitchFamily="49" charset="0"/>
              </a:rPr>
              <a:t> OR $</a:t>
            </a:r>
            <a:r>
              <a:rPr lang="en-US" sz="1400" dirty="0" err="1">
                <a:solidFill>
                  <a:srgbClr val="92D050"/>
                </a:solidFill>
                <a:latin typeface="Consolas" panose="020B0609020204030204" pitchFamily="49" charset="0"/>
              </a:rPr>
              <a:t>conda</a:t>
            </a:r>
            <a:r>
              <a:rPr lang="en-US" sz="1400" dirty="0">
                <a:solidFill>
                  <a:srgbClr val="92D050"/>
                </a:solidFill>
                <a:latin typeface="Consolas" panose="020B0609020204030204" pitchFamily="49" charset="0"/>
              </a:rPr>
              <a:t> activate </a:t>
            </a:r>
            <a:r>
              <a:rPr lang="en-US" sz="1400" dirty="0" err="1">
                <a:solidFill>
                  <a:srgbClr val="92D050"/>
                </a:solidFill>
                <a:latin typeface="Consolas" panose="020B0609020204030204" pitchFamily="49" charset="0"/>
              </a:rPr>
              <a:t>keras_env</a:t>
            </a:r>
            <a:endParaRPr lang="en-US" sz="1400" dirty="0">
              <a:solidFill>
                <a:srgbClr val="92D050"/>
              </a:solidFill>
              <a:latin typeface="Consolas" panose="020B0609020204030204" pitchFamily="49" charset="0"/>
            </a:endParaRPr>
          </a:p>
          <a:p>
            <a:r>
              <a:rPr lang="en-US" sz="1400" dirty="0">
                <a:solidFill>
                  <a:srgbClr val="92D050"/>
                </a:solidFill>
                <a:latin typeface="Consolas" panose="020B0609020204030204" pitchFamily="49" charset="0"/>
              </a:rPr>
              <a:t>&gt; </a:t>
            </a:r>
            <a:r>
              <a:rPr lang="en-US" sz="1400" dirty="0" err="1">
                <a:solidFill>
                  <a:srgbClr val="92D050"/>
                </a:solidFill>
                <a:latin typeface="Consolas" panose="020B0609020204030204" pitchFamily="49" charset="0"/>
              </a:rPr>
              <a:t>conda</a:t>
            </a:r>
            <a:r>
              <a:rPr lang="en-US" sz="1400" dirty="0">
                <a:solidFill>
                  <a:srgbClr val="92D050"/>
                </a:solidFill>
                <a:latin typeface="Consolas" panose="020B0609020204030204" pitchFamily="49" charset="0"/>
              </a:rPr>
              <a:t> install </a:t>
            </a:r>
            <a:r>
              <a:rPr lang="en-US" sz="1400" dirty="0" err="1">
                <a:solidFill>
                  <a:srgbClr val="92D050"/>
                </a:solidFill>
                <a:latin typeface="Consolas" panose="020B0609020204030204" pitchFamily="49" charset="0"/>
              </a:rPr>
              <a:t>tensorflow</a:t>
            </a:r>
            <a:r>
              <a:rPr lang="en-US" sz="1400" dirty="0">
                <a:solidFill>
                  <a:srgbClr val="92D050"/>
                </a:solidFill>
                <a:latin typeface="Consolas" panose="020B0609020204030204" pitchFamily="49" charset="0"/>
              </a:rPr>
              <a:t> </a:t>
            </a:r>
            <a:r>
              <a:rPr lang="en-US" sz="1400" dirty="0" err="1">
                <a:solidFill>
                  <a:srgbClr val="92D050"/>
                </a:solidFill>
                <a:latin typeface="Consolas" panose="020B0609020204030204" pitchFamily="49" charset="0"/>
              </a:rPr>
              <a:t>keras</a:t>
            </a:r>
            <a:r>
              <a:rPr lang="en-US" sz="1400" dirty="0">
                <a:solidFill>
                  <a:srgbClr val="92D050"/>
                </a:solidFill>
                <a:latin typeface="Consolas" panose="020B0609020204030204" pitchFamily="49" charset="0"/>
              </a:rPr>
              <a:t> </a:t>
            </a:r>
            <a:r>
              <a:rPr lang="en-US" sz="1400" dirty="0" err="1">
                <a:solidFill>
                  <a:srgbClr val="92D050"/>
                </a:solidFill>
                <a:latin typeface="Consolas" panose="020B0609020204030204" pitchFamily="49" charset="0"/>
              </a:rPr>
              <a:t>pydot</a:t>
            </a:r>
            <a:r>
              <a:rPr lang="en-US" sz="1400" dirty="0">
                <a:solidFill>
                  <a:srgbClr val="92D050"/>
                </a:solidFill>
                <a:latin typeface="Consolas" panose="020B0609020204030204" pitchFamily="49" charset="0"/>
              </a:rPr>
              <a:t> </a:t>
            </a:r>
            <a:r>
              <a:rPr lang="en-US" sz="1400" dirty="0" err="1">
                <a:solidFill>
                  <a:srgbClr val="92D050"/>
                </a:solidFill>
                <a:latin typeface="Consolas" panose="020B0609020204030204" pitchFamily="49" charset="0"/>
              </a:rPr>
              <a:t>graphviz</a:t>
            </a:r>
            <a:r>
              <a:rPr lang="en-US" sz="1400" dirty="0">
                <a:solidFill>
                  <a:srgbClr val="92D050"/>
                </a:solidFill>
                <a:latin typeface="Consolas" panose="020B0609020204030204" pitchFamily="49" charset="0"/>
              </a:rPr>
              <a:t> </a:t>
            </a:r>
            <a:r>
              <a:rPr lang="en-US" sz="1400" dirty="0" err="1">
                <a:solidFill>
                  <a:srgbClr val="92D050"/>
                </a:solidFill>
                <a:latin typeface="Consolas" panose="020B0609020204030204" pitchFamily="49" charset="0"/>
              </a:rPr>
              <a:t>scikit</a:t>
            </a:r>
            <a:r>
              <a:rPr lang="en-US" sz="1400" dirty="0">
                <a:solidFill>
                  <a:srgbClr val="92D050"/>
                </a:solidFill>
                <a:latin typeface="Consolas" panose="020B0609020204030204" pitchFamily="49" charset="0"/>
              </a:rPr>
              <a:t>-learn</a:t>
            </a:r>
          </a:p>
          <a:p>
            <a:r>
              <a:rPr lang="en-US" sz="1400" dirty="0">
                <a:latin typeface="Consolas" panose="020B0609020204030204" pitchFamily="49" charset="0"/>
              </a:rPr>
              <a:t>	(add </a:t>
            </a:r>
            <a:r>
              <a:rPr lang="en-US" sz="1400" dirty="0" err="1">
                <a:latin typeface="Consolas" panose="020B0609020204030204" pitchFamily="49" charset="0"/>
              </a:rPr>
              <a:t>graphviz</a:t>
            </a:r>
            <a:r>
              <a:rPr lang="en-US" sz="1400" dirty="0">
                <a:latin typeface="Consolas" panose="020B0609020204030204" pitchFamily="49" charset="0"/>
              </a:rPr>
              <a:t> bin to %PATH% OR $PATH)</a:t>
            </a:r>
          </a:p>
        </p:txBody>
      </p:sp>
    </p:spTree>
    <p:extLst>
      <p:ext uri="{BB962C8B-B14F-4D97-AF65-F5344CB8AC3E}">
        <p14:creationId xmlns:p14="http://schemas.microsoft.com/office/powerpoint/2010/main" val="316471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http://t2.gstatic.com/images?q=tbn:ANd9GcQkcmk_Desq5GAjmMXcVnZOQsksfgWWvFcBw3uPCKXGBhODFpL6">
            <a:extLst>
              <a:ext uri="{FF2B5EF4-FFF2-40B4-BE49-F238E27FC236}">
                <a16:creationId xmlns:a16="http://schemas.microsoft.com/office/drawing/2014/main" id="{7A4C7643-0529-47F6-948B-1CDB31E399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8518"/>
          <a:stretch/>
        </p:blipFill>
        <p:spPr bwMode="auto">
          <a:xfrm>
            <a:off x="687370" y="1629089"/>
            <a:ext cx="3145788" cy="36200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91AAA67-A173-4441-9682-843C278D0586}"/>
              </a:ext>
            </a:extLst>
          </p:cNvPr>
          <p:cNvSpPr>
            <a:spLocks noGrp="1"/>
          </p:cNvSpPr>
          <p:nvPr>
            <p:ph idx="1"/>
          </p:nvPr>
        </p:nvSpPr>
        <p:spPr>
          <a:xfrm>
            <a:off x="110398" y="127744"/>
            <a:ext cx="4977578" cy="483131"/>
          </a:xfrm>
        </p:spPr>
        <p:txBody>
          <a:bodyPr vert="horz" lIns="91440" tIns="45720" rIns="91440" bIns="45720" rtlCol="0" anchor="ctr">
            <a:normAutofit fontScale="92500"/>
          </a:bodyPr>
          <a:lstStyle/>
          <a:p>
            <a:pPr marL="0" indent="0">
              <a:buNone/>
            </a:pPr>
            <a:r>
              <a:rPr lang="en-US" sz="2000" dirty="0">
                <a:solidFill>
                  <a:srgbClr val="000000"/>
                </a:solidFill>
                <a:latin typeface="Lato" panose="020F0502020204030203" pitchFamily="34" charset="0"/>
              </a:rPr>
              <a:t>Deep Learning with Python, François </a:t>
            </a:r>
            <a:r>
              <a:rPr lang="en-US" sz="2000" dirty="0" err="1">
                <a:solidFill>
                  <a:srgbClr val="000000"/>
                </a:solidFill>
                <a:latin typeface="Lato" panose="020F0502020204030203" pitchFamily="34" charset="0"/>
              </a:rPr>
              <a:t>Chollet</a:t>
            </a:r>
            <a:endParaRPr lang="en-US" sz="2000" dirty="0">
              <a:solidFill>
                <a:srgbClr val="000000"/>
              </a:solidFill>
              <a:latin typeface="Lato" panose="020F0502020204030203" pitchFamily="34" charset="0"/>
            </a:endParaRPr>
          </a:p>
        </p:txBody>
      </p:sp>
      <p:pic>
        <p:nvPicPr>
          <p:cNvPr id="6" name="Picture 5">
            <a:extLst>
              <a:ext uri="{FF2B5EF4-FFF2-40B4-BE49-F238E27FC236}">
                <a16:creationId xmlns:a16="http://schemas.microsoft.com/office/drawing/2014/main" id="{6D1EC4C2-D5D5-435E-966D-B043DD8ED70B}"/>
              </a:ext>
            </a:extLst>
          </p:cNvPr>
          <p:cNvPicPr>
            <a:picLocks noChangeAspect="1"/>
          </p:cNvPicPr>
          <p:nvPr/>
        </p:nvPicPr>
        <p:blipFill rotWithShape="1">
          <a:blip r:embed="rId4"/>
          <a:srcRect t="10892"/>
          <a:stretch/>
        </p:blipFill>
        <p:spPr>
          <a:xfrm>
            <a:off x="6095998" y="69425"/>
            <a:ext cx="3705225" cy="3003651"/>
          </a:xfrm>
          <a:prstGeom prst="rect">
            <a:avLst/>
          </a:prstGeom>
        </p:spPr>
      </p:pic>
      <p:pic>
        <p:nvPicPr>
          <p:cNvPr id="2" name="Picture 1">
            <a:extLst>
              <a:ext uri="{FF2B5EF4-FFF2-40B4-BE49-F238E27FC236}">
                <a16:creationId xmlns:a16="http://schemas.microsoft.com/office/drawing/2014/main" id="{EC2FFFCB-B591-4508-8095-7B33460F47DE}"/>
              </a:ext>
            </a:extLst>
          </p:cNvPr>
          <p:cNvPicPr>
            <a:picLocks noChangeAspect="1"/>
          </p:cNvPicPr>
          <p:nvPr/>
        </p:nvPicPr>
        <p:blipFill>
          <a:blip r:embed="rId5"/>
          <a:stretch>
            <a:fillRect/>
          </a:stretch>
        </p:blipFill>
        <p:spPr>
          <a:xfrm>
            <a:off x="6095998" y="3142501"/>
            <a:ext cx="3705224" cy="3580374"/>
          </a:xfrm>
          <a:prstGeom prst="rect">
            <a:avLst/>
          </a:prstGeom>
        </p:spPr>
      </p:pic>
    </p:spTree>
    <p:extLst>
      <p:ext uri="{BB962C8B-B14F-4D97-AF65-F5344CB8AC3E}">
        <p14:creationId xmlns:p14="http://schemas.microsoft.com/office/powerpoint/2010/main" val="31625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98EF08-2D33-4EEE-98AE-C8384E007DAD}"/>
              </a:ext>
            </a:extLst>
          </p:cNvPr>
          <p:cNvSpPr>
            <a:spLocks noGrp="1"/>
          </p:cNvSpPr>
          <p:nvPr>
            <p:ph type="title"/>
          </p:nvPr>
        </p:nvSpPr>
        <p:spPr>
          <a:xfrm>
            <a:off x="5705475" y="802955"/>
            <a:ext cx="5366606" cy="1454051"/>
          </a:xfrm>
        </p:spPr>
        <p:txBody>
          <a:bodyPr>
            <a:normAutofit/>
          </a:bodyPr>
          <a:lstStyle/>
          <a:p>
            <a:r>
              <a:rPr lang="en-US" dirty="0">
                <a:solidFill>
                  <a:srgbClr val="000000"/>
                </a:solidFill>
                <a:latin typeface="Lato" panose="020F0502020204030203" pitchFamily="34" charset="0"/>
              </a:rPr>
              <a:t>Resources &amp; Notes</a:t>
            </a:r>
          </a:p>
        </p:txBody>
      </p:sp>
      <p:sp>
        <p:nvSpPr>
          <p:cNvPr id="1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encil">
            <a:extLst>
              <a:ext uri="{FF2B5EF4-FFF2-40B4-BE49-F238E27FC236}">
                <a16:creationId xmlns:a16="http://schemas.microsoft.com/office/drawing/2014/main" id="{105D677B-38DF-4AFE-A3B0-2B066C45DA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654558AA-BF63-4FC9-B500-670634EF3F2F}"/>
              </a:ext>
            </a:extLst>
          </p:cNvPr>
          <p:cNvSpPr>
            <a:spLocks noGrp="1"/>
          </p:cNvSpPr>
          <p:nvPr>
            <p:ph idx="1"/>
          </p:nvPr>
        </p:nvSpPr>
        <p:spPr>
          <a:xfrm>
            <a:off x="5705475" y="2421682"/>
            <a:ext cx="6172200" cy="3639289"/>
          </a:xfrm>
        </p:spPr>
        <p:txBody>
          <a:bodyPr anchor="ctr">
            <a:normAutofit/>
          </a:bodyPr>
          <a:lstStyle/>
          <a:p>
            <a:r>
              <a:rPr lang="en-US" sz="1600" dirty="0">
                <a:solidFill>
                  <a:srgbClr val="000000"/>
                </a:solidFill>
              </a:rPr>
              <a:t>Meetup Contents: </a:t>
            </a:r>
            <a:r>
              <a:rPr lang="en-US" sz="1600" dirty="0">
                <a:solidFill>
                  <a:srgbClr val="000000"/>
                </a:solidFill>
                <a:hlinkClick r:id="rId5"/>
              </a:rPr>
              <a:t>https://github.com/dhruvsakalley/meetups/tree/master/intro_keras</a:t>
            </a:r>
            <a:endParaRPr lang="en-US" sz="1600" dirty="0">
              <a:solidFill>
                <a:srgbClr val="000000"/>
              </a:solidFill>
            </a:endParaRPr>
          </a:p>
          <a:p>
            <a:r>
              <a:rPr lang="en-US" sz="1600" dirty="0">
                <a:solidFill>
                  <a:srgbClr val="000000"/>
                </a:solidFill>
              </a:rPr>
              <a:t>Q&amp;A + Feedback </a:t>
            </a:r>
            <a:r>
              <a:rPr lang="en-US" sz="1600" dirty="0">
                <a:solidFill>
                  <a:srgbClr val="000000"/>
                </a:solidFill>
                <a:hlinkClick r:id="rId6"/>
              </a:rPr>
              <a:t>www.menti.com</a:t>
            </a:r>
            <a:r>
              <a:rPr lang="en-US" sz="1600" dirty="0">
                <a:solidFill>
                  <a:srgbClr val="000000"/>
                </a:solidFill>
              </a:rPr>
              <a:t> Enter Code: 27 50 85</a:t>
            </a:r>
          </a:p>
          <a:p>
            <a:r>
              <a:rPr lang="en-US" sz="1600" dirty="0">
                <a:solidFill>
                  <a:srgbClr val="000000"/>
                </a:solidFill>
              </a:rPr>
              <a:t>Documentation: Keras.io, sometimes outdated, instead use help()</a:t>
            </a:r>
          </a:p>
          <a:p>
            <a:r>
              <a:rPr lang="en-US" sz="1600" dirty="0">
                <a:solidFill>
                  <a:srgbClr val="000000"/>
                </a:solidFill>
              </a:rPr>
              <a:t>Updates: blog.keras.io</a:t>
            </a:r>
          </a:p>
          <a:p>
            <a:r>
              <a:rPr lang="en-US" sz="1600" dirty="0">
                <a:solidFill>
                  <a:srgbClr val="000000"/>
                </a:solidFill>
              </a:rPr>
              <a:t>Slack: kerasteam.slack.com</a:t>
            </a:r>
          </a:p>
          <a:p>
            <a:r>
              <a:rPr lang="en-US" sz="1600" dirty="0">
                <a:solidFill>
                  <a:srgbClr val="000000"/>
                </a:solidFill>
              </a:rPr>
              <a:t>Examples: github.com/</a:t>
            </a:r>
            <a:r>
              <a:rPr lang="en-US" sz="1600" dirty="0" err="1">
                <a:solidFill>
                  <a:srgbClr val="000000"/>
                </a:solidFill>
              </a:rPr>
              <a:t>fchollet</a:t>
            </a:r>
            <a:r>
              <a:rPr lang="en-US" sz="1600" dirty="0">
                <a:solidFill>
                  <a:srgbClr val="000000"/>
                </a:solidFill>
              </a:rPr>
              <a:t>/</a:t>
            </a:r>
            <a:r>
              <a:rPr lang="en-US" sz="1600" dirty="0" err="1">
                <a:solidFill>
                  <a:srgbClr val="000000"/>
                </a:solidFill>
              </a:rPr>
              <a:t>keras</a:t>
            </a:r>
            <a:endParaRPr lang="en-US" sz="1600" dirty="0">
              <a:solidFill>
                <a:srgbClr val="000000"/>
              </a:solidFill>
            </a:endParaRPr>
          </a:p>
          <a:p>
            <a:r>
              <a:rPr lang="en-US" sz="1600" dirty="0">
                <a:solidFill>
                  <a:srgbClr val="000000"/>
                </a:solidFill>
              </a:rPr>
              <a:t>https://keras.io/getting-started/faq/#how-can-i-run-keras-on-gpu</a:t>
            </a:r>
          </a:p>
        </p:txBody>
      </p:sp>
    </p:spTree>
    <p:extLst>
      <p:ext uri="{BB962C8B-B14F-4D97-AF65-F5344CB8AC3E}">
        <p14:creationId xmlns:p14="http://schemas.microsoft.com/office/powerpoint/2010/main" val="337654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F5E7-C7E7-48C4-B0B5-2F560E517174}"/>
              </a:ext>
            </a:extLst>
          </p:cNvPr>
          <p:cNvSpPr>
            <a:spLocks noGrp="1"/>
          </p:cNvSpPr>
          <p:nvPr>
            <p:ph type="title"/>
          </p:nvPr>
        </p:nvSpPr>
        <p:spPr/>
        <p:txBody>
          <a:bodyPr/>
          <a:lstStyle/>
          <a:p>
            <a:pPr algn="ctr"/>
            <a:r>
              <a:rPr lang="en-US" dirty="0">
                <a:latin typeface="Lato" panose="020F0502020204030203" pitchFamily="34" charset="0"/>
              </a:rPr>
              <a:t>Thank you &amp; don’t be a stranger!</a:t>
            </a:r>
          </a:p>
        </p:txBody>
      </p:sp>
      <p:pic>
        <p:nvPicPr>
          <p:cNvPr id="3074" name="Picture 2" descr="Image result for minion thank you">
            <a:extLst>
              <a:ext uri="{FF2B5EF4-FFF2-40B4-BE49-F238E27FC236}">
                <a16:creationId xmlns:a16="http://schemas.microsoft.com/office/drawing/2014/main" id="{4C261C76-6943-48F2-855B-3996A34378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8594" y="1825625"/>
            <a:ext cx="303481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05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E63DF79-A4F7-496F-A46A-B5172227FE33}"/>
              </a:ext>
            </a:extLst>
          </p:cNvPr>
          <p:cNvSpPr>
            <a:spLocks noGrp="1"/>
          </p:cNvSpPr>
          <p:nvPr>
            <p:ph type="title"/>
          </p:nvPr>
        </p:nvSpPr>
        <p:spPr>
          <a:xfrm>
            <a:off x="8763000" y="3838575"/>
            <a:ext cx="2628879" cy="2267935"/>
          </a:xfrm>
          <a:solidFill>
            <a:srgbClr val="9A0000"/>
          </a:solidFill>
          <a:effectLst/>
        </p:spPr>
        <p:txBody>
          <a:bodyPr vert="horz" lIns="91440" tIns="45720" rIns="91440" bIns="45720" rtlCol="0" anchor="ctr">
            <a:noAutofit/>
          </a:bodyPr>
          <a:lstStyle/>
          <a:p>
            <a:pPr algn="ctr">
              <a:lnSpc>
                <a:spcPct val="100000"/>
              </a:lnSpc>
            </a:pPr>
            <a:r>
              <a:rPr lang="en-US" sz="15000" b="1" dirty="0"/>
              <a:t>Y?</a:t>
            </a:r>
          </a:p>
        </p:txBody>
      </p:sp>
      <p:sp>
        <p:nvSpPr>
          <p:cNvPr id="139"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https://s3.amazonaws.com/keras.io/img/dl_frameworks_power_scores.png">
            <a:extLst>
              <a:ext uri="{FF2B5EF4-FFF2-40B4-BE49-F238E27FC236}">
                <a16:creationId xmlns:a16="http://schemas.microsoft.com/office/drawing/2014/main" id="{74BF933E-1220-444E-8C78-29A0D8BA962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227" b="2"/>
          <a:stretch/>
        </p:blipFill>
        <p:spPr bwMode="auto">
          <a:xfrm>
            <a:off x="323181" y="3402204"/>
            <a:ext cx="3163437" cy="2037091"/>
          </a:xfrm>
          <a:prstGeom prst="rect">
            <a:avLst/>
          </a:prstGeom>
          <a:noFill/>
          <a:extLst>
            <a:ext uri="{909E8E84-426E-40DD-AFC4-6F175D3DCCD1}">
              <a14:hiddenFill xmlns:a14="http://schemas.microsoft.com/office/drawing/2010/main">
                <a:solidFill>
                  <a:srgbClr val="FFFFFF"/>
                </a:solidFill>
              </a14:hiddenFill>
            </a:ext>
          </a:extLst>
        </p:spPr>
      </p:pic>
      <p:sp>
        <p:nvSpPr>
          <p:cNvPr id="141" name="Freeform: Shape 140">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2DCC9B4C-8811-44D4-AFC1-6A93AAEC9089}"/>
              </a:ext>
            </a:extLst>
          </p:cNvPr>
          <p:cNvPicPr>
            <a:picLocks noChangeAspect="1"/>
          </p:cNvPicPr>
          <p:nvPr/>
        </p:nvPicPr>
        <p:blipFill>
          <a:blip r:embed="rId4"/>
          <a:stretch>
            <a:fillRect/>
          </a:stretch>
        </p:blipFill>
        <p:spPr>
          <a:xfrm>
            <a:off x="5418595" y="636523"/>
            <a:ext cx="2754249" cy="1251013"/>
          </a:xfrm>
          <a:prstGeom prst="rect">
            <a:avLst/>
          </a:prstGeom>
        </p:spPr>
      </p:pic>
    </p:spTree>
    <p:extLst>
      <p:ext uri="{BB962C8B-B14F-4D97-AF65-F5344CB8AC3E}">
        <p14:creationId xmlns:p14="http://schemas.microsoft.com/office/powerpoint/2010/main" val="65023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D978AC8-CCD3-4833-988F-BCDE801B9A0F}"/>
              </a:ext>
            </a:extLst>
          </p:cNvPr>
          <p:cNvSpPr>
            <a:spLocks noGrp="1"/>
          </p:cNvSpPr>
          <p:nvPr>
            <p:ph type="title"/>
          </p:nvPr>
        </p:nvSpPr>
        <p:spPr>
          <a:xfrm>
            <a:off x="1179226" y="826680"/>
            <a:ext cx="9833548" cy="1325563"/>
          </a:xfrm>
        </p:spPr>
        <p:txBody>
          <a:bodyPr>
            <a:normAutofit/>
          </a:bodyPr>
          <a:lstStyle/>
          <a:p>
            <a:pPr algn="ctr"/>
            <a:r>
              <a:rPr lang="en-US" sz="2800" dirty="0">
                <a:solidFill>
                  <a:srgbClr val="FFFFFF"/>
                </a:solidFill>
                <a:latin typeface="Lato" panose="020F0502020204030203" pitchFamily="34" charset="0"/>
              </a:rPr>
              <a:t>The </a:t>
            </a:r>
            <a:r>
              <a:rPr lang="en-US" sz="2800" dirty="0" err="1">
                <a:solidFill>
                  <a:srgbClr val="FFFFFF"/>
                </a:solidFill>
                <a:latin typeface="Lato" panose="020F0502020204030203" pitchFamily="34" charset="0"/>
              </a:rPr>
              <a:t>Keras</a:t>
            </a:r>
            <a:r>
              <a:rPr lang="en-US" sz="2800" dirty="0">
                <a:solidFill>
                  <a:srgbClr val="FFFFFF"/>
                </a:solidFill>
                <a:latin typeface="Lato" panose="020F0502020204030203" pitchFamily="34" charset="0"/>
              </a:rPr>
              <a:t> functional API for defining complex models, such as multi-output models, directed acyclic graphs, or models with shared layers.</a:t>
            </a:r>
          </a:p>
        </p:txBody>
      </p:sp>
      <p:sp>
        <p:nvSpPr>
          <p:cNvPr id="3" name="Content Placeholder 2">
            <a:extLst>
              <a:ext uri="{FF2B5EF4-FFF2-40B4-BE49-F238E27FC236}">
                <a16:creationId xmlns:a16="http://schemas.microsoft.com/office/drawing/2014/main" id="{EAD568F3-8FC7-4781-8D33-E24190B25E9D}"/>
              </a:ext>
            </a:extLst>
          </p:cNvPr>
          <p:cNvSpPr>
            <a:spLocks noGrp="1"/>
          </p:cNvSpPr>
          <p:nvPr>
            <p:ph idx="1"/>
          </p:nvPr>
        </p:nvSpPr>
        <p:spPr>
          <a:xfrm>
            <a:off x="1179226" y="3092970"/>
            <a:ext cx="9833548" cy="2693976"/>
          </a:xfrm>
        </p:spPr>
        <p:txBody>
          <a:bodyPr>
            <a:normAutofit/>
          </a:bodyPr>
          <a:lstStyle/>
          <a:p>
            <a:r>
              <a:rPr lang="en-US" sz="2000" b="1" dirty="0">
                <a:solidFill>
                  <a:srgbClr val="000000"/>
                </a:solidFill>
                <a:latin typeface="Lato" panose="020F0502020204030203" pitchFamily="34" charset="0"/>
              </a:rPr>
              <a:t>Easy to turn models into products, rapid prototyping, pythonic</a:t>
            </a:r>
          </a:p>
          <a:p>
            <a:endParaRPr lang="en-US" sz="2000" b="1" dirty="0">
              <a:solidFill>
                <a:srgbClr val="000000"/>
              </a:solidFill>
              <a:latin typeface="Lato" panose="020F0502020204030203" pitchFamily="34" charset="0"/>
            </a:endParaRPr>
          </a:p>
          <a:p>
            <a:r>
              <a:rPr lang="en-US" sz="2000" b="1" dirty="0">
                <a:solidFill>
                  <a:srgbClr val="000000"/>
                </a:solidFill>
                <a:latin typeface="Lato" panose="020F0502020204030203" pitchFamily="34" charset="0"/>
              </a:rPr>
              <a:t>Supports multiple backend engines [TensorFlow , CNTK , Theano, </a:t>
            </a:r>
            <a:r>
              <a:rPr lang="en-US" sz="2000" b="1" dirty="0" err="1">
                <a:solidFill>
                  <a:srgbClr val="000000"/>
                </a:solidFill>
                <a:latin typeface="Lato" panose="020F0502020204030203" pitchFamily="34" charset="0"/>
              </a:rPr>
              <a:t>MXNet</a:t>
            </a:r>
            <a:r>
              <a:rPr lang="en-US" sz="2000" b="1" dirty="0">
                <a:solidFill>
                  <a:srgbClr val="000000"/>
                </a:solidFill>
                <a:latin typeface="Lato" panose="020F0502020204030203" pitchFamily="34" charset="0"/>
              </a:rPr>
              <a:t>]</a:t>
            </a:r>
          </a:p>
          <a:p>
            <a:endParaRPr lang="en-US" sz="2000" b="1" dirty="0">
              <a:solidFill>
                <a:srgbClr val="000000"/>
              </a:solidFill>
              <a:latin typeface="Lato" panose="020F0502020204030203" pitchFamily="34" charset="0"/>
            </a:endParaRPr>
          </a:p>
          <a:p>
            <a:r>
              <a:rPr lang="en-US" sz="2000" b="1" dirty="0">
                <a:solidFill>
                  <a:srgbClr val="000000"/>
                </a:solidFill>
                <a:latin typeface="Lato" panose="020F0502020204030203" pitchFamily="34" charset="0"/>
              </a:rPr>
              <a:t>Strong multi-GPU support and distributed training support</a:t>
            </a:r>
          </a:p>
          <a:p>
            <a:endParaRPr lang="en-US" sz="2000" b="1" dirty="0">
              <a:solidFill>
                <a:srgbClr val="000000"/>
              </a:solidFill>
            </a:endParaRPr>
          </a:p>
          <a:p>
            <a:endParaRPr lang="en-US" sz="2000" dirty="0">
              <a:solidFill>
                <a:srgbClr val="000000"/>
              </a:solidFill>
            </a:endParaRPr>
          </a:p>
        </p:txBody>
      </p:sp>
      <p:sp>
        <p:nvSpPr>
          <p:cNvPr id="23" name="Rectangle 22">
            <a:extLst>
              <a:ext uri="{FF2B5EF4-FFF2-40B4-BE49-F238E27FC236}">
                <a16:creationId xmlns:a16="http://schemas.microsoft.com/office/drawing/2014/main" id="{51DF0E06-3582-40E4-A9F4-E84727F3E3C7}"/>
              </a:ext>
            </a:extLst>
          </p:cNvPr>
          <p:cNvSpPr/>
          <p:nvPr/>
        </p:nvSpPr>
        <p:spPr>
          <a:xfrm>
            <a:off x="2944368" y="905256"/>
            <a:ext cx="2258568" cy="403542"/>
          </a:xfrm>
          <a:prstGeom prst="rect">
            <a:avLst/>
          </a:prstGeom>
          <a:solidFill>
            <a:srgbClr val="00B0F0">
              <a:alpha val="30196"/>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28575">
                <a:solidFill>
                  <a:schemeClr val="tx1"/>
                </a:solidFill>
              </a:ln>
            </a:endParaRPr>
          </a:p>
        </p:txBody>
      </p:sp>
    </p:spTree>
    <p:extLst>
      <p:ext uri="{BB962C8B-B14F-4D97-AF65-F5344CB8AC3E}">
        <p14:creationId xmlns:p14="http://schemas.microsoft.com/office/powerpoint/2010/main" val="425385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D978AC8-CCD3-4833-988F-BCDE801B9A0F}"/>
              </a:ext>
            </a:extLst>
          </p:cNvPr>
          <p:cNvSpPr>
            <a:spLocks noGrp="1"/>
          </p:cNvSpPr>
          <p:nvPr>
            <p:ph type="title"/>
          </p:nvPr>
        </p:nvSpPr>
        <p:spPr>
          <a:xfrm>
            <a:off x="1179226" y="826680"/>
            <a:ext cx="9833548" cy="1325563"/>
          </a:xfrm>
        </p:spPr>
        <p:txBody>
          <a:bodyPr>
            <a:normAutofit/>
          </a:bodyPr>
          <a:lstStyle/>
          <a:p>
            <a:pPr algn="ctr"/>
            <a:r>
              <a:rPr lang="en-US" sz="2800" dirty="0">
                <a:solidFill>
                  <a:srgbClr val="FFFFFF"/>
                </a:solidFill>
                <a:latin typeface="Lato" panose="020F0502020204030203" pitchFamily="34" charset="0"/>
              </a:rPr>
              <a:t>Examples of some model architectures, implemented in </a:t>
            </a:r>
            <a:r>
              <a:rPr lang="en-US" sz="2800" dirty="0" err="1">
                <a:solidFill>
                  <a:srgbClr val="FFFFFF"/>
                </a:solidFill>
                <a:latin typeface="Lato" panose="020F0502020204030203" pitchFamily="34" charset="0"/>
              </a:rPr>
              <a:t>Keras</a:t>
            </a:r>
            <a:endParaRPr lang="en-US" sz="2800" dirty="0">
              <a:solidFill>
                <a:srgbClr val="FFFFFF"/>
              </a:solidFill>
              <a:latin typeface="Lato" panose="020F0502020204030203" pitchFamily="34" charset="0"/>
            </a:endParaRPr>
          </a:p>
        </p:txBody>
      </p:sp>
      <p:sp>
        <p:nvSpPr>
          <p:cNvPr id="3" name="Content Placeholder 2">
            <a:extLst>
              <a:ext uri="{FF2B5EF4-FFF2-40B4-BE49-F238E27FC236}">
                <a16:creationId xmlns:a16="http://schemas.microsoft.com/office/drawing/2014/main" id="{EAD568F3-8FC7-4781-8D33-E24190B25E9D}"/>
              </a:ext>
            </a:extLst>
          </p:cNvPr>
          <p:cNvSpPr>
            <a:spLocks noGrp="1"/>
          </p:cNvSpPr>
          <p:nvPr>
            <p:ph idx="1"/>
          </p:nvPr>
        </p:nvSpPr>
        <p:spPr>
          <a:xfrm>
            <a:off x="1179226" y="3092970"/>
            <a:ext cx="9833548" cy="2693976"/>
          </a:xfrm>
        </p:spPr>
        <p:txBody>
          <a:bodyPr>
            <a:normAutofit/>
          </a:bodyPr>
          <a:lstStyle/>
          <a:p>
            <a:endParaRPr lang="en-US" sz="2000" b="1" dirty="0">
              <a:solidFill>
                <a:srgbClr val="000000"/>
              </a:solidFill>
            </a:endParaRPr>
          </a:p>
          <a:p>
            <a:endParaRPr lang="en-US" sz="2000" dirty="0">
              <a:solidFill>
                <a:srgbClr val="000000"/>
              </a:solidFill>
            </a:endParaRPr>
          </a:p>
        </p:txBody>
      </p:sp>
      <p:pic>
        <p:nvPicPr>
          <p:cNvPr id="9" name="Content Placeholder 3">
            <a:extLst>
              <a:ext uri="{FF2B5EF4-FFF2-40B4-BE49-F238E27FC236}">
                <a16:creationId xmlns:a16="http://schemas.microsoft.com/office/drawing/2014/main" id="{BFB76E87-608B-4828-A5C2-70813591900C}"/>
              </a:ext>
            </a:extLst>
          </p:cNvPr>
          <p:cNvPicPr>
            <a:picLocks noChangeAspect="1"/>
          </p:cNvPicPr>
          <p:nvPr/>
        </p:nvPicPr>
        <p:blipFill>
          <a:blip r:embed="rId3"/>
          <a:stretch>
            <a:fillRect/>
          </a:stretch>
        </p:blipFill>
        <p:spPr>
          <a:xfrm>
            <a:off x="9488589" y="5247041"/>
            <a:ext cx="2703411" cy="1311556"/>
          </a:xfrm>
          <a:prstGeom prst="rect">
            <a:avLst/>
          </a:prstGeom>
        </p:spPr>
      </p:pic>
      <p:pic>
        <p:nvPicPr>
          <p:cNvPr id="11" name="Picture 10">
            <a:extLst>
              <a:ext uri="{FF2B5EF4-FFF2-40B4-BE49-F238E27FC236}">
                <a16:creationId xmlns:a16="http://schemas.microsoft.com/office/drawing/2014/main" id="{0B735AEA-3F30-47AC-BA03-E03C11904EAE}"/>
              </a:ext>
            </a:extLst>
          </p:cNvPr>
          <p:cNvPicPr>
            <a:picLocks noChangeAspect="1"/>
          </p:cNvPicPr>
          <p:nvPr/>
        </p:nvPicPr>
        <p:blipFill>
          <a:blip r:embed="rId4"/>
          <a:stretch>
            <a:fillRect/>
          </a:stretch>
        </p:blipFill>
        <p:spPr>
          <a:xfrm>
            <a:off x="9682727" y="2633087"/>
            <a:ext cx="2062528" cy="1895058"/>
          </a:xfrm>
          <a:prstGeom prst="rect">
            <a:avLst/>
          </a:prstGeom>
        </p:spPr>
      </p:pic>
      <p:pic>
        <p:nvPicPr>
          <p:cNvPr id="12" name="Picture 11">
            <a:extLst>
              <a:ext uri="{FF2B5EF4-FFF2-40B4-BE49-F238E27FC236}">
                <a16:creationId xmlns:a16="http://schemas.microsoft.com/office/drawing/2014/main" id="{A91FD0D6-D30B-4B3D-8374-3676618FC01B}"/>
              </a:ext>
            </a:extLst>
          </p:cNvPr>
          <p:cNvPicPr>
            <a:picLocks noChangeAspect="1"/>
          </p:cNvPicPr>
          <p:nvPr/>
        </p:nvPicPr>
        <p:blipFill>
          <a:blip r:embed="rId5"/>
          <a:stretch>
            <a:fillRect/>
          </a:stretch>
        </p:blipFill>
        <p:spPr>
          <a:xfrm>
            <a:off x="5389970" y="4777943"/>
            <a:ext cx="3771805" cy="1895058"/>
          </a:xfrm>
          <a:prstGeom prst="rect">
            <a:avLst/>
          </a:prstGeom>
        </p:spPr>
      </p:pic>
      <p:pic>
        <p:nvPicPr>
          <p:cNvPr id="13" name="Picture 12">
            <a:extLst>
              <a:ext uri="{FF2B5EF4-FFF2-40B4-BE49-F238E27FC236}">
                <a16:creationId xmlns:a16="http://schemas.microsoft.com/office/drawing/2014/main" id="{2A39E7AF-DD8B-4381-B1E1-C7A6C2D812DD}"/>
              </a:ext>
            </a:extLst>
          </p:cNvPr>
          <p:cNvPicPr>
            <a:picLocks noChangeAspect="1"/>
          </p:cNvPicPr>
          <p:nvPr/>
        </p:nvPicPr>
        <p:blipFill>
          <a:blip r:embed="rId6"/>
          <a:stretch>
            <a:fillRect/>
          </a:stretch>
        </p:blipFill>
        <p:spPr>
          <a:xfrm>
            <a:off x="5220991" y="2448846"/>
            <a:ext cx="4326822" cy="2394654"/>
          </a:xfrm>
          <a:prstGeom prst="rect">
            <a:avLst/>
          </a:prstGeom>
        </p:spPr>
      </p:pic>
      <p:pic>
        <p:nvPicPr>
          <p:cNvPr id="4" name="Picture 3">
            <a:extLst>
              <a:ext uri="{FF2B5EF4-FFF2-40B4-BE49-F238E27FC236}">
                <a16:creationId xmlns:a16="http://schemas.microsoft.com/office/drawing/2014/main" id="{FDA3B2DB-8549-4E7D-864D-5F25BCAF3B4E}"/>
              </a:ext>
            </a:extLst>
          </p:cNvPr>
          <p:cNvPicPr>
            <a:picLocks noChangeAspect="1"/>
          </p:cNvPicPr>
          <p:nvPr/>
        </p:nvPicPr>
        <p:blipFill>
          <a:blip r:embed="rId7"/>
          <a:stretch>
            <a:fillRect/>
          </a:stretch>
        </p:blipFill>
        <p:spPr>
          <a:xfrm>
            <a:off x="2820991" y="2978923"/>
            <a:ext cx="2400000" cy="1638095"/>
          </a:xfrm>
          <a:prstGeom prst="rect">
            <a:avLst/>
          </a:prstGeom>
        </p:spPr>
      </p:pic>
      <p:pic>
        <p:nvPicPr>
          <p:cNvPr id="5" name="Picture 4">
            <a:extLst>
              <a:ext uri="{FF2B5EF4-FFF2-40B4-BE49-F238E27FC236}">
                <a16:creationId xmlns:a16="http://schemas.microsoft.com/office/drawing/2014/main" id="{D3C85A2F-3137-4CF0-99CD-ABC8048C7304}"/>
              </a:ext>
            </a:extLst>
          </p:cNvPr>
          <p:cNvPicPr>
            <a:picLocks noChangeAspect="1"/>
          </p:cNvPicPr>
          <p:nvPr/>
        </p:nvPicPr>
        <p:blipFill>
          <a:blip r:embed="rId8"/>
          <a:stretch>
            <a:fillRect/>
          </a:stretch>
        </p:blipFill>
        <p:spPr>
          <a:xfrm>
            <a:off x="154503" y="4866997"/>
            <a:ext cx="3269510" cy="1716949"/>
          </a:xfrm>
          <a:prstGeom prst="rect">
            <a:avLst/>
          </a:prstGeom>
        </p:spPr>
      </p:pic>
      <p:pic>
        <p:nvPicPr>
          <p:cNvPr id="6" name="Picture 5">
            <a:extLst>
              <a:ext uri="{FF2B5EF4-FFF2-40B4-BE49-F238E27FC236}">
                <a16:creationId xmlns:a16="http://schemas.microsoft.com/office/drawing/2014/main" id="{A7284E93-6F56-4E1C-ADD6-6651D5462E53}"/>
              </a:ext>
            </a:extLst>
          </p:cNvPr>
          <p:cNvPicPr>
            <a:picLocks noChangeAspect="1"/>
          </p:cNvPicPr>
          <p:nvPr/>
        </p:nvPicPr>
        <p:blipFill>
          <a:blip r:embed="rId9"/>
          <a:stretch>
            <a:fillRect/>
          </a:stretch>
        </p:blipFill>
        <p:spPr>
          <a:xfrm>
            <a:off x="6511" y="2453540"/>
            <a:ext cx="2458575" cy="2074423"/>
          </a:xfrm>
          <a:prstGeom prst="rect">
            <a:avLst/>
          </a:prstGeom>
        </p:spPr>
      </p:pic>
    </p:spTree>
    <p:extLst>
      <p:ext uri="{BB962C8B-B14F-4D97-AF65-F5344CB8AC3E}">
        <p14:creationId xmlns:p14="http://schemas.microsoft.com/office/powerpoint/2010/main" val="346440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as you reach your prime">
            <a:extLst>
              <a:ext uri="{FF2B5EF4-FFF2-40B4-BE49-F238E27FC236}">
                <a16:creationId xmlns:a16="http://schemas.microsoft.com/office/drawing/2014/main" id="{5C5BC7E0-C501-4B33-8F38-BA9217C246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811"/>
          <a:stretch/>
        </p:blipFill>
        <p:spPr bwMode="auto">
          <a:xfrm>
            <a:off x="-1" y="10"/>
            <a:ext cx="12192001" cy="46669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72">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31" name="Oval 74">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78AC8-CCD3-4833-988F-BCDE801B9A0F}"/>
              </a:ext>
            </a:extLst>
          </p:cNvPr>
          <p:cNvSpPr>
            <a:spLocks noGrp="1"/>
          </p:cNvSpPr>
          <p:nvPr>
            <p:ph type="title"/>
          </p:nvPr>
        </p:nvSpPr>
        <p:spPr>
          <a:xfrm>
            <a:off x="-209550" y="4551037"/>
            <a:ext cx="6991350" cy="1509931"/>
          </a:xfrm>
          <a:prstGeom prst="ellipse">
            <a:avLst/>
          </a:prstGeom>
        </p:spPr>
        <p:txBody>
          <a:bodyPr>
            <a:normAutofit/>
          </a:bodyPr>
          <a:lstStyle/>
          <a:p>
            <a:r>
              <a:rPr lang="en-US" sz="3400" dirty="0">
                <a:solidFill>
                  <a:srgbClr val="000000"/>
                </a:solidFill>
                <a:latin typeface="Lato" panose="020F0502020204030203" pitchFamily="34" charset="0"/>
              </a:rPr>
              <a:t>As you reach your prime</a:t>
            </a:r>
          </a:p>
        </p:txBody>
      </p:sp>
      <p:sp>
        <p:nvSpPr>
          <p:cNvPr id="3" name="Content Placeholder 2">
            <a:extLst>
              <a:ext uri="{FF2B5EF4-FFF2-40B4-BE49-F238E27FC236}">
                <a16:creationId xmlns:a16="http://schemas.microsoft.com/office/drawing/2014/main" id="{EAD568F3-8FC7-4781-8D33-E24190B25E9D}"/>
              </a:ext>
            </a:extLst>
          </p:cNvPr>
          <p:cNvSpPr>
            <a:spLocks noGrp="1"/>
          </p:cNvSpPr>
          <p:nvPr>
            <p:ph idx="1"/>
          </p:nvPr>
        </p:nvSpPr>
        <p:spPr>
          <a:xfrm>
            <a:off x="6470247" y="4551037"/>
            <a:ext cx="4926411" cy="1509935"/>
          </a:xfrm>
        </p:spPr>
        <p:txBody>
          <a:bodyPr anchor="ctr">
            <a:normAutofit fontScale="92500" lnSpcReduction="20000"/>
          </a:bodyPr>
          <a:lstStyle/>
          <a:p>
            <a:r>
              <a:rPr lang="en-US" sz="1400" b="1" dirty="0">
                <a:solidFill>
                  <a:srgbClr val="000000"/>
                </a:solidFill>
                <a:latin typeface="Lato" panose="020F0502020204030203" pitchFamily="34" charset="0"/>
              </a:rPr>
              <a:t>High level abstractions hide away details.</a:t>
            </a:r>
          </a:p>
          <a:p>
            <a:r>
              <a:rPr lang="en-US" sz="1400" b="1" dirty="0">
                <a:solidFill>
                  <a:srgbClr val="000000"/>
                </a:solidFill>
                <a:latin typeface="Lato" panose="020F0502020204030203" pitchFamily="34" charset="0"/>
              </a:rPr>
              <a:t>Level of control -TensorFlow allows you to create any arbitrary computational graphs, providing much more flexibility.</a:t>
            </a:r>
          </a:p>
          <a:p>
            <a:r>
              <a:rPr lang="en-US" sz="1400" b="1" dirty="0">
                <a:solidFill>
                  <a:srgbClr val="000000"/>
                </a:solidFill>
                <a:latin typeface="Lato" panose="020F0502020204030203" pitchFamily="34" charset="0"/>
              </a:rPr>
              <a:t>Debugging/ Iterating on Static Computation Graphs can be slow</a:t>
            </a:r>
          </a:p>
          <a:p>
            <a:r>
              <a:rPr lang="en-US" sz="1400" b="1" dirty="0">
                <a:solidFill>
                  <a:srgbClr val="000000"/>
                </a:solidFill>
                <a:latin typeface="Lato" panose="020F0502020204030203" pitchFamily="34" charset="0"/>
              </a:rPr>
              <a:t>Good News! </a:t>
            </a:r>
            <a:r>
              <a:rPr lang="en-US" sz="1400" b="1" dirty="0" err="1">
                <a:solidFill>
                  <a:srgbClr val="000000"/>
                </a:solidFill>
                <a:latin typeface="Lato" panose="020F0502020204030203" pitchFamily="34" charset="0"/>
              </a:rPr>
              <a:t>tf.keras</a:t>
            </a:r>
            <a:r>
              <a:rPr lang="en-US" sz="1400" b="1" dirty="0">
                <a:solidFill>
                  <a:srgbClr val="000000"/>
                </a:solidFill>
                <a:latin typeface="Lato" panose="020F0502020204030203" pitchFamily="34" charset="0"/>
              </a:rPr>
              <a:t> + </a:t>
            </a:r>
            <a:r>
              <a:rPr lang="en-US" sz="1400" b="1" dirty="0" err="1">
                <a:solidFill>
                  <a:srgbClr val="000000"/>
                </a:solidFill>
                <a:latin typeface="Lato" panose="020F0502020204030203" pitchFamily="34" charset="0"/>
              </a:rPr>
              <a:t>tf</a:t>
            </a:r>
            <a:r>
              <a:rPr lang="en-US" sz="1400" b="1" dirty="0">
                <a:solidFill>
                  <a:srgbClr val="000000"/>
                </a:solidFill>
                <a:latin typeface="Lato" panose="020F0502020204030203" pitchFamily="34" charset="0"/>
              </a:rPr>
              <a:t> = All you ever </a:t>
            </a:r>
            <a:r>
              <a:rPr lang="en-US" sz="1400" b="1" dirty="0" err="1">
                <a:solidFill>
                  <a:srgbClr val="000000"/>
                </a:solidFill>
                <a:latin typeface="Lato" panose="020F0502020204030203" pitchFamily="34" charset="0"/>
              </a:rPr>
              <a:t>gonna</a:t>
            </a:r>
            <a:r>
              <a:rPr lang="en-US" sz="1400" b="1" dirty="0">
                <a:solidFill>
                  <a:srgbClr val="000000"/>
                </a:solidFill>
                <a:latin typeface="Lato" panose="020F0502020204030203" pitchFamily="34" charset="0"/>
              </a:rPr>
              <a:t> need</a:t>
            </a:r>
            <a:endParaRPr lang="en-US" sz="1400" dirty="0">
              <a:solidFill>
                <a:srgbClr val="000000"/>
              </a:solidFill>
              <a:latin typeface="Lato" panose="020F0502020204030203" pitchFamily="34" charset="0"/>
            </a:endParaRPr>
          </a:p>
        </p:txBody>
      </p:sp>
    </p:spTree>
    <p:extLst>
      <p:ext uri="{BB962C8B-B14F-4D97-AF65-F5344CB8AC3E}">
        <p14:creationId xmlns:p14="http://schemas.microsoft.com/office/powerpoint/2010/main" val="234102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0">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2">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0FD32E-79E0-4C16-B2BC-731DB18F9F98}"/>
              </a:ext>
            </a:extLst>
          </p:cNvPr>
          <p:cNvSpPr>
            <a:spLocks noGrp="1"/>
          </p:cNvSpPr>
          <p:nvPr>
            <p:ph type="title"/>
          </p:nvPr>
        </p:nvSpPr>
        <p:spPr>
          <a:xfrm rot="19239349">
            <a:off x="3943740" y="3760384"/>
            <a:ext cx="8946927" cy="1514185"/>
          </a:xfrm>
        </p:spPr>
        <p:txBody>
          <a:bodyPr vert="horz" lIns="91440" tIns="45720" rIns="91440" bIns="45720" rtlCol="0" anchor="t">
            <a:normAutofit/>
          </a:bodyPr>
          <a:lstStyle/>
          <a:p>
            <a:pPr algn="ctr"/>
            <a:r>
              <a:rPr lang="en-US" sz="4000" b="1" dirty="0">
                <a:solidFill>
                  <a:srgbClr val="000000"/>
                </a:solidFill>
                <a:latin typeface="Lato" panose="020F0502020204030203" pitchFamily="34" charset="0"/>
              </a:rPr>
              <a:t>Deep Learning : Neural Networks</a:t>
            </a:r>
          </a:p>
        </p:txBody>
      </p:sp>
      <p:sp>
        <p:nvSpPr>
          <p:cNvPr id="31"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2" descr="http://boingboing.net/wp-content/uploads/2012/05/wp-content_uploads_2010_04_dagwood_secondary.jpg">
            <a:extLst>
              <a:ext uri="{FF2B5EF4-FFF2-40B4-BE49-F238E27FC236}">
                <a16:creationId xmlns:a16="http://schemas.microsoft.com/office/drawing/2014/main" id="{AE54B674-D418-4DF8-B885-F4CF18BD5297}"/>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2254"/>
          <a:stretch/>
        </p:blipFill>
        <p:spPr bwMode="auto">
          <a:xfrm>
            <a:off x="323181" y="2802557"/>
            <a:ext cx="3163437" cy="3236384"/>
          </a:xfrm>
          <a:prstGeom prst="rect">
            <a:avLst/>
          </a:prstGeom>
          <a:noFill/>
          <a:extLst>
            <a:ext uri="{909E8E84-426E-40DD-AFC4-6F175D3DCCD1}">
              <a14:hiddenFill xmlns:a14="http://schemas.microsoft.com/office/drawing/2010/main">
                <a:solidFill>
                  <a:srgbClr val="FFFFFF"/>
                </a:solidFill>
              </a14:hiddenFill>
            </a:ext>
          </a:extLst>
        </p:spPr>
      </p:pic>
      <p:sp>
        <p:nvSpPr>
          <p:cNvPr id="32" name="Freeform: Shape 26">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6" descr="http://clipground.com/images/sandwich-clipart-3.png">
            <a:extLst>
              <a:ext uri="{FF2B5EF4-FFF2-40B4-BE49-F238E27FC236}">
                <a16:creationId xmlns:a16="http://schemas.microsoft.com/office/drawing/2014/main" id="{6F74AE61-38BF-41D7-90EE-A6C8155340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67" b="679"/>
          <a:stretch/>
        </p:blipFill>
        <p:spPr bwMode="auto">
          <a:xfrm>
            <a:off x="5720355" y="595766"/>
            <a:ext cx="2096952" cy="11791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CF06A5-6846-49D6-AE36-8B89FCEB3E7F}"/>
              </a:ext>
            </a:extLst>
          </p:cNvPr>
          <p:cNvSpPr txBox="1"/>
          <p:nvPr/>
        </p:nvSpPr>
        <p:spPr>
          <a:xfrm rot="19618327">
            <a:off x="4023729" y="588995"/>
            <a:ext cx="910455" cy="3154710"/>
          </a:xfrm>
          <a:prstGeom prst="rect">
            <a:avLst/>
          </a:prstGeom>
          <a:noFill/>
        </p:spPr>
        <p:txBody>
          <a:bodyPr wrap="square" rtlCol="0">
            <a:spAutoFit/>
          </a:bodyPr>
          <a:lstStyle/>
          <a:p>
            <a:r>
              <a:rPr lang="en-US" sz="19900" dirty="0">
                <a:solidFill>
                  <a:srgbClr val="9A0000"/>
                </a:solidFill>
              </a:rPr>
              <a:t>:</a:t>
            </a:r>
          </a:p>
        </p:txBody>
      </p:sp>
    </p:spTree>
    <p:extLst>
      <p:ext uri="{BB962C8B-B14F-4D97-AF65-F5344CB8AC3E}">
        <p14:creationId xmlns:p14="http://schemas.microsoft.com/office/powerpoint/2010/main" val="12057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20A9-5BE4-490C-81C9-31F956F0694F}"/>
              </a:ext>
            </a:extLst>
          </p:cNvPr>
          <p:cNvSpPr>
            <a:spLocks noGrp="1"/>
          </p:cNvSpPr>
          <p:nvPr>
            <p:ph type="title"/>
          </p:nvPr>
        </p:nvSpPr>
        <p:spPr>
          <a:xfrm>
            <a:off x="1524000" y="4642583"/>
            <a:ext cx="9144000" cy="1099845"/>
          </a:xfrm>
          <a:prstGeom prst="ellipse">
            <a:avLst/>
          </a:prstGeom>
        </p:spPr>
        <p:txBody>
          <a:bodyPr vert="horz" lIns="91440" tIns="45720" rIns="91440" bIns="45720" rtlCol="0" anchor="b">
            <a:normAutofit fontScale="90000"/>
          </a:bodyPr>
          <a:lstStyle/>
          <a:p>
            <a:pPr algn="ctr"/>
            <a:r>
              <a:rPr lang="en-US" sz="4700" dirty="0">
                <a:latin typeface="Lato" panose="020F0502020204030203" pitchFamily="34" charset="0"/>
              </a:rPr>
              <a:t>A Simple Neural Network</a:t>
            </a:r>
          </a:p>
        </p:txBody>
      </p:sp>
      <p:sp>
        <p:nvSpPr>
          <p:cNvPr id="137" name="Rectangle 136">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https://www.hindawi.com/journals/aai/2011/686258.fig.001.jpg">
            <a:extLst>
              <a:ext uri="{FF2B5EF4-FFF2-40B4-BE49-F238E27FC236}">
                <a16:creationId xmlns:a16="http://schemas.microsoft.com/office/drawing/2014/main" id="{266D1D1D-04DA-42E7-A2F7-4331B7E50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180" y="893186"/>
            <a:ext cx="4974336" cy="2785628"/>
          </a:xfrm>
          <a:prstGeom prst="rect">
            <a:avLst/>
          </a:prstGeom>
          <a:noFill/>
          <a:extLst>
            <a:ext uri="{909E8E84-426E-40DD-AFC4-6F175D3DCCD1}">
              <a14:hiddenFill xmlns:a14="http://schemas.microsoft.com/office/drawing/2010/main">
                <a:solidFill>
                  <a:srgbClr val="FFFFFF"/>
                </a:solidFill>
              </a14:hiddenFill>
            </a:ext>
          </a:extLst>
        </p:spPr>
      </p:pic>
      <p:sp>
        <p:nvSpPr>
          <p:cNvPr id="141"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Image result for neural network">
            <a:extLst>
              <a:ext uri="{FF2B5EF4-FFF2-40B4-BE49-F238E27FC236}">
                <a16:creationId xmlns:a16="http://schemas.microsoft.com/office/drawing/2014/main" id="{6A0C4177-2B89-4791-BC4C-8A6DAEE67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4365" y="1104595"/>
            <a:ext cx="4974336" cy="2362809"/>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s://qph.fs.quoracdn.net/main-qimg-1b1d66668e288c7c6b64cf0361084a76">
            <a:extLst>
              <a:ext uri="{FF2B5EF4-FFF2-40B4-BE49-F238E27FC236}">
                <a16:creationId xmlns:a16="http://schemas.microsoft.com/office/drawing/2014/main" id="{4E58AEB8-C551-4977-8746-79AA58AB5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5354" y="3512534"/>
            <a:ext cx="906264" cy="60763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s://qph.fs.quoracdn.net/main-qimg-b42c742ad67e27306a2b270aeb7d6011">
            <a:extLst>
              <a:ext uri="{FF2B5EF4-FFF2-40B4-BE49-F238E27FC236}">
                <a16:creationId xmlns:a16="http://schemas.microsoft.com/office/drawing/2014/main" id="{84001842-221C-4149-8F5F-59FB2ACA7E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8277" y="984886"/>
            <a:ext cx="882860" cy="601616"/>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s://qph.fs.quoracdn.net/main-qimg-d3968fea2d21e14344d994187a58239c">
            <a:extLst>
              <a:ext uri="{FF2B5EF4-FFF2-40B4-BE49-F238E27FC236}">
                <a16:creationId xmlns:a16="http://schemas.microsoft.com/office/drawing/2014/main" id="{A8E0F22C-7161-460B-A3A8-D77730C050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2663" y="3487439"/>
            <a:ext cx="1018331" cy="601616"/>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https://qph.fs.quoracdn.net/main-qimg-0d0c7232de1b9a95033e966fea1d34d5">
            <a:extLst>
              <a:ext uri="{FF2B5EF4-FFF2-40B4-BE49-F238E27FC236}">
                <a16:creationId xmlns:a16="http://schemas.microsoft.com/office/drawing/2014/main" id="{1E110612-AA0D-4B6F-9B2B-D47BAD9D0A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6996" y="342566"/>
            <a:ext cx="1004141" cy="54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64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273A-F230-4005-87D8-7CB5C972BC93}"/>
              </a:ext>
            </a:extLst>
          </p:cNvPr>
          <p:cNvSpPr>
            <a:spLocks noGrp="1"/>
          </p:cNvSpPr>
          <p:nvPr>
            <p:ph type="title"/>
          </p:nvPr>
        </p:nvSpPr>
        <p:spPr>
          <a:xfrm>
            <a:off x="990600" y="4642583"/>
            <a:ext cx="10210800" cy="1099845"/>
          </a:xfrm>
        </p:spPr>
        <p:txBody>
          <a:bodyPr vert="horz" lIns="91440" tIns="45720" rIns="91440" bIns="45720" rtlCol="0" anchor="b">
            <a:normAutofit/>
          </a:bodyPr>
          <a:lstStyle/>
          <a:p>
            <a:pPr algn="ctr"/>
            <a:r>
              <a:rPr lang="en-US" sz="6000" kern="1200">
                <a:solidFill>
                  <a:schemeClr val="tx1"/>
                </a:solidFill>
                <a:latin typeface="+mj-lt"/>
                <a:ea typeface="+mj-ea"/>
                <a:cs typeface="+mj-cs"/>
              </a:rPr>
              <a:t>Flow</a:t>
            </a:r>
          </a:p>
        </p:txBody>
      </p:sp>
      <p:sp>
        <p:nvSpPr>
          <p:cNvPr id="135" name="Rectangle 134">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26">
            <a:extLst>
              <a:ext uri="{FF2B5EF4-FFF2-40B4-BE49-F238E27FC236}">
                <a16:creationId xmlns:a16="http://schemas.microsoft.com/office/drawing/2014/main" id="{B7511254-A05E-4E15-ABEE-9CE803485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FEC3A865-AF15-4533-8671-391231FF91C0}"/>
              </a:ext>
            </a:extLst>
          </p:cNvPr>
          <p:cNvPicPr>
            <a:picLocks noGrp="1" noChangeAspect="1"/>
          </p:cNvPicPr>
          <p:nvPr>
            <p:ph idx="1"/>
          </p:nvPr>
        </p:nvPicPr>
        <p:blipFill rotWithShape="1">
          <a:blip r:embed="rId2"/>
          <a:srcRect t="5513" r="-3" b="-3"/>
          <a:stretch/>
        </p:blipFill>
        <p:spPr>
          <a:xfrm>
            <a:off x="641604" y="640080"/>
            <a:ext cx="6732183" cy="3291840"/>
          </a:xfrm>
          <a:prstGeom prst="rect">
            <a:avLst/>
          </a:prstGeom>
        </p:spPr>
      </p:pic>
      <p:pic>
        <p:nvPicPr>
          <p:cNvPr id="2050" name="Picture 2" descr="Image result for tree rings">
            <a:extLst>
              <a:ext uri="{FF2B5EF4-FFF2-40B4-BE49-F238E27FC236}">
                <a16:creationId xmlns:a16="http://schemas.microsoft.com/office/drawing/2014/main" id="{9499550D-43A8-450E-B182-398B231AF5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567" r="2" b="-516"/>
          <a:stretch/>
        </p:blipFill>
        <p:spPr bwMode="auto">
          <a:xfrm>
            <a:off x="7811203" y="320843"/>
            <a:ext cx="3739193"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42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920A9-5BE4-490C-81C9-31F956F0694F}"/>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dirty="0">
                <a:solidFill>
                  <a:schemeClr val="bg1"/>
                </a:solidFill>
                <a:latin typeface="Lato" panose="020F0502020204030203" pitchFamily="34" charset="0"/>
              </a:rPr>
              <a:t>A Deep Neural Network</a:t>
            </a:r>
          </a:p>
        </p:txBody>
      </p:sp>
      <p:pic>
        <p:nvPicPr>
          <p:cNvPr id="3" name="Picture 2">
            <a:extLst>
              <a:ext uri="{FF2B5EF4-FFF2-40B4-BE49-F238E27FC236}">
                <a16:creationId xmlns:a16="http://schemas.microsoft.com/office/drawing/2014/main" id="{7BC6B0D9-8D71-4B0C-A103-D9F748FBFE78}"/>
              </a:ext>
            </a:extLst>
          </p:cNvPr>
          <p:cNvPicPr>
            <a:picLocks noChangeAspect="1"/>
          </p:cNvPicPr>
          <p:nvPr/>
        </p:nvPicPr>
        <p:blipFill rotWithShape="1">
          <a:blip r:embed="rId2"/>
          <a:srcRect t="881"/>
          <a:stretch/>
        </p:blipFill>
        <p:spPr>
          <a:xfrm>
            <a:off x="2190049" y="1675227"/>
            <a:ext cx="7811902" cy="4394199"/>
          </a:xfrm>
          <a:prstGeom prst="rect">
            <a:avLst/>
          </a:prstGeom>
        </p:spPr>
      </p:pic>
    </p:spTree>
    <p:extLst>
      <p:ext uri="{BB962C8B-B14F-4D97-AF65-F5344CB8AC3E}">
        <p14:creationId xmlns:p14="http://schemas.microsoft.com/office/powerpoint/2010/main" val="12043262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Words>
  <Application>Microsoft Office PowerPoint</Application>
  <PresentationFormat>Widescreen</PresentationFormat>
  <Paragraphs>67</Paragraphs>
  <Slides>17</Slides>
  <Notes>1</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Consolas</vt:lpstr>
      <vt:lpstr>Lato</vt:lpstr>
      <vt:lpstr>Office Theme</vt:lpstr>
      <vt:lpstr>PowerPoint Presentation</vt:lpstr>
      <vt:lpstr>Y?</vt:lpstr>
      <vt:lpstr>The Keras functional API for defining complex models, such as multi-output models, directed acyclic graphs, or models with shared layers.</vt:lpstr>
      <vt:lpstr>Examples of some model architectures, implemented in Keras</vt:lpstr>
      <vt:lpstr>As you reach your prime</vt:lpstr>
      <vt:lpstr>Deep Learning : Neural Networks</vt:lpstr>
      <vt:lpstr>A Simple Neural Network</vt:lpstr>
      <vt:lpstr>Flow</vt:lpstr>
      <vt:lpstr>A Deep Neural Network</vt:lpstr>
      <vt:lpstr>Not enough!</vt:lpstr>
      <vt:lpstr>Tuning Leavers</vt:lpstr>
      <vt:lpstr>Operational Utilities</vt:lpstr>
      <vt:lpstr>PowerPoint Presentation</vt:lpstr>
      <vt:lpstr>Enough talk Let’s Code!</vt:lpstr>
      <vt:lpstr>PowerPoint Presentation</vt:lpstr>
      <vt:lpstr>Resources &amp; Notes</vt:lpstr>
      <vt:lpstr>Thank you &amp; don’t be a stranger!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Sakalley</dc:creator>
  <cp:lastModifiedBy>Dhruv Sakalley</cp:lastModifiedBy>
  <cp:revision>46</cp:revision>
  <dcterms:created xsi:type="dcterms:W3CDTF">2019-02-03T21:00:39Z</dcterms:created>
  <dcterms:modified xsi:type="dcterms:W3CDTF">2019-02-05T16:35:48Z</dcterms:modified>
</cp:coreProperties>
</file>