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7" autoAdjust="0"/>
    <p:restoredTop sz="94660"/>
  </p:normalViewPr>
  <p:slideViewPr>
    <p:cSldViewPr snapToGrid="0">
      <p:cViewPr varScale="1">
        <p:scale>
          <a:sx n="108" d="100"/>
          <a:sy n="108" d="100"/>
        </p:scale>
        <p:origin x="-712"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90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36743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7758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198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09605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7267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511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03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553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39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12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71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29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48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37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1338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8/30/17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1173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ngw.org/"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etbrains.com/clion/download" TargetMode="Externa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etbrains.com/stud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05DF6-4D50-4F98-89AC-862D2662B6A1}"/>
              </a:ext>
            </a:extLst>
          </p:cNvPr>
          <p:cNvSpPr>
            <a:spLocks noGrp="1"/>
          </p:cNvSpPr>
          <p:nvPr>
            <p:ph type="ctrTitle"/>
          </p:nvPr>
        </p:nvSpPr>
        <p:spPr>
          <a:xfrm>
            <a:off x="473725" y="2404534"/>
            <a:ext cx="8800278" cy="1646302"/>
          </a:xfrm>
        </p:spPr>
        <p:txBody>
          <a:bodyPr/>
          <a:lstStyle/>
          <a:p>
            <a:r>
              <a:rPr lang="en-US" dirty="0"/>
              <a:t>Install and Configure </a:t>
            </a:r>
            <a:r>
              <a:rPr lang="en-US" dirty="0" err="1"/>
              <a:t>CLion</a:t>
            </a:r>
            <a:endParaRPr lang="en-US" dirty="0"/>
          </a:p>
        </p:txBody>
      </p:sp>
      <p:sp>
        <p:nvSpPr>
          <p:cNvPr id="3" name="Subtitle 2">
            <a:extLst>
              <a:ext uri="{FF2B5EF4-FFF2-40B4-BE49-F238E27FC236}">
                <a16:creationId xmlns:a16="http://schemas.microsoft.com/office/drawing/2014/main" xmlns="" id="{7BE34E7A-EACA-4CBF-B3E1-187D359A4D22}"/>
              </a:ext>
            </a:extLst>
          </p:cNvPr>
          <p:cNvSpPr>
            <a:spLocks noGrp="1"/>
          </p:cNvSpPr>
          <p:nvPr>
            <p:ph type="subTitle" idx="1"/>
          </p:nvPr>
        </p:nvSpPr>
        <p:spPr/>
        <p:txBody>
          <a:bodyPr/>
          <a:lstStyle/>
          <a:p>
            <a:r>
              <a:rPr lang="en-US" dirty="0"/>
              <a:t>EE 312 – Software Design I</a:t>
            </a:r>
          </a:p>
        </p:txBody>
      </p:sp>
    </p:spTree>
    <p:extLst>
      <p:ext uri="{BB962C8B-B14F-4D97-AF65-F5344CB8AC3E}">
        <p14:creationId xmlns:p14="http://schemas.microsoft.com/office/powerpoint/2010/main" val="206238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1EABD-8A5B-4251-B58B-27AED38A12A5}"/>
              </a:ext>
            </a:extLst>
          </p:cNvPr>
          <p:cNvSpPr>
            <a:spLocks noGrp="1"/>
          </p:cNvSpPr>
          <p:nvPr>
            <p:ph type="title"/>
          </p:nvPr>
        </p:nvSpPr>
        <p:spPr/>
        <p:txBody>
          <a:bodyPr/>
          <a:lstStyle/>
          <a:p>
            <a:r>
              <a:rPr lang="en-US" dirty="0"/>
              <a:t>Configure Educational License</a:t>
            </a:r>
          </a:p>
        </p:txBody>
      </p:sp>
      <p:sp>
        <p:nvSpPr>
          <p:cNvPr id="3" name="Content Placeholder 2">
            <a:extLst>
              <a:ext uri="{FF2B5EF4-FFF2-40B4-BE49-F238E27FC236}">
                <a16:creationId xmlns:a16="http://schemas.microsoft.com/office/drawing/2014/main" xmlns="" id="{A5040DE2-C82B-4A93-9A6E-721A385FC39B}"/>
              </a:ext>
            </a:extLst>
          </p:cNvPr>
          <p:cNvSpPr>
            <a:spLocks noGrp="1"/>
          </p:cNvSpPr>
          <p:nvPr>
            <p:ph idx="1"/>
          </p:nvPr>
        </p:nvSpPr>
        <p:spPr>
          <a:xfrm>
            <a:off x="677334" y="1294411"/>
            <a:ext cx="8596668" cy="4746952"/>
          </a:xfrm>
        </p:spPr>
        <p:txBody>
          <a:bodyPr>
            <a:normAutofit/>
          </a:bodyPr>
          <a:lstStyle/>
          <a:p>
            <a:r>
              <a:rPr lang="en-US" sz="1700" dirty="0"/>
              <a:t>If you are at the startup window to create a new project click “Configure” and then “Manage License” from that submenu</a:t>
            </a:r>
          </a:p>
          <a:p>
            <a:r>
              <a:rPr lang="en-US" sz="1700" dirty="0"/>
              <a:t>If you have a project open already click “Help” and then “Register”</a:t>
            </a:r>
          </a:p>
          <a:p>
            <a:r>
              <a:rPr lang="en-US" sz="1700" dirty="0"/>
              <a:t>A popup will appear where you can enter your </a:t>
            </a:r>
            <a:r>
              <a:rPr lang="en-US" sz="1700" dirty="0" err="1"/>
              <a:t>Jetbrains</a:t>
            </a:r>
            <a:r>
              <a:rPr lang="en-US" sz="1700" dirty="0"/>
              <a:t> account information and click “Activate”</a:t>
            </a:r>
          </a:p>
        </p:txBody>
      </p:sp>
      <p:pic>
        <p:nvPicPr>
          <p:cNvPr id="4" name="Picture 3">
            <a:extLst>
              <a:ext uri="{FF2B5EF4-FFF2-40B4-BE49-F238E27FC236}">
                <a16:creationId xmlns:a16="http://schemas.microsoft.com/office/drawing/2014/main" xmlns="" id="{95DB209E-F274-402B-B6EB-27A606B7ECFF}"/>
              </a:ext>
            </a:extLst>
          </p:cNvPr>
          <p:cNvPicPr>
            <a:picLocks noChangeAspect="1"/>
          </p:cNvPicPr>
          <p:nvPr/>
        </p:nvPicPr>
        <p:blipFill>
          <a:blip r:embed="rId2"/>
          <a:stretch>
            <a:fillRect/>
          </a:stretch>
        </p:blipFill>
        <p:spPr>
          <a:xfrm>
            <a:off x="677334" y="3016329"/>
            <a:ext cx="5019583" cy="3782291"/>
          </a:xfrm>
          <a:prstGeom prst="rect">
            <a:avLst/>
          </a:prstGeom>
        </p:spPr>
      </p:pic>
      <p:pic>
        <p:nvPicPr>
          <p:cNvPr id="5" name="Picture 4">
            <a:extLst>
              <a:ext uri="{FF2B5EF4-FFF2-40B4-BE49-F238E27FC236}">
                <a16:creationId xmlns:a16="http://schemas.microsoft.com/office/drawing/2014/main" xmlns="" id="{5376166F-ADE7-463B-8EBD-C0ED8A01FC77}"/>
              </a:ext>
            </a:extLst>
          </p:cNvPr>
          <p:cNvPicPr>
            <a:picLocks noChangeAspect="1"/>
          </p:cNvPicPr>
          <p:nvPr/>
        </p:nvPicPr>
        <p:blipFill>
          <a:blip r:embed="rId3"/>
          <a:stretch>
            <a:fillRect/>
          </a:stretch>
        </p:blipFill>
        <p:spPr>
          <a:xfrm>
            <a:off x="6341423" y="3016329"/>
            <a:ext cx="5293754" cy="3697164"/>
          </a:xfrm>
          <a:prstGeom prst="rect">
            <a:avLst/>
          </a:prstGeom>
        </p:spPr>
      </p:pic>
    </p:spTree>
    <p:extLst>
      <p:ext uri="{BB962C8B-B14F-4D97-AF65-F5344CB8AC3E}">
        <p14:creationId xmlns:p14="http://schemas.microsoft.com/office/powerpoint/2010/main" val="80267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64613-2E63-4A9E-AEAD-32256EAF98F4}"/>
              </a:ext>
            </a:extLst>
          </p:cNvPr>
          <p:cNvSpPr>
            <a:spLocks noGrp="1"/>
          </p:cNvSpPr>
          <p:nvPr>
            <p:ph type="title"/>
          </p:nvPr>
        </p:nvSpPr>
        <p:spPr/>
        <p:txBody>
          <a:bodyPr/>
          <a:lstStyle/>
          <a:p>
            <a:r>
              <a:rPr lang="en-US" dirty="0"/>
              <a:t>Download MinGW</a:t>
            </a:r>
          </a:p>
        </p:txBody>
      </p:sp>
      <p:sp>
        <p:nvSpPr>
          <p:cNvPr id="3" name="Content Placeholder 2">
            <a:extLst>
              <a:ext uri="{FF2B5EF4-FFF2-40B4-BE49-F238E27FC236}">
                <a16:creationId xmlns:a16="http://schemas.microsoft.com/office/drawing/2014/main" xmlns="" id="{42995607-3D3F-4217-880A-7EABEDA86B3E}"/>
              </a:ext>
            </a:extLst>
          </p:cNvPr>
          <p:cNvSpPr>
            <a:spLocks noGrp="1"/>
          </p:cNvSpPr>
          <p:nvPr>
            <p:ph idx="1"/>
          </p:nvPr>
        </p:nvSpPr>
        <p:spPr>
          <a:xfrm>
            <a:off x="818712" y="1373990"/>
            <a:ext cx="10554574" cy="580289"/>
          </a:xfrm>
        </p:spPr>
        <p:txBody>
          <a:bodyPr>
            <a:noAutofit/>
          </a:bodyPr>
          <a:lstStyle/>
          <a:p>
            <a:r>
              <a:rPr lang="en-US" sz="1700" dirty="0"/>
              <a:t>Go to </a:t>
            </a:r>
            <a:r>
              <a:rPr lang="en-US" sz="1700" dirty="0">
                <a:hlinkClick r:id="rId2"/>
              </a:rPr>
              <a:t>www.mingw.org</a:t>
            </a:r>
            <a:endParaRPr lang="en-US" sz="1700" dirty="0"/>
          </a:p>
          <a:p>
            <a:r>
              <a:rPr lang="en-US" sz="1700" dirty="0"/>
              <a:t>On the right of the page click “Download Installer</a:t>
            </a:r>
          </a:p>
        </p:txBody>
      </p:sp>
      <p:pic>
        <p:nvPicPr>
          <p:cNvPr id="4" name="Picture 3">
            <a:extLst>
              <a:ext uri="{FF2B5EF4-FFF2-40B4-BE49-F238E27FC236}">
                <a16:creationId xmlns:a16="http://schemas.microsoft.com/office/drawing/2014/main" xmlns="" id="{FF9F1145-E151-4131-B458-0ED98F234327}"/>
              </a:ext>
            </a:extLst>
          </p:cNvPr>
          <p:cNvPicPr>
            <a:picLocks noChangeAspect="1"/>
          </p:cNvPicPr>
          <p:nvPr/>
        </p:nvPicPr>
        <p:blipFill>
          <a:blip r:embed="rId3"/>
          <a:stretch>
            <a:fillRect/>
          </a:stretch>
        </p:blipFill>
        <p:spPr>
          <a:xfrm>
            <a:off x="1436536" y="2224091"/>
            <a:ext cx="9337961" cy="4453771"/>
          </a:xfrm>
          <a:prstGeom prst="rect">
            <a:avLst/>
          </a:prstGeom>
        </p:spPr>
      </p:pic>
    </p:spTree>
    <p:extLst>
      <p:ext uri="{BB962C8B-B14F-4D97-AF65-F5344CB8AC3E}">
        <p14:creationId xmlns:p14="http://schemas.microsoft.com/office/powerpoint/2010/main" val="118494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321BC-769F-4EA6-8E3D-7BDDF0F19B71}"/>
              </a:ext>
            </a:extLst>
          </p:cNvPr>
          <p:cNvSpPr>
            <a:spLocks noGrp="1"/>
          </p:cNvSpPr>
          <p:nvPr>
            <p:ph type="title"/>
          </p:nvPr>
        </p:nvSpPr>
        <p:spPr/>
        <p:txBody>
          <a:bodyPr/>
          <a:lstStyle/>
          <a:p>
            <a:r>
              <a:rPr lang="en-US" dirty="0"/>
              <a:t>Install MinGW</a:t>
            </a:r>
          </a:p>
        </p:txBody>
      </p:sp>
      <p:sp>
        <p:nvSpPr>
          <p:cNvPr id="3" name="Content Placeholder 2">
            <a:extLst>
              <a:ext uri="{FF2B5EF4-FFF2-40B4-BE49-F238E27FC236}">
                <a16:creationId xmlns:a16="http://schemas.microsoft.com/office/drawing/2014/main" xmlns="" id="{EDDCBD76-B0C0-4FEE-8CA2-616E0AB9EC4C}"/>
              </a:ext>
            </a:extLst>
          </p:cNvPr>
          <p:cNvSpPr>
            <a:spLocks noGrp="1"/>
          </p:cNvSpPr>
          <p:nvPr>
            <p:ph idx="1"/>
          </p:nvPr>
        </p:nvSpPr>
        <p:spPr>
          <a:xfrm>
            <a:off x="807695" y="1274839"/>
            <a:ext cx="8854098" cy="1565942"/>
          </a:xfrm>
        </p:spPr>
        <p:txBody>
          <a:bodyPr>
            <a:normAutofit fontScale="92500"/>
          </a:bodyPr>
          <a:lstStyle/>
          <a:p>
            <a:r>
              <a:rPr lang="en-US" dirty="0"/>
              <a:t>Go to your downloads folder or click the file in your browser once it has finished downloading to begin the installation process (should be called “</a:t>
            </a:r>
            <a:r>
              <a:rPr lang="en-US" dirty="0" err="1"/>
              <a:t>mingw</a:t>
            </a:r>
            <a:r>
              <a:rPr lang="en-US" dirty="0"/>
              <a:t>-get-setup”)</a:t>
            </a:r>
          </a:p>
          <a:p>
            <a:r>
              <a:rPr lang="en-US" dirty="0"/>
              <a:t>Click “Install” and then it will take you to “Step 1”. Here you can leave the defaults unless you don’t want shortcuts (the below picture is if you don’t want any shortcuts created). Then click “Continue” and it will begin a download.</a:t>
            </a:r>
          </a:p>
          <a:p>
            <a:endParaRPr lang="en-US" dirty="0"/>
          </a:p>
        </p:txBody>
      </p:sp>
      <p:pic>
        <p:nvPicPr>
          <p:cNvPr id="4" name="Picture 3">
            <a:extLst>
              <a:ext uri="{FF2B5EF4-FFF2-40B4-BE49-F238E27FC236}">
                <a16:creationId xmlns:a16="http://schemas.microsoft.com/office/drawing/2014/main" xmlns="" id="{EE1CB552-0A2C-4BCB-A1DB-0D508127EE45}"/>
              </a:ext>
            </a:extLst>
          </p:cNvPr>
          <p:cNvPicPr>
            <a:picLocks noChangeAspect="1"/>
          </p:cNvPicPr>
          <p:nvPr/>
        </p:nvPicPr>
        <p:blipFill>
          <a:blip r:embed="rId2"/>
          <a:stretch>
            <a:fillRect/>
          </a:stretch>
        </p:blipFill>
        <p:spPr>
          <a:xfrm>
            <a:off x="2807664" y="2917899"/>
            <a:ext cx="4854159" cy="3736461"/>
          </a:xfrm>
          <a:prstGeom prst="rect">
            <a:avLst/>
          </a:prstGeom>
        </p:spPr>
      </p:pic>
    </p:spTree>
    <p:extLst>
      <p:ext uri="{BB962C8B-B14F-4D97-AF65-F5344CB8AC3E}">
        <p14:creationId xmlns:p14="http://schemas.microsoft.com/office/powerpoint/2010/main" val="155021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946C5A-81F0-4F3B-AEB0-5817C2E9FBC1}"/>
              </a:ext>
            </a:extLst>
          </p:cNvPr>
          <p:cNvSpPr>
            <a:spLocks noGrp="1"/>
          </p:cNvSpPr>
          <p:nvPr>
            <p:ph type="title"/>
          </p:nvPr>
        </p:nvSpPr>
        <p:spPr/>
        <p:txBody>
          <a:bodyPr/>
          <a:lstStyle/>
          <a:p>
            <a:r>
              <a:rPr lang="en-US" dirty="0"/>
              <a:t>Install MinGW</a:t>
            </a:r>
          </a:p>
        </p:txBody>
      </p:sp>
      <p:sp>
        <p:nvSpPr>
          <p:cNvPr id="3" name="Content Placeholder 2">
            <a:extLst>
              <a:ext uri="{FF2B5EF4-FFF2-40B4-BE49-F238E27FC236}">
                <a16:creationId xmlns:a16="http://schemas.microsoft.com/office/drawing/2014/main" xmlns="" id="{748072A8-2AF6-4816-A173-A7D0323D7389}"/>
              </a:ext>
            </a:extLst>
          </p:cNvPr>
          <p:cNvSpPr>
            <a:spLocks noGrp="1"/>
          </p:cNvSpPr>
          <p:nvPr>
            <p:ph idx="1"/>
          </p:nvPr>
        </p:nvSpPr>
        <p:spPr>
          <a:xfrm>
            <a:off x="677334" y="1211855"/>
            <a:ext cx="8896324" cy="1828800"/>
          </a:xfrm>
        </p:spPr>
        <p:txBody>
          <a:bodyPr>
            <a:normAutofit fontScale="92500" lnSpcReduction="20000"/>
          </a:bodyPr>
          <a:lstStyle/>
          <a:p>
            <a:r>
              <a:rPr lang="en-US" sz="1700" dirty="0"/>
              <a:t>Once the download finishes click “Continue” and the installation will move to a new menu with a few packages to choose.</a:t>
            </a:r>
          </a:p>
          <a:p>
            <a:r>
              <a:rPr lang="en-US" sz="1700" dirty="0"/>
              <a:t>Select “</a:t>
            </a:r>
            <a:r>
              <a:rPr lang="en-US" sz="1700" dirty="0" err="1"/>
              <a:t>mingw</a:t>
            </a:r>
            <a:r>
              <a:rPr lang="en-US" sz="1700" dirty="0"/>
              <a:t>-developer-toolkit”, “mingw32-base”, “mingw32-gcc-g++”, “</a:t>
            </a:r>
            <a:r>
              <a:rPr lang="en-US" sz="1700" dirty="0" err="1"/>
              <a:t>msys</a:t>
            </a:r>
            <a:r>
              <a:rPr lang="en-US" sz="1700" dirty="0"/>
              <a:t>-base” and select “Mark for Installation” for each of them (it should look like below)</a:t>
            </a:r>
          </a:p>
          <a:p>
            <a:r>
              <a:rPr lang="en-US" sz="1700" dirty="0"/>
              <a:t>Next, click “Installation” in the top left, then “Apply Changes” and a new popup will appear, click “Apply” to start the download. Once the download is finished, close the dialog and then the installer.</a:t>
            </a:r>
          </a:p>
        </p:txBody>
      </p:sp>
      <p:pic>
        <p:nvPicPr>
          <p:cNvPr id="4" name="Picture 3">
            <a:extLst>
              <a:ext uri="{FF2B5EF4-FFF2-40B4-BE49-F238E27FC236}">
                <a16:creationId xmlns:a16="http://schemas.microsoft.com/office/drawing/2014/main" xmlns="" id="{30E1146C-45AD-4656-B723-100CB38EB987}"/>
              </a:ext>
            </a:extLst>
          </p:cNvPr>
          <p:cNvPicPr>
            <a:picLocks noChangeAspect="1"/>
          </p:cNvPicPr>
          <p:nvPr/>
        </p:nvPicPr>
        <p:blipFill>
          <a:blip r:embed="rId2"/>
          <a:stretch>
            <a:fillRect/>
          </a:stretch>
        </p:blipFill>
        <p:spPr>
          <a:xfrm>
            <a:off x="2092227" y="3011207"/>
            <a:ext cx="7280928" cy="3744367"/>
          </a:xfrm>
          <a:prstGeom prst="rect">
            <a:avLst/>
          </a:prstGeom>
        </p:spPr>
      </p:pic>
    </p:spTree>
    <p:extLst>
      <p:ext uri="{BB962C8B-B14F-4D97-AF65-F5344CB8AC3E}">
        <p14:creationId xmlns:p14="http://schemas.microsoft.com/office/powerpoint/2010/main" val="28763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6036E-9054-4214-9575-6204CC103F6C}"/>
              </a:ext>
            </a:extLst>
          </p:cNvPr>
          <p:cNvSpPr>
            <a:spLocks noGrp="1"/>
          </p:cNvSpPr>
          <p:nvPr>
            <p:ph type="title"/>
          </p:nvPr>
        </p:nvSpPr>
        <p:spPr>
          <a:xfrm>
            <a:off x="677334" y="609600"/>
            <a:ext cx="8596668" cy="1320800"/>
          </a:xfrm>
        </p:spPr>
        <p:txBody>
          <a:bodyPr/>
          <a:lstStyle/>
          <a:p>
            <a:r>
              <a:rPr lang="en-US" dirty="0"/>
              <a:t>Download </a:t>
            </a:r>
            <a:r>
              <a:rPr lang="en-US" dirty="0" err="1"/>
              <a:t>CLion</a:t>
            </a:r>
            <a:endParaRPr lang="en-US" dirty="0"/>
          </a:p>
        </p:txBody>
      </p:sp>
      <p:sp>
        <p:nvSpPr>
          <p:cNvPr id="3" name="Content Placeholder 2">
            <a:extLst>
              <a:ext uri="{FF2B5EF4-FFF2-40B4-BE49-F238E27FC236}">
                <a16:creationId xmlns:a16="http://schemas.microsoft.com/office/drawing/2014/main" xmlns="" id="{7865F6E7-A3D8-46A3-8A46-410309514A18}"/>
              </a:ext>
            </a:extLst>
          </p:cNvPr>
          <p:cNvSpPr>
            <a:spLocks noGrp="1"/>
          </p:cNvSpPr>
          <p:nvPr>
            <p:ph idx="1"/>
          </p:nvPr>
        </p:nvSpPr>
        <p:spPr>
          <a:xfrm>
            <a:off x="677334" y="1277957"/>
            <a:ext cx="8596668" cy="4763405"/>
          </a:xfrm>
        </p:spPr>
        <p:txBody>
          <a:bodyPr/>
          <a:lstStyle/>
          <a:p>
            <a:r>
              <a:rPr lang="en-US" dirty="0"/>
              <a:t>Go to </a:t>
            </a:r>
            <a:r>
              <a:rPr lang="en-US" dirty="0">
                <a:hlinkClick r:id="rId2"/>
              </a:rPr>
              <a:t>https://www.jetbrains.com/clion/download</a:t>
            </a:r>
            <a:endParaRPr lang="en-US" dirty="0"/>
          </a:p>
          <a:p>
            <a:r>
              <a:rPr lang="en-US" dirty="0"/>
              <a:t>It should show a Windows button highlighted and have a “Download” button. Go ahead and click the “Download” button.</a:t>
            </a:r>
          </a:p>
        </p:txBody>
      </p:sp>
      <p:pic>
        <p:nvPicPr>
          <p:cNvPr id="4" name="Picture 3">
            <a:extLst>
              <a:ext uri="{FF2B5EF4-FFF2-40B4-BE49-F238E27FC236}">
                <a16:creationId xmlns:a16="http://schemas.microsoft.com/office/drawing/2014/main" xmlns="" id="{70DE4A43-779A-4CD9-B214-7FDC7FD0ADD1}"/>
              </a:ext>
            </a:extLst>
          </p:cNvPr>
          <p:cNvPicPr>
            <a:picLocks noChangeAspect="1"/>
          </p:cNvPicPr>
          <p:nvPr/>
        </p:nvPicPr>
        <p:blipFill>
          <a:blip r:embed="rId3"/>
          <a:stretch>
            <a:fillRect/>
          </a:stretch>
        </p:blipFill>
        <p:spPr>
          <a:xfrm>
            <a:off x="1567542" y="2471536"/>
            <a:ext cx="9048997" cy="4238183"/>
          </a:xfrm>
          <a:prstGeom prst="rect">
            <a:avLst/>
          </a:prstGeom>
        </p:spPr>
      </p:pic>
    </p:spTree>
    <p:extLst>
      <p:ext uri="{BB962C8B-B14F-4D97-AF65-F5344CB8AC3E}">
        <p14:creationId xmlns:p14="http://schemas.microsoft.com/office/powerpoint/2010/main" val="331183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757D1-8ABA-43FC-8447-761A738E739A}"/>
              </a:ext>
            </a:extLst>
          </p:cNvPr>
          <p:cNvSpPr>
            <a:spLocks noGrp="1"/>
          </p:cNvSpPr>
          <p:nvPr>
            <p:ph type="title"/>
          </p:nvPr>
        </p:nvSpPr>
        <p:spPr/>
        <p:txBody>
          <a:bodyPr/>
          <a:lstStyle/>
          <a:p>
            <a:r>
              <a:rPr lang="en-US" dirty="0"/>
              <a:t>Install </a:t>
            </a:r>
            <a:r>
              <a:rPr lang="en-US" dirty="0" err="1"/>
              <a:t>CLion</a:t>
            </a:r>
            <a:endParaRPr lang="en-US" dirty="0"/>
          </a:p>
        </p:txBody>
      </p:sp>
      <p:sp>
        <p:nvSpPr>
          <p:cNvPr id="3" name="Content Placeholder 2">
            <a:extLst>
              <a:ext uri="{FF2B5EF4-FFF2-40B4-BE49-F238E27FC236}">
                <a16:creationId xmlns:a16="http://schemas.microsoft.com/office/drawing/2014/main" xmlns="" id="{E93DE3A6-CDBD-401F-8F98-FCB42372DAF3}"/>
              </a:ext>
            </a:extLst>
          </p:cNvPr>
          <p:cNvSpPr>
            <a:spLocks noGrp="1"/>
          </p:cNvSpPr>
          <p:nvPr>
            <p:ph idx="1"/>
          </p:nvPr>
        </p:nvSpPr>
        <p:spPr>
          <a:xfrm>
            <a:off x="677334" y="1353787"/>
            <a:ext cx="8596668" cy="4687575"/>
          </a:xfrm>
        </p:spPr>
        <p:txBody>
          <a:bodyPr/>
          <a:lstStyle/>
          <a:p>
            <a:r>
              <a:rPr lang="en-US" dirty="0"/>
              <a:t>Go to your downloads folder or click the downloaded file in your browser to begin the installation process</a:t>
            </a:r>
          </a:p>
          <a:p>
            <a:r>
              <a:rPr lang="en-US" dirty="0"/>
              <a:t>At the beginning just click “Next” and then “Next” again. At the next window choose to make a Desktop Launcher and then also create all of the file associations (like below) and then click “Next”. Finally click “Install”.</a:t>
            </a:r>
          </a:p>
          <a:p>
            <a:r>
              <a:rPr lang="en-US" dirty="0"/>
              <a:t>Once the installation finishes, select “Run </a:t>
            </a:r>
            <a:r>
              <a:rPr lang="en-US" dirty="0" err="1"/>
              <a:t>CLion</a:t>
            </a:r>
            <a:r>
              <a:rPr lang="en-US" dirty="0"/>
              <a:t>“ and then click “Finish”</a:t>
            </a:r>
          </a:p>
        </p:txBody>
      </p:sp>
      <p:pic>
        <p:nvPicPr>
          <p:cNvPr id="4" name="Picture 3">
            <a:extLst>
              <a:ext uri="{FF2B5EF4-FFF2-40B4-BE49-F238E27FC236}">
                <a16:creationId xmlns:a16="http://schemas.microsoft.com/office/drawing/2014/main" xmlns="" id="{0CB8E758-F8B4-4150-9DB5-C44A1C9C2291}"/>
              </a:ext>
            </a:extLst>
          </p:cNvPr>
          <p:cNvPicPr>
            <a:picLocks noChangeAspect="1"/>
          </p:cNvPicPr>
          <p:nvPr/>
        </p:nvPicPr>
        <p:blipFill>
          <a:blip r:embed="rId2"/>
          <a:stretch>
            <a:fillRect/>
          </a:stretch>
        </p:blipFill>
        <p:spPr>
          <a:xfrm>
            <a:off x="3096615" y="3714237"/>
            <a:ext cx="4004829" cy="3022513"/>
          </a:xfrm>
          <a:prstGeom prst="rect">
            <a:avLst/>
          </a:prstGeom>
        </p:spPr>
      </p:pic>
    </p:spTree>
    <p:extLst>
      <p:ext uri="{BB962C8B-B14F-4D97-AF65-F5344CB8AC3E}">
        <p14:creationId xmlns:p14="http://schemas.microsoft.com/office/powerpoint/2010/main" val="388151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927913F-01B7-4587-BC83-177886CA98DF}"/>
              </a:ext>
            </a:extLst>
          </p:cNvPr>
          <p:cNvPicPr>
            <a:picLocks noChangeAspect="1"/>
          </p:cNvPicPr>
          <p:nvPr/>
        </p:nvPicPr>
        <p:blipFill rotWithShape="1">
          <a:blip r:embed="rId2"/>
          <a:srcRect r="2201" b="1"/>
          <a:stretch/>
        </p:blipFill>
        <p:spPr>
          <a:xfrm>
            <a:off x="5106833" y="781086"/>
            <a:ext cx="6198476" cy="5450613"/>
          </a:xfrm>
          <a:prstGeom prst="rect">
            <a:avLst/>
          </a:prstGeom>
        </p:spPr>
      </p:pic>
      <p:sp>
        <p:nvSpPr>
          <p:cNvPr id="2" name="Title 1">
            <a:extLst>
              <a:ext uri="{FF2B5EF4-FFF2-40B4-BE49-F238E27FC236}">
                <a16:creationId xmlns:a16="http://schemas.microsoft.com/office/drawing/2014/main" xmlns="" id="{5B13514C-7330-4A9E-B754-763DE2194F85}"/>
              </a:ext>
            </a:extLst>
          </p:cNvPr>
          <p:cNvSpPr>
            <a:spLocks noGrp="1"/>
          </p:cNvSpPr>
          <p:nvPr>
            <p:ph type="title"/>
          </p:nvPr>
        </p:nvSpPr>
        <p:spPr>
          <a:xfrm>
            <a:off x="677334" y="609600"/>
            <a:ext cx="8596668" cy="1320800"/>
          </a:xfrm>
        </p:spPr>
        <p:txBody>
          <a:bodyPr anchor="t">
            <a:normAutofit/>
          </a:bodyPr>
          <a:lstStyle/>
          <a:p>
            <a:r>
              <a:rPr lang="en-US" dirty="0"/>
              <a:t>Configure </a:t>
            </a:r>
            <a:r>
              <a:rPr lang="en-US" dirty="0" err="1"/>
              <a:t>CLion</a:t>
            </a:r>
            <a:endParaRPr lang="en-US" dirty="0"/>
          </a:p>
        </p:txBody>
      </p:sp>
      <p:sp>
        <p:nvSpPr>
          <p:cNvPr id="3" name="Content Placeholder 2">
            <a:extLst>
              <a:ext uri="{FF2B5EF4-FFF2-40B4-BE49-F238E27FC236}">
                <a16:creationId xmlns:a16="http://schemas.microsoft.com/office/drawing/2014/main" xmlns="" id="{5C7D81AF-9E36-4D48-B171-574520D29FEA}"/>
              </a:ext>
            </a:extLst>
          </p:cNvPr>
          <p:cNvSpPr>
            <a:spLocks noGrp="1"/>
          </p:cNvSpPr>
          <p:nvPr>
            <p:ph idx="1"/>
          </p:nvPr>
        </p:nvSpPr>
        <p:spPr>
          <a:xfrm>
            <a:off x="677334" y="1543793"/>
            <a:ext cx="3957349" cy="4497570"/>
          </a:xfrm>
        </p:spPr>
        <p:txBody>
          <a:bodyPr>
            <a:normAutofit/>
          </a:bodyPr>
          <a:lstStyle/>
          <a:p>
            <a:pPr>
              <a:lnSpc>
                <a:spcPct val="90000"/>
              </a:lnSpc>
            </a:pPr>
            <a:r>
              <a:rPr lang="en-US" sz="1700" dirty="0"/>
              <a:t>Once you start </a:t>
            </a:r>
            <a:r>
              <a:rPr lang="en-US" sz="1700" dirty="0" err="1"/>
              <a:t>CLion</a:t>
            </a:r>
            <a:r>
              <a:rPr lang="en-US" sz="1700" dirty="0"/>
              <a:t> the first time, leave the default “Do not import settings” and click “Ok”</a:t>
            </a:r>
          </a:p>
          <a:p>
            <a:pPr>
              <a:lnSpc>
                <a:spcPct val="90000"/>
              </a:lnSpc>
            </a:pPr>
            <a:r>
              <a:rPr lang="en-US" sz="1700" dirty="0"/>
              <a:t>On the next menu select your preferred color scheme (this can be changed later) and click “Next: Toolchains”</a:t>
            </a:r>
          </a:p>
          <a:p>
            <a:pPr>
              <a:lnSpc>
                <a:spcPct val="90000"/>
              </a:lnSpc>
            </a:pPr>
            <a:r>
              <a:rPr lang="en-US" sz="1700" dirty="0"/>
              <a:t>If you finished installing MinGW it should find that directory (if not simply click the ellipsis at the top right and find where you installed MinGW). Leave the selected options “Bundled </a:t>
            </a:r>
            <a:r>
              <a:rPr lang="en-US" sz="1700" dirty="0" err="1"/>
              <a:t>CMake</a:t>
            </a:r>
            <a:r>
              <a:rPr lang="en-US" sz="1700" dirty="0"/>
              <a:t>” and “Bundled GDB” like the picture and click “Next: Default plugins”</a:t>
            </a:r>
          </a:p>
        </p:txBody>
      </p:sp>
    </p:spTree>
    <p:extLst>
      <p:ext uri="{BB962C8B-B14F-4D97-AF65-F5344CB8AC3E}">
        <p14:creationId xmlns:p14="http://schemas.microsoft.com/office/powerpoint/2010/main" val="212613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0CFAD-38B3-459B-84FE-0CF298040AF9}"/>
              </a:ext>
            </a:extLst>
          </p:cNvPr>
          <p:cNvSpPr>
            <a:spLocks noGrp="1"/>
          </p:cNvSpPr>
          <p:nvPr>
            <p:ph type="title"/>
          </p:nvPr>
        </p:nvSpPr>
        <p:spPr/>
        <p:txBody>
          <a:bodyPr/>
          <a:lstStyle/>
          <a:p>
            <a:r>
              <a:rPr lang="en-US" dirty="0"/>
              <a:t>Configure </a:t>
            </a:r>
            <a:r>
              <a:rPr lang="en-US" dirty="0" err="1"/>
              <a:t>CLion</a:t>
            </a:r>
            <a:endParaRPr lang="en-US" dirty="0"/>
          </a:p>
        </p:txBody>
      </p:sp>
      <p:sp>
        <p:nvSpPr>
          <p:cNvPr id="3" name="Content Placeholder 2">
            <a:extLst>
              <a:ext uri="{FF2B5EF4-FFF2-40B4-BE49-F238E27FC236}">
                <a16:creationId xmlns:a16="http://schemas.microsoft.com/office/drawing/2014/main" xmlns="" id="{967B9715-8BB9-4A9A-8EFD-99665FA23AAC}"/>
              </a:ext>
            </a:extLst>
          </p:cNvPr>
          <p:cNvSpPr>
            <a:spLocks noGrp="1"/>
          </p:cNvSpPr>
          <p:nvPr>
            <p:ph idx="1"/>
          </p:nvPr>
        </p:nvSpPr>
        <p:spPr/>
        <p:txBody>
          <a:bodyPr/>
          <a:lstStyle/>
          <a:p>
            <a:r>
              <a:rPr lang="en-US" dirty="0"/>
              <a:t>All of the “Default plugins” are okay to install (they are pretty small) so just click “Next: Featured plugins”</a:t>
            </a:r>
          </a:p>
          <a:p>
            <a:r>
              <a:rPr lang="en-US" dirty="0"/>
              <a:t>You don’t need any of the “Featured plugins” so just click “Start using </a:t>
            </a:r>
            <a:r>
              <a:rPr lang="en-US" dirty="0" err="1"/>
              <a:t>CLion</a:t>
            </a:r>
            <a:r>
              <a:rPr lang="en-US" dirty="0"/>
              <a:t>“ and </a:t>
            </a:r>
            <a:r>
              <a:rPr lang="en-US" dirty="0" err="1"/>
              <a:t>CLion</a:t>
            </a:r>
            <a:r>
              <a:rPr lang="en-US" dirty="0"/>
              <a:t> should start up and be ready to go!</a:t>
            </a:r>
          </a:p>
        </p:txBody>
      </p:sp>
    </p:spTree>
    <p:extLst>
      <p:ext uri="{BB962C8B-B14F-4D97-AF65-F5344CB8AC3E}">
        <p14:creationId xmlns:p14="http://schemas.microsoft.com/office/powerpoint/2010/main" val="270135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8F516-A27F-4A99-A38D-9E4A64AA1A9E}"/>
              </a:ext>
            </a:extLst>
          </p:cNvPr>
          <p:cNvSpPr>
            <a:spLocks noGrp="1"/>
          </p:cNvSpPr>
          <p:nvPr>
            <p:ph type="title"/>
          </p:nvPr>
        </p:nvSpPr>
        <p:spPr/>
        <p:txBody>
          <a:bodyPr/>
          <a:lstStyle/>
          <a:p>
            <a:r>
              <a:rPr lang="en-US" dirty="0"/>
              <a:t>Configure Educational License</a:t>
            </a:r>
          </a:p>
        </p:txBody>
      </p:sp>
      <p:sp>
        <p:nvSpPr>
          <p:cNvPr id="3" name="Content Placeholder 2">
            <a:extLst>
              <a:ext uri="{FF2B5EF4-FFF2-40B4-BE49-F238E27FC236}">
                <a16:creationId xmlns:a16="http://schemas.microsoft.com/office/drawing/2014/main" xmlns="" id="{28AC434C-569E-49BA-9EE3-580F4658862D}"/>
              </a:ext>
            </a:extLst>
          </p:cNvPr>
          <p:cNvSpPr>
            <a:spLocks noGrp="1"/>
          </p:cNvSpPr>
          <p:nvPr>
            <p:ph idx="1"/>
          </p:nvPr>
        </p:nvSpPr>
        <p:spPr/>
        <p:txBody>
          <a:bodyPr/>
          <a:lstStyle/>
          <a:p>
            <a:r>
              <a:rPr lang="en-US" dirty="0" err="1"/>
              <a:t>CLion</a:t>
            </a:r>
            <a:r>
              <a:rPr lang="en-US" dirty="0"/>
              <a:t> comes with a 30-day free license but since you are a student you can create an educational license for free.</a:t>
            </a:r>
          </a:p>
          <a:p>
            <a:r>
              <a:rPr lang="en-US" dirty="0"/>
              <a:t>Go to </a:t>
            </a:r>
            <a:r>
              <a:rPr lang="en-US" dirty="0">
                <a:hlinkClick r:id="rId2"/>
              </a:rPr>
              <a:t>https://www.jetbrains.com/student</a:t>
            </a:r>
            <a:r>
              <a:rPr lang="en-US" dirty="0"/>
              <a:t> and click the blue “Apply Now” button</a:t>
            </a:r>
          </a:p>
          <a:p>
            <a:r>
              <a:rPr lang="en-US" dirty="0"/>
              <a:t>Fill out the form using your @utexas.edu email address and click “Apply for Free Products”</a:t>
            </a:r>
          </a:p>
          <a:p>
            <a:r>
              <a:rPr lang="en-US" dirty="0"/>
              <a:t>Once you have your account created go ahead and open </a:t>
            </a:r>
            <a:r>
              <a:rPr lang="en-US" dirty="0" err="1"/>
              <a:t>CLion</a:t>
            </a:r>
            <a:endParaRPr lang="en-US" dirty="0"/>
          </a:p>
        </p:txBody>
      </p:sp>
    </p:spTree>
    <p:extLst>
      <p:ext uri="{BB962C8B-B14F-4D97-AF65-F5344CB8AC3E}">
        <p14:creationId xmlns:p14="http://schemas.microsoft.com/office/powerpoint/2010/main" val="14097448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651</Words>
  <Application>Microsoft Macintosh PowerPoint</Application>
  <PresentationFormat>Custom</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Install and Configure CLion</vt:lpstr>
      <vt:lpstr>Download MinGW</vt:lpstr>
      <vt:lpstr>Install MinGW</vt:lpstr>
      <vt:lpstr>Install MinGW</vt:lpstr>
      <vt:lpstr>Download CLion</vt:lpstr>
      <vt:lpstr>Install CLion</vt:lpstr>
      <vt:lpstr>Configure CLion</vt:lpstr>
      <vt:lpstr>Configure CLion</vt:lpstr>
      <vt:lpstr>Configure Educational License</vt:lpstr>
      <vt:lpstr>Configure Educational 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and Configure CLion</dc:title>
  <dc:creator>Colin Maxfield</dc:creator>
  <cp:lastModifiedBy>Microsoft Office User</cp:lastModifiedBy>
  <cp:revision>7</cp:revision>
  <dcterms:created xsi:type="dcterms:W3CDTF">2017-08-30T13:48:15Z</dcterms:created>
  <dcterms:modified xsi:type="dcterms:W3CDTF">2017-08-30T21:49:34Z</dcterms:modified>
</cp:coreProperties>
</file>