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1"/>
  </p:notesMasterIdLst>
  <p:sldIdLst>
    <p:sldId id="257" r:id="rId2"/>
    <p:sldId id="274" r:id="rId3"/>
    <p:sldId id="275" r:id="rId4"/>
    <p:sldId id="269" r:id="rId5"/>
    <p:sldId id="270" r:id="rId6"/>
    <p:sldId id="271" r:id="rId7"/>
    <p:sldId id="272" r:id="rId8"/>
    <p:sldId id="273" r:id="rId9"/>
    <p:sldId id="282" r:id="rId10"/>
    <p:sldId id="283" r:id="rId11"/>
    <p:sldId id="284" r:id="rId12"/>
    <p:sldId id="285" r:id="rId13"/>
    <p:sldId id="259" r:id="rId14"/>
    <p:sldId id="277" r:id="rId15"/>
    <p:sldId id="278" r:id="rId16"/>
    <p:sldId id="258" r:id="rId17"/>
    <p:sldId id="261" r:id="rId18"/>
    <p:sldId id="260" r:id="rId19"/>
    <p:sldId id="262" r:id="rId20"/>
    <p:sldId id="263" r:id="rId21"/>
    <p:sldId id="264" r:id="rId22"/>
    <p:sldId id="265" r:id="rId23"/>
    <p:sldId id="266" r:id="rId24"/>
    <p:sldId id="267" r:id="rId25"/>
    <p:sldId id="279" r:id="rId26"/>
    <p:sldId id="280" r:id="rId27"/>
    <p:sldId id="281" r:id="rId28"/>
    <p:sldId id="268" r:id="rId29"/>
    <p:sldId id="276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2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E50B5-9A13-4643-BCCC-0B40E77EC421}" type="datetimeFigureOut">
              <a:rPr lang="en-US" smtClean="0"/>
              <a:t>8/28/17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D5CDFF-FAEA-B94E-A479-6CC50515A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98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TAs: We</a:t>
            </a:r>
            <a:r>
              <a:rPr lang="en-US" baseline="0" dirty="0" smtClean="0"/>
              <a:t> should ask them to download and install before class if possible. Then you can work through basics of how to use </a:t>
            </a:r>
            <a:r>
              <a:rPr lang="en-US" baseline="0" dirty="0" err="1" smtClean="0"/>
              <a:t>CLion</a:t>
            </a:r>
            <a:r>
              <a:rPr lang="en-US" baseline="0" dirty="0" smtClean="0"/>
              <a:t> in recitation.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5CDFF-FAEA-B94E-A479-6CC50515AE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63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TAs: Demonstrate using </a:t>
            </a:r>
            <a:r>
              <a:rPr lang="en-US" dirty="0" err="1" smtClean="0"/>
              <a:t>CLion</a:t>
            </a:r>
            <a:r>
              <a:rPr lang="en-US" dirty="0" smtClean="0"/>
              <a:t> to create the standard "hello world" program (store in file </a:t>
            </a:r>
            <a:r>
              <a:rPr lang="en-US" dirty="0" err="1" smtClean="0"/>
              <a:t>hello.c</a:t>
            </a:r>
            <a:r>
              <a:rPr lang="en-US" dirty="0" smtClean="0"/>
              <a:t>). Compile and run. </a:t>
            </a:r>
          </a:p>
          <a:p>
            <a:r>
              <a:rPr lang="en-US" dirty="0" err="1" smtClean="0"/>
              <a:t>hello.c</a:t>
            </a:r>
            <a:r>
              <a:rPr lang="en-US" dirty="0" smtClean="0"/>
              <a:t>:</a:t>
            </a:r>
          </a:p>
          <a:p>
            <a:r>
              <a:rPr lang="en-US" dirty="0" smtClean="0"/>
              <a:t>#include&lt;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baseline="0" dirty="0" smtClean="0"/>
              <a:t> main() {</a:t>
            </a:r>
          </a:p>
          <a:p>
            <a:r>
              <a:rPr lang="en-US" baseline="0" dirty="0" smtClean="0"/>
              <a:t>	puts("hello world");</a:t>
            </a:r>
          </a:p>
          <a:p>
            <a:r>
              <a:rPr lang="en-US" baseline="0" dirty="0" smtClean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5CDFF-FAEA-B94E-A479-6CC50515AE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72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5CDFF-FAEA-B94E-A479-6CC50515AE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8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program assumes</a:t>
            </a:r>
            <a:r>
              <a:rPr lang="en-US" baseline="0" dirty="0" smtClean="0"/>
              <a:t> C99 or C11.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5CDFF-FAEA-B94E-A479-6CC50515AEF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90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also abbreviate:</a:t>
            </a:r>
            <a:r>
              <a:rPr lang="en-US" baseline="0" dirty="0" smtClean="0"/>
              <a:t> b for break, r for run, p for print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debug a program with </a:t>
            </a:r>
            <a:r>
              <a:rPr lang="en-US" baseline="0" dirty="0" err="1" smtClean="0"/>
              <a:t>gdb</a:t>
            </a:r>
            <a:r>
              <a:rPr lang="en-US" baseline="0" dirty="0" smtClean="0"/>
              <a:t>, it must be compiled by </a:t>
            </a:r>
            <a:r>
              <a:rPr lang="en-US" baseline="0" dirty="0" err="1" smtClean="0"/>
              <a:t>gcc</a:t>
            </a:r>
            <a:r>
              <a:rPr lang="en-US" baseline="0" dirty="0" smtClean="0"/>
              <a:t> with option -g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57486-FDCB-264D-88AD-EF479BBBBD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74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kernel – computer program which is core of computer's OS – has complete control over everything in system. First program loaded on start</a:t>
            </a:r>
            <a:r>
              <a:rPr lang="en-US" baseline="0" dirty="0" smtClean="0"/>
              <a:t> up.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5CDFF-FAEA-B94E-A479-6CC50515AEF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71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aseline="0" dirty="0" smtClean="0"/>
              <a:t> does shell know where to find executable? PATH variable – list of directories to use when looking up commands specified without path names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5CDFF-FAEA-B94E-A479-6CC50515AEF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67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13DE-0D19-5D44-8411-D0C30164401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8/28/17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6709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13DE-0D19-5D44-8411-D0C30164401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8/28/17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2E27-016A-B64E-8E0D-AE7CD7AC57F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8910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13DE-0D19-5D44-8411-D0C30164401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8/28/17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2E27-016A-B64E-8E0D-AE7CD7AC57F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9899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13DE-0D19-5D44-8411-D0C30164401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8/28/17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2E27-016A-B64E-8E0D-AE7CD7AC57F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6406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13DE-0D19-5D44-8411-D0C30164401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8/28/17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8823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13DE-0D19-5D44-8411-D0C30164401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8/28/17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2E27-016A-B64E-8E0D-AE7CD7AC57F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8153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13DE-0D19-5D44-8411-D0C30164401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8/28/17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2E27-016A-B64E-8E0D-AE7CD7AC57F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4461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13DE-0D19-5D44-8411-D0C30164401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8/28/17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2E27-016A-B64E-8E0D-AE7CD7AC57F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58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13DE-0D19-5D44-8411-D0C30164401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8/28/17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2E27-016A-B64E-8E0D-AE7CD7AC57F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9382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13DE-0D19-5D44-8411-D0C30164401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8/28/17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2E27-016A-B64E-8E0D-AE7CD7AC57F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9446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13DE-0D19-5D44-8411-D0C30164401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8/28/17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2E27-016A-B64E-8E0D-AE7CD7AC57F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1185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4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E13DE-0D19-5D44-8411-D0C30164401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8/28/17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42E27-016A-B64E-8E0D-AE7CD7AC57F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923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nu.org/software/emacs/download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ece.utexas.edu/~meberlein/ee312/CCode/arrayMax.c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ce.utexas.edu/it/linux" TargetMode="External"/><Relationship Id="rId3" Type="http://schemas.openxmlformats.org/officeDocument/2006/relationships/hyperlink" Target="http://people.ischool.berkeley.edu/~kevin/unix-tutorial/section3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iark.greenend.org.uk/~sgtatham/putty/latest.html" TargetMode="External"/><Relationship Id="rId4" Type="http://schemas.openxmlformats.org/officeDocument/2006/relationships/hyperlink" Target="http://www.ece.utexas.edu/it/remote-linux" TargetMode="External"/><Relationship Id="rId5" Type="http://schemas.openxmlformats.org/officeDocument/2006/relationships/hyperlink" Target="https://www.xquartz.org" TargetMode="External"/><Relationship Id="rId6" Type="http://schemas.openxmlformats.org/officeDocument/2006/relationships/hyperlink" Target="mailto:username@kamek.ece.utexas.edu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ce.utexas.edu/it/account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buy/classroom/" TargetMode="External"/><Relationship Id="rId4" Type="http://schemas.openxmlformats.org/officeDocument/2006/relationships/hyperlink" Target="https://www.jetbrains.com/help/clion/installation-and-launching.html" TargetMode="External"/><Relationship Id="rId5" Type="http://schemas.openxmlformats.org/officeDocument/2006/relationships/hyperlink" Target="http://www.jetbrains.com/help/clion/quick-start-guid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Software Tools</a:t>
            </a:r>
            <a:b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Recitation 1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199"/>
            <a:ext cx="6400800" cy="2740891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ECE Linux accounts </a:t>
            </a:r>
          </a:p>
          <a:p>
            <a:pPr algn="l"/>
            <a:r>
              <a:rPr lang="en-US" dirty="0" smtClean="0"/>
              <a:t>Introduction to Linux</a:t>
            </a:r>
          </a:p>
          <a:p>
            <a:pPr algn="l"/>
            <a:r>
              <a:rPr lang="en-US" dirty="0" err="1" smtClean="0"/>
              <a:t>CLion</a:t>
            </a:r>
            <a:endParaRPr lang="en-US" dirty="0" smtClean="0"/>
          </a:p>
          <a:p>
            <a:pPr algn="l"/>
            <a:r>
              <a:rPr lang="en-US" dirty="0" smtClean="0"/>
              <a:t>Text editor + </a:t>
            </a:r>
            <a:r>
              <a:rPr lang="en-US" smtClean="0"/>
              <a:t>gcc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9208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236"/>
            <a:ext cx="8229600" cy="1092365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4F6228"/>
                </a:solidFill>
              </a:rPr>
              <a:t>Text Editor: </a:t>
            </a:r>
            <a:r>
              <a:rPr lang="en-US" sz="5400" b="1" dirty="0" err="1" smtClean="0">
                <a:solidFill>
                  <a:srgbClr val="4F6228"/>
                </a:solidFill>
              </a:rPr>
              <a:t>emacs</a:t>
            </a:r>
            <a:endParaRPr lang="en-US" sz="5400" b="1" dirty="0">
              <a:solidFill>
                <a:srgbClr val="4F62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32771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You can use </a:t>
            </a:r>
            <a:r>
              <a:rPr lang="en-US" dirty="0" smtClean="0">
                <a:hlinkClick r:id="rId2"/>
              </a:rPr>
              <a:t>emacs on your Mac or Windows</a:t>
            </a:r>
            <a:r>
              <a:rPr lang="en-US" dirty="0" smtClean="0"/>
              <a:t> machine</a:t>
            </a:r>
          </a:p>
          <a:p>
            <a:r>
              <a:rPr lang="en-US" dirty="0" smtClean="0"/>
              <a:t>From </a:t>
            </a:r>
            <a:r>
              <a:rPr lang="en-US" dirty="0" err="1" smtClean="0"/>
              <a:t>linux</a:t>
            </a:r>
            <a:r>
              <a:rPr lang="en-US" dirty="0" smtClean="0"/>
              <a:t> prompt on </a:t>
            </a:r>
            <a:r>
              <a:rPr lang="en-US" dirty="0" err="1" smtClean="0"/>
              <a:t>kamek</a:t>
            </a:r>
            <a:r>
              <a:rPr lang="en-US" dirty="0" smtClean="0"/>
              <a:t> (or </a:t>
            </a:r>
            <a:r>
              <a:rPr lang="en-US" dirty="0" err="1" smtClean="0"/>
              <a:t>yoshi</a:t>
            </a:r>
            <a:r>
              <a:rPr lang="en-US" dirty="0" smtClean="0"/>
              <a:t>, </a:t>
            </a:r>
            <a:r>
              <a:rPr lang="en-US" dirty="0" err="1" smtClean="0"/>
              <a:t>mario</a:t>
            </a:r>
            <a:r>
              <a:rPr lang="en-US" dirty="0" smtClean="0"/>
              <a:t>, ...)</a:t>
            </a:r>
            <a:r>
              <a:rPr lang="en-US" dirty="0" smtClean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%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emacs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 &amp;</a:t>
            </a:r>
          </a:p>
          <a:p>
            <a:pPr lvl="1"/>
            <a:r>
              <a:rPr lang="en-US" dirty="0" smtClean="0"/>
              <a:t>C-x C-f: create a new file called </a:t>
            </a:r>
            <a:r>
              <a:rPr lang="en-US" dirty="0" err="1" smtClean="0"/>
              <a:t>helloWorld.c</a:t>
            </a:r>
            <a:endParaRPr lang="en-US" dirty="0" smtClean="0"/>
          </a:p>
          <a:p>
            <a:pPr lvl="1"/>
            <a:r>
              <a:rPr lang="en-US" dirty="0" smtClean="0"/>
              <a:t>Enter your program</a:t>
            </a:r>
          </a:p>
          <a:p>
            <a:pPr lvl="1"/>
            <a:r>
              <a:rPr lang="en-US" dirty="0" smtClean="0"/>
              <a:t>C-x C-s: saves your file</a:t>
            </a:r>
          </a:p>
          <a:p>
            <a:pPr lvl="1"/>
            <a:r>
              <a:rPr lang="en-US" dirty="0" smtClean="0"/>
              <a:t>C-x C-c: exit </a:t>
            </a:r>
            <a:r>
              <a:rPr lang="en-US" dirty="0" err="1" smtClean="0"/>
              <a:t>emacs</a:t>
            </a:r>
            <a:endParaRPr lang="en-US" dirty="0" smtClean="0"/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953735"/>
                </a:solidFill>
                <a:latin typeface="Courier New"/>
                <a:cs typeface="Courier New"/>
              </a:rPr>
              <a:t>% </a:t>
            </a:r>
            <a:r>
              <a:rPr lang="en-US" b="1" dirty="0" err="1" smtClean="0">
                <a:solidFill>
                  <a:srgbClr val="953735"/>
                </a:solidFill>
                <a:latin typeface="Courier New"/>
                <a:cs typeface="Courier New"/>
              </a:rPr>
              <a:t>gcc</a:t>
            </a:r>
            <a:r>
              <a:rPr lang="en-US" b="1" dirty="0" smtClean="0">
                <a:solidFill>
                  <a:srgbClr val="953735"/>
                </a:solidFill>
                <a:latin typeface="Courier New"/>
                <a:cs typeface="Courier New"/>
              </a:rPr>
              <a:t> –o </a:t>
            </a:r>
            <a:r>
              <a:rPr lang="en-US" b="1" dirty="0" err="1" smtClean="0">
                <a:solidFill>
                  <a:srgbClr val="953735"/>
                </a:solidFill>
                <a:latin typeface="Courier New"/>
                <a:cs typeface="Courier New"/>
              </a:rPr>
              <a:t>helloWorld</a:t>
            </a:r>
            <a:r>
              <a:rPr lang="en-US" b="1" dirty="0" smtClean="0">
                <a:solidFill>
                  <a:srgbClr val="953735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953735"/>
                </a:solidFill>
                <a:latin typeface="Courier New"/>
                <a:cs typeface="Courier New"/>
              </a:rPr>
              <a:t>helloWorld.c</a:t>
            </a:r>
            <a:endParaRPr lang="en-US" b="1" dirty="0" smtClean="0">
              <a:solidFill>
                <a:srgbClr val="953735"/>
              </a:solidFill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953735"/>
                </a:solidFill>
                <a:latin typeface="Courier New"/>
                <a:cs typeface="Courier New"/>
              </a:rPr>
              <a:t>% ./</a:t>
            </a:r>
            <a:r>
              <a:rPr lang="en-US" b="1" dirty="0" err="1" smtClean="0">
                <a:solidFill>
                  <a:srgbClr val="953735"/>
                </a:solidFill>
                <a:latin typeface="Courier New"/>
                <a:cs typeface="Courier New"/>
              </a:rPr>
              <a:t>helloWorld</a:t>
            </a:r>
            <a:endParaRPr lang="en-US" b="1" dirty="0" smtClean="0">
              <a:solidFill>
                <a:srgbClr val="953735"/>
              </a:solidFill>
              <a:latin typeface="Courier New"/>
              <a:cs typeface="Courier New"/>
            </a:endParaRPr>
          </a:p>
          <a:p>
            <a:r>
              <a:rPr lang="en-US" dirty="0" err="1" smtClean="0"/>
              <a:t>Emacs</a:t>
            </a:r>
            <a:r>
              <a:rPr lang="en-US" dirty="0" smtClean="0"/>
              <a:t> tutorial: C-h t</a:t>
            </a:r>
          </a:p>
        </p:txBody>
      </p:sp>
    </p:spTree>
    <p:extLst>
      <p:ext uri="{BB962C8B-B14F-4D97-AF65-F5344CB8AC3E}">
        <p14:creationId xmlns:p14="http://schemas.microsoft.com/office/powerpoint/2010/main" val="3904567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67"/>
            <a:ext cx="8229600" cy="804334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4F6228"/>
                </a:solidFill>
              </a:rPr>
              <a:t>Debugging with </a:t>
            </a:r>
            <a:r>
              <a:rPr lang="en-US" b="1" dirty="0" err="1" smtClean="0">
                <a:solidFill>
                  <a:srgbClr val="4F6228"/>
                </a:solidFill>
              </a:rPr>
              <a:t>gdb</a:t>
            </a:r>
            <a:endParaRPr lang="en-US" b="1" dirty="0">
              <a:solidFill>
                <a:srgbClr val="4F62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33" y="1322917"/>
            <a:ext cx="8879417" cy="553508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Download this program, </a:t>
            </a:r>
            <a:r>
              <a:rPr lang="en-US" dirty="0" err="1" smtClean="0">
                <a:hlinkClick r:id="rId3"/>
              </a:rPr>
              <a:t>arrayMax.c</a:t>
            </a:r>
            <a:endParaRPr lang="en-US" dirty="0" smtClean="0"/>
          </a:p>
          <a:p>
            <a:r>
              <a:rPr lang="en-US" dirty="0" smtClean="0"/>
              <a:t>Compile with the </a:t>
            </a:r>
            <a:r>
              <a:rPr lang="en-US" dirty="0" smtClean="0">
                <a:latin typeface="Courier New"/>
                <a:cs typeface="Courier New"/>
              </a:rPr>
              <a:t>–g</a:t>
            </a:r>
            <a:r>
              <a:rPr lang="en-US" dirty="0" smtClean="0"/>
              <a:t> option to embed debugging info: </a:t>
            </a:r>
            <a:r>
              <a:rPr lang="en-US" sz="2600" b="1" dirty="0" err="1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gcc</a:t>
            </a:r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 –</a:t>
            </a:r>
            <a:r>
              <a:rPr lang="en-US" sz="2600" b="1" dirty="0" err="1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std</a:t>
            </a:r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=c99 –g –o </a:t>
            </a:r>
            <a:r>
              <a:rPr lang="en-US" sz="2600" b="1" dirty="0" err="1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arrayMax</a:t>
            </a:r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2600" b="1" dirty="0" err="1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arrayMax.c</a:t>
            </a:r>
            <a:endParaRPr lang="en-US" sz="2600" b="1" dirty="0" smtClean="0">
              <a:solidFill>
                <a:schemeClr val="accent2">
                  <a:lumMod val="75000"/>
                </a:schemeClr>
              </a:solidFill>
              <a:latin typeface="Courier New"/>
              <a:cs typeface="Courier New"/>
            </a:endParaRPr>
          </a:p>
          <a:p>
            <a:r>
              <a:rPr lang="en-US" dirty="0" smtClean="0"/>
              <a:t>Execute: </a:t>
            </a:r>
            <a:r>
              <a:rPr lang="en-US" b="1" dirty="0" smtClean="0">
                <a:solidFill>
                  <a:srgbClr val="953735"/>
                </a:solidFill>
                <a:latin typeface="Courier New"/>
                <a:cs typeface="Courier New"/>
              </a:rPr>
              <a:t>./</a:t>
            </a:r>
            <a:r>
              <a:rPr lang="en-US" b="1" dirty="0" err="1" smtClean="0">
                <a:solidFill>
                  <a:srgbClr val="953735"/>
                </a:solidFill>
                <a:latin typeface="Courier New"/>
                <a:cs typeface="Courier New"/>
              </a:rPr>
              <a:t>arrayMax</a:t>
            </a:r>
            <a:endParaRPr lang="en-US" b="1" dirty="0" smtClean="0">
              <a:solidFill>
                <a:srgbClr val="953735"/>
              </a:solidFill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Oops! </a:t>
            </a:r>
            <a:r>
              <a:rPr lang="en-US" dirty="0" err="1" smtClean="0"/>
              <a:t>Seg</a:t>
            </a:r>
            <a:r>
              <a:rPr lang="en-US" dirty="0" smtClean="0"/>
              <a:t> fault (core dumped)</a:t>
            </a:r>
          </a:p>
          <a:p>
            <a:r>
              <a:rPr lang="en-US" dirty="0" smtClean="0"/>
              <a:t>Start </a:t>
            </a:r>
            <a:r>
              <a:rPr lang="en-US" dirty="0" err="1" smtClean="0"/>
              <a:t>gdb</a:t>
            </a:r>
            <a:r>
              <a:rPr lang="en-US" dirty="0" smtClean="0"/>
              <a:t> on the executable file: </a:t>
            </a:r>
            <a:r>
              <a:rPr lang="en-US" b="1" dirty="0" err="1" smtClean="0">
                <a:solidFill>
                  <a:srgbClr val="953735"/>
                </a:solidFill>
                <a:latin typeface="Courier New"/>
                <a:cs typeface="Courier New"/>
              </a:rPr>
              <a:t>gdb</a:t>
            </a:r>
            <a:r>
              <a:rPr lang="en-US" b="1" dirty="0" smtClean="0">
                <a:solidFill>
                  <a:srgbClr val="953735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953735"/>
                </a:solidFill>
                <a:latin typeface="Courier New"/>
                <a:cs typeface="Courier New"/>
              </a:rPr>
              <a:t>arrayMax</a:t>
            </a:r>
            <a:endParaRPr lang="en-US" b="1" dirty="0" smtClean="0">
              <a:solidFill>
                <a:srgbClr val="953735"/>
              </a:solidFill>
              <a:latin typeface="Courier New"/>
              <a:cs typeface="Courier New"/>
            </a:endParaRPr>
          </a:p>
          <a:p>
            <a:r>
              <a:rPr lang="en-US" dirty="0" smtClean="0"/>
              <a:t>List your program with </a:t>
            </a:r>
            <a:r>
              <a:rPr lang="en-US" dirty="0" smtClean="0">
                <a:latin typeface="Courier New"/>
                <a:cs typeface="Courier New"/>
              </a:rPr>
              <a:t>l</a:t>
            </a:r>
            <a:r>
              <a:rPr lang="en-US" dirty="0" smtClean="0"/>
              <a:t> or </a:t>
            </a:r>
            <a:r>
              <a:rPr lang="en-US" dirty="0" smtClean="0">
                <a:latin typeface="Courier New"/>
                <a:cs typeface="Courier New"/>
              </a:rPr>
              <a:t>list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>
                <a:solidFill>
                  <a:srgbClr val="953735"/>
                </a:solidFill>
                <a:latin typeface="Courier New"/>
                <a:cs typeface="Courier New"/>
              </a:rPr>
              <a:t>(</a:t>
            </a:r>
            <a:r>
              <a:rPr lang="en-US" b="1" dirty="0" err="1" smtClean="0">
                <a:solidFill>
                  <a:srgbClr val="953735"/>
                </a:solidFill>
                <a:latin typeface="Courier New"/>
                <a:cs typeface="Courier New"/>
              </a:rPr>
              <a:t>gdb</a:t>
            </a:r>
            <a:r>
              <a:rPr lang="en-US" b="1" dirty="0" smtClean="0">
                <a:solidFill>
                  <a:srgbClr val="953735"/>
                </a:solidFill>
                <a:latin typeface="Courier New"/>
                <a:cs typeface="Courier New"/>
              </a:rPr>
              <a:t>) l</a:t>
            </a:r>
          </a:p>
          <a:p>
            <a:r>
              <a:rPr lang="en-US" dirty="0" smtClean="0"/>
              <a:t>Set some breakpoints (</a:t>
            </a:r>
            <a:r>
              <a:rPr lang="en-US" b="1" dirty="0" smtClean="0">
                <a:solidFill>
                  <a:srgbClr val="953735"/>
                </a:solidFill>
                <a:latin typeface="Courier New"/>
                <a:cs typeface="Courier New"/>
              </a:rPr>
              <a:t>b </a:t>
            </a:r>
            <a:r>
              <a:rPr lang="en-US" b="1" i="1" dirty="0" err="1" smtClean="0">
                <a:solidFill>
                  <a:srgbClr val="953735"/>
                </a:solidFill>
                <a:latin typeface="Courier New"/>
                <a:cs typeface="Courier New"/>
              </a:rPr>
              <a:t>linenumber</a:t>
            </a:r>
            <a:r>
              <a:rPr lang="en-US" b="1" dirty="0" smtClean="0">
                <a:solidFill>
                  <a:srgbClr val="953735"/>
                </a:solidFill>
                <a:latin typeface="Courier New"/>
                <a:cs typeface="Courier New"/>
              </a:rPr>
              <a:t> </a:t>
            </a:r>
            <a:r>
              <a:rPr lang="en-US" dirty="0" smtClean="0"/>
              <a:t>or        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 smtClean="0">
                <a:solidFill>
                  <a:srgbClr val="953735"/>
                </a:solidFill>
                <a:latin typeface="Courier New"/>
                <a:cs typeface="Courier New"/>
              </a:rPr>
              <a:t>b </a:t>
            </a:r>
            <a:r>
              <a:rPr lang="en-US" b="1" i="1" dirty="0" err="1" smtClean="0">
                <a:solidFill>
                  <a:srgbClr val="953735"/>
                </a:solidFill>
                <a:latin typeface="Courier New"/>
                <a:cs typeface="Courier New"/>
              </a:rPr>
              <a:t>functionName</a:t>
            </a:r>
            <a:r>
              <a:rPr lang="en-US" dirty="0" smtClean="0"/>
              <a:t>) and step through until you 	identify the problem. </a:t>
            </a:r>
          </a:p>
          <a:p>
            <a:r>
              <a:rPr lang="en-US" dirty="0" smtClean="0"/>
              <a:t>List of </a:t>
            </a:r>
            <a:r>
              <a:rPr lang="en-US" dirty="0" err="1" smtClean="0"/>
              <a:t>gdb</a:t>
            </a:r>
            <a:r>
              <a:rPr lang="en-US" dirty="0" smtClean="0"/>
              <a:t> commands on next slide...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42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4F6228"/>
                </a:solidFill>
              </a:rPr>
              <a:t>gdb</a:t>
            </a:r>
            <a:r>
              <a:rPr lang="en-US" b="1" dirty="0" smtClean="0">
                <a:solidFill>
                  <a:srgbClr val="4F6228"/>
                </a:solidFill>
              </a:rPr>
              <a:t>: command line debugger</a:t>
            </a:r>
            <a:endParaRPr lang="en-US" b="1" dirty="0">
              <a:solidFill>
                <a:srgbClr val="4F62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803" y="1600200"/>
            <a:ext cx="8937339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Useful commands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break </a:t>
            </a:r>
            <a:r>
              <a:rPr lang="en-US" sz="2400" i="1" dirty="0" err="1" smtClean="0">
                <a:latin typeface="Courier New"/>
                <a:cs typeface="Courier New"/>
              </a:rPr>
              <a:t>linenumber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smtClean="0">
                <a:sym typeface="Wingdings"/>
              </a:rPr>
              <a:t> create breakpoint at specified line</a:t>
            </a:r>
          </a:p>
          <a:p>
            <a:r>
              <a:rPr lang="en-US" sz="2400" dirty="0" smtClean="0">
                <a:latin typeface="Courier New"/>
                <a:cs typeface="Courier New"/>
                <a:sym typeface="Wingdings"/>
              </a:rPr>
              <a:t>run</a:t>
            </a:r>
            <a:r>
              <a:rPr lang="en-US" sz="2400" dirty="0" smtClean="0">
                <a:sym typeface="Wingdings"/>
              </a:rPr>
              <a:t>      run program</a:t>
            </a:r>
          </a:p>
          <a:p>
            <a:r>
              <a:rPr lang="en-US" sz="2400" dirty="0" smtClean="0">
                <a:latin typeface="Courier New"/>
                <a:cs typeface="Courier New"/>
                <a:sym typeface="Wingdings"/>
              </a:rPr>
              <a:t>c</a:t>
            </a:r>
            <a:r>
              <a:rPr lang="en-US" sz="2400" dirty="0" smtClean="0">
                <a:sym typeface="Wingdings"/>
              </a:rPr>
              <a:t>           continue execution</a:t>
            </a:r>
          </a:p>
          <a:p>
            <a:r>
              <a:rPr lang="en-US" sz="2400" dirty="0" smtClean="0">
                <a:latin typeface="Courier New"/>
                <a:cs typeface="Courier New"/>
                <a:sym typeface="Wingdings"/>
              </a:rPr>
              <a:t>step</a:t>
            </a:r>
            <a:r>
              <a:rPr lang="en-US" sz="2400" dirty="0" smtClean="0">
                <a:sym typeface="Wingdings"/>
              </a:rPr>
              <a:t>   execute next line or step into function</a:t>
            </a:r>
          </a:p>
          <a:p>
            <a:r>
              <a:rPr lang="en-US" sz="2400" dirty="0" smtClean="0">
                <a:latin typeface="Courier New"/>
                <a:cs typeface="Courier New"/>
                <a:sym typeface="Wingdings"/>
              </a:rPr>
              <a:t>quit</a:t>
            </a:r>
            <a:r>
              <a:rPr lang="en-US" sz="2400" dirty="0" smtClean="0">
                <a:sym typeface="Wingdings"/>
              </a:rPr>
              <a:t>   quit </a:t>
            </a:r>
            <a:r>
              <a:rPr lang="en-US" sz="2400" dirty="0" err="1" smtClean="0">
                <a:sym typeface="Wingdings"/>
              </a:rPr>
              <a:t>gdb</a:t>
            </a:r>
            <a:endParaRPr lang="en-US" sz="2400" dirty="0" smtClean="0">
              <a:sym typeface="Wingdings"/>
            </a:endParaRPr>
          </a:p>
          <a:p>
            <a:r>
              <a:rPr lang="en-US" sz="2400" dirty="0" smtClean="0">
                <a:latin typeface="Courier New"/>
                <a:cs typeface="Courier New"/>
                <a:sym typeface="Wingdings"/>
              </a:rPr>
              <a:t>print </a:t>
            </a:r>
            <a:r>
              <a:rPr lang="en-US" sz="2400" i="1" dirty="0" smtClean="0">
                <a:latin typeface="Courier New"/>
                <a:cs typeface="Courier New"/>
                <a:sym typeface="Wingdings"/>
              </a:rPr>
              <a:t>expression</a:t>
            </a:r>
            <a:r>
              <a:rPr lang="en-US" sz="2400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en-US" sz="2400" dirty="0" smtClean="0">
                <a:sym typeface="Wingdings"/>
              </a:rPr>
              <a:t> print current value of </a:t>
            </a:r>
            <a:r>
              <a:rPr lang="en-US" sz="2400" i="1" dirty="0" smtClean="0">
                <a:latin typeface="Courier New"/>
                <a:cs typeface="Courier New"/>
                <a:sym typeface="Wingdings"/>
              </a:rPr>
              <a:t>expression</a:t>
            </a:r>
          </a:p>
          <a:p>
            <a:r>
              <a:rPr lang="en-US" sz="2400" dirty="0" smtClean="0">
                <a:latin typeface="Courier New"/>
                <a:cs typeface="Courier New"/>
                <a:sym typeface="Wingdings"/>
              </a:rPr>
              <a:t>l     </a:t>
            </a:r>
            <a:r>
              <a:rPr lang="en-US" sz="2400" dirty="0" smtClean="0">
                <a:cs typeface="Courier New"/>
                <a:sym typeface="Wingdings"/>
              </a:rPr>
              <a:t>list program</a:t>
            </a:r>
            <a:endParaRPr lang="en-US" sz="2400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145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584410"/>
            <a:ext cx="7772400" cy="1362075"/>
          </a:xfrm>
        </p:spPr>
        <p:txBody>
          <a:bodyPr>
            <a:normAutofit fontScale="90000"/>
          </a:bodyPr>
          <a:lstStyle/>
          <a:p>
            <a:r>
              <a:rPr lang="en-US" sz="2400" dirty="0" smtClean="0">
                <a:latin typeface="+mn-lt"/>
              </a:rPr>
              <a:t>"UNIX is basically a simple operating system, but you have to be a genius to understand the simplicity."</a:t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-- Dennis Ritchie, creator of C programming language</a:t>
            </a:r>
            <a:endParaRPr lang="en-US" sz="2400" dirty="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4000" y="2906713"/>
            <a:ext cx="8890000" cy="1500187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accent3">
                    <a:lumMod val="50000"/>
                  </a:schemeClr>
                </a:solidFill>
              </a:rPr>
              <a:t>Introduction to Linux</a:t>
            </a:r>
            <a:endParaRPr lang="en-US" sz="48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558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Some History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486274" cy="5017168"/>
          </a:xfrm>
        </p:spPr>
        <p:txBody>
          <a:bodyPr/>
          <a:lstStyle/>
          <a:p>
            <a:r>
              <a:rPr lang="en-US" dirty="0" smtClean="0"/>
              <a:t>1969: Unix operating system, Ken Thompson and Dennis Ritchie</a:t>
            </a:r>
          </a:p>
          <a:p>
            <a:r>
              <a:rPr lang="en-US" dirty="0" smtClean="0"/>
              <a:t>Unix widely adopted</a:t>
            </a:r>
          </a:p>
          <a:p>
            <a:r>
              <a:rPr lang="en-US" dirty="0" smtClean="0"/>
              <a:t>1977: Berkeley Software Distribution (BSD) by UC Berkeley</a:t>
            </a:r>
          </a:p>
          <a:p>
            <a:r>
              <a:rPr lang="en-US" dirty="0" smtClean="0"/>
              <a:t>1983: GNU project by Richard Stallman – free Unix-like OS (GPL). </a:t>
            </a:r>
          </a:p>
          <a:p>
            <a:r>
              <a:rPr lang="en-US" dirty="0" smtClean="0"/>
              <a:t>1991: Undergrad Linus Torvalds' fun project that became Linux kernel</a:t>
            </a:r>
            <a:endParaRPr lang="en-US" dirty="0"/>
          </a:p>
        </p:txBody>
      </p:sp>
      <p:pic>
        <p:nvPicPr>
          <p:cNvPr id="4" name="Picture 3" descr="280px-Tux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788" y="0"/>
            <a:ext cx="1604211" cy="18906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0396" y="6488668"/>
            <a:ext cx="360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Image:</a:t>
            </a:r>
            <a:r>
              <a:rPr lang="en-US" dirty="0" smtClean="0"/>
              <a:t>  </a:t>
            </a:r>
            <a:r>
              <a:rPr lang="en-US" sz="1000" dirty="0" err="1"/>
              <a:t>lewing@isc.tamu.edu</a:t>
            </a:r>
            <a:r>
              <a:rPr lang="en-US" sz="1000" dirty="0"/>
              <a:t> Larry Ewing and The GIMP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98717" y="89972"/>
            <a:ext cx="2319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Tux, the Linux mascot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713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Open source</a:t>
            </a:r>
          </a:p>
          <a:p>
            <a:r>
              <a:rPr lang="en-US" dirty="0" smtClean="0"/>
              <a:t>Built-in networking</a:t>
            </a:r>
          </a:p>
          <a:p>
            <a:r>
              <a:rPr lang="en-US" dirty="0" smtClean="0"/>
              <a:t>Rich software development environment</a:t>
            </a:r>
          </a:p>
          <a:p>
            <a:r>
              <a:rPr lang="en-US" dirty="0" smtClean="0"/>
              <a:t>Powerful, flexible command-line interface (CLI)</a:t>
            </a:r>
            <a:endParaRPr lang="en-US" dirty="0"/>
          </a:p>
        </p:txBody>
      </p:sp>
      <p:pic>
        <p:nvPicPr>
          <p:cNvPr id="4" name="Picture 3" descr="280px-Tux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788" y="0"/>
            <a:ext cx="1604211" cy="189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863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842962"/>
          </a:xfrm>
        </p:spPr>
        <p:txBody>
          <a:bodyPr/>
          <a:lstStyle/>
          <a:p>
            <a:r>
              <a:rPr lang="en-US" b="1" dirty="0" smtClean="0">
                <a:solidFill>
                  <a:srgbClr val="4F6228"/>
                </a:solidFill>
              </a:rPr>
              <a:t>Unix/Linux</a:t>
            </a:r>
            <a:endParaRPr lang="en-US" b="1" dirty="0">
              <a:solidFill>
                <a:srgbClr val="4F62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27100"/>
            <a:ext cx="8229600" cy="58293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shell – program that takes Unix commands from keyboard and executes them</a:t>
            </a:r>
          </a:p>
          <a:p>
            <a:pPr lvl="1"/>
            <a:r>
              <a:rPr lang="en-US" dirty="0" err="1" smtClean="0"/>
              <a:t>sh</a:t>
            </a:r>
            <a:r>
              <a:rPr lang="en-US" dirty="0" smtClean="0"/>
              <a:t>: Bourne shell</a:t>
            </a:r>
          </a:p>
          <a:p>
            <a:pPr lvl="1"/>
            <a:r>
              <a:rPr lang="en-US" dirty="0" smtClean="0"/>
              <a:t>bash: Bourne Again shell</a:t>
            </a:r>
          </a:p>
          <a:p>
            <a:pPr lvl="1"/>
            <a:r>
              <a:rPr lang="en-US" dirty="0" err="1" smtClean="0"/>
              <a:t>csh</a:t>
            </a:r>
            <a:r>
              <a:rPr lang="en-US" dirty="0" smtClean="0"/>
              <a:t>: C-shell</a:t>
            </a:r>
          </a:p>
          <a:p>
            <a:endParaRPr lang="en-US" dirty="0" smtClean="0"/>
          </a:p>
          <a:p>
            <a:r>
              <a:rPr lang="en-US" dirty="0" smtClean="0"/>
              <a:t>Hierarchical File system</a:t>
            </a:r>
          </a:p>
          <a:p>
            <a:pPr lvl="1"/>
            <a:r>
              <a:rPr lang="en-US" dirty="0" smtClean="0"/>
              <a:t>home directory: where you are in your file system when you log in</a:t>
            </a:r>
          </a:p>
          <a:p>
            <a:pPr lvl="2"/>
            <a:r>
              <a:rPr lang="en-US" dirty="0" smtClean="0"/>
              <a:t>contains all your files</a:t>
            </a:r>
          </a:p>
          <a:p>
            <a:pPr lvl="1"/>
            <a:r>
              <a:rPr lang="en-US" dirty="0" smtClean="0"/>
              <a:t>directories contain subdirectories &amp; files</a:t>
            </a:r>
          </a:p>
          <a:p>
            <a:pPr lvl="1"/>
            <a:r>
              <a:rPr lang="en-US" dirty="0" smtClean="0"/>
              <a:t>file system looks like a tree of directories &amp; files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40343" y="3981450"/>
            <a:ext cx="711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https://</a:t>
            </a:r>
            <a:r>
              <a:rPr lang="en-US" sz="1000" dirty="0" err="1" smtClean="0"/>
              <a:t>commons.wikimedia.org</a:t>
            </a:r>
            <a:r>
              <a:rPr lang="en-US" sz="1000" dirty="0" smtClean="0"/>
              <a:t>/w/</a:t>
            </a:r>
            <a:r>
              <a:rPr lang="en-US" sz="1000" dirty="0" err="1" smtClean="0"/>
              <a:t>index.php?title</a:t>
            </a:r>
            <a:r>
              <a:rPr lang="en-US" sz="1000" dirty="0" smtClean="0"/>
              <a:t>=</a:t>
            </a:r>
            <a:r>
              <a:rPr lang="en-US" sz="1000" dirty="0" err="1" smtClean="0"/>
              <a:t>File:Chdir_example.png&amp;oldid</a:t>
            </a:r>
            <a:r>
              <a:rPr lang="en-US" sz="1000" dirty="0" smtClean="0"/>
              <a:t>=141616172</a:t>
            </a:r>
            <a:endParaRPr lang="en-US" sz="1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211" y="2012950"/>
            <a:ext cx="4408789" cy="1968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46654" y="3377197"/>
            <a:ext cx="1993689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We are using this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922256" y="2799184"/>
            <a:ext cx="477940" cy="5780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891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4F6228"/>
                </a:solidFill>
              </a:rPr>
              <a:t>Linux Commands</a:t>
            </a:r>
            <a:endParaRPr lang="en-US" sz="4800" b="1" dirty="0">
              <a:solidFill>
                <a:srgbClr val="4F62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587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901700"/>
          </a:xfrm>
        </p:spPr>
        <p:txBody>
          <a:bodyPr/>
          <a:lstStyle/>
          <a:p>
            <a:r>
              <a:rPr lang="en-US" b="1" dirty="0" smtClean="0">
                <a:solidFill>
                  <a:srgbClr val="4F6228"/>
                </a:solidFill>
              </a:rPr>
              <a:t>cd: change directory</a:t>
            </a:r>
            <a:endParaRPr lang="en-US" b="1" dirty="0">
              <a:solidFill>
                <a:srgbClr val="4F62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4100"/>
            <a:ext cx="8229600" cy="55880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376092"/>
                </a:solidFill>
                <a:latin typeface="Courier New"/>
                <a:cs typeface="Courier New"/>
              </a:rPr>
              <a:t>cd </a:t>
            </a:r>
            <a:r>
              <a:rPr lang="en-US" b="1" dirty="0" err="1" smtClean="0">
                <a:solidFill>
                  <a:srgbClr val="376092"/>
                </a:solidFill>
                <a:latin typeface="Courier New"/>
                <a:cs typeface="Courier New"/>
              </a:rPr>
              <a:t>subDirName</a:t>
            </a:r>
            <a:r>
              <a:rPr lang="en-US" dirty="0" smtClean="0"/>
              <a:t>: move to a subdirectory of your current directory</a:t>
            </a:r>
          </a:p>
          <a:p>
            <a:r>
              <a:rPr lang="en-US" b="1" dirty="0" smtClean="0"/>
              <a:t>Example:</a:t>
            </a:r>
            <a:r>
              <a:rPr lang="en-US" dirty="0" smtClean="0"/>
              <a:t> I'm currently in my home directory (denoted ~). To move into ee312 subdirectory:</a:t>
            </a:r>
          </a:p>
          <a:p>
            <a:pPr marL="457200" lvl="1" indent="0">
              <a:buNone/>
            </a:pPr>
            <a:r>
              <a:rPr lang="en-US" sz="3200" b="1" dirty="0" smtClean="0">
                <a:solidFill>
                  <a:srgbClr val="376092"/>
                </a:solidFill>
                <a:latin typeface="Courier New"/>
                <a:cs typeface="Courier New"/>
              </a:rPr>
              <a:t>% cd ee312</a:t>
            </a:r>
          </a:p>
          <a:p>
            <a:r>
              <a:rPr lang="en-US" dirty="0" smtClean="0"/>
              <a:t>To move to this directory from any directory: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>
                <a:solidFill>
                  <a:srgbClr val="376092"/>
                </a:solidFill>
                <a:latin typeface="Courier New"/>
                <a:cs typeface="Courier New"/>
              </a:rPr>
              <a:t>% cd  ~/ee312</a:t>
            </a:r>
          </a:p>
          <a:p>
            <a:r>
              <a:rPr lang="en-US" dirty="0" smtClean="0"/>
              <a:t>To move to parent directory, one level up in the directory tree: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>
                <a:solidFill>
                  <a:srgbClr val="376092"/>
                </a:solidFill>
                <a:latin typeface="Courier New"/>
                <a:cs typeface="Courier New"/>
              </a:rPr>
              <a:t>% cd ..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parent directory referred to as  </a:t>
            </a: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..</a:t>
            </a:r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278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accent3">
                    <a:lumMod val="50000"/>
                  </a:schemeClr>
                </a:solidFill>
              </a:rPr>
              <a:t>mkdir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: create directory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0800"/>
            <a:ext cx="8229600" cy="5181600"/>
          </a:xfrm>
        </p:spPr>
        <p:txBody>
          <a:bodyPr/>
          <a:lstStyle/>
          <a:p>
            <a:r>
              <a:rPr lang="en-US" dirty="0" smtClean="0"/>
              <a:t>To create a subdirectory called ee312 in current directory: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%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Courier New"/>
                <a:cs typeface="Courier New"/>
              </a:rPr>
              <a:t>mkdir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urier New"/>
                <a:cs typeface="Courier New"/>
              </a:rPr>
              <a:t> ee312</a:t>
            </a:r>
          </a:p>
          <a:p>
            <a:r>
              <a:rPr lang="en-US" dirty="0" smtClean="0"/>
              <a:t>To move into the ee312 directory and create a project1 directory:</a:t>
            </a: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376092"/>
                </a:solidFill>
                <a:latin typeface="Courier New"/>
                <a:cs typeface="Courier New"/>
              </a:rPr>
              <a:t>%cd ee312</a:t>
            </a: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376092"/>
                </a:solidFill>
                <a:latin typeface="Courier New"/>
                <a:cs typeface="Courier New"/>
              </a:rPr>
              <a:t>%</a:t>
            </a:r>
            <a:r>
              <a:rPr lang="en-US" b="1" dirty="0" err="1" smtClean="0">
                <a:solidFill>
                  <a:srgbClr val="376092"/>
                </a:solidFill>
                <a:latin typeface="Courier New"/>
                <a:cs typeface="Courier New"/>
              </a:rPr>
              <a:t>mkdir</a:t>
            </a:r>
            <a:r>
              <a:rPr lang="en-US" b="1" dirty="0" smtClean="0">
                <a:solidFill>
                  <a:srgbClr val="376092"/>
                </a:solidFill>
                <a:latin typeface="Courier New"/>
                <a:cs typeface="Courier New"/>
              </a:rPr>
              <a:t> project1</a:t>
            </a:r>
            <a:endParaRPr lang="en-US" b="1" dirty="0">
              <a:solidFill>
                <a:srgbClr val="376092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80958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4F6228"/>
                </a:solidFill>
              </a:rPr>
              <a:t>ECE Linux Accounts</a:t>
            </a:r>
            <a:endParaRPr lang="en-US" sz="4800" b="1" dirty="0">
              <a:solidFill>
                <a:srgbClr val="4F62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101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4F6228"/>
                </a:solidFill>
              </a:rPr>
              <a:t>pwd</a:t>
            </a:r>
            <a:r>
              <a:rPr lang="en-US" b="1" dirty="0" smtClean="0">
                <a:solidFill>
                  <a:srgbClr val="4F6228"/>
                </a:solidFill>
              </a:rPr>
              <a:t>: where am I?</a:t>
            </a:r>
            <a:endParaRPr lang="en-US" b="1" dirty="0">
              <a:solidFill>
                <a:srgbClr val="4F62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see the directory you are currently in: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/>
                <a:cs typeface="Courier New"/>
              </a:rPr>
              <a:t>%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Courier New"/>
                <a:cs typeface="Courier New"/>
              </a:rPr>
              <a:t>pwd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urier New"/>
                <a:cs typeface="Courier New"/>
              </a:rPr>
              <a:t>/Users/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Courier New"/>
                <a:cs typeface="Courier New"/>
              </a:rPr>
              <a:t>eberlein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urier New"/>
                <a:cs typeface="Courier New"/>
              </a:rPr>
              <a:t>/EE312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45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Exercise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one of the ECE </a:t>
            </a:r>
            <a:r>
              <a:rPr lang="en-US" dirty="0" err="1" smtClean="0"/>
              <a:t>linux</a:t>
            </a:r>
            <a:r>
              <a:rPr lang="en-US" dirty="0" smtClean="0"/>
              <a:t> machines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/>
                <a:cs typeface="Courier New"/>
              </a:rPr>
              <a:t>pwd</a:t>
            </a:r>
            <a:r>
              <a:rPr lang="en-US" dirty="0" smtClean="0"/>
              <a:t> to display your current directory (which is your home directory)</a:t>
            </a:r>
          </a:p>
          <a:p>
            <a:r>
              <a:rPr lang="en-US" dirty="0" smtClean="0"/>
              <a:t>Create an EE312 directory in home directory</a:t>
            </a:r>
          </a:p>
          <a:p>
            <a:r>
              <a:rPr lang="en-US" dirty="0" smtClean="0"/>
              <a:t>Create a project1 subdirectory in your EE312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020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list, remove and copy files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1900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ls</a:t>
            </a:r>
            <a:r>
              <a:rPr lang="en-US" dirty="0" smtClean="0"/>
              <a:t>: list files in current directory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rm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fileName</a:t>
            </a:r>
            <a:r>
              <a:rPr lang="en-US" dirty="0" smtClean="0"/>
              <a:t>: remove specified file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cp</a:t>
            </a:r>
            <a:r>
              <a:rPr lang="en-US" dirty="0" smtClean="0">
                <a:latin typeface="Courier New"/>
                <a:cs typeface="Courier New"/>
              </a:rPr>
              <a:t> file1 file2</a:t>
            </a:r>
            <a:r>
              <a:rPr lang="en-US" dirty="0" smtClean="0"/>
              <a:t>: Make a copy of </a:t>
            </a:r>
            <a:r>
              <a:rPr lang="en-US" dirty="0" smtClean="0">
                <a:latin typeface="Courier New"/>
                <a:cs typeface="Courier New"/>
              </a:rPr>
              <a:t>file1</a:t>
            </a:r>
            <a:r>
              <a:rPr lang="en-US" dirty="0" smtClean="0"/>
              <a:t> named </a:t>
            </a:r>
            <a:r>
              <a:rPr lang="en-US" dirty="0" smtClean="0">
                <a:latin typeface="Courier New"/>
                <a:cs typeface="Courier New"/>
              </a:rPr>
              <a:t>file2</a:t>
            </a:r>
          </a:p>
          <a:p>
            <a:r>
              <a:rPr lang="en-US" b="1" dirty="0" smtClean="0"/>
              <a:t>Example: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%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pwd</a:t>
            </a:r>
            <a:endParaRPr lang="en-US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/Users/</a:t>
            </a:r>
            <a:r>
              <a:rPr lang="en-US" dirty="0" err="1" smtClean="0">
                <a:solidFill>
                  <a:srgbClr val="0000FF"/>
                </a:solidFill>
              </a:rPr>
              <a:t>eberlein</a:t>
            </a:r>
            <a:r>
              <a:rPr lang="en-US" dirty="0" smtClean="0">
                <a:solidFill>
                  <a:srgbClr val="0000FF"/>
                </a:solidFill>
              </a:rPr>
              <a:t>/Documents/EE312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	%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ls</a:t>
            </a:r>
            <a:endParaRPr lang="en-US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lab1				lab2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project1			lab2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topic1.pptx		lab1Notes.txt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	%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rm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 topic1.pptx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	%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cp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 lab1Notes.txt lab1NotesCopy.txt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	%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ls</a:t>
            </a:r>
            <a:endParaRPr lang="en-US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	lab1				lab2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	project1			lab2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lab1Notes.txt	lab1NotesCopy.txt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6667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4F6228"/>
                </a:solidFill>
                <a:latin typeface="Courier New"/>
                <a:cs typeface="Courier New"/>
              </a:rPr>
              <a:t>mv:</a:t>
            </a:r>
            <a:r>
              <a:rPr lang="en-US" b="1" dirty="0" err="1" smtClean="0">
                <a:solidFill>
                  <a:srgbClr val="4F6228"/>
                </a:solidFill>
                <a:cs typeface="Courier New"/>
              </a:rPr>
              <a:t>renaming</a:t>
            </a:r>
            <a:r>
              <a:rPr lang="en-US" b="1" dirty="0" smtClean="0">
                <a:solidFill>
                  <a:srgbClr val="4F6228"/>
                </a:solidFill>
                <a:cs typeface="Courier New"/>
              </a:rPr>
              <a:t> files</a:t>
            </a:r>
            <a:endParaRPr lang="en-US" b="1" dirty="0">
              <a:solidFill>
                <a:srgbClr val="4F6228"/>
              </a:solidFill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mv file1 file2</a:t>
            </a:r>
            <a:r>
              <a:rPr lang="en-US" dirty="0" smtClean="0"/>
              <a:t>: move </a:t>
            </a:r>
            <a:r>
              <a:rPr lang="en-US" dirty="0" smtClean="0">
                <a:latin typeface="Courier New"/>
                <a:cs typeface="Courier New"/>
              </a:rPr>
              <a:t>file1</a:t>
            </a:r>
            <a:r>
              <a:rPr lang="en-US" dirty="0" smtClean="0"/>
              <a:t> to </a:t>
            </a:r>
            <a:r>
              <a:rPr lang="en-US" dirty="0" smtClean="0">
                <a:latin typeface="Courier New"/>
                <a:cs typeface="Courier New"/>
              </a:rPr>
              <a:t>file2</a:t>
            </a:r>
            <a:r>
              <a:rPr lang="en-US" dirty="0" smtClean="0"/>
              <a:t> (</a:t>
            </a:r>
            <a:r>
              <a:rPr lang="en-US" dirty="0" smtClean="0">
                <a:latin typeface="Courier New"/>
                <a:cs typeface="Courier New"/>
              </a:rPr>
              <a:t>file1</a:t>
            </a:r>
            <a:r>
              <a:rPr lang="en-US" dirty="0" smtClean="0"/>
              <a:t> is renamed </a:t>
            </a:r>
            <a:r>
              <a:rPr lang="en-US" dirty="0" smtClean="0">
                <a:latin typeface="Courier New"/>
                <a:cs typeface="Courier New"/>
              </a:rPr>
              <a:t>file2</a:t>
            </a:r>
            <a:r>
              <a:rPr lang="en-US" dirty="0" smtClean="0"/>
              <a:t>)</a:t>
            </a:r>
          </a:p>
          <a:p>
            <a:r>
              <a:rPr lang="en-US" dirty="0" smtClean="0">
                <a:latin typeface="Courier New"/>
                <a:cs typeface="Courier New"/>
              </a:rPr>
              <a:t>mv file1 </a:t>
            </a:r>
            <a:r>
              <a:rPr lang="en-US" dirty="0" err="1" smtClean="0">
                <a:latin typeface="Courier New"/>
                <a:cs typeface="Courier New"/>
              </a:rPr>
              <a:t>dir</a:t>
            </a:r>
            <a:r>
              <a:rPr lang="en-US" dirty="0" smtClean="0"/>
              <a:t>: move </a:t>
            </a:r>
            <a:r>
              <a:rPr lang="en-US" dirty="0" smtClean="0">
                <a:latin typeface="Courier New"/>
                <a:cs typeface="Courier New"/>
              </a:rPr>
              <a:t>file1</a:t>
            </a:r>
            <a:r>
              <a:rPr lang="en-US" dirty="0" smtClean="0"/>
              <a:t> to directory </a:t>
            </a:r>
            <a:r>
              <a:rPr lang="en-US" dirty="0" err="1" smtClean="0">
                <a:latin typeface="Courier New"/>
                <a:cs typeface="Courier New"/>
              </a:rPr>
              <a:t>dir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b="1" dirty="0" smtClean="0"/>
              <a:t>Example:</a:t>
            </a:r>
            <a:r>
              <a:rPr lang="en-US" dirty="0" smtClean="0"/>
              <a:t> Move lab1Notes.txt to parent directory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376092"/>
                </a:solidFill>
              </a:rPr>
              <a:t>%</a:t>
            </a:r>
            <a:r>
              <a:rPr lang="en-US" b="1" dirty="0" smtClean="0">
                <a:solidFill>
                  <a:srgbClr val="376092"/>
                </a:solidFill>
              </a:rPr>
              <a:t> </a:t>
            </a:r>
            <a:r>
              <a:rPr lang="en-US" b="1" dirty="0" smtClean="0">
                <a:solidFill>
                  <a:srgbClr val="376092"/>
                </a:solidFill>
                <a:latin typeface="Courier New"/>
                <a:cs typeface="Courier New"/>
              </a:rPr>
              <a:t>mv lab1Notes.txt ..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055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more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: display contents of file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more file1.txt</a:t>
            </a:r>
            <a:r>
              <a:rPr lang="en-US" dirty="0" smtClean="0"/>
              <a:t>: displays contents of </a:t>
            </a:r>
            <a:r>
              <a:rPr lang="en-US" dirty="0" smtClean="0">
                <a:latin typeface="Courier New"/>
                <a:cs typeface="Courier New"/>
              </a:rPr>
              <a:t>file1.txt</a:t>
            </a:r>
            <a:r>
              <a:rPr lang="en-US" dirty="0" smtClean="0"/>
              <a:t>, one screen at a time</a:t>
            </a:r>
          </a:p>
          <a:p>
            <a:pPr lvl="1"/>
            <a:r>
              <a:rPr lang="en-US" dirty="0" smtClean="0"/>
              <a:t>hit space bar to see next screen of contents</a:t>
            </a:r>
          </a:p>
          <a:p>
            <a:r>
              <a:rPr lang="en-US" b="1" dirty="0" smtClean="0"/>
              <a:t>Pipe</a:t>
            </a:r>
            <a:r>
              <a:rPr lang="en-US" dirty="0" smtClean="0"/>
              <a:t> the output of one command as input to another command using </a:t>
            </a:r>
            <a:r>
              <a:rPr lang="en-US" b="1" dirty="0" smtClean="0">
                <a:solidFill>
                  <a:srgbClr val="0000FF"/>
                </a:solidFill>
              </a:rPr>
              <a:t>|</a:t>
            </a:r>
          </a:p>
          <a:p>
            <a:pPr lvl="1"/>
            <a:r>
              <a:rPr lang="en-US" dirty="0" smtClean="0"/>
              <a:t>To list files in directory, one screen at a time: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%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ls|more</a:t>
            </a:r>
            <a:endParaRPr lang="en-US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458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4F6228"/>
                </a:solidFill>
              </a:rPr>
              <a:t>Output Redirection</a:t>
            </a:r>
            <a:endParaRPr lang="en-US" b="1" dirty="0">
              <a:solidFill>
                <a:srgbClr val="4F62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9779" cy="452596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>
                <a:solidFill>
                  <a:srgbClr val="3366FF"/>
                </a:solidFill>
              </a:rPr>
              <a:t>&gt; file</a:t>
            </a:r>
          </a:p>
          <a:p>
            <a:pPr lvl="1"/>
            <a:r>
              <a:rPr lang="en-US" dirty="0" smtClean="0"/>
              <a:t>append to command that writes to standard output</a:t>
            </a:r>
          </a:p>
          <a:p>
            <a:pPr lvl="1"/>
            <a:r>
              <a:rPr lang="en-US" dirty="0" smtClean="0"/>
              <a:t>output of command written to file</a:t>
            </a:r>
          </a:p>
          <a:p>
            <a:r>
              <a:rPr lang="en-US" dirty="0" smtClean="0"/>
              <a:t>Example: </a:t>
            </a:r>
          </a:p>
          <a:p>
            <a:pPr lvl="1"/>
            <a:r>
              <a:rPr lang="en-US" b="1" dirty="0" smtClean="0"/>
              <a:t>who</a:t>
            </a:r>
            <a:r>
              <a:rPr lang="en-US" dirty="0" smtClean="0"/>
              <a:t>: Unix command displays list of users who are currently logged on to computer </a:t>
            </a:r>
          </a:p>
          <a:p>
            <a:pPr lvl="1"/>
            <a:r>
              <a:rPr lang="en-US" dirty="0" smtClean="0"/>
              <a:t>Try this: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3366FF"/>
                </a:solidFill>
              </a:rPr>
              <a:t>% who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3366FF"/>
                </a:solidFill>
              </a:rPr>
              <a:t>% who &gt; peeps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3366FF"/>
                </a:solidFill>
              </a:rPr>
              <a:t>% more peeps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993975" y="4257828"/>
            <a:ext cx="3046402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more: displays file contents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738213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832928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Input Redirection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2929"/>
            <a:ext cx="8229600" cy="5652985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3366FF"/>
                </a:solidFill>
              </a:rPr>
              <a:t>&lt; file</a:t>
            </a:r>
          </a:p>
          <a:p>
            <a:pPr lvl="1"/>
            <a:r>
              <a:rPr lang="en-US" dirty="0" smtClean="0"/>
              <a:t>Append to command that takes input from standard input</a:t>
            </a:r>
          </a:p>
          <a:p>
            <a:pPr lvl="1"/>
            <a:r>
              <a:rPr lang="en-US" dirty="0" smtClean="0"/>
              <a:t>Input taken from file instead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Use a text editor to create a program that reads two integers from standard input and prints their sum (store program in </a:t>
            </a:r>
            <a:r>
              <a:rPr lang="en-US" dirty="0" err="1" smtClean="0"/>
              <a:t>sum.c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Create text file </a:t>
            </a:r>
            <a:r>
              <a:rPr lang="en-US" dirty="0" err="1" smtClean="0"/>
              <a:t>input.txt</a:t>
            </a:r>
            <a:r>
              <a:rPr lang="en-US" dirty="0" smtClean="0"/>
              <a:t> containing:  </a:t>
            </a:r>
          </a:p>
          <a:p>
            <a:pPr marL="457200" lvl="1" indent="0">
              <a:buNone/>
            </a:pPr>
            <a:r>
              <a:rPr lang="en-US" dirty="0" smtClean="0"/>
              <a:t>2  3</a:t>
            </a:r>
          </a:p>
          <a:p>
            <a:pPr lvl="1"/>
            <a:r>
              <a:rPr lang="en-US" dirty="0" smtClean="0"/>
              <a:t>Try this: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3366FF"/>
                </a:solidFill>
              </a:rPr>
              <a:t>% </a:t>
            </a:r>
            <a:r>
              <a:rPr lang="en-US" b="1" dirty="0" err="1" smtClean="0">
                <a:solidFill>
                  <a:srgbClr val="3366FF"/>
                </a:solidFill>
              </a:rPr>
              <a:t>gcc</a:t>
            </a:r>
            <a:r>
              <a:rPr lang="en-US" b="1" dirty="0" smtClean="0">
                <a:solidFill>
                  <a:srgbClr val="3366FF"/>
                </a:solidFill>
              </a:rPr>
              <a:t> –o hello </a:t>
            </a:r>
            <a:r>
              <a:rPr lang="en-US" b="1" dirty="0" err="1" smtClean="0">
                <a:solidFill>
                  <a:srgbClr val="3366FF"/>
                </a:solidFill>
              </a:rPr>
              <a:t>hello.c</a:t>
            </a:r>
            <a:endParaRPr lang="en-US" b="1" dirty="0" smtClean="0">
              <a:solidFill>
                <a:srgbClr val="3366FF"/>
              </a:solidFill>
            </a:endParaRP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3366FF"/>
                </a:solidFill>
              </a:rPr>
              <a:t>% ./hello &lt; </a:t>
            </a:r>
            <a:r>
              <a:rPr lang="en-US" b="1" dirty="0" err="1" smtClean="0">
                <a:solidFill>
                  <a:srgbClr val="3366FF"/>
                </a:solidFill>
              </a:rPr>
              <a:t>input.txt</a:t>
            </a:r>
            <a:endParaRPr lang="en-US" b="1" dirty="0" smtClean="0">
              <a:solidFill>
                <a:srgbClr val="3366FF"/>
              </a:solidFill>
            </a:endParaRP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3366FF"/>
                </a:solidFill>
              </a:rPr>
              <a:t>Sum is 5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15655" y="4272677"/>
            <a:ext cx="4028345" cy="25853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main() 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value1, value2;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sum;</a:t>
            </a:r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dirty="0" smtClean="0"/>
              <a:t> </a:t>
            </a:r>
            <a:r>
              <a:rPr lang="en-US" dirty="0" err="1" smtClean="0"/>
              <a:t>scanf</a:t>
            </a:r>
            <a:r>
              <a:rPr lang="en-US" dirty="0"/>
              <a:t>(" %d %d", &amp;value1, &amp;value2);</a:t>
            </a:r>
          </a:p>
          <a:p>
            <a:r>
              <a:rPr lang="en-US" dirty="0"/>
              <a:t>    sum = value1 + value2;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("Sum is %d\n", sum);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277297" y="4546967"/>
            <a:ext cx="1838358" cy="4915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6497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999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solidFill>
                  <a:schemeClr val="accent3">
                    <a:lumMod val="50000"/>
                  </a:schemeClr>
                </a:solidFill>
              </a:rPr>
              <a:t>Exercise</a:t>
            </a:r>
            <a:endParaRPr lang="en-US" sz="5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executable </a:t>
            </a:r>
            <a:r>
              <a:rPr lang="en-US" dirty="0" smtClean="0">
                <a:latin typeface="Courier New"/>
                <a:cs typeface="Courier New"/>
              </a:rPr>
              <a:t>hello</a:t>
            </a:r>
            <a:r>
              <a:rPr lang="en-US" dirty="0" smtClean="0"/>
              <a:t> from the previous example, run the program </a:t>
            </a:r>
          </a:p>
          <a:p>
            <a:pPr lvl="1"/>
            <a:r>
              <a:rPr lang="en-US" dirty="0" smtClean="0"/>
              <a:t>read input from </a:t>
            </a:r>
            <a:r>
              <a:rPr lang="en-US" dirty="0" err="1" smtClean="0">
                <a:latin typeface="Courier New"/>
                <a:cs typeface="Courier New"/>
              </a:rPr>
              <a:t>input.txt</a:t>
            </a:r>
            <a:r>
              <a:rPr lang="en-US" dirty="0" smtClean="0">
                <a:latin typeface="Courier New"/>
                <a:cs typeface="Courier New"/>
              </a:rPr>
              <a:t> </a:t>
            </a:r>
          </a:p>
          <a:p>
            <a:pPr lvl="1"/>
            <a:r>
              <a:rPr lang="en-US" dirty="0" smtClean="0"/>
              <a:t>write output to a new file </a:t>
            </a:r>
            <a:r>
              <a:rPr lang="en-US" dirty="0" err="1" smtClean="0">
                <a:latin typeface="Courier New"/>
                <a:cs typeface="Courier New"/>
              </a:rPr>
              <a:t>output.txt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469840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man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: Online Help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man command</a:t>
            </a:r>
            <a:r>
              <a:rPr lang="en-US" dirty="0" smtClean="0"/>
              <a:t>: see the manual page, which provides online info on any Unix command</a:t>
            </a:r>
          </a:p>
          <a:p>
            <a:r>
              <a:rPr lang="en-US" dirty="0" smtClean="0"/>
              <a:t>Example: Get a description of the </a:t>
            </a:r>
            <a:r>
              <a:rPr lang="en-US" dirty="0" err="1" smtClean="0"/>
              <a:t>ls</a:t>
            </a:r>
            <a:r>
              <a:rPr lang="en-US" dirty="0" smtClean="0"/>
              <a:t> command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0000FF"/>
                </a:solidFill>
              </a:rPr>
              <a:t>bash$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man </a:t>
            </a:r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ls</a:t>
            </a:r>
            <a:endParaRPr lang="en-US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573415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Unix/Linux Tutorials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ECE tutorial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Unix tutorial from the Berkeley I-School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720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684"/>
            <a:ext cx="8229600" cy="909053"/>
          </a:xfrm>
        </p:spPr>
        <p:txBody>
          <a:bodyPr/>
          <a:lstStyle/>
          <a:p>
            <a:r>
              <a:rPr lang="en-US" b="1" dirty="0" smtClean="0">
                <a:solidFill>
                  <a:srgbClr val="4F6228"/>
                </a:solidFill>
              </a:rPr>
              <a:t>ECE Linux Account</a:t>
            </a:r>
            <a:endParaRPr lang="en-US" b="1" dirty="0">
              <a:solidFill>
                <a:srgbClr val="4F62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685" y="1042738"/>
            <a:ext cx="8916736" cy="5534526"/>
          </a:xfrm>
        </p:spPr>
        <p:txBody>
          <a:bodyPr>
            <a:normAutofit/>
          </a:bodyPr>
          <a:lstStyle/>
          <a:p>
            <a:r>
              <a:rPr lang="en-US" sz="2800" dirty="0" smtClean="0">
                <a:hlinkClick r:id="rId2"/>
              </a:rPr>
              <a:t>Enable your account</a:t>
            </a:r>
            <a:endParaRPr lang="en-US" sz="2800" dirty="0" smtClean="0"/>
          </a:p>
          <a:p>
            <a:r>
              <a:rPr lang="en-US" sz="2800" dirty="0" smtClean="0"/>
              <a:t>We will grade your projects on the 64-bit ECE </a:t>
            </a:r>
            <a:r>
              <a:rPr lang="en-US" sz="2800" dirty="0"/>
              <a:t>L</a:t>
            </a:r>
            <a:r>
              <a:rPr lang="en-US" sz="2800" dirty="0" smtClean="0"/>
              <a:t>inux machines</a:t>
            </a:r>
          </a:p>
          <a:p>
            <a:r>
              <a:rPr lang="en-US" sz="2800" dirty="0" smtClean="0"/>
              <a:t>Test your project on those machines (e.g., </a:t>
            </a:r>
            <a:r>
              <a:rPr lang="en-US" sz="2800" dirty="0" err="1" smtClean="0"/>
              <a:t>kamek</a:t>
            </a:r>
            <a:r>
              <a:rPr lang="en-US" sz="2800" dirty="0" smtClean="0"/>
              <a:t>) before you submit for grading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Using Windows? </a:t>
            </a:r>
            <a:r>
              <a:rPr lang="en-US" dirty="0"/>
              <a:t>Connect </a:t>
            </a:r>
            <a:r>
              <a:rPr lang="en-US" dirty="0" smtClean="0"/>
              <a:t>with </a:t>
            </a:r>
            <a:r>
              <a:rPr lang="en-US" dirty="0" smtClean="0">
                <a:hlinkClick r:id="rId3"/>
              </a:rPr>
              <a:t>Putty</a:t>
            </a:r>
            <a:endParaRPr lang="en-US" dirty="0" smtClean="0"/>
          </a:p>
          <a:p>
            <a:r>
              <a:rPr lang="en-US" sz="2800" dirty="0" smtClean="0">
                <a:hlinkClick r:id="rId4"/>
              </a:rPr>
              <a:t>Use ssh to log in </a:t>
            </a:r>
            <a:r>
              <a:rPr lang="en-US" sz="2800" dirty="0" smtClean="0"/>
              <a:t>to Linux machine</a:t>
            </a:r>
          </a:p>
          <a:p>
            <a:pPr lvl="1"/>
            <a:r>
              <a:rPr lang="en-US" dirty="0" smtClean="0"/>
              <a:t>Using Mac OS (10.7 and above)? You'll need </a:t>
            </a:r>
            <a:r>
              <a:rPr lang="en-US" dirty="0" err="1" smtClean="0">
                <a:hlinkClick r:id="rId5"/>
              </a:rPr>
              <a:t>XQuartz</a:t>
            </a:r>
            <a:endParaRPr lang="en-US" dirty="0" smtClean="0"/>
          </a:p>
          <a:p>
            <a:pPr lvl="1"/>
            <a:r>
              <a:rPr lang="en-US" dirty="0" smtClean="0"/>
              <a:t>Try it: </a:t>
            </a:r>
            <a:r>
              <a:rPr lang="en-US" dirty="0" err="1" smtClean="0"/>
              <a:t>ssh</a:t>
            </a:r>
            <a:r>
              <a:rPr lang="en-US" dirty="0" smtClean="0"/>
              <a:t> –X </a:t>
            </a:r>
            <a:r>
              <a:rPr lang="en-US" dirty="0" smtClean="0">
                <a:hlinkClick r:id="rId6"/>
              </a:rPr>
              <a:t>username@kamek.ece.utexas.edu</a:t>
            </a:r>
            <a:endParaRPr lang="en-US" dirty="0" smtClean="0"/>
          </a:p>
          <a:p>
            <a:pPr lvl="1"/>
            <a:r>
              <a:rPr lang="en-US" dirty="0" smtClean="0"/>
              <a:t>You will be prompted for your password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755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800" b="1" dirty="0" err="1" smtClean="0">
                <a:solidFill>
                  <a:srgbClr val="4F6228"/>
                </a:solidFill>
              </a:rPr>
              <a:t>CLion</a:t>
            </a:r>
            <a:r>
              <a:rPr lang="en-US" sz="4800" b="1" dirty="0" smtClean="0">
                <a:solidFill>
                  <a:srgbClr val="4F6228"/>
                </a:solidFill>
              </a:rPr>
              <a:t> IDE: Getting Started</a:t>
            </a:r>
            <a:endParaRPr lang="en-US" sz="4800" b="1" dirty="0">
              <a:solidFill>
                <a:srgbClr val="4F62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599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" y="274638"/>
            <a:ext cx="8877300" cy="1143000"/>
          </a:xfrm>
        </p:spPr>
        <p:txBody>
          <a:bodyPr>
            <a:noAutofit/>
          </a:bodyPr>
          <a:lstStyle/>
          <a:p>
            <a:r>
              <a:rPr lang="en-US" sz="3600" b="1" dirty="0" err="1" smtClean="0">
                <a:solidFill>
                  <a:srgbClr val="4F6228"/>
                </a:solidFill>
              </a:rPr>
              <a:t>CLion</a:t>
            </a:r>
            <a:r>
              <a:rPr lang="en-US" sz="3600" b="1" dirty="0" smtClean="0">
                <a:solidFill>
                  <a:srgbClr val="4F6228"/>
                </a:solidFill>
              </a:rPr>
              <a:t>: Integrated Development Environment</a:t>
            </a:r>
            <a:br>
              <a:rPr lang="en-US" sz="3600" b="1" dirty="0" smtClean="0">
                <a:solidFill>
                  <a:srgbClr val="4F6228"/>
                </a:solidFill>
              </a:rPr>
            </a:br>
            <a:r>
              <a:rPr lang="en-US" sz="3600" b="1" dirty="0" smtClean="0">
                <a:solidFill>
                  <a:srgbClr val="4F6228"/>
                </a:solidFill>
              </a:rPr>
              <a:t>C and C++</a:t>
            </a:r>
            <a:endParaRPr lang="en-US" sz="3600" b="1" dirty="0">
              <a:solidFill>
                <a:srgbClr val="4F62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Recommended IDE for EE 312</a:t>
            </a:r>
          </a:p>
          <a:p>
            <a:r>
              <a:rPr lang="en-US" dirty="0" smtClean="0">
                <a:hlinkClick r:id="rId3"/>
              </a:rPr>
              <a:t>Apply for an academic license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Download and installation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Quick Start</a:t>
            </a:r>
            <a:endParaRPr lang="en-US" dirty="0" smtClean="0"/>
          </a:p>
          <a:p>
            <a:pPr lvl="1"/>
            <a:r>
              <a:rPr lang="en-US" dirty="0" smtClean="0"/>
              <a:t>system requirements</a:t>
            </a:r>
          </a:p>
          <a:p>
            <a:pPr lvl="1"/>
            <a:r>
              <a:rPr lang="en-US" dirty="0" smtClean="0"/>
              <a:t>Creating a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74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1062"/>
          </a:xfrm>
        </p:spPr>
        <p:txBody>
          <a:bodyPr/>
          <a:lstStyle/>
          <a:p>
            <a:r>
              <a:rPr lang="en-US" b="1" dirty="0" err="1" smtClean="0">
                <a:solidFill>
                  <a:srgbClr val="4F6228"/>
                </a:solidFill>
              </a:rPr>
              <a:t>CLion</a:t>
            </a:r>
            <a:endParaRPr lang="en-US" b="1" dirty="0">
              <a:solidFill>
                <a:srgbClr val="4F62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8100"/>
            <a:ext cx="8229600" cy="5232400"/>
          </a:xfrm>
        </p:spPr>
        <p:txBody>
          <a:bodyPr/>
          <a:lstStyle/>
          <a:p>
            <a:r>
              <a:rPr lang="en-US" dirty="0" smtClean="0"/>
              <a:t>Create a new project, open an existing project, or check out from version control (e.g., </a:t>
            </a:r>
            <a:r>
              <a:rPr lang="en-US" dirty="0" err="1" smtClean="0"/>
              <a:t>git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Screen Shot 2017-08-02 at 5.26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00" y="2478138"/>
            <a:ext cx="5969000" cy="434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707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1600"/>
            <a:ext cx="8229600" cy="1003300"/>
          </a:xfrm>
        </p:spPr>
        <p:txBody>
          <a:bodyPr/>
          <a:lstStyle/>
          <a:p>
            <a:r>
              <a:rPr lang="en-US" b="1" dirty="0" err="1" smtClean="0">
                <a:solidFill>
                  <a:srgbClr val="4F6228"/>
                </a:solidFill>
              </a:rPr>
              <a:t>CLion</a:t>
            </a:r>
            <a:r>
              <a:rPr lang="en-US" b="1" dirty="0" smtClean="0">
                <a:solidFill>
                  <a:srgbClr val="4F6228"/>
                </a:solidFill>
              </a:rPr>
              <a:t>: creating a new C project</a:t>
            </a:r>
            <a:endParaRPr lang="en-US" b="1" dirty="0">
              <a:solidFill>
                <a:srgbClr val="4F62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4900"/>
            <a:ext cx="8686800" cy="5461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Menu </a:t>
            </a:r>
            <a:r>
              <a:rPr lang="en-US" dirty="0" err="1" smtClean="0"/>
              <a:t>File|New</a:t>
            </a:r>
            <a:r>
              <a:rPr lang="en-US" dirty="0" smtClean="0"/>
              <a:t> </a:t>
            </a:r>
            <a:r>
              <a:rPr lang="en-US" dirty="0" err="1" smtClean="0"/>
              <a:t>Project|C</a:t>
            </a:r>
            <a:r>
              <a:rPr lang="en-US" dirty="0" smtClean="0"/>
              <a:t> Executable</a:t>
            </a:r>
          </a:p>
          <a:p>
            <a:r>
              <a:rPr lang="en-US" dirty="0" smtClean="0"/>
              <a:t>Enter a name for your project (default is untitled)</a:t>
            </a:r>
          </a:p>
          <a:p>
            <a:r>
              <a:rPr lang="en-US" dirty="0" smtClean="0"/>
              <a:t>Choose language standard: C11</a:t>
            </a:r>
          </a:p>
          <a:p>
            <a:endParaRPr lang="en-US" dirty="0"/>
          </a:p>
          <a:p>
            <a:r>
              <a:rPr lang="en-US" dirty="0" smtClean="0"/>
              <a:t>Project initially contains only file </a:t>
            </a:r>
            <a:r>
              <a:rPr lang="en-US" dirty="0" err="1" smtClean="0"/>
              <a:t>main.c</a:t>
            </a:r>
            <a:endParaRPr lang="en-US" dirty="0" smtClean="0"/>
          </a:p>
          <a:p>
            <a:pPr lvl="1"/>
            <a:r>
              <a:rPr lang="en-US" dirty="0" smtClean="0"/>
              <a:t>Change file name using menu </a:t>
            </a:r>
            <a:r>
              <a:rPr lang="en-US" dirty="0" err="1" smtClean="0"/>
              <a:t>Refactor|move</a:t>
            </a:r>
            <a:endParaRPr lang="en-US" dirty="0" smtClean="0"/>
          </a:p>
          <a:p>
            <a:r>
              <a:rPr lang="en-US" dirty="0" smtClean="0"/>
              <a:t>Add new files (.c or .h) to project: </a:t>
            </a:r>
          </a:p>
          <a:p>
            <a:pPr lvl="1"/>
            <a:r>
              <a:rPr lang="en-US" dirty="0" smtClean="0"/>
              <a:t>Menu </a:t>
            </a:r>
            <a:r>
              <a:rPr lang="en-US" dirty="0" err="1" smtClean="0"/>
              <a:t>View|Tool</a:t>
            </a:r>
            <a:r>
              <a:rPr lang="en-US" dirty="0" smtClean="0"/>
              <a:t> </a:t>
            </a:r>
            <a:r>
              <a:rPr lang="en-US" dirty="0" err="1" smtClean="0"/>
              <a:t>Windows|Project</a:t>
            </a:r>
            <a:endParaRPr lang="en-US" dirty="0" smtClean="0"/>
          </a:p>
          <a:p>
            <a:pPr lvl="1"/>
            <a:r>
              <a:rPr lang="en-US" dirty="0" smtClean="0"/>
              <a:t>In Project window, right-click directory for new file</a:t>
            </a:r>
          </a:p>
          <a:p>
            <a:pPr lvl="1"/>
            <a:r>
              <a:rPr lang="en-US" dirty="0" smtClean="0"/>
              <a:t>Select New from menu</a:t>
            </a:r>
          </a:p>
          <a:p>
            <a:pPr lvl="1"/>
            <a:r>
              <a:rPr lang="en-US" dirty="0" smtClean="0"/>
              <a:t>Select C/C++ Source File (.c) or C/C++ Header File (.h)</a:t>
            </a:r>
          </a:p>
          <a:p>
            <a:r>
              <a:rPr lang="en-US" dirty="0" smtClean="0"/>
              <a:t>Add new file to SOURCE_FILES in </a:t>
            </a:r>
            <a:r>
              <a:rPr lang="en-US" dirty="0" err="1" smtClean="0"/>
              <a:t>CMakeLists.txt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917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4F6228"/>
                </a:solidFill>
              </a:rPr>
              <a:t>CLion</a:t>
            </a:r>
            <a:r>
              <a:rPr lang="en-US" b="1" dirty="0" smtClean="0">
                <a:solidFill>
                  <a:srgbClr val="4F6228"/>
                </a:solidFill>
              </a:rPr>
              <a:t> Exercise</a:t>
            </a:r>
            <a:endParaRPr lang="en-US" b="1" dirty="0">
              <a:solidFill>
                <a:srgbClr val="4F62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project called Recitation1</a:t>
            </a:r>
          </a:p>
          <a:p>
            <a:r>
              <a:rPr lang="en-US" dirty="0" smtClean="0"/>
              <a:t>In this project, create a new .c file called </a:t>
            </a:r>
            <a:r>
              <a:rPr lang="en-US" dirty="0" err="1" smtClean="0">
                <a:latin typeface="Courier New"/>
                <a:cs typeface="Courier New"/>
              </a:rPr>
              <a:t>stuff.c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Edit </a:t>
            </a:r>
            <a:r>
              <a:rPr lang="en-US" dirty="0" err="1" smtClean="0">
                <a:latin typeface="Courier New"/>
                <a:cs typeface="Courier New"/>
              </a:rPr>
              <a:t>stuff.c</a:t>
            </a:r>
            <a:r>
              <a:rPr lang="en-US" dirty="0" smtClean="0"/>
              <a:t> so that when you select "build all", it prints the message, "My name is </a:t>
            </a:r>
            <a:r>
              <a:rPr lang="en-US" dirty="0" err="1" smtClean="0"/>
              <a:t>Inigo</a:t>
            </a:r>
            <a:r>
              <a:rPr lang="en-US" dirty="0" smtClean="0"/>
              <a:t> Montoya, you killed my father, prepare to die!" (without the quotes)</a:t>
            </a:r>
          </a:p>
          <a:p>
            <a:r>
              <a:rPr lang="en-US" dirty="0" smtClean="0"/>
              <a:t>Run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450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4F6228"/>
                </a:solidFill>
              </a:rPr>
              <a:t>Text Editor + </a:t>
            </a:r>
            <a:r>
              <a:rPr lang="en-US" sz="5400" b="1" dirty="0" err="1" smtClean="0">
                <a:solidFill>
                  <a:srgbClr val="4F6228"/>
                </a:solidFill>
              </a:rPr>
              <a:t>gcc</a:t>
            </a:r>
            <a:r>
              <a:rPr lang="en-US" sz="5400" b="1" dirty="0" smtClean="0">
                <a:solidFill>
                  <a:srgbClr val="4F6228"/>
                </a:solidFill>
              </a:rPr>
              <a:t> + </a:t>
            </a:r>
            <a:r>
              <a:rPr lang="en-US" sz="5400" b="1" dirty="0" err="1" smtClean="0">
                <a:solidFill>
                  <a:srgbClr val="4F6228"/>
                </a:solidFill>
              </a:rPr>
              <a:t>gdb</a:t>
            </a:r>
            <a:endParaRPr lang="en-US" sz="5400" b="1" dirty="0">
              <a:solidFill>
                <a:srgbClr val="4F62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4445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4098</TotalTime>
  <Words>1331</Words>
  <Application>Microsoft Macintosh PowerPoint</Application>
  <PresentationFormat>On-screen Show (4:3)</PresentationFormat>
  <Paragraphs>224</Paragraphs>
  <Slides>29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1_Office Theme</vt:lpstr>
      <vt:lpstr>Software Tools Recitation 1</vt:lpstr>
      <vt:lpstr>PowerPoint Presentation</vt:lpstr>
      <vt:lpstr>ECE Linux Account</vt:lpstr>
      <vt:lpstr>PowerPoint Presentation</vt:lpstr>
      <vt:lpstr>CLion: Integrated Development Environment C and C++</vt:lpstr>
      <vt:lpstr>CLion</vt:lpstr>
      <vt:lpstr>CLion: creating a new C project</vt:lpstr>
      <vt:lpstr>CLion Exercise</vt:lpstr>
      <vt:lpstr>PowerPoint Presentation</vt:lpstr>
      <vt:lpstr>Text Editor: emacs</vt:lpstr>
      <vt:lpstr>Debugging with gdb</vt:lpstr>
      <vt:lpstr>gdb: command line debugger</vt:lpstr>
      <vt:lpstr>"UNIX is basically a simple operating system, but you have to be a genius to understand the simplicity." -- Dennis Ritchie, creator of C programming language</vt:lpstr>
      <vt:lpstr>Some History</vt:lpstr>
      <vt:lpstr>Linux Operating System</vt:lpstr>
      <vt:lpstr>Unix/Linux</vt:lpstr>
      <vt:lpstr>PowerPoint Presentation</vt:lpstr>
      <vt:lpstr>cd: change directory</vt:lpstr>
      <vt:lpstr>mkdir: create directory</vt:lpstr>
      <vt:lpstr>pwd: where am I?</vt:lpstr>
      <vt:lpstr>Exercise</vt:lpstr>
      <vt:lpstr>list, remove and copy files</vt:lpstr>
      <vt:lpstr>mv:renaming files</vt:lpstr>
      <vt:lpstr>more: display contents of file</vt:lpstr>
      <vt:lpstr>Output Redirection</vt:lpstr>
      <vt:lpstr>Input Redirection</vt:lpstr>
      <vt:lpstr>Exercise</vt:lpstr>
      <vt:lpstr>man: Online Help</vt:lpstr>
      <vt:lpstr>Unix/Linux Tutorials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Formatted I/O Topic 4</dc:title>
  <dc:creator>Microsoft Office User</dc:creator>
  <cp:lastModifiedBy>Microsoft Office User</cp:lastModifiedBy>
  <cp:revision>48</cp:revision>
  <dcterms:created xsi:type="dcterms:W3CDTF">2017-08-02T15:01:28Z</dcterms:created>
  <dcterms:modified xsi:type="dcterms:W3CDTF">2017-08-28T18:27:32Z</dcterms:modified>
</cp:coreProperties>
</file>