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6"/>
  </p:notesMasterIdLst>
  <p:sldIdLst>
    <p:sldId id="256" r:id="rId2"/>
    <p:sldId id="259" r:id="rId3"/>
    <p:sldId id="257" r:id="rId4"/>
    <p:sldId id="269" r:id="rId5"/>
    <p:sldId id="268" r:id="rId6"/>
    <p:sldId id="258" r:id="rId7"/>
    <p:sldId id="266" r:id="rId8"/>
    <p:sldId id="265" r:id="rId9"/>
    <p:sldId id="260" r:id="rId10"/>
    <p:sldId id="261" r:id="rId11"/>
    <p:sldId id="262" r:id="rId12"/>
    <p:sldId id="263" r:id="rId13"/>
    <p:sldId id="264"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2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78FC9-B807-AC4A-9746-E5E3011852ED}" type="datetimeFigureOut">
              <a:rPr lang="en-US" smtClean="0"/>
              <a:t>8/27/17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F0B8B-3092-3742-BBD6-9F4DB111E3BA}" type="slidenum">
              <a:rPr lang="en-US" smtClean="0"/>
              <a:t>‹#›</a:t>
            </a:fld>
            <a:endParaRPr lang="en-US"/>
          </a:p>
        </p:txBody>
      </p:sp>
    </p:spTree>
    <p:extLst>
      <p:ext uri="{BB962C8B-B14F-4D97-AF65-F5344CB8AC3E}">
        <p14:creationId xmlns:p14="http://schemas.microsoft.com/office/powerpoint/2010/main" val="19701962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are your classmates? Introduce yourself to someone sitting near you that you do not already know. Learn their name. Ask them to tell you one interesting thing about themselves and tell them one about yourself.</a:t>
            </a:r>
            <a:endParaRPr lang="en-US" dirty="0"/>
          </a:p>
        </p:txBody>
      </p:sp>
      <p:sp>
        <p:nvSpPr>
          <p:cNvPr id="4" name="Slide Number Placeholder 3"/>
          <p:cNvSpPr>
            <a:spLocks noGrp="1"/>
          </p:cNvSpPr>
          <p:nvPr>
            <p:ph type="sldNum" sz="quarter" idx="10"/>
          </p:nvPr>
        </p:nvSpPr>
        <p:spPr/>
        <p:txBody>
          <a:bodyPr/>
          <a:lstStyle/>
          <a:p>
            <a:fld id="{D57F0B8B-3092-3742-BBD6-9F4DB111E3BA}" type="slidenum">
              <a:rPr lang="en-US" smtClean="0"/>
              <a:t>6</a:t>
            </a:fld>
            <a:endParaRPr lang="en-US"/>
          </a:p>
        </p:txBody>
      </p:sp>
    </p:spTree>
    <p:extLst>
      <p:ext uri="{BB962C8B-B14F-4D97-AF65-F5344CB8AC3E}">
        <p14:creationId xmlns:p14="http://schemas.microsoft.com/office/powerpoint/2010/main" val="174027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Cannot succeed via</a:t>
            </a:r>
            <a:r>
              <a:rPr lang="en-US" baseline="0" dirty="0" smtClean="0"/>
              <a:t> memorization. Things I expect you to do are not rote. Learn by doing. </a:t>
            </a:r>
          </a:p>
          <a:p>
            <a:endParaRPr lang="en-US" dirty="0"/>
          </a:p>
        </p:txBody>
      </p:sp>
      <p:sp>
        <p:nvSpPr>
          <p:cNvPr id="4" name="Slide Number Placeholder 3"/>
          <p:cNvSpPr>
            <a:spLocks noGrp="1"/>
          </p:cNvSpPr>
          <p:nvPr>
            <p:ph type="sldNum" sz="quarter" idx="10"/>
          </p:nvPr>
        </p:nvSpPr>
        <p:spPr/>
        <p:txBody>
          <a:bodyPr/>
          <a:lstStyle/>
          <a:p>
            <a:fld id="{D57F0B8B-3092-3742-BBD6-9F4DB111E3BA}" type="slidenum">
              <a:rPr lang="en-US" smtClean="0"/>
              <a:t>9</a:t>
            </a:fld>
            <a:endParaRPr lang="en-US"/>
          </a:p>
        </p:txBody>
      </p:sp>
    </p:spTree>
    <p:extLst>
      <p:ext uri="{BB962C8B-B14F-4D97-AF65-F5344CB8AC3E}">
        <p14:creationId xmlns:p14="http://schemas.microsoft.com/office/powerpoint/2010/main" val="220537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m</a:t>
            </a:r>
            <a:endParaRPr lang="en-US" dirty="0"/>
          </a:p>
        </p:txBody>
      </p:sp>
      <p:sp>
        <p:nvSpPr>
          <p:cNvPr id="4" name="Slide Number Placeholder 3"/>
          <p:cNvSpPr>
            <a:spLocks noGrp="1"/>
          </p:cNvSpPr>
          <p:nvPr>
            <p:ph type="sldNum" sz="quarter" idx="10"/>
          </p:nvPr>
        </p:nvSpPr>
        <p:spPr/>
        <p:txBody>
          <a:bodyPr/>
          <a:lstStyle/>
          <a:p>
            <a:fld id="{D57F0B8B-3092-3742-BBD6-9F4DB111E3BA}" type="slidenum">
              <a:rPr lang="en-US" smtClean="0"/>
              <a:t>11</a:t>
            </a:fld>
            <a:endParaRPr lang="en-US"/>
          </a:p>
        </p:txBody>
      </p:sp>
    </p:spTree>
    <p:extLst>
      <p:ext uri="{BB962C8B-B14F-4D97-AF65-F5344CB8AC3E}">
        <p14:creationId xmlns:p14="http://schemas.microsoft.com/office/powerpoint/2010/main" val="59830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Warning: For me, the following are treated as synonyms: recitation, discussion, lab</a:t>
            </a:r>
            <a:endParaRPr lang="en-US" dirty="0"/>
          </a:p>
        </p:txBody>
      </p:sp>
      <p:sp>
        <p:nvSpPr>
          <p:cNvPr id="4" name="Slide Number Placeholder 3"/>
          <p:cNvSpPr>
            <a:spLocks noGrp="1"/>
          </p:cNvSpPr>
          <p:nvPr>
            <p:ph type="sldNum" sz="quarter" idx="10"/>
          </p:nvPr>
        </p:nvSpPr>
        <p:spPr/>
        <p:txBody>
          <a:bodyPr/>
          <a:lstStyle/>
          <a:p>
            <a:fld id="{D57F0B8B-3092-3742-BBD6-9F4DB111E3BA}" type="slidenum">
              <a:rPr lang="en-US" smtClean="0"/>
              <a:t>14</a:t>
            </a:fld>
            <a:endParaRPr lang="en-US"/>
          </a:p>
        </p:txBody>
      </p:sp>
    </p:spTree>
    <p:extLst>
      <p:ext uri="{BB962C8B-B14F-4D97-AF65-F5344CB8AC3E}">
        <p14:creationId xmlns:p14="http://schemas.microsoft.com/office/powerpoint/2010/main" val="291432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73E729-77E7-7B4F-A5AB-EE61487DCF82}" type="datetimeFigureOut">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65815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3E729-77E7-7B4F-A5AB-EE61487DCF82}" type="datetimeFigureOut">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44628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3E729-77E7-7B4F-A5AB-EE61487DCF82}" type="datetimeFigureOut">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105733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3E729-77E7-7B4F-A5AB-EE61487DCF82}" type="datetimeFigureOut">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380732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73E729-77E7-7B4F-A5AB-EE61487DCF82}" type="datetimeFigureOut">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139379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73E729-77E7-7B4F-A5AB-EE61487DCF82}" type="datetimeFigureOut">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183214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73E729-77E7-7B4F-A5AB-EE61487DCF82}" type="datetimeFigureOut">
              <a:rPr lang="en-US" smtClean="0"/>
              <a:t>8/27/17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148555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73E729-77E7-7B4F-A5AB-EE61487DCF82}" type="datetimeFigureOut">
              <a:rPr lang="en-US" smtClean="0"/>
              <a:t>8/27/17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343776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3E729-77E7-7B4F-A5AB-EE61487DCF82}" type="datetimeFigureOut">
              <a:rPr lang="en-US" smtClean="0"/>
              <a:t>8/27/17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16072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3E729-77E7-7B4F-A5AB-EE61487DCF82}" type="datetimeFigureOut">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335212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3E729-77E7-7B4F-A5AB-EE61487DCF82}" type="datetimeFigureOut">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D0F34-36E1-674D-BDF1-0F05FE3CE917}" type="slidenum">
              <a:rPr lang="en-US" smtClean="0"/>
              <a:t>‹#›</a:t>
            </a:fld>
            <a:endParaRPr lang="en-US"/>
          </a:p>
        </p:txBody>
      </p:sp>
    </p:spTree>
    <p:extLst>
      <p:ext uri="{BB962C8B-B14F-4D97-AF65-F5344CB8AC3E}">
        <p14:creationId xmlns:p14="http://schemas.microsoft.com/office/powerpoint/2010/main" val="3649116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3E729-77E7-7B4F-A5AB-EE61487DCF82}" type="datetimeFigureOut">
              <a:rPr lang="en-US" smtClean="0"/>
              <a:t>8/27/17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D0F34-36E1-674D-BDF1-0F05FE3CE917}" type="slidenum">
              <a:rPr lang="en-US" smtClean="0"/>
              <a:t>‹#›</a:t>
            </a:fld>
            <a:endParaRPr lang="en-US"/>
          </a:p>
        </p:txBody>
      </p:sp>
    </p:spTree>
    <p:extLst>
      <p:ext uri="{BB962C8B-B14F-4D97-AF65-F5344CB8AC3E}">
        <p14:creationId xmlns:p14="http://schemas.microsoft.com/office/powerpoint/2010/main" val="42616233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eberlein@utexa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ce.utexas.edu/~eberlein/ee312"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04" y="448208"/>
            <a:ext cx="8873196" cy="838315"/>
          </a:xfrm>
        </p:spPr>
        <p:txBody>
          <a:bodyPr/>
          <a:lstStyle/>
          <a:p>
            <a:r>
              <a:rPr lang="en-US" sz="4800" b="1" dirty="0" smtClean="0">
                <a:solidFill>
                  <a:schemeClr val="accent3">
                    <a:lumMod val="50000"/>
                  </a:schemeClr>
                </a:solidFill>
              </a:rPr>
              <a:t>EE 312 Course Introduction</a:t>
            </a:r>
            <a:endParaRPr lang="en-US" sz="4800" b="1" dirty="0">
              <a:solidFill>
                <a:schemeClr val="accent3">
                  <a:lumMod val="50000"/>
                </a:schemeClr>
              </a:solidFill>
            </a:endParaRPr>
          </a:p>
        </p:txBody>
      </p:sp>
      <p:sp>
        <p:nvSpPr>
          <p:cNvPr id="3" name="Subtitle 2"/>
          <p:cNvSpPr>
            <a:spLocks noGrp="1"/>
          </p:cNvSpPr>
          <p:nvPr>
            <p:ph type="subTitle" idx="1"/>
          </p:nvPr>
        </p:nvSpPr>
        <p:spPr>
          <a:xfrm>
            <a:off x="1107109" y="5689455"/>
            <a:ext cx="6498159" cy="916641"/>
          </a:xfrm>
        </p:spPr>
        <p:txBody>
          <a:bodyPr>
            <a:normAutofit fontScale="55000" lnSpcReduction="20000"/>
          </a:bodyPr>
          <a:lstStyle/>
          <a:p>
            <a:r>
              <a:rPr lang="en-US" dirty="0" smtClean="0"/>
              <a:t>Instructor: Dr. Mary Eberlein</a:t>
            </a:r>
          </a:p>
          <a:p>
            <a:r>
              <a:rPr lang="en-US" dirty="0" smtClean="0">
                <a:hlinkClick r:id="rId2"/>
              </a:rPr>
              <a:t>eberlein @utexas.edu</a:t>
            </a:r>
            <a:endParaRPr lang="en-US" dirty="0" smtClean="0"/>
          </a:p>
          <a:p>
            <a:r>
              <a:rPr lang="en-US" dirty="0" err="1" smtClean="0"/>
              <a:t>www.ece.utexas.edu</a:t>
            </a:r>
            <a:r>
              <a:rPr lang="en-US" dirty="0" smtClean="0"/>
              <a:t>/~</a:t>
            </a:r>
            <a:r>
              <a:rPr lang="en-US" dirty="0" err="1" smtClean="0"/>
              <a:t>meberlein</a:t>
            </a:r>
            <a:r>
              <a:rPr lang="en-US" dirty="0" smtClean="0"/>
              <a:t>/ee312</a:t>
            </a:r>
            <a:endParaRPr lang="en-US" dirty="0"/>
          </a:p>
        </p:txBody>
      </p:sp>
      <p:sp>
        <p:nvSpPr>
          <p:cNvPr id="4" name="TextBox 3"/>
          <p:cNvSpPr txBox="1"/>
          <p:nvPr/>
        </p:nvSpPr>
        <p:spPr>
          <a:xfrm>
            <a:off x="1369577" y="1801134"/>
            <a:ext cx="6333255" cy="2246769"/>
          </a:xfrm>
          <a:prstGeom prst="rect">
            <a:avLst/>
          </a:prstGeom>
          <a:noFill/>
        </p:spPr>
        <p:txBody>
          <a:bodyPr wrap="square" rtlCol="0">
            <a:spAutoFit/>
          </a:bodyPr>
          <a:lstStyle/>
          <a:p>
            <a:r>
              <a:rPr lang="en-US" sz="2000" dirty="0" smtClean="0"/>
              <a:t>"Computers are good at following instructions, but not at reading your mind."</a:t>
            </a:r>
          </a:p>
          <a:p>
            <a:r>
              <a:rPr lang="en-US" sz="2000" dirty="0"/>
              <a:t>	</a:t>
            </a:r>
            <a:r>
              <a:rPr lang="en-US" sz="2000" dirty="0" smtClean="0"/>
              <a:t>-Donald Knuth</a:t>
            </a:r>
          </a:p>
          <a:p>
            <a:endParaRPr lang="en-US" sz="2000" dirty="0"/>
          </a:p>
          <a:p>
            <a:r>
              <a:rPr lang="en-US" sz="2000" dirty="0" smtClean="0"/>
              <a:t>"The only way to learn a new programming language is by writing programs in it."</a:t>
            </a:r>
          </a:p>
          <a:p>
            <a:r>
              <a:rPr lang="en-US" sz="2000" dirty="0"/>
              <a:t>	</a:t>
            </a:r>
            <a:r>
              <a:rPr lang="en-US" sz="2000" dirty="0" smtClean="0"/>
              <a:t>-B. Kernighan and D. Ritchie</a:t>
            </a:r>
          </a:p>
        </p:txBody>
      </p:sp>
    </p:spTree>
    <p:extLst>
      <p:ext uri="{BB962C8B-B14F-4D97-AF65-F5344CB8AC3E}">
        <p14:creationId xmlns:p14="http://schemas.microsoft.com/office/powerpoint/2010/main" val="98842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13741"/>
          </a:xfrm>
        </p:spPr>
        <p:txBody>
          <a:bodyPr/>
          <a:lstStyle/>
          <a:p>
            <a:r>
              <a:rPr lang="en-US" sz="3600" b="1" dirty="0" smtClean="0">
                <a:solidFill>
                  <a:srgbClr val="4F6228"/>
                </a:solidFill>
              </a:rPr>
              <a:t>Software Design &amp; Implementation </a:t>
            </a:r>
            <a:r>
              <a:rPr lang="en-US" sz="3600" b="1" dirty="0">
                <a:solidFill>
                  <a:srgbClr val="4F6228"/>
                </a:solidFill>
              </a:rPr>
              <a:t>I</a:t>
            </a:r>
          </a:p>
        </p:txBody>
      </p:sp>
      <p:sp>
        <p:nvSpPr>
          <p:cNvPr id="3" name="Content Placeholder 2"/>
          <p:cNvSpPr>
            <a:spLocks noGrp="1"/>
          </p:cNvSpPr>
          <p:nvPr>
            <p:ph idx="1"/>
          </p:nvPr>
        </p:nvSpPr>
        <p:spPr>
          <a:xfrm>
            <a:off x="549275" y="996018"/>
            <a:ext cx="8042276" cy="5552801"/>
          </a:xfrm>
        </p:spPr>
        <p:txBody>
          <a:bodyPr>
            <a:normAutofit fontScale="62500" lnSpcReduction="20000"/>
          </a:bodyPr>
          <a:lstStyle/>
          <a:p>
            <a:pPr>
              <a:spcBef>
                <a:spcPts val="800"/>
              </a:spcBef>
            </a:pPr>
            <a:r>
              <a:rPr lang="en-US" dirty="0" smtClean="0"/>
              <a:t>Writing algorithms to solve problems</a:t>
            </a:r>
          </a:p>
          <a:p>
            <a:pPr>
              <a:spcBef>
                <a:spcPts val="800"/>
              </a:spcBef>
            </a:pPr>
            <a:r>
              <a:rPr lang="en-US" dirty="0"/>
              <a:t>P</a:t>
            </a:r>
            <a:r>
              <a:rPr lang="en-US" dirty="0" smtClean="0"/>
              <a:t>roblem decomposition</a:t>
            </a:r>
          </a:p>
          <a:p>
            <a:pPr>
              <a:spcBef>
                <a:spcPts val="800"/>
              </a:spcBef>
            </a:pPr>
            <a:r>
              <a:rPr lang="en-US" dirty="0"/>
              <a:t>S</a:t>
            </a:r>
            <a:r>
              <a:rPr lang="en-US" dirty="0" smtClean="0"/>
              <a:t>tructured programming in C and C++</a:t>
            </a:r>
          </a:p>
          <a:p>
            <a:pPr>
              <a:spcBef>
                <a:spcPts val="800"/>
              </a:spcBef>
            </a:pPr>
            <a:r>
              <a:rPr lang="en-US" dirty="0"/>
              <a:t>I</a:t>
            </a:r>
            <a:r>
              <a:rPr lang="en-US" dirty="0" smtClean="0"/>
              <a:t>ntroduction to software design principles</a:t>
            </a:r>
          </a:p>
          <a:p>
            <a:pPr>
              <a:spcBef>
                <a:spcPts val="800"/>
              </a:spcBef>
            </a:pPr>
            <a:r>
              <a:rPr lang="en-US" dirty="0"/>
              <a:t>I</a:t>
            </a:r>
            <a:r>
              <a:rPr lang="en-US" dirty="0" smtClean="0"/>
              <a:t>ntroduction to SWE tools (version control, </a:t>
            </a:r>
            <a:r>
              <a:rPr lang="en-US" dirty="0" err="1" smtClean="0"/>
              <a:t>makefiles</a:t>
            </a:r>
            <a:r>
              <a:rPr lang="en-US" dirty="0" smtClean="0"/>
              <a:t>, debuggers, etc.)</a:t>
            </a:r>
          </a:p>
          <a:p>
            <a:pPr>
              <a:spcBef>
                <a:spcPts val="800"/>
              </a:spcBef>
            </a:pPr>
            <a:r>
              <a:rPr lang="en-US" dirty="0"/>
              <a:t>E</a:t>
            </a:r>
            <a:r>
              <a:rPr lang="en-US" dirty="0" smtClean="0"/>
              <a:t>lementary data structures</a:t>
            </a:r>
          </a:p>
          <a:p>
            <a:pPr>
              <a:spcBef>
                <a:spcPts val="800"/>
              </a:spcBef>
            </a:pPr>
            <a:r>
              <a:rPr lang="en-US" dirty="0"/>
              <a:t>A</a:t>
            </a:r>
            <a:r>
              <a:rPr lang="en-US" dirty="0" smtClean="0"/>
              <a:t>nalysis of algorithm efficiency</a:t>
            </a:r>
          </a:p>
          <a:p>
            <a:pPr>
              <a:spcBef>
                <a:spcPts val="800"/>
              </a:spcBef>
            </a:pPr>
            <a:r>
              <a:rPr lang="en-US" dirty="0" smtClean="0"/>
              <a:t>Builds on EE306, EE319k</a:t>
            </a:r>
          </a:p>
          <a:p>
            <a:pPr lvl="1">
              <a:spcBef>
                <a:spcPts val="800"/>
              </a:spcBef>
            </a:pPr>
            <a:r>
              <a:rPr lang="en-US" dirty="0" smtClean="0"/>
              <a:t>have clear idea of processor-memory interaction, basic instructions, ALU, RAM, etc. </a:t>
            </a:r>
          </a:p>
          <a:p>
            <a:pPr>
              <a:spcBef>
                <a:spcPts val="800"/>
              </a:spcBef>
            </a:pPr>
            <a:r>
              <a:rPr lang="en-US" dirty="0" smtClean="0"/>
              <a:t>Foundation for EE422C, all other SWE classes</a:t>
            </a:r>
          </a:p>
          <a:p>
            <a:pPr lvl="1">
              <a:spcBef>
                <a:spcPts val="800"/>
              </a:spcBef>
            </a:pPr>
            <a:r>
              <a:rPr lang="en-US" dirty="0" smtClean="0"/>
              <a:t>many non-SWE classes as well, e.g., Computer Architecture</a:t>
            </a:r>
          </a:p>
          <a:p>
            <a:endParaRPr lang="en-US" dirty="0"/>
          </a:p>
          <a:p>
            <a:pPr marL="0" indent="0">
              <a:spcBef>
                <a:spcPts val="200"/>
              </a:spcBef>
              <a:buNone/>
            </a:pPr>
            <a:r>
              <a:rPr lang="en-US" dirty="0" err="1" smtClean="0"/>
              <a:t>Prereqs</a:t>
            </a:r>
            <a:r>
              <a:rPr lang="en-US" dirty="0" smtClean="0"/>
              <a:t>:</a:t>
            </a:r>
          </a:p>
          <a:p>
            <a:pPr marL="0" indent="0">
              <a:spcBef>
                <a:spcPts val="200"/>
              </a:spcBef>
              <a:buNone/>
            </a:pPr>
            <a:r>
              <a:rPr lang="en-US" dirty="0" smtClean="0"/>
              <a:t>BME 303 or EE 306</a:t>
            </a:r>
          </a:p>
          <a:p>
            <a:pPr marL="0" indent="0">
              <a:spcBef>
                <a:spcPts val="200"/>
              </a:spcBef>
              <a:buNone/>
            </a:pPr>
            <a:r>
              <a:rPr lang="en-US" dirty="0" smtClean="0"/>
              <a:t>EE 319k </a:t>
            </a:r>
            <a:endParaRPr lang="en-US" dirty="0"/>
          </a:p>
        </p:txBody>
      </p:sp>
    </p:spTree>
    <p:extLst>
      <p:ext uri="{BB962C8B-B14F-4D97-AF65-F5344CB8AC3E}">
        <p14:creationId xmlns:p14="http://schemas.microsoft.com/office/powerpoint/2010/main" val="191155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21245"/>
          </a:xfrm>
        </p:spPr>
        <p:txBody>
          <a:bodyPr/>
          <a:lstStyle/>
          <a:p>
            <a:r>
              <a:rPr lang="en-US" b="1" dirty="0" smtClean="0">
                <a:solidFill>
                  <a:srgbClr val="4F6228"/>
                </a:solidFill>
              </a:rPr>
              <a:t>Startup</a:t>
            </a:r>
            <a:endParaRPr lang="en-US" b="1" dirty="0">
              <a:solidFill>
                <a:srgbClr val="4F6228"/>
              </a:solidFill>
            </a:endParaRPr>
          </a:p>
        </p:txBody>
      </p:sp>
      <p:sp>
        <p:nvSpPr>
          <p:cNvPr id="3" name="Content Placeholder 2"/>
          <p:cNvSpPr>
            <a:spLocks noGrp="1"/>
          </p:cNvSpPr>
          <p:nvPr>
            <p:ph idx="1"/>
          </p:nvPr>
        </p:nvSpPr>
        <p:spPr/>
        <p:txBody>
          <a:bodyPr/>
          <a:lstStyle/>
          <a:p>
            <a:pPr>
              <a:spcBef>
                <a:spcPts val="800"/>
              </a:spcBef>
            </a:pPr>
            <a:r>
              <a:rPr lang="en-US" dirty="0" smtClean="0">
                <a:hlinkClick r:id="rId3"/>
              </a:rPr>
              <a:t>www.ece.utexas.edu/~meberlein</a:t>
            </a:r>
            <a:r>
              <a:rPr lang="en-US" dirty="0" smtClean="0">
                <a:hlinkClick r:id="rId3"/>
              </a:rPr>
              <a:t>/</a:t>
            </a:r>
            <a:r>
              <a:rPr lang="en-US" dirty="0" smtClean="0">
                <a:hlinkClick r:id="rId3"/>
              </a:rPr>
              <a:t>ee</a:t>
            </a:r>
            <a:r>
              <a:rPr lang="en-US" dirty="0" smtClean="0">
                <a:hlinkClick r:id="rId3"/>
              </a:rPr>
              <a:t>312</a:t>
            </a:r>
            <a:endParaRPr lang="en-US" dirty="0" smtClean="0"/>
          </a:p>
          <a:p>
            <a:pPr>
              <a:spcBef>
                <a:spcPts val="800"/>
              </a:spcBef>
            </a:pPr>
            <a:r>
              <a:rPr lang="en-US" dirty="0" smtClean="0"/>
              <a:t>Read the syllabus &amp; look over schedule</a:t>
            </a:r>
          </a:p>
          <a:p>
            <a:pPr>
              <a:spcBef>
                <a:spcPts val="800"/>
              </a:spcBef>
            </a:pPr>
            <a:r>
              <a:rPr lang="en-US" dirty="0" smtClean="0"/>
              <a:t>Explore class webpage &amp; Canvas</a:t>
            </a:r>
          </a:p>
          <a:p>
            <a:pPr>
              <a:spcBef>
                <a:spcPts val="800"/>
              </a:spcBef>
            </a:pPr>
            <a:r>
              <a:rPr lang="en-US" dirty="0" smtClean="0"/>
              <a:t>Sign up for class discussion group on Piazza</a:t>
            </a:r>
            <a:endParaRPr lang="en-US" dirty="0"/>
          </a:p>
        </p:txBody>
      </p:sp>
      <p:sp>
        <p:nvSpPr>
          <p:cNvPr id="5" name="TextBox 4"/>
          <p:cNvSpPr txBox="1"/>
          <p:nvPr/>
        </p:nvSpPr>
        <p:spPr>
          <a:xfrm>
            <a:off x="5401190" y="4804644"/>
            <a:ext cx="3285610" cy="369332"/>
          </a:xfrm>
          <a:prstGeom prst="rect">
            <a:avLst/>
          </a:prstGeom>
          <a:noFill/>
        </p:spPr>
        <p:txBody>
          <a:bodyPr wrap="square" rtlCol="0">
            <a:spAutoFit/>
          </a:bodyPr>
          <a:lstStyle/>
          <a:p>
            <a:r>
              <a:rPr lang="en-US" b="1" dirty="0" smtClean="0">
                <a:solidFill>
                  <a:srgbClr val="660066"/>
                </a:solidFill>
                <a:latin typeface="American Typewriter"/>
                <a:cs typeface="American Typewriter"/>
              </a:rPr>
              <a:t>Let the adventure begin...</a:t>
            </a:r>
            <a:endParaRPr lang="en-US" b="1" dirty="0">
              <a:solidFill>
                <a:srgbClr val="660066"/>
              </a:solidFill>
              <a:latin typeface="American Typewriter"/>
              <a:cs typeface="American Typewriter"/>
            </a:endParaRPr>
          </a:p>
        </p:txBody>
      </p:sp>
      <p:pic>
        <p:nvPicPr>
          <p:cNvPr id="6" name="Picture 5"/>
          <p:cNvPicPr>
            <a:picLocks noChangeAspect="1"/>
          </p:cNvPicPr>
          <p:nvPr/>
        </p:nvPicPr>
        <p:blipFill>
          <a:blip r:embed="rId4"/>
          <a:stretch>
            <a:fillRect/>
          </a:stretch>
        </p:blipFill>
        <p:spPr>
          <a:xfrm>
            <a:off x="5558881" y="5175561"/>
            <a:ext cx="2923205" cy="1596468"/>
          </a:xfrm>
          <a:prstGeom prst="rect">
            <a:avLst/>
          </a:prstGeom>
        </p:spPr>
      </p:pic>
    </p:spTree>
    <p:extLst>
      <p:ext uri="{BB962C8B-B14F-4D97-AF65-F5344CB8AC3E}">
        <p14:creationId xmlns:p14="http://schemas.microsoft.com/office/powerpoint/2010/main" val="211993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9083"/>
          </a:xfrm>
        </p:spPr>
        <p:txBody>
          <a:bodyPr>
            <a:normAutofit fontScale="90000"/>
          </a:bodyPr>
          <a:lstStyle/>
          <a:p>
            <a:r>
              <a:rPr lang="en-US" b="1" dirty="0" smtClean="0">
                <a:solidFill>
                  <a:srgbClr val="4F6228"/>
                </a:solidFill>
              </a:rPr>
              <a:t>Grading</a:t>
            </a:r>
            <a:endParaRPr lang="en-US" b="1" dirty="0">
              <a:solidFill>
                <a:srgbClr val="4F6228"/>
              </a:solidFill>
            </a:endParaRPr>
          </a:p>
        </p:txBody>
      </p:sp>
      <p:sp>
        <p:nvSpPr>
          <p:cNvPr id="3" name="Content Placeholder 2"/>
          <p:cNvSpPr>
            <a:spLocks noGrp="1"/>
          </p:cNvSpPr>
          <p:nvPr>
            <p:ph idx="1"/>
          </p:nvPr>
        </p:nvSpPr>
        <p:spPr>
          <a:xfrm>
            <a:off x="457200" y="825501"/>
            <a:ext cx="8686800" cy="6032500"/>
          </a:xfrm>
        </p:spPr>
        <p:txBody>
          <a:bodyPr>
            <a:normAutofit fontScale="92500" lnSpcReduction="10000"/>
          </a:bodyPr>
          <a:lstStyle/>
          <a:p>
            <a:pPr>
              <a:spcBef>
                <a:spcPts val="800"/>
              </a:spcBef>
            </a:pPr>
            <a:r>
              <a:rPr lang="en-US" dirty="0" smtClean="0"/>
              <a:t>Recitation section </a:t>
            </a:r>
            <a:r>
              <a:rPr lang="en-US" dirty="0" smtClean="0"/>
              <a:t>assignments – go to your section</a:t>
            </a:r>
            <a:endParaRPr lang="en-US" dirty="0" smtClean="0"/>
          </a:p>
          <a:p>
            <a:pPr>
              <a:spcBef>
                <a:spcPts val="800"/>
              </a:spcBef>
            </a:pPr>
            <a:r>
              <a:rPr lang="en-US" dirty="0" smtClean="0"/>
              <a:t>Quizzes (announced or unannounced</a:t>
            </a:r>
            <a:r>
              <a:rPr lang="en-US" dirty="0" smtClean="0"/>
              <a:t>) – go to your lecture and recitation section</a:t>
            </a:r>
            <a:endParaRPr lang="en-US" dirty="0" smtClean="0"/>
          </a:p>
          <a:p>
            <a:pPr>
              <a:spcBef>
                <a:spcPts val="800"/>
              </a:spcBef>
            </a:pPr>
            <a:r>
              <a:rPr lang="en-US" dirty="0" smtClean="0"/>
              <a:t>Programming projects</a:t>
            </a:r>
          </a:p>
          <a:p>
            <a:pPr lvl="1">
              <a:spcBef>
                <a:spcPts val="800"/>
              </a:spcBef>
            </a:pPr>
            <a:r>
              <a:rPr lang="en-US" dirty="0" smtClean="0"/>
              <a:t>Must work on the ECE 64-bit Linux machines</a:t>
            </a:r>
          </a:p>
          <a:p>
            <a:pPr lvl="1">
              <a:spcBef>
                <a:spcPts val="800"/>
              </a:spcBef>
            </a:pPr>
            <a:r>
              <a:rPr lang="en-US" dirty="0" smtClean="0"/>
              <a:t>Code that does not compile will get a 0</a:t>
            </a:r>
          </a:p>
          <a:p>
            <a:pPr>
              <a:spcBef>
                <a:spcPts val="800"/>
              </a:spcBef>
            </a:pPr>
            <a:r>
              <a:rPr lang="en-US" dirty="0" smtClean="0"/>
              <a:t>Two midterms</a:t>
            </a:r>
          </a:p>
          <a:p>
            <a:pPr lvl="1">
              <a:spcBef>
                <a:spcPts val="800"/>
              </a:spcBef>
            </a:pPr>
            <a:r>
              <a:rPr lang="en-US" dirty="0" smtClean="0"/>
              <a:t>7-9 pm: 10/12, 11/16 (subject to change)</a:t>
            </a:r>
          </a:p>
          <a:p>
            <a:pPr lvl="1">
              <a:spcBef>
                <a:spcPts val="800"/>
              </a:spcBef>
            </a:pPr>
            <a:r>
              <a:rPr lang="en-US" dirty="0" smtClean="0"/>
              <a:t>conflict? email me ASAP</a:t>
            </a:r>
          </a:p>
          <a:p>
            <a:pPr>
              <a:spcBef>
                <a:spcPts val="800"/>
              </a:spcBef>
            </a:pPr>
            <a:r>
              <a:rPr lang="en-US" dirty="0" smtClean="0"/>
              <a:t>Final exam – unified with my other 312 class</a:t>
            </a:r>
          </a:p>
          <a:p>
            <a:pPr>
              <a:spcBef>
                <a:spcPts val="800"/>
              </a:spcBef>
            </a:pPr>
            <a:r>
              <a:rPr lang="en-US" dirty="0" smtClean="0"/>
              <a:t>Grades posted on Canvas</a:t>
            </a:r>
          </a:p>
          <a:p>
            <a:pPr lvl="1">
              <a:spcBef>
                <a:spcPts val="800"/>
              </a:spcBef>
            </a:pPr>
            <a:r>
              <a:rPr lang="en-US" dirty="0" smtClean="0"/>
              <a:t>maintained by the TA who leads your recitation </a:t>
            </a:r>
            <a:r>
              <a:rPr lang="en-US" dirty="0" smtClean="0"/>
              <a:t>section</a:t>
            </a:r>
          </a:p>
          <a:p>
            <a:pPr lvl="1">
              <a:spcBef>
                <a:spcPts val="800"/>
              </a:spcBef>
            </a:pPr>
            <a:endParaRPr lang="en-US" dirty="0"/>
          </a:p>
        </p:txBody>
      </p:sp>
    </p:spTree>
    <p:extLst>
      <p:ext uri="{BB962C8B-B14F-4D97-AF65-F5344CB8AC3E}">
        <p14:creationId xmlns:p14="http://schemas.microsoft.com/office/powerpoint/2010/main" val="205404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8779"/>
          </a:xfrm>
        </p:spPr>
        <p:txBody>
          <a:bodyPr/>
          <a:lstStyle/>
          <a:p>
            <a:r>
              <a:rPr lang="en-US" b="1" dirty="0" smtClean="0">
                <a:solidFill>
                  <a:srgbClr val="4F6228"/>
                </a:solidFill>
              </a:rPr>
              <a:t>Programming Projects</a:t>
            </a:r>
            <a:endParaRPr lang="en-US" b="1" dirty="0">
              <a:solidFill>
                <a:srgbClr val="4F6228"/>
              </a:solidFill>
            </a:endParaRPr>
          </a:p>
        </p:txBody>
      </p:sp>
      <p:sp>
        <p:nvSpPr>
          <p:cNvPr id="3" name="Content Placeholder 2"/>
          <p:cNvSpPr>
            <a:spLocks noGrp="1"/>
          </p:cNvSpPr>
          <p:nvPr>
            <p:ph idx="1"/>
          </p:nvPr>
        </p:nvSpPr>
        <p:spPr>
          <a:xfrm>
            <a:off x="139396" y="1600200"/>
            <a:ext cx="8874888" cy="5044819"/>
          </a:xfrm>
        </p:spPr>
        <p:txBody>
          <a:bodyPr>
            <a:normAutofit fontScale="85000" lnSpcReduction="10000"/>
          </a:bodyPr>
          <a:lstStyle/>
          <a:p>
            <a:pPr>
              <a:spcBef>
                <a:spcPts val="800"/>
              </a:spcBef>
            </a:pPr>
            <a:r>
              <a:rPr lang="en-US" dirty="0" smtClean="0"/>
              <a:t>Start out easy but get much, much harder</a:t>
            </a:r>
          </a:p>
          <a:p>
            <a:pPr>
              <a:spcBef>
                <a:spcPts val="800"/>
              </a:spcBef>
            </a:pPr>
            <a:r>
              <a:rPr lang="en-US" dirty="0" smtClean="0"/>
              <a:t>Individual unless otherwise specified </a:t>
            </a:r>
            <a:r>
              <a:rPr lang="en-US" dirty="0" smtClean="0"/>
              <a:t>– do your own work</a:t>
            </a:r>
          </a:p>
          <a:p>
            <a:pPr lvl="1">
              <a:spcBef>
                <a:spcPts val="800"/>
              </a:spcBef>
            </a:pPr>
            <a:r>
              <a:rPr lang="en-US" dirty="0" smtClean="0"/>
              <a:t>usually ok to share tests you write (Piazza)</a:t>
            </a:r>
          </a:p>
          <a:p>
            <a:pPr>
              <a:spcBef>
                <a:spcPts val="800"/>
              </a:spcBef>
            </a:pPr>
            <a:r>
              <a:rPr lang="en-US" dirty="0" smtClean="0"/>
              <a:t>Programs checked automatically with plagiarism detection software</a:t>
            </a:r>
          </a:p>
          <a:p>
            <a:pPr lvl="1">
              <a:spcBef>
                <a:spcPts val="800"/>
              </a:spcBef>
            </a:pPr>
            <a:r>
              <a:rPr lang="en-US" dirty="0" smtClean="0"/>
              <a:t>Cheating </a:t>
            </a:r>
            <a:r>
              <a:rPr lang="en-US" dirty="0" smtClean="0">
                <a:sym typeface="Wingdings"/>
              </a:rPr>
              <a:t> F in the class &amp; referral to Dean of Students</a:t>
            </a:r>
            <a:endParaRPr lang="en-US" dirty="0" smtClean="0"/>
          </a:p>
          <a:p>
            <a:pPr>
              <a:spcBef>
                <a:spcPts val="800"/>
              </a:spcBef>
            </a:pPr>
            <a:r>
              <a:rPr lang="en-US" dirty="0" smtClean="0"/>
              <a:t>Turn in the right thing – correct file name, correct format – or you will lose points</a:t>
            </a:r>
          </a:p>
          <a:p>
            <a:pPr>
              <a:spcBef>
                <a:spcPts val="800"/>
              </a:spcBef>
            </a:pPr>
            <a:r>
              <a:rPr lang="en-US" dirty="0" smtClean="0"/>
              <a:t>Slip days</a:t>
            </a:r>
          </a:p>
          <a:p>
            <a:pPr lvl="1">
              <a:spcBef>
                <a:spcPts val="800"/>
              </a:spcBef>
            </a:pPr>
            <a:r>
              <a:rPr lang="en-US" dirty="0"/>
              <a:t>6</a:t>
            </a:r>
            <a:r>
              <a:rPr lang="en-US" dirty="0" smtClean="0"/>
              <a:t> for term, maximum 2 per assignment</a:t>
            </a:r>
          </a:p>
          <a:p>
            <a:pPr lvl="1">
              <a:spcBef>
                <a:spcPts val="800"/>
              </a:spcBef>
            </a:pPr>
            <a:r>
              <a:rPr lang="en-US" dirty="0" smtClean="0"/>
              <a:t>don't use frivolously </a:t>
            </a:r>
            <a:endParaRPr lang="en-US" dirty="0"/>
          </a:p>
        </p:txBody>
      </p:sp>
    </p:spTree>
    <p:extLst>
      <p:ext uri="{BB962C8B-B14F-4D97-AF65-F5344CB8AC3E}">
        <p14:creationId xmlns:p14="http://schemas.microsoft.com/office/powerpoint/2010/main" val="170270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427"/>
            <a:ext cx="8229600" cy="991331"/>
          </a:xfrm>
        </p:spPr>
        <p:txBody>
          <a:bodyPr/>
          <a:lstStyle/>
          <a:p>
            <a:r>
              <a:rPr lang="en-US" b="1" dirty="0" smtClean="0">
                <a:solidFill>
                  <a:srgbClr val="4F6228"/>
                </a:solidFill>
              </a:rPr>
              <a:t>Quizzes &amp; Recitation Assignments</a:t>
            </a:r>
            <a:endParaRPr lang="en-US" b="1" dirty="0">
              <a:solidFill>
                <a:srgbClr val="4F6228"/>
              </a:solidFill>
            </a:endParaRPr>
          </a:p>
        </p:txBody>
      </p:sp>
      <p:sp>
        <p:nvSpPr>
          <p:cNvPr id="3" name="Content Placeholder 2"/>
          <p:cNvSpPr>
            <a:spLocks noGrp="1"/>
          </p:cNvSpPr>
          <p:nvPr>
            <p:ph idx="1"/>
          </p:nvPr>
        </p:nvSpPr>
        <p:spPr>
          <a:xfrm>
            <a:off x="457200" y="1254654"/>
            <a:ext cx="8495130" cy="5374875"/>
          </a:xfrm>
        </p:spPr>
        <p:txBody>
          <a:bodyPr/>
          <a:lstStyle/>
          <a:p>
            <a:r>
              <a:rPr lang="en-US" dirty="0" smtClean="0"/>
              <a:t>10 minute quizzes in lecture or recitation</a:t>
            </a:r>
          </a:p>
          <a:p>
            <a:pPr lvl="1"/>
            <a:r>
              <a:rPr lang="en-US" dirty="0" smtClean="0"/>
              <a:t>Announced or unannounced</a:t>
            </a:r>
          </a:p>
          <a:p>
            <a:r>
              <a:rPr lang="en-US" dirty="0" smtClean="0"/>
              <a:t>Assignments to complete before or in recitation</a:t>
            </a:r>
          </a:p>
          <a:p>
            <a:pPr lvl="1"/>
            <a:r>
              <a:rPr lang="en-US" dirty="0" smtClean="0"/>
              <a:t>Won't always be graded</a:t>
            </a:r>
            <a:endParaRPr lang="en-US" dirty="0"/>
          </a:p>
        </p:txBody>
      </p:sp>
    </p:spTree>
    <p:extLst>
      <p:ext uri="{BB962C8B-B14F-4D97-AF65-F5344CB8AC3E}">
        <p14:creationId xmlns:p14="http://schemas.microsoft.com/office/powerpoint/2010/main" val="108818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F6228"/>
                </a:solidFill>
              </a:rPr>
              <a:t>Plan of the Day</a:t>
            </a:r>
            <a:endParaRPr lang="en-US" b="1" dirty="0">
              <a:solidFill>
                <a:srgbClr val="4F6228"/>
              </a:solidFill>
            </a:endParaRPr>
          </a:p>
        </p:txBody>
      </p:sp>
      <p:sp>
        <p:nvSpPr>
          <p:cNvPr id="3" name="Content Placeholder 2"/>
          <p:cNvSpPr>
            <a:spLocks noGrp="1"/>
          </p:cNvSpPr>
          <p:nvPr>
            <p:ph idx="1"/>
          </p:nvPr>
        </p:nvSpPr>
        <p:spPr/>
        <p:txBody>
          <a:bodyPr/>
          <a:lstStyle/>
          <a:p>
            <a:r>
              <a:rPr lang="en-US" dirty="0" smtClean="0"/>
              <a:t>Introductions</a:t>
            </a:r>
          </a:p>
          <a:p>
            <a:r>
              <a:rPr lang="en-US" dirty="0" smtClean="0"/>
              <a:t>Communication</a:t>
            </a:r>
          </a:p>
          <a:p>
            <a:r>
              <a:rPr lang="en-US" dirty="0" smtClean="0"/>
              <a:t>How to Succeed</a:t>
            </a:r>
          </a:p>
          <a:p>
            <a:r>
              <a:rPr lang="en-US" dirty="0" smtClean="0"/>
              <a:t>Course Topics</a:t>
            </a:r>
          </a:p>
          <a:p>
            <a:r>
              <a:rPr lang="en-US" dirty="0" smtClean="0"/>
              <a:t>Prerequisites</a:t>
            </a:r>
          </a:p>
          <a:p>
            <a:r>
              <a:rPr lang="en-US" dirty="0" smtClean="0"/>
              <a:t>Syllabus </a:t>
            </a:r>
            <a:r>
              <a:rPr lang="en-US" dirty="0" smtClean="0"/>
              <a:t>Review</a:t>
            </a:r>
          </a:p>
          <a:p>
            <a:r>
              <a:rPr lang="en-US" dirty="0" smtClean="0"/>
              <a:t>Start C Basics</a:t>
            </a:r>
            <a:endParaRPr lang="en-US" dirty="0" smtClean="0"/>
          </a:p>
        </p:txBody>
      </p:sp>
    </p:spTree>
    <p:extLst>
      <p:ext uri="{BB962C8B-B14F-4D97-AF65-F5344CB8AC3E}">
        <p14:creationId xmlns:p14="http://schemas.microsoft.com/office/powerpoint/2010/main" val="87771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50"/>
            <a:ext cx="8229600" cy="973667"/>
          </a:xfrm>
        </p:spPr>
        <p:txBody>
          <a:bodyPr/>
          <a:lstStyle/>
          <a:p>
            <a:r>
              <a:rPr lang="en-US" b="1" dirty="0" smtClean="0">
                <a:solidFill>
                  <a:srgbClr val="4F6228"/>
                </a:solidFill>
              </a:rPr>
              <a:t>Who Am I?</a:t>
            </a:r>
            <a:endParaRPr lang="en-US" b="1" dirty="0">
              <a:solidFill>
                <a:srgbClr val="4F6228"/>
              </a:solidFill>
            </a:endParaRPr>
          </a:p>
        </p:txBody>
      </p:sp>
      <p:sp>
        <p:nvSpPr>
          <p:cNvPr id="3" name="Content Placeholder 2"/>
          <p:cNvSpPr>
            <a:spLocks noGrp="1"/>
          </p:cNvSpPr>
          <p:nvPr>
            <p:ph idx="1"/>
          </p:nvPr>
        </p:nvSpPr>
        <p:spPr>
          <a:xfrm>
            <a:off x="129466" y="1651000"/>
            <a:ext cx="8940451" cy="4792663"/>
          </a:xfrm>
        </p:spPr>
        <p:txBody>
          <a:bodyPr>
            <a:normAutofit/>
          </a:bodyPr>
          <a:lstStyle/>
          <a:p>
            <a:r>
              <a:rPr lang="en-US" sz="2800" dirty="0" smtClean="0"/>
              <a:t>Lecturer in ECE</a:t>
            </a:r>
          </a:p>
          <a:p>
            <a:r>
              <a:rPr lang="en-US" sz="2800" dirty="0" smtClean="0"/>
              <a:t>Taught CS: Tennessee Tech, St. Ed's, </a:t>
            </a:r>
            <a:r>
              <a:rPr lang="en-US" sz="2800" dirty="0" smtClean="0"/>
              <a:t>UTCS (15 years)</a:t>
            </a:r>
          </a:p>
          <a:p>
            <a:r>
              <a:rPr lang="en-US" sz="2800" dirty="0" smtClean="0"/>
              <a:t>Scientist and product workshop instructor, Software Engineering Technologies</a:t>
            </a:r>
            <a:endParaRPr lang="en-US" sz="2800" dirty="0" smtClean="0"/>
          </a:p>
          <a:p>
            <a:r>
              <a:rPr lang="en-US" sz="2800" dirty="0" smtClean="0"/>
              <a:t>Education</a:t>
            </a:r>
          </a:p>
          <a:p>
            <a:pPr lvl="1"/>
            <a:r>
              <a:rPr lang="en-US" dirty="0" smtClean="0"/>
              <a:t>Math: BS, MS</a:t>
            </a:r>
          </a:p>
          <a:p>
            <a:pPr lvl="1"/>
            <a:r>
              <a:rPr lang="en-US" dirty="0" smtClean="0"/>
              <a:t>Computer Science: PhD (UT-Knoxville)</a:t>
            </a:r>
            <a:endParaRPr lang="en-US" dirty="0"/>
          </a:p>
        </p:txBody>
      </p:sp>
      <p:pic>
        <p:nvPicPr>
          <p:cNvPr id="6" name="Picture 5" descr="UT_Knoxville_logo_2015.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484" y="3801056"/>
            <a:ext cx="1426433" cy="1337281"/>
          </a:xfrm>
          <a:prstGeom prst="rect">
            <a:avLst/>
          </a:prstGeom>
        </p:spPr>
      </p:pic>
      <p:pic>
        <p:nvPicPr>
          <p:cNvPr id="7" name="Picture 6"/>
          <p:cNvPicPr>
            <a:picLocks noChangeAspect="1"/>
          </p:cNvPicPr>
          <p:nvPr/>
        </p:nvPicPr>
        <p:blipFill>
          <a:blip r:embed="rId3"/>
          <a:stretch>
            <a:fillRect/>
          </a:stretch>
        </p:blipFill>
        <p:spPr>
          <a:xfrm>
            <a:off x="7237304" y="5596563"/>
            <a:ext cx="1632210" cy="1059200"/>
          </a:xfrm>
          <a:prstGeom prst="rect">
            <a:avLst/>
          </a:prstGeom>
        </p:spPr>
      </p:pic>
      <p:pic>
        <p:nvPicPr>
          <p:cNvPr id="9" name="Picture 8"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66" y="0"/>
            <a:ext cx="1140534" cy="1140534"/>
          </a:xfrm>
          <a:prstGeom prst="rect">
            <a:avLst/>
          </a:prstGeom>
        </p:spPr>
      </p:pic>
      <p:pic>
        <p:nvPicPr>
          <p:cNvPr id="10" name="Picture 9"/>
          <p:cNvPicPr>
            <a:picLocks noChangeAspect="1"/>
          </p:cNvPicPr>
          <p:nvPr/>
        </p:nvPicPr>
        <p:blipFill>
          <a:blip r:embed="rId5"/>
          <a:stretch>
            <a:fillRect/>
          </a:stretch>
        </p:blipFill>
        <p:spPr>
          <a:xfrm>
            <a:off x="7184650" y="274638"/>
            <a:ext cx="1684864" cy="1684864"/>
          </a:xfrm>
          <a:prstGeom prst="rect">
            <a:avLst/>
          </a:prstGeom>
        </p:spPr>
      </p:pic>
    </p:spTree>
    <p:extLst>
      <p:ext uri="{BB962C8B-B14F-4D97-AF65-F5344CB8AC3E}">
        <p14:creationId xmlns:p14="http://schemas.microsoft.com/office/powerpoint/2010/main" val="55116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7833"/>
          </a:xfrm>
        </p:spPr>
        <p:txBody>
          <a:bodyPr/>
          <a:lstStyle/>
          <a:p>
            <a:r>
              <a:rPr lang="en-US" b="1" dirty="0" smtClean="0">
                <a:solidFill>
                  <a:schemeClr val="accent3">
                    <a:lumMod val="50000"/>
                  </a:schemeClr>
                </a:solidFill>
              </a:rPr>
              <a:t>My Path to CS...</a:t>
            </a:r>
            <a:endParaRPr lang="en-US" b="1" dirty="0">
              <a:solidFill>
                <a:schemeClr val="accent3">
                  <a:lumMod val="50000"/>
                </a:schemeClr>
              </a:solidFill>
            </a:endParaRPr>
          </a:p>
        </p:txBody>
      </p:sp>
      <p:pic>
        <p:nvPicPr>
          <p:cNvPr id="4" name="Content Placeholder 3"/>
          <p:cNvPicPr>
            <a:picLocks noGrp="1" noChangeAspect="1"/>
          </p:cNvPicPr>
          <p:nvPr>
            <p:ph idx="1"/>
          </p:nvPr>
        </p:nvPicPr>
        <p:blipFill>
          <a:blip r:embed="rId2"/>
          <a:srcRect t="15162" b="15162"/>
          <a:stretch>
            <a:fillRect/>
          </a:stretch>
        </p:blipFill>
        <p:spPr>
          <a:xfrm>
            <a:off x="4379383" y="3989916"/>
            <a:ext cx="4695482" cy="2582334"/>
          </a:xfrm>
        </p:spPr>
      </p:pic>
      <p:pic>
        <p:nvPicPr>
          <p:cNvPr id="5" name="Picture 4"/>
          <p:cNvPicPr>
            <a:picLocks noChangeAspect="1"/>
          </p:cNvPicPr>
          <p:nvPr/>
        </p:nvPicPr>
        <p:blipFill>
          <a:blip r:embed="rId3"/>
          <a:stretch>
            <a:fillRect/>
          </a:stretch>
        </p:blipFill>
        <p:spPr>
          <a:xfrm>
            <a:off x="2809855" y="867833"/>
            <a:ext cx="2719955" cy="2719955"/>
          </a:xfrm>
          <a:prstGeom prst="rect">
            <a:avLst/>
          </a:prstGeom>
        </p:spPr>
      </p:pic>
      <p:pic>
        <p:nvPicPr>
          <p:cNvPr id="6" name="Picture 5"/>
          <p:cNvPicPr>
            <a:picLocks noChangeAspect="1"/>
          </p:cNvPicPr>
          <p:nvPr/>
        </p:nvPicPr>
        <p:blipFill>
          <a:blip r:embed="rId4"/>
          <a:stretch>
            <a:fillRect/>
          </a:stretch>
        </p:blipFill>
        <p:spPr>
          <a:xfrm>
            <a:off x="5753698" y="1026092"/>
            <a:ext cx="3220967" cy="2190257"/>
          </a:xfrm>
          <a:prstGeom prst="rect">
            <a:avLst/>
          </a:prstGeom>
        </p:spPr>
      </p:pic>
      <p:pic>
        <p:nvPicPr>
          <p:cNvPr id="7" name="Picture 6"/>
          <p:cNvPicPr>
            <a:picLocks noChangeAspect="1"/>
          </p:cNvPicPr>
          <p:nvPr/>
        </p:nvPicPr>
        <p:blipFill>
          <a:blip r:embed="rId5"/>
          <a:stretch>
            <a:fillRect/>
          </a:stretch>
        </p:blipFill>
        <p:spPr>
          <a:xfrm>
            <a:off x="116415" y="3911109"/>
            <a:ext cx="4064001" cy="2776827"/>
          </a:xfrm>
          <a:prstGeom prst="rect">
            <a:avLst/>
          </a:prstGeom>
        </p:spPr>
      </p:pic>
      <p:pic>
        <p:nvPicPr>
          <p:cNvPr id="8" name="Picture 7"/>
          <p:cNvPicPr>
            <a:picLocks noChangeAspect="1"/>
          </p:cNvPicPr>
          <p:nvPr/>
        </p:nvPicPr>
        <p:blipFill>
          <a:blip r:embed="rId6"/>
          <a:stretch>
            <a:fillRect/>
          </a:stretch>
        </p:blipFill>
        <p:spPr>
          <a:xfrm>
            <a:off x="0" y="1026092"/>
            <a:ext cx="2962586" cy="1946842"/>
          </a:xfrm>
          <a:prstGeom prst="rect">
            <a:avLst/>
          </a:prstGeom>
        </p:spPr>
      </p:pic>
    </p:spTree>
    <p:extLst>
      <p:ext uri="{BB962C8B-B14F-4D97-AF65-F5344CB8AC3E}">
        <p14:creationId xmlns:p14="http://schemas.microsoft.com/office/powerpoint/2010/main" val="293584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84269"/>
          </a:xfrm>
        </p:spPr>
        <p:txBody>
          <a:bodyPr>
            <a:normAutofit/>
          </a:bodyPr>
          <a:lstStyle/>
          <a:p>
            <a:r>
              <a:rPr lang="en-US" sz="4800" b="1" dirty="0" smtClean="0">
                <a:solidFill>
                  <a:srgbClr val="4F6228"/>
                </a:solidFill>
              </a:rPr>
              <a:t>Teaching Team</a:t>
            </a:r>
            <a:endParaRPr lang="en-US" sz="4800" b="1" dirty="0">
              <a:solidFill>
                <a:srgbClr val="4F6228"/>
              </a:solidFill>
            </a:endParaRPr>
          </a:p>
        </p:txBody>
      </p:sp>
      <p:sp>
        <p:nvSpPr>
          <p:cNvPr id="3" name="Content Placeholder 2"/>
          <p:cNvSpPr>
            <a:spLocks noGrp="1"/>
          </p:cNvSpPr>
          <p:nvPr>
            <p:ph idx="1"/>
          </p:nvPr>
        </p:nvSpPr>
        <p:spPr>
          <a:xfrm>
            <a:off x="232327" y="1223675"/>
            <a:ext cx="8766469" cy="5634325"/>
          </a:xfrm>
        </p:spPr>
        <p:txBody>
          <a:bodyPr/>
          <a:lstStyle/>
          <a:p>
            <a:r>
              <a:rPr lang="en-US" dirty="0" err="1" smtClean="0"/>
              <a:t>Huy</a:t>
            </a:r>
            <a:r>
              <a:rPr lang="en-US" dirty="0" smtClean="0"/>
              <a:t> Doan (</a:t>
            </a:r>
            <a:r>
              <a:rPr lang="en-US" dirty="0" err="1" smtClean="0"/>
              <a:t>huydoan</a:t>
            </a:r>
            <a:r>
              <a:rPr lang="en-US" dirty="0" smtClean="0"/>
              <a:t> @</a:t>
            </a:r>
            <a:r>
              <a:rPr lang="en-US" dirty="0" err="1" smtClean="0"/>
              <a:t>utexas.edu</a:t>
            </a:r>
            <a:r>
              <a:rPr lang="en-US" dirty="0" smtClean="0"/>
              <a:t>)</a:t>
            </a:r>
          </a:p>
          <a:p>
            <a:r>
              <a:rPr lang="en-US" dirty="0" smtClean="0"/>
              <a:t>Scott Fennell (</a:t>
            </a:r>
            <a:r>
              <a:rPr lang="en-US" dirty="0" err="1" smtClean="0"/>
              <a:t>spfennell</a:t>
            </a:r>
            <a:r>
              <a:rPr lang="en-US" dirty="0" smtClean="0"/>
              <a:t> @</a:t>
            </a:r>
            <a:r>
              <a:rPr lang="en-US" dirty="0" err="1" smtClean="0"/>
              <a:t>gmail.com</a:t>
            </a:r>
            <a:r>
              <a:rPr lang="en-US" dirty="0" smtClean="0"/>
              <a:t>)</a:t>
            </a:r>
          </a:p>
          <a:p>
            <a:r>
              <a:rPr lang="en-US" dirty="0" smtClean="0"/>
              <a:t>Colin </a:t>
            </a:r>
            <a:r>
              <a:rPr lang="en-US" dirty="0" err="1" smtClean="0"/>
              <a:t>Maxfield</a:t>
            </a:r>
            <a:r>
              <a:rPr lang="en-US" dirty="0" smtClean="0"/>
              <a:t> (</a:t>
            </a:r>
            <a:r>
              <a:rPr lang="en-US" dirty="0" err="1" smtClean="0"/>
              <a:t>colinmaxfield</a:t>
            </a:r>
            <a:r>
              <a:rPr lang="en-US" dirty="0" smtClean="0"/>
              <a:t> @</a:t>
            </a:r>
            <a:r>
              <a:rPr lang="en-US" dirty="0" err="1" smtClean="0"/>
              <a:t>gmail.com</a:t>
            </a:r>
            <a:r>
              <a:rPr lang="en-US" dirty="0" smtClean="0"/>
              <a:t>)</a:t>
            </a:r>
          </a:p>
          <a:p>
            <a:r>
              <a:rPr lang="en-US" dirty="0" err="1" smtClean="0"/>
              <a:t>Shyam</a:t>
            </a:r>
            <a:r>
              <a:rPr lang="en-US" dirty="0" smtClean="0"/>
              <a:t> </a:t>
            </a:r>
            <a:r>
              <a:rPr lang="en-US" dirty="0" err="1" smtClean="0"/>
              <a:t>Sabhaya</a:t>
            </a:r>
            <a:r>
              <a:rPr lang="en-US" dirty="0" smtClean="0"/>
              <a:t> (</a:t>
            </a:r>
            <a:r>
              <a:rPr lang="en-US" dirty="0" err="1" smtClean="0"/>
              <a:t>shyam.sabhaya</a:t>
            </a:r>
            <a:r>
              <a:rPr lang="en-US" dirty="0" smtClean="0"/>
              <a:t> @</a:t>
            </a:r>
            <a:r>
              <a:rPr lang="en-US" dirty="0" err="1" smtClean="0"/>
              <a:t>utexas.edu</a:t>
            </a:r>
            <a:r>
              <a:rPr lang="en-US" dirty="0" smtClean="0"/>
              <a:t>)</a:t>
            </a:r>
          </a:p>
          <a:p>
            <a:r>
              <a:rPr lang="en-US" dirty="0" smtClean="0"/>
              <a:t>Miguel Salinas (</a:t>
            </a:r>
            <a:r>
              <a:rPr lang="en-US" dirty="0" err="1" smtClean="0"/>
              <a:t>MiguelASalinasS</a:t>
            </a:r>
            <a:r>
              <a:rPr lang="en-US" dirty="0" smtClean="0"/>
              <a:t> @</a:t>
            </a:r>
            <a:r>
              <a:rPr lang="en-US" dirty="0" err="1" smtClean="0"/>
              <a:t>utexas.edu</a:t>
            </a:r>
            <a:r>
              <a:rPr lang="en-US" dirty="0" smtClean="0"/>
              <a:t>)</a:t>
            </a:r>
          </a:p>
          <a:p>
            <a:r>
              <a:rPr lang="en-US" dirty="0" smtClean="0"/>
              <a:t>Bobby </a:t>
            </a:r>
            <a:r>
              <a:rPr lang="en-US" dirty="0" err="1" smtClean="0"/>
              <a:t>Streit</a:t>
            </a:r>
            <a:r>
              <a:rPr lang="en-US" dirty="0" smtClean="0"/>
              <a:t> (</a:t>
            </a:r>
            <a:r>
              <a:rPr lang="en-US" dirty="0" err="1" smtClean="0"/>
              <a:t>rpstreit</a:t>
            </a:r>
            <a:r>
              <a:rPr lang="en-US" dirty="0" smtClean="0"/>
              <a:t> @</a:t>
            </a:r>
            <a:r>
              <a:rPr lang="en-US" dirty="0" err="1" smtClean="0"/>
              <a:t>utexas.edu</a:t>
            </a:r>
            <a:r>
              <a:rPr lang="en-US" dirty="0" smtClean="0"/>
              <a:t>)</a:t>
            </a:r>
          </a:p>
          <a:p>
            <a:endParaRPr lang="en-US" dirty="0" smtClean="0"/>
          </a:p>
          <a:p>
            <a:endParaRPr lang="en-US" dirty="0"/>
          </a:p>
        </p:txBody>
      </p:sp>
    </p:spTree>
    <p:extLst>
      <p:ext uri="{BB962C8B-B14F-4D97-AF65-F5344CB8AC3E}">
        <p14:creationId xmlns:p14="http://schemas.microsoft.com/office/powerpoint/2010/main" val="372385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F6228"/>
                </a:solidFill>
              </a:rPr>
              <a:t>Who Are You?</a:t>
            </a:r>
            <a:endParaRPr lang="en-US" b="1" dirty="0">
              <a:solidFill>
                <a:srgbClr val="4F6228"/>
              </a:solidFill>
            </a:endParaRPr>
          </a:p>
        </p:txBody>
      </p:sp>
      <p:sp>
        <p:nvSpPr>
          <p:cNvPr id="3" name="Content Placeholder 2"/>
          <p:cNvSpPr>
            <a:spLocks noGrp="1"/>
          </p:cNvSpPr>
          <p:nvPr>
            <p:ph idx="1"/>
          </p:nvPr>
        </p:nvSpPr>
        <p:spPr/>
        <p:txBody>
          <a:bodyPr/>
          <a:lstStyle/>
          <a:p>
            <a:r>
              <a:rPr lang="en-US" dirty="0" smtClean="0"/>
              <a:t>Freshman? Sophomore? Junior? Senior?</a:t>
            </a:r>
          </a:p>
          <a:p>
            <a:r>
              <a:rPr lang="en-US" dirty="0" smtClean="0"/>
              <a:t>Prior programming experience:</a:t>
            </a:r>
          </a:p>
          <a:p>
            <a:pPr lvl="1"/>
            <a:r>
              <a:rPr lang="en-US" dirty="0" smtClean="0"/>
              <a:t>EE319k: C programming (C program structure, numeric types, numeric operations, I/O...)</a:t>
            </a:r>
          </a:p>
          <a:p>
            <a:pPr lvl="1"/>
            <a:r>
              <a:rPr lang="en-US" dirty="0" smtClean="0"/>
              <a:t>Java? </a:t>
            </a:r>
          </a:p>
          <a:p>
            <a:pPr lvl="1"/>
            <a:r>
              <a:rPr lang="en-US" dirty="0" smtClean="0"/>
              <a:t>C++?</a:t>
            </a:r>
          </a:p>
          <a:p>
            <a:pPr lvl="1"/>
            <a:r>
              <a:rPr lang="en-US" dirty="0" smtClean="0"/>
              <a:t>Python?</a:t>
            </a:r>
            <a:endParaRPr lang="en-US" dirty="0"/>
          </a:p>
        </p:txBody>
      </p:sp>
      <p:pic>
        <p:nvPicPr>
          <p:cNvPr id="4" name="Picture 3"/>
          <p:cNvPicPr>
            <a:picLocks noChangeAspect="1"/>
          </p:cNvPicPr>
          <p:nvPr/>
        </p:nvPicPr>
        <p:blipFill>
          <a:blip r:embed="rId3"/>
          <a:stretch>
            <a:fillRect/>
          </a:stretch>
        </p:blipFill>
        <p:spPr>
          <a:xfrm>
            <a:off x="7540420" y="4076841"/>
            <a:ext cx="1603580" cy="2939897"/>
          </a:xfrm>
          <a:prstGeom prst="rect">
            <a:avLst/>
          </a:prstGeom>
        </p:spPr>
      </p:pic>
      <p:pic>
        <p:nvPicPr>
          <p:cNvPr id="5" name="Picture 4" descr="11th_grad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7163" y="4076841"/>
            <a:ext cx="4445464" cy="2766990"/>
          </a:xfrm>
          <a:prstGeom prst="rect">
            <a:avLst/>
          </a:prstGeom>
        </p:spPr>
      </p:pic>
    </p:spTree>
    <p:extLst>
      <p:ext uri="{BB962C8B-B14F-4D97-AF65-F5344CB8AC3E}">
        <p14:creationId xmlns:p14="http://schemas.microsoft.com/office/powerpoint/2010/main" val="191521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8779"/>
          </a:xfrm>
        </p:spPr>
        <p:txBody>
          <a:bodyPr>
            <a:normAutofit/>
          </a:bodyPr>
          <a:lstStyle/>
          <a:p>
            <a:r>
              <a:rPr lang="en-US" sz="4800" b="1" dirty="0" smtClean="0">
                <a:solidFill>
                  <a:schemeClr val="accent3">
                    <a:lumMod val="50000"/>
                  </a:schemeClr>
                </a:solidFill>
              </a:rPr>
              <a:t>Communication</a:t>
            </a:r>
            <a:endParaRPr lang="en-US" sz="4800" b="1" dirty="0">
              <a:solidFill>
                <a:schemeClr val="accent3">
                  <a:lumMod val="50000"/>
                </a:schemeClr>
              </a:solidFill>
            </a:endParaRPr>
          </a:p>
        </p:txBody>
      </p:sp>
      <p:sp>
        <p:nvSpPr>
          <p:cNvPr id="3" name="Content Placeholder 2"/>
          <p:cNvSpPr>
            <a:spLocks noGrp="1"/>
          </p:cNvSpPr>
          <p:nvPr>
            <p:ph idx="1"/>
          </p:nvPr>
        </p:nvSpPr>
        <p:spPr>
          <a:xfrm>
            <a:off x="457200" y="1600200"/>
            <a:ext cx="8229600" cy="4998350"/>
          </a:xfrm>
        </p:spPr>
        <p:txBody>
          <a:bodyPr/>
          <a:lstStyle/>
          <a:p>
            <a:r>
              <a:rPr lang="en-US" dirty="0" smtClean="0"/>
              <a:t>Piazza</a:t>
            </a:r>
          </a:p>
          <a:p>
            <a:pPr lvl="1"/>
            <a:r>
              <a:rPr lang="en-US" dirty="0" smtClean="0"/>
              <a:t>Use first for non-personal communication</a:t>
            </a:r>
          </a:p>
          <a:p>
            <a:pPr lvl="1"/>
            <a:r>
              <a:rPr lang="en-US" dirty="0" smtClean="0"/>
              <a:t>Use informative subject lines</a:t>
            </a:r>
          </a:p>
          <a:p>
            <a:r>
              <a:rPr lang="en-US" dirty="0" smtClean="0"/>
              <a:t>Email: TAs, me (</a:t>
            </a:r>
            <a:r>
              <a:rPr lang="en-US" dirty="0" err="1" smtClean="0"/>
              <a:t>eberlein</a:t>
            </a:r>
            <a:r>
              <a:rPr lang="en-US" dirty="0" smtClean="0"/>
              <a:t> @ </a:t>
            </a:r>
            <a:r>
              <a:rPr lang="en-US" dirty="0" err="1" smtClean="0"/>
              <a:t>utexas.edu</a:t>
            </a:r>
            <a:r>
              <a:rPr lang="en-US" dirty="0" smtClean="0"/>
              <a:t>)</a:t>
            </a:r>
          </a:p>
          <a:p>
            <a:pPr lvl="1"/>
            <a:r>
              <a:rPr lang="en-US" dirty="0" smtClean="0"/>
              <a:t>Subject: EE312: + &lt;topic of message&gt;</a:t>
            </a:r>
          </a:p>
          <a:p>
            <a:pPr lvl="1"/>
            <a:r>
              <a:rPr lang="en-US" dirty="0" smtClean="0"/>
              <a:t>Sign message (complete name)</a:t>
            </a:r>
          </a:p>
          <a:p>
            <a:r>
              <a:rPr lang="en-US" dirty="0" smtClean="0"/>
              <a:t>Office hours</a:t>
            </a:r>
            <a:endParaRPr lang="en-US" dirty="0"/>
          </a:p>
        </p:txBody>
      </p:sp>
    </p:spTree>
    <p:extLst>
      <p:ext uri="{BB962C8B-B14F-4D97-AF65-F5344CB8AC3E}">
        <p14:creationId xmlns:p14="http://schemas.microsoft.com/office/powerpoint/2010/main" val="250798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49275" y="107576"/>
            <a:ext cx="8042276" cy="956049"/>
          </a:xfrm>
        </p:spPr>
        <p:txBody>
          <a:bodyPr/>
          <a:lstStyle/>
          <a:p>
            <a:pPr eaLnBrk="1" hangingPunct="1"/>
            <a:r>
              <a:rPr lang="en-US" altLang="en-US" b="1" dirty="0" smtClean="0">
                <a:solidFill>
                  <a:srgbClr val="4F6228"/>
                </a:solidFill>
              </a:rPr>
              <a:t>Succeeding in the Course</a:t>
            </a:r>
          </a:p>
        </p:txBody>
      </p:sp>
      <p:sp>
        <p:nvSpPr>
          <p:cNvPr id="11268" name="Rectangle 3"/>
          <p:cNvSpPr>
            <a:spLocks noGrp="1" noChangeArrowheads="1"/>
          </p:cNvSpPr>
          <p:nvPr>
            <p:ph idx="1"/>
          </p:nvPr>
        </p:nvSpPr>
        <p:spPr/>
        <p:txBody>
          <a:bodyPr>
            <a:normAutofit lnSpcReduction="10000"/>
          </a:bodyPr>
          <a:lstStyle/>
          <a:p>
            <a:pPr eaLnBrk="1" hangingPunct="1">
              <a:lnSpc>
                <a:spcPct val="90000"/>
              </a:lnSpc>
            </a:pPr>
            <a:r>
              <a:rPr lang="en-US" altLang="en-US" sz="2800" dirty="0" smtClean="0"/>
              <a:t>Randy </a:t>
            </a:r>
            <a:r>
              <a:rPr lang="en-US" altLang="en-US" sz="2800" dirty="0" err="1" smtClean="0"/>
              <a:t>Pausch</a:t>
            </a:r>
            <a:r>
              <a:rPr lang="en-US" altLang="en-US" sz="2800" dirty="0" smtClean="0"/>
              <a:t>, </a:t>
            </a:r>
            <a:br>
              <a:rPr lang="en-US" altLang="en-US" sz="2800" dirty="0" smtClean="0"/>
            </a:br>
            <a:r>
              <a:rPr lang="en-US" altLang="en-US" sz="2800" dirty="0" smtClean="0"/>
              <a:t>CS Professor at CMU said:</a:t>
            </a:r>
          </a:p>
          <a:p>
            <a:pPr eaLnBrk="1" hangingPunct="1">
              <a:lnSpc>
                <a:spcPct val="90000"/>
              </a:lnSpc>
            </a:pPr>
            <a:endParaRPr lang="en-US" altLang="en-US" sz="2400" dirty="0" smtClean="0"/>
          </a:p>
          <a:p>
            <a:pPr eaLnBrk="1" hangingPunct="1">
              <a:lnSpc>
                <a:spcPct val="90000"/>
              </a:lnSpc>
            </a:pPr>
            <a:endParaRPr lang="en-US" altLang="en-US" sz="2400" dirty="0" smtClean="0"/>
          </a:p>
          <a:p>
            <a:pPr eaLnBrk="1" hangingPunct="1"/>
            <a:r>
              <a:rPr lang="en-US" altLang="en-US" sz="2400" i="1" dirty="0" smtClean="0">
                <a:latin typeface="Baskerville"/>
                <a:cs typeface="Baskerville"/>
              </a:rPr>
              <a:t>"When I got tenure a year </a:t>
            </a:r>
            <a:br>
              <a:rPr lang="en-US" altLang="en-US" sz="2400" i="1" dirty="0" smtClean="0">
                <a:latin typeface="Baskerville"/>
                <a:cs typeface="Baskerville"/>
              </a:rPr>
            </a:br>
            <a:r>
              <a:rPr lang="en-US" altLang="en-US" sz="2400" i="1" dirty="0" smtClean="0">
                <a:latin typeface="Baskerville"/>
                <a:cs typeface="Baskerville"/>
              </a:rPr>
              <a:t>early at Virginia, other </a:t>
            </a:r>
            <a:br>
              <a:rPr lang="en-US" altLang="en-US" sz="2400" i="1" dirty="0" smtClean="0">
                <a:latin typeface="Baskerville"/>
                <a:cs typeface="Baskerville"/>
              </a:rPr>
            </a:br>
            <a:r>
              <a:rPr lang="en-US" altLang="en-US" sz="2400" i="1" dirty="0" smtClean="0">
                <a:latin typeface="Baskerville"/>
                <a:cs typeface="Baskerville"/>
              </a:rPr>
              <a:t>Assistant Professors would come up to me and say, 'You got tenure early!?!?! What's your secret?!?!?' and I would tell them, 'Call me in my office at 10pm on Friday night and I'll tell you.' "</a:t>
            </a:r>
          </a:p>
          <a:p>
            <a:pPr marL="0" indent="0" eaLnBrk="1" hangingPunct="1">
              <a:buNone/>
            </a:pPr>
            <a:endParaRPr lang="en-US" altLang="en-US" sz="2400" i="1" dirty="0" smtClean="0">
              <a:latin typeface="Baskerville"/>
              <a:cs typeface="Baskerville"/>
            </a:endParaRPr>
          </a:p>
          <a:p>
            <a:pPr eaLnBrk="1" hangingPunct="1">
              <a:lnSpc>
                <a:spcPct val="90000"/>
              </a:lnSpc>
            </a:pPr>
            <a:r>
              <a:rPr lang="en-US" altLang="en-US" sz="2400" i="1" dirty="0" smtClean="0">
                <a:latin typeface="Baskerville"/>
                <a:cs typeface="Baskerville"/>
              </a:rPr>
              <a:t>“A lot of people want a shortcut. I find the best shortcut is the long way, which is basically two words: </a:t>
            </a:r>
            <a:r>
              <a:rPr lang="en-US" altLang="en-US" sz="2400" b="1" i="1" u="sng" dirty="0" smtClean="0">
                <a:latin typeface="Baskerville"/>
                <a:cs typeface="Baskerville"/>
              </a:rPr>
              <a:t>work hard</a:t>
            </a:r>
            <a:r>
              <a:rPr lang="en-US" altLang="en-US" sz="2400" i="1" dirty="0" smtClean="0">
                <a:latin typeface="Baskerville"/>
                <a:cs typeface="Baskerville"/>
              </a:rPr>
              <a:t>.” </a:t>
            </a:r>
            <a:endParaRPr lang="en-US" altLang="en-US" sz="2800" i="1" dirty="0" smtClean="0">
              <a:latin typeface="Baskerville"/>
              <a:cs typeface="Baskerville"/>
            </a:endParaRPr>
          </a:p>
        </p:txBody>
      </p:sp>
      <p:sp>
        <p:nvSpPr>
          <p:cNvPr id="1126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buChar char="8"/>
              <a:defRPr sz="3200">
                <a:solidFill>
                  <a:schemeClr val="tx1"/>
                </a:solidFill>
                <a:latin typeface="Arial" charset="0"/>
              </a:defRPr>
            </a:lvl1pPr>
            <a:lvl2pPr marL="742950" indent="-285750" eaLnBrk="0" hangingPunct="0">
              <a:spcBef>
                <a:spcPct val="10000"/>
              </a:spcBef>
              <a:buChar char="–"/>
              <a:defRPr sz="2800">
                <a:solidFill>
                  <a:schemeClr val="tx1"/>
                </a:solidFill>
                <a:latin typeface="Arial" charset="0"/>
              </a:defRPr>
            </a:lvl2pPr>
            <a:lvl3pPr marL="1143000" indent="-228600" eaLnBrk="0" hangingPunct="0">
              <a:spcBef>
                <a:spcPct val="10000"/>
              </a:spcBef>
              <a:buChar char="•"/>
              <a:defRPr sz="2400">
                <a:solidFill>
                  <a:schemeClr val="tx1"/>
                </a:solidFill>
                <a:latin typeface="Arial" charset="0"/>
              </a:defRPr>
            </a:lvl3pPr>
            <a:lvl4pPr marL="1600200" indent="-228600" eaLnBrk="0" hangingPunct="0">
              <a:spcBef>
                <a:spcPct val="10000"/>
              </a:spcBef>
              <a:buChar char="–"/>
              <a:defRPr sz="2000">
                <a:solidFill>
                  <a:schemeClr val="tx1"/>
                </a:solidFill>
                <a:latin typeface="Arial" charset="0"/>
              </a:defRPr>
            </a:lvl4pPr>
            <a:lvl5pPr marL="2057400" indent="-228600" eaLnBrk="0" hangingPunct="0">
              <a:spcBef>
                <a:spcPct val="10000"/>
              </a:spcBef>
              <a:buChar char="»"/>
              <a:defRPr sz="2000">
                <a:solidFill>
                  <a:schemeClr val="tx1"/>
                </a:solidFill>
                <a:latin typeface="Arial" charset="0"/>
              </a:defRPr>
            </a:lvl5pPr>
            <a:lvl6pPr marL="2514600" indent="-228600" eaLnBrk="0" fontAlgn="base" hangingPunct="0">
              <a:spcBef>
                <a:spcPct val="10000"/>
              </a:spcBef>
              <a:spcAft>
                <a:spcPct val="0"/>
              </a:spcAft>
              <a:buChar char="»"/>
              <a:defRPr sz="2000">
                <a:solidFill>
                  <a:schemeClr val="tx1"/>
                </a:solidFill>
                <a:latin typeface="Arial" charset="0"/>
              </a:defRPr>
            </a:lvl6pPr>
            <a:lvl7pPr marL="2971800" indent="-228600" eaLnBrk="0" fontAlgn="base" hangingPunct="0">
              <a:spcBef>
                <a:spcPct val="10000"/>
              </a:spcBef>
              <a:spcAft>
                <a:spcPct val="0"/>
              </a:spcAft>
              <a:buChar char="»"/>
              <a:defRPr sz="2000">
                <a:solidFill>
                  <a:schemeClr val="tx1"/>
                </a:solidFill>
                <a:latin typeface="Arial" charset="0"/>
              </a:defRPr>
            </a:lvl7pPr>
            <a:lvl8pPr marL="3429000" indent="-228600" eaLnBrk="0" fontAlgn="base" hangingPunct="0">
              <a:spcBef>
                <a:spcPct val="10000"/>
              </a:spcBef>
              <a:spcAft>
                <a:spcPct val="0"/>
              </a:spcAft>
              <a:buChar char="»"/>
              <a:defRPr sz="2000">
                <a:solidFill>
                  <a:schemeClr val="tx1"/>
                </a:solidFill>
                <a:latin typeface="Arial" charset="0"/>
              </a:defRPr>
            </a:lvl8pPr>
            <a:lvl9pPr marL="3886200" indent="-228600" eaLnBrk="0" fontAlgn="base" hangingPunct="0">
              <a:spcBef>
                <a:spcPct val="10000"/>
              </a:spcBef>
              <a:spcAft>
                <a:spcPct val="0"/>
              </a:spcAft>
              <a:buChar char="»"/>
              <a:defRPr sz="2000">
                <a:solidFill>
                  <a:schemeClr val="tx1"/>
                </a:solidFill>
                <a:latin typeface="Arial" charset="0"/>
              </a:defRPr>
            </a:lvl9pPr>
          </a:lstStyle>
          <a:p>
            <a:pPr eaLnBrk="1" hangingPunct="1">
              <a:spcBef>
                <a:spcPct val="0"/>
              </a:spcBef>
              <a:buFontTx/>
              <a:buNone/>
            </a:pPr>
            <a:fld id="{DE24FE27-1DDC-4465-9EF0-FACED6950682}" type="slidenum">
              <a:rPr lang="en-US" altLang="en-US" sz="1800" smtClean="0"/>
              <a:pPr eaLnBrk="1" hangingPunct="1">
                <a:spcBef>
                  <a:spcPct val="0"/>
                </a:spcBef>
                <a:buFontTx/>
                <a:buNone/>
              </a:pPr>
              <a:t>8</a:t>
            </a:fld>
            <a:endParaRPr lang="en-US" altLang="en-US" sz="1800" smtClean="0"/>
          </a:p>
        </p:txBody>
      </p:sp>
      <p:pic>
        <p:nvPicPr>
          <p:cNvPr id="112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850" y="1063625"/>
            <a:ext cx="361315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4126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72638"/>
          </a:xfrm>
        </p:spPr>
        <p:txBody>
          <a:bodyPr>
            <a:normAutofit fontScale="90000"/>
          </a:bodyPr>
          <a:lstStyle/>
          <a:p>
            <a:r>
              <a:rPr lang="en-US" sz="4000" b="1" dirty="0" smtClean="0">
                <a:solidFill>
                  <a:srgbClr val="4F6228"/>
                </a:solidFill>
              </a:rPr>
              <a:t>How to Succeed in 312</a:t>
            </a:r>
            <a:endParaRPr lang="en-US" sz="4000" b="1" dirty="0">
              <a:solidFill>
                <a:srgbClr val="4F6228"/>
              </a:solidFill>
            </a:endParaRPr>
          </a:p>
        </p:txBody>
      </p:sp>
      <p:sp>
        <p:nvSpPr>
          <p:cNvPr id="3" name="Content Placeholder 2"/>
          <p:cNvSpPr>
            <a:spLocks noGrp="1"/>
          </p:cNvSpPr>
          <p:nvPr>
            <p:ph idx="1"/>
          </p:nvPr>
        </p:nvSpPr>
        <p:spPr>
          <a:xfrm>
            <a:off x="393531" y="2611920"/>
            <a:ext cx="8042276" cy="4465482"/>
          </a:xfrm>
        </p:spPr>
        <p:txBody>
          <a:bodyPr>
            <a:normAutofit/>
          </a:bodyPr>
          <a:lstStyle/>
          <a:p>
            <a:pPr>
              <a:spcBef>
                <a:spcPts val="600"/>
              </a:spcBef>
            </a:pPr>
            <a:r>
              <a:rPr lang="en-US" sz="2000" dirty="0" smtClean="0"/>
              <a:t>Course is cumulative – material builds on earlier concepts</a:t>
            </a:r>
          </a:p>
          <a:p>
            <a:pPr>
              <a:spcBef>
                <a:spcPts val="600"/>
              </a:spcBef>
            </a:pPr>
            <a:r>
              <a:rPr lang="en-US" sz="2000" dirty="0" smtClean="0"/>
              <a:t>Learn by </a:t>
            </a:r>
            <a:r>
              <a:rPr lang="en-US" sz="2000" u="sng" dirty="0" smtClean="0"/>
              <a:t>doing</a:t>
            </a:r>
          </a:p>
          <a:p>
            <a:pPr>
              <a:spcBef>
                <a:spcPts val="600"/>
              </a:spcBef>
            </a:pPr>
            <a:r>
              <a:rPr lang="en-US" sz="2000" dirty="0" smtClean="0"/>
              <a:t>Write lots of </a:t>
            </a:r>
            <a:r>
              <a:rPr lang="en-US" sz="2000" dirty="0" smtClean="0"/>
              <a:t>code</a:t>
            </a:r>
          </a:p>
          <a:p>
            <a:pPr>
              <a:spcBef>
                <a:spcPts val="600"/>
              </a:spcBef>
            </a:pPr>
            <a:r>
              <a:rPr lang="en-US" sz="2000" dirty="0" smtClean="0"/>
              <a:t>Do the readings</a:t>
            </a:r>
            <a:endParaRPr lang="en-US" sz="2000" dirty="0" smtClean="0"/>
          </a:p>
          <a:p>
            <a:pPr>
              <a:spcBef>
                <a:spcPts val="600"/>
              </a:spcBef>
            </a:pPr>
            <a:r>
              <a:rPr lang="en-US" sz="2000" dirty="0" smtClean="0"/>
              <a:t>Ask for help: instructor, TAs, tutoring</a:t>
            </a:r>
          </a:p>
          <a:p>
            <a:pPr>
              <a:spcBef>
                <a:spcPts val="600"/>
              </a:spcBef>
            </a:pPr>
            <a:r>
              <a:rPr lang="en-US" sz="2000" dirty="0" smtClean="0"/>
              <a:t>Run the code examples yourself</a:t>
            </a:r>
          </a:p>
          <a:p>
            <a:pPr lvl="1"/>
            <a:r>
              <a:rPr lang="en-US" sz="2000" dirty="0" smtClean="0"/>
              <a:t>Experiment. Change things. Break the code!</a:t>
            </a:r>
          </a:p>
          <a:p>
            <a:pPr>
              <a:spcBef>
                <a:spcPts val="600"/>
              </a:spcBef>
            </a:pPr>
            <a:r>
              <a:rPr lang="en-US" sz="2000" dirty="0" smtClean="0"/>
              <a:t>Attend lecture and discussion sections. Pay attention. Participate.</a:t>
            </a:r>
          </a:p>
          <a:p>
            <a:pPr>
              <a:spcBef>
                <a:spcPts val="600"/>
              </a:spcBef>
            </a:pPr>
            <a:r>
              <a:rPr lang="en-US" sz="2000" dirty="0" smtClean="0"/>
              <a:t>Start programming assignments </a:t>
            </a:r>
            <a:r>
              <a:rPr lang="en-US" sz="2000" dirty="0" smtClean="0"/>
              <a:t>early</a:t>
            </a:r>
            <a:endParaRPr lang="en-US" sz="2000" dirty="0" smtClean="0"/>
          </a:p>
          <a:p>
            <a:pPr>
              <a:spcBef>
                <a:spcPts val="600"/>
              </a:spcBef>
            </a:pPr>
            <a:r>
              <a:rPr lang="en-US" sz="2000" dirty="0" smtClean="0"/>
              <a:t>Get to know your classmates. Form exam study groups. </a:t>
            </a:r>
          </a:p>
          <a:p>
            <a:pPr>
              <a:spcBef>
                <a:spcPts val="600"/>
              </a:spcBef>
            </a:pPr>
            <a:r>
              <a:rPr lang="en-US" sz="2000" dirty="0" smtClean="0"/>
              <a:t>Attend office </a:t>
            </a:r>
            <a:r>
              <a:rPr lang="en-US" sz="2000" dirty="0" smtClean="0"/>
              <a:t>hours</a:t>
            </a:r>
            <a:endParaRPr lang="en-US" sz="2000" dirty="0" smtClean="0"/>
          </a:p>
        </p:txBody>
      </p:sp>
      <p:sp>
        <p:nvSpPr>
          <p:cNvPr id="4" name="TextBox 3"/>
          <p:cNvSpPr txBox="1"/>
          <p:nvPr/>
        </p:nvSpPr>
        <p:spPr>
          <a:xfrm>
            <a:off x="91304" y="713813"/>
            <a:ext cx="9052695" cy="1754327"/>
          </a:xfrm>
          <a:prstGeom prst="rect">
            <a:avLst/>
          </a:prstGeom>
          <a:noFill/>
        </p:spPr>
        <p:txBody>
          <a:bodyPr wrap="square" rtlCol="0">
            <a:spAutoFit/>
          </a:bodyPr>
          <a:lstStyle/>
          <a:p>
            <a:pPr algn="ctr"/>
            <a:r>
              <a:rPr lang="en-US" sz="1200" dirty="0" smtClean="0">
                <a:latin typeface="Arial"/>
                <a:cs typeface="Arial"/>
              </a:rPr>
              <a:t>"I would like to offer some advice about how you can best learn [this subject]. You will learn the most by actively working exercises. I suggest that you solve as many as you possibly can. After working the exercises your instructor has assigned, I encourage you to solve additional exercises..."</a:t>
            </a:r>
          </a:p>
          <a:p>
            <a:pPr algn="ctr"/>
            <a:r>
              <a:rPr lang="en-US" sz="1200" dirty="0" smtClean="0">
                <a:latin typeface="Arial"/>
                <a:cs typeface="Arial"/>
              </a:rPr>
              <a:t>-- Kenneth H. Rosen, in foreword of his textbook </a:t>
            </a:r>
            <a:r>
              <a:rPr lang="en-US" sz="1200" u="sng" dirty="0" smtClean="0">
                <a:latin typeface="Arial"/>
                <a:cs typeface="Arial"/>
              </a:rPr>
              <a:t>Discrete Mathematics and Its Applications</a:t>
            </a:r>
          </a:p>
          <a:p>
            <a:pPr algn="ctr"/>
            <a:endParaRPr lang="en-US" sz="1200" u="sng" dirty="0" smtClean="0">
              <a:latin typeface="Arial"/>
              <a:cs typeface="Arial"/>
            </a:endParaRPr>
          </a:p>
          <a:p>
            <a:pPr algn="ctr"/>
            <a:endParaRPr lang="en-US" sz="1200" dirty="0" smtClean="0">
              <a:latin typeface="Arial"/>
              <a:cs typeface="Arial"/>
            </a:endParaRPr>
          </a:p>
          <a:p>
            <a:pPr algn="ctr"/>
            <a:r>
              <a:rPr lang="en-US" sz="1200" dirty="0" smtClean="0">
                <a:latin typeface="Arial"/>
                <a:cs typeface="Arial"/>
              </a:rPr>
              <a:t>"The key question to keep asking is,</a:t>
            </a:r>
          </a:p>
          <a:p>
            <a:pPr algn="ctr"/>
            <a:r>
              <a:rPr lang="en-US" sz="1200" dirty="0" smtClean="0">
                <a:latin typeface="Arial"/>
                <a:cs typeface="Arial"/>
              </a:rPr>
              <a:t>Are you spending your time on the right things? Because time is all you have."</a:t>
            </a:r>
          </a:p>
          <a:p>
            <a:pPr algn="ctr"/>
            <a:r>
              <a:rPr lang="en-US" sz="1200" dirty="0" smtClean="0">
                <a:latin typeface="Arial"/>
                <a:cs typeface="Arial"/>
              </a:rPr>
              <a:t>-- Randy </a:t>
            </a:r>
            <a:r>
              <a:rPr lang="en-US" sz="1200" dirty="0" err="1" smtClean="0">
                <a:latin typeface="Arial"/>
                <a:cs typeface="Arial"/>
              </a:rPr>
              <a:t>Pausch</a:t>
            </a:r>
            <a:r>
              <a:rPr lang="en-US" sz="1200" dirty="0" smtClean="0">
                <a:latin typeface="Arial"/>
                <a:cs typeface="Arial"/>
              </a:rPr>
              <a:t>, The Last Lecture</a:t>
            </a:r>
            <a:endParaRPr lang="en-US" sz="1200" dirty="0">
              <a:latin typeface="Arial"/>
              <a:cs typeface="Arial"/>
            </a:endParaRPr>
          </a:p>
        </p:txBody>
      </p:sp>
    </p:spTree>
    <p:extLst>
      <p:ext uri="{BB962C8B-B14F-4D97-AF65-F5344CB8AC3E}">
        <p14:creationId xmlns:p14="http://schemas.microsoft.com/office/powerpoint/2010/main" val="222657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720</TotalTime>
  <Words>845</Words>
  <Application>Microsoft Macintosh PowerPoint</Application>
  <PresentationFormat>On-screen Show (4:3)</PresentationFormat>
  <Paragraphs>131</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EE 312 Course Introduction</vt:lpstr>
      <vt:lpstr>Plan of the Day</vt:lpstr>
      <vt:lpstr>Who Am I?</vt:lpstr>
      <vt:lpstr>My Path to CS...</vt:lpstr>
      <vt:lpstr>Teaching Team</vt:lpstr>
      <vt:lpstr>Who Are You?</vt:lpstr>
      <vt:lpstr>Communication</vt:lpstr>
      <vt:lpstr>Succeeding in the Course</vt:lpstr>
      <vt:lpstr>How to Succeed in 312</vt:lpstr>
      <vt:lpstr>Software Design &amp; Implementation I</vt:lpstr>
      <vt:lpstr>Startup</vt:lpstr>
      <vt:lpstr>Grading</vt:lpstr>
      <vt:lpstr>Programming Projects</vt:lpstr>
      <vt:lpstr>Quizzes &amp; Recitation Assignments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312 Course Introduction</dc:title>
  <dc:creator>Microsoft Office User</dc:creator>
  <cp:lastModifiedBy>Microsoft Office User</cp:lastModifiedBy>
  <cp:revision>44</cp:revision>
  <dcterms:created xsi:type="dcterms:W3CDTF">2017-06-26T18:19:15Z</dcterms:created>
  <dcterms:modified xsi:type="dcterms:W3CDTF">2017-08-27T23:32:04Z</dcterms:modified>
</cp:coreProperties>
</file>