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319" r:id="rId4"/>
    <p:sldId id="260" r:id="rId5"/>
    <p:sldId id="316" r:id="rId6"/>
    <p:sldId id="311" r:id="rId7"/>
    <p:sldId id="263" r:id="rId8"/>
    <p:sldId id="266" r:id="rId9"/>
    <p:sldId id="264" r:id="rId10"/>
    <p:sldId id="318" r:id="rId11"/>
    <p:sldId id="276" r:id="rId12"/>
    <p:sldId id="277" r:id="rId13"/>
    <p:sldId id="279" r:id="rId14"/>
    <p:sldId id="317" r:id="rId15"/>
    <p:sldId id="278" r:id="rId16"/>
    <p:sldId id="320" r:id="rId17"/>
    <p:sldId id="321" r:id="rId18"/>
    <p:sldId id="322" r:id="rId19"/>
    <p:sldId id="323" r:id="rId20"/>
    <p:sldId id="308" r:id="rId21"/>
    <p:sldId id="309" r:id="rId22"/>
    <p:sldId id="324" r:id="rId23"/>
    <p:sldId id="305" r:id="rId24"/>
    <p:sldId id="306" r:id="rId25"/>
    <p:sldId id="310" r:id="rId26"/>
    <p:sldId id="312" r:id="rId27"/>
    <p:sldId id="327" r:id="rId28"/>
    <p:sldId id="326" r:id="rId29"/>
    <p:sldId id="328" r:id="rId30"/>
    <p:sldId id="329" r:id="rId31"/>
    <p:sldId id="337" r:id="rId32"/>
    <p:sldId id="330" r:id="rId33"/>
    <p:sldId id="336" r:id="rId34"/>
    <p:sldId id="333" r:id="rId35"/>
    <p:sldId id="267" r:id="rId36"/>
    <p:sldId id="265" r:id="rId37"/>
    <p:sldId id="268" r:id="rId38"/>
    <p:sldId id="269" r:id="rId39"/>
    <p:sldId id="270" r:id="rId40"/>
    <p:sldId id="271" r:id="rId41"/>
    <p:sldId id="272" r:id="rId42"/>
    <p:sldId id="273" r:id="rId43"/>
    <p:sldId id="331" r:id="rId44"/>
    <p:sldId id="283" r:id="rId45"/>
    <p:sldId id="274" r:id="rId46"/>
    <p:sldId id="280" r:id="rId47"/>
    <p:sldId id="313" r:id="rId48"/>
    <p:sldId id="307" r:id="rId49"/>
    <p:sldId id="334" r:id="rId50"/>
    <p:sldId id="281" r:id="rId51"/>
    <p:sldId id="282" r:id="rId52"/>
    <p:sldId id="332" r:id="rId53"/>
    <p:sldId id="335" r:id="rId54"/>
    <p:sldId id="284" r:id="rId55"/>
    <p:sldId id="285" r:id="rId56"/>
    <p:sldId id="286" r:id="rId57"/>
    <p:sldId id="287" r:id="rId58"/>
    <p:sldId id="288" r:id="rId59"/>
    <p:sldId id="325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14" r:id="rId77"/>
    <p:sldId id="315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13184-6A16-E545-8FD2-1B8F72AC691A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7486-FDCB-264D-88AD-EF479BBB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F010C23-68DD-BB4E-BC72-4ACDA2A7600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Efficient: intended for traditional use of assembly and it was crucial to run quickly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Portable: real strength resulting from early association with Unix and ANSI standards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Power: lots of data types and operators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Flexibility: used for systems programming, embedded systems to commercial data processing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Standard Library: hundreds of functions for I/O, String handling, storage and other ops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Integration with UNIX: </a:t>
            </a:r>
          </a:p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Error prone: 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Difficult to Understand: terse, short programs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Difficult to Modify: Lacks classes and packages to help organize.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#include: used to access function definitions outside of source code file. Paste in contents of &lt;</a:t>
            </a:r>
            <a:r>
              <a:rPr lang="en-US" dirty="0" err="1" smtClean="0"/>
              <a:t>stdio.h</a:t>
            </a:r>
            <a:r>
              <a:rPr lang="en-US" dirty="0" smtClean="0"/>
              <a:t>&gt; at location of #include</a:t>
            </a:r>
          </a:p>
          <a:p>
            <a:endParaRPr lang="en-US" dirty="0" smtClean="0"/>
          </a:p>
          <a:p>
            <a:r>
              <a:rPr lang="en-US" dirty="0" smtClean="0"/>
              <a:t>-Wall : option means compiler will warn you about legal but suspicious</a:t>
            </a:r>
            <a:r>
              <a:rPr lang="en-US" baseline="0" dirty="0" smtClean="0"/>
              <a:t> constructs – helps you catch bugs</a:t>
            </a:r>
          </a:p>
          <a:p>
            <a:r>
              <a:rPr lang="en-US" baseline="0" dirty="0" smtClean="0"/>
              <a:t>-E: only preprocess (produces processed file with included files copied and pasted in, comments stripped out)</a:t>
            </a:r>
          </a:p>
          <a:p>
            <a:r>
              <a:rPr lang="en-US" baseline="0" dirty="0" smtClean="0"/>
              <a:t>-S: only preprocessor and compiler (translated to assembly, produces .S file)</a:t>
            </a:r>
          </a:p>
          <a:p>
            <a:r>
              <a:rPr lang="en-US" baseline="0" dirty="0" smtClean="0"/>
              <a:t>-c: goes through preprocessing, compiling and assembler (so translates assembly to object file for specific CPU, produces .o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8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abbreviate:</a:t>
            </a:r>
            <a:r>
              <a:rPr lang="en-US" baseline="0" dirty="0" smtClean="0"/>
              <a:t> b for break, r for run, p for print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debug a program with </a:t>
            </a:r>
            <a:r>
              <a:rPr lang="en-US" baseline="0" dirty="0" err="1" smtClean="0"/>
              <a:t>gdb</a:t>
            </a:r>
            <a:r>
              <a:rPr lang="en-US" baseline="0" dirty="0" smtClean="0"/>
              <a:t>, it must be compiled by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 with option -g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5A8CA6F-D842-BD41-9845-623EC9127325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Show example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magic number. 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macro uses preprocessor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macro is essentially copy and paste. N will be replaced by replacement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list throughout program.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included here for comparison to #define – usually better option. Type checking FTW.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 cannot be changed</a:t>
            </a:r>
          </a:p>
          <a:p>
            <a:endParaRPr lang="en-US" dirty="0" smtClean="0"/>
          </a:p>
          <a:p>
            <a:r>
              <a:rPr lang="en-US" dirty="0" smtClean="0"/>
              <a:t>arrays: contiguous span of memory set</a:t>
            </a:r>
            <a:r>
              <a:rPr lang="en-US" baseline="0" dirty="0" smtClean="0"/>
              <a:t> aside for elements of the same type. Accessed by index: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[0] is 'W'</a:t>
            </a:r>
            <a:endParaRPr lang="en-US" dirty="0" smtClean="0"/>
          </a:p>
          <a:p>
            <a:r>
              <a:rPr lang="en-US" dirty="0" smtClean="0"/>
              <a:t>No String type in C – a string in C is an array of characters, with the end of the string marked with a special character '\0'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literals: text enclosed in double quotes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on </a:t>
            </a:r>
            <a:r>
              <a:rPr lang="en-US" dirty="0" err="1" smtClean="0"/>
              <a:t>printf</a:t>
            </a:r>
            <a:r>
              <a:rPr lang="en-US" dirty="0" smtClean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case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9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2AF957-FE55-C44A-A22B-C346D4E4A68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standard for language published</a:t>
            </a:r>
            <a:r>
              <a:rPr lang="en-US" baseline="0" dirty="0" smtClean="0"/>
              <a:t> by ANSI. C89</a:t>
            </a:r>
          </a:p>
          <a:p>
            <a:r>
              <a:rPr lang="en-US" baseline="0" dirty="0" smtClean="0"/>
              <a:t>C90 is essentially the same language – some formatting changes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C11: also deprecated 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8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554122-5316-494C-A7AE-B42D4E8F5433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Prints 4:    </a:t>
            </a:r>
          </a:p>
          <a:p>
            <a:r>
              <a:rPr lang="en-US" dirty="0" smtClean="0"/>
              <a:t>n\         "       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4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C99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7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3A7694FA-6BD3-7441-B585-6949F3CF4495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44</a:t>
            </a:fld>
            <a:endParaRPr lang="en-US">
              <a:cs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We're basically going to manipulate letters and numbers.</a:t>
            </a:r>
          </a:p>
          <a:p>
            <a:r>
              <a:rPr lang="en-US">
                <a:latin typeface="Times New Roman" charset="0"/>
              </a:rPr>
              <a:t>We make the integer / real number distinction in English as well.  We don't ask, "How many do you weigh?" or, "How much sisters do you have?"</a:t>
            </a:r>
          </a:p>
          <a:p>
            <a:r>
              <a:rPr lang="en-US">
                <a:latin typeface="Times New Roman" charset="0"/>
              </a:rPr>
              <a:t>Part of the int/double split is related to how a computer processor crunches numbers.  A CPU does integer computations and a Floating Point Unit (FPU) does real number computations.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Why does Java separate int and double?  Why not use one combined type called number?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limited control over how much memory is used.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may</a:t>
            </a:r>
            <a:r>
              <a:rPr lang="en-US" baseline="0" dirty="0" smtClean="0"/>
              <a:t> be</a:t>
            </a:r>
            <a:r>
              <a:rPr lang="en-US" dirty="0" smtClean="0"/>
              <a:t> natural word size on specific computer. Standard is 32 bits.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For maximum portability, usually use int. If you need to guarantee 32 bits, use: int32_t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7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71F947E-AB46-684F-AE52-1522E6686048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Talk about integer overflow,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i.e., number too large to store as specified type.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Integers use 2's complement representation. Assume we have 4 bits to store an integer. 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   0111 (7)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+0001 (1)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-------------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 1000 (-8)    Adding resulted in overflow – the result was too large to store in the given representation. 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05D158-11C1-EB40-9849-40AEBB7EB2C8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9374052-B6A4-114F-BD63-54194387B5AD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F854273-5D90-BA47-9D5B-A2F03E6F57EB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double precision: 1 sign bit, 11 bits for exponent, 53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bits for mantissa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On most systems, the double type corresponds to double precision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language: fundamental language of any computer, sequences of 0s and 1s</a:t>
            </a:r>
          </a:p>
          <a:p>
            <a:r>
              <a:rPr lang="en-US" dirty="0" smtClean="0"/>
              <a:t>Assembly language: a bit higher level language – uses mnemonics</a:t>
            </a:r>
            <a:r>
              <a:rPr lang="en-US" baseline="0" dirty="0" smtClean="0"/>
              <a:t> and symbols for the binary machine instructions</a:t>
            </a:r>
          </a:p>
          <a:p>
            <a:r>
              <a:rPr lang="en-US" baseline="0" dirty="0" smtClean="0"/>
              <a:t>	assembler: maps assembly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instrs</a:t>
            </a:r>
            <a:r>
              <a:rPr lang="en-US" baseline="0" dirty="0" smtClean="0"/>
              <a:t> into machine </a:t>
            </a:r>
            <a:r>
              <a:rPr lang="en-US" baseline="0" dirty="0" err="1" smtClean="0"/>
              <a:t>lang</a:t>
            </a:r>
            <a:endParaRPr lang="en-US" baseline="0" dirty="0" smtClean="0"/>
          </a:p>
          <a:p>
            <a:r>
              <a:rPr lang="en-US" baseline="0" dirty="0" smtClean="0"/>
              <a:t>	machine dependent: each comp architecture has its own assembly </a:t>
            </a:r>
            <a:r>
              <a:rPr lang="en-US" baseline="0" dirty="0" err="1" smtClean="0"/>
              <a:t>lang</a:t>
            </a:r>
            <a:endParaRPr lang="en-US" baseline="0" dirty="0" smtClean="0"/>
          </a:p>
          <a:p>
            <a:r>
              <a:rPr lang="en-US" baseline="0" dirty="0" smtClean="0"/>
              <a:t>	low level </a:t>
            </a:r>
            <a:r>
              <a:rPr lang="en-US" baseline="0" dirty="0" err="1" smtClean="0"/>
              <a:t>instrs</a:t>
            </a:r>
            <a:r>
              <a:rPr lang="en-US" baseline="0" dirty="0" smtClean="0"/>
              <a:t> – tedious, time consuming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4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it this way? When C created, most machines 8-bit. Now most machines 32 or 64 bit. C can adapt over time since the sizes of data types not specified.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: INT_MAX, INT_MIN,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print with %</a:t>
            </a:r>
            <a:r>
              <a:rPr lang="en-US" dirty="0" err="1" smtClean="0">
                <a:sym typeface="Wingdings"/>
              </a:rPr>
              <a:t>zu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float: FLT_MAX, FLT_MIN, </a:t>
            </a:r>
            <a:r>
              <a:rPr lang="en-US" dirty="0" err="1" smtClean="0">
                <a:sym typeface="Wingdings"/>
              </a:rPr>
              <a:t>sizeof</a:t>
            </a:r>
            <a:r>
              <a:rPr lang="en-US" dirty="0" smtClean="0">
                <a:sym typeface="Wingdings"/>
              </a:rPr>
              <a:t>(float)</a:t>
            </a:r>
          </a:p>
          <a:p>
            <a:r>
              <a:rPr lang="en-US" dirty="0" smtClean="0">
                <a:sym typeface="Wingdings"/>
              </a:rPr>
              <a:t>double:</a:t>
            </a:r>
            <a:r>
              <a:rPr lang="en-US" baseline="0" dirty="0" smtClean="0">
                <a:sym typeface="Wingdings"/>
              </a:rPr>
              <a:t> DBL...</a:t>
            </a:r>
          </a:p>
          <a:p>
            <a:r>
              <a:rPr lang="en-US" baseline="0" dirty="0" smtClean="0">
                <a:sym typeface="Wingdings"/>
              </a:rPr>
              <a:t>char: CHAR...</a:t>
            </a:r>
          </a:p>
          <a:p>
            <a:r>
              <a:rPr lang="en-US" baseline="0" dirty="0" smtClean="0">
                <a:sym typeface="Wingdings"/>
              </a:rPr>
              <a:t>long: LNG...</a:t>
            </a:r>
          </a:p>
          <a:p>
            <a:r>
              <a:rPr lang="en-US" baseline="0" dirty="0" smtClean="0">
                <a:sym typeface="Wingdings"/>
              </a:rPr>
              <a:t>short: SHRT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0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9AA80CEC-49C5-0D49-95F8-554068251038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57</a:t>
            </a:fld>
            <a:endParaRPr lang="en-US">
              <a:cs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What is 8 % 20?  It's 8, but students often say 0.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Ask the students what 15 % 4 and 8 / 3 are, since the answers are non-obvious.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BB065D98-661C-0543-85E7-5AF205D6D876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62</a:t>
            </a:fld>
            <a:endParaRPr lang="en-US">
              <a:cs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Answers:</a:t>
            </a:r>
          </a:p>
          <a:p>
            <a:r>
              <a:rPr lang="en-US">
                <a:latin typeface="Times New Roman" charset="0"/>
              </a:rPr>
              <a:t>1</a:t>
            </a:r>
          </a:p>
          <a:p>
            <a:r>
              <a:rPr lang="en-US">
                <a:latin typeface="Times New Roman" charset="0"/>
              </a:rPr>
              <a:t>15</a:t>
            </a:r>
          </a:p>
          <a:p>
            <a:r>
              <a:rPr lang="en-US">
                <a:latin typeface="Times New Roman" charset="0"/>
              </a:rPr>
              <a:t>37</a:t>
            </a:r>
          </a:p>
          <a:p>
            <a:r>
              <a:rPr lang="en-US">
                <a:latin typeface="Times New Roman" charset="0"/>
              </a:rPr>
              <a:t>47</a:t>
            </a:r>
          </a:p>
          <a:p>
            <a:r>
              <a:rPr lang="en-US">
                <a:latin typeface="Times New Roman" charset="0"/>
              </a:rPr>
              <a:t>9</a:t>
            </a:r>
          </a:p>
          <a:p>
            <a:r>
              <a:rPr lang="en-US">
                <a:latin typeface="Times New Roman" charset="0"/>
              </a:rPr>
              <a:t>16</a:t>
            </a:r>
          </a:p>
          <a:p>
            <a:r>
              <a:rPr lang="en-US">
                <a:latin typeface="Times New Roman" charset="0"/>
              </a:rPr>
              <a:t>-8</a:t>
            </a:r>
          </a:p>
          <a:p>
            <a:r>
              <a:rPr lang="en-US">
                <a:latin typeface="Times New Roman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0E50AF6F-4D19-1249-947E-B3338A289A3F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63</a:t>
            </a:fld>
            <a:endParaRPr lang="en-US">
              <a:cs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Point out that it's odd for 42.0 to be considered a real number, but it is.  Also point out that the 2.143e17 is scientific notation and means (2.143 * 10^17).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number line is continuous/dense/infinite</a:t>
            </a:r>
          </a:p>
          <a:p>
            <a:r>
              <a:rPr lang="en-US" dirty="0" smtClean="0"/>
              <a:t>Floating-point number representation line is discrete, sparse, finite</a:t>
            </a:r>
          </a:p>
          <a:p>
            <a:r>
              <a:rPr lang="en-US" dirty="0" smtClean="0"/>
              <a:t>A group of real numbers are represented by the same </a:t>
            </a:r>
            <a:r>
              <a:rPr lang="en-US" dirty="0" err="1" smtClean="0"/>
              <a:t>fp</a:t>
            </a:r>
            <a:r>
              <a:rPr lang="en-US" dirty="0" smtClean="0"/>
              <a:t> number (approximation)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9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DF29BF05-0BC8-7B47-9F9D-706453DB6C1E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66</a:t>
            </a:fld>
            <a:endParaRPr lang="en-US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CE4BE193-2E87-D747-9C1B-28FF33603993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71</a:t>
            </a:fld>
            <a:endParaRPr lang="en-US">
              <a:cs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x = x + 2;     increases the value stored in variable x by two.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temporary storage for this to work...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assigned value 2. Compiler warns</a:t>
            </a:r>
            <a:r>
              <a:rPr lang="en-US" baseline="0" dirty="0" smtClean="0"/>
              <a:t> that you did an implicit conversion in which information is lost. </a:t>
            </a:r>
          </a:p>
          <a:p>
            <a:r>
              <a:rPr lang="en-US" baseline="0" dirty="0" smtClean="0"/>
              <a:t>No problem to </a:t>
            </a:r>
            <a:r>
              <a:rPr lang="en-US" baseline="0" dirty="0" err="1" smtClean="0"/>
              <a:t>implictly</a:t>
            </a:r>
            <a:r>
              <a:rPr lang="en-US" baseline="0" dirty="0" smtClean="0"/>
              <a:t> convert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(4) to type double – no information lost. </a:t>
            </a:r>
          </a:p>
          <a:p>
            <a:r>
              <a:rPr lang="en-US" baseline="0" dirty="0" smtClean="0"/>
              <a:t>11/2 is integer division - produces 5, then 5 is converted to double 5.0.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Braces define a block</a:t>
            </a:r>
          </a:p>
          <a:p>
            <a:r>
              <a:rPr lang="en-US" dirty="0" smtClean="0"/>
              <a:t>Always enclose a function's instructions with</a:t>
            </a:r>
            <a:r>
              <a:rPr lang="en-US" baseline="0" dirty="0" smtClean="0"/>
              <a:t> braces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 – code that is treated as a unit, surrounded by curly braces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72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6878B8-BF57-854D-A92D-2D8F0C12B56A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be combined with prefixes like unsigned. For example, this won't work:</a:t>
            </a:r>
          </a:p>
          <a:p>
            <a:r>
              <a:rPr lang="en-US" dirty="0" smtClean="0"/>
              <a:t>unsigned </a:t>
            </a:r>
            <a:r>
              <a:rPr lang="en-US" dirty="0" err="1" smtClean="0"/>
              <a:t>milesPerHour</a:t>
            </a:r>
            <a:r>
              <a:rPr lang="en-US" dirty="0" smtClean="0"/>
              <a:t> time;   // compiler error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milesPerHour</a:t>
            </a:r>
            <a:r>
              <a:rPr lang="en-US" dirty="0" smtClean="0"/>
              <a:t> </a:t>
            </a:r>
            <a:r>
              <a:rPr lang="en-US" dirty="0" err="1" smtClean="0"/>
              <a:t>howFast</a:t>
            </a:r>
            <a:r>
              <a:rPr lang="en-US" dirty="0" smtClean="0"/>
              <a:t>; // error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: collection of heterogeneous</a:t>
            </a:r>
            <a:r>
              <a:rPr lang="en-US" baseline="0" dirty="0" smtClean="0"/>
              <a:t> types – can be treated as a unit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structure: </a:t>
            </a:r>
          </a:p>
          <a:p>
            <a:endParaRPr lang="en-US" dirty="0" smtClean="0"/>
          </a:p>
          <a:p>
            <a:r>
              <a:rPr lang="en-US" dirty="0" smtClean="0"/>
              <a:t>May increase portability, so if I need to change </a:t>
            </a:r>
            <a:r>
              <a:rPr lang="en-US" dirty="0" err="1" smtClean="0"/>
              <a:t>milesPerHour</a:t>
            </a:r>
            <a:r>
              <a:rPr lang="en-US" dirty="0" smtClean="0"/>
              <a:t> to long because on some machine </a:t>
            </a:r>
            <a:r>
              <a:rPr lang="en-US" dirty="0" err="1" smtClean="0"/>
              <a:t>int</a:t>
            </a:r>
            <a:r>
              <a:rPr lang="en-US" dirty="0" smtClean="0"/>
              <a:t> is only 16 bits, this is helpful.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7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815629E-DEEA-5A47-BAAF-0FE2FBC8774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Preprocessor libraries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in binary format – companion files to a library, header files, give plain-text declarations for the library utilities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Note: Preprocessor substitutes text of included files where the #include appears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If you have a header file in working directory of project use quotes: #include "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myHeader.h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"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case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sensitive, free form layout – use of whitespace for readability – not required by compiler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return not required in main – traditionally included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Must have a main function – where execution begins</a:t>
            </a:r>
          </a:p>
          <a:p>
            <a:pPr eaLnBrk="1" hangingPunct="1"/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int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return type – the value produced by the function is an integer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void: main has no arguments (use of void is optional)</a:t>
            </a:r>
          </a:p>
          <a:p>
            <a:pPr eaLnBrk="1" hangingPunct="1"/>
            <a:endParaRPr lang="en-US" baseline="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#define – used to define macro definitions</a:t>
            </a:r>
          </a:p>
          <a:p>
            <a:pPr eaLnBrk="1" hangingPunct="1"/>
            <a:r>
              <a:rPr lang="en-US" baseline="0" dirty="0" smtClean="0">
                <a:ea typeface="ＭＳ Ｐゴシック" charset="0"/>
                <a:cs typeface="ＭＳ Ｐゴシック" charset="0"/>
              </a:rPr>
              <a:t>	Defining constants to be used in program, e.g., #define PI 3.14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Preprocessor is usually integrated with compiler</a:t>
            </a:r>
          </a:p>
          <a:p>
            <a:r>
              <a:rPr lang="en-US" dirty="0" smtClean="0"/>
              <a:t>Object code is usually machine language (i.e., understood by a specific CPU like x86,</a:t>
            </a:r>
            <a:r>
              <a:rPr lang="en-US" baseline="0" dirty="0" smtClean="0"/>
              <a:t> PowerPC).</a:t>
            </a:r>
          </a:p>
          <a:p>
            <a:r>
              <a:rPr lang="en-US" baseline="0" dirty="0" smtClean="0"/>
              <a:t>May be an executable (that is, runnable) or it may need linking with other object code files like libraries to produce a complete executable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compiling: source code to object code</a:t>
            </a:r>
          </a:p>
          <a:p>
            <a:r>
              <a:rPr lang="en-US" dirty="0" smtClean="0"/>
              <a:t>linking: object</a:t>
            </a:r>
            <a:r>
              <a:rPr lang="en-US" baseline="0" dirty="0" smtClean="0"/>
              <a:t> code files to binary executable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Executable on Windows ends in .exe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-Wall flag: asks compiler to list all warnings about parts of program that are "correct" by questionable – known as static analysis (modern C compilers good at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7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Pre-processing: includes the headers (#include .h files) and expands</a:t>
            </a:r>
            <a:r>
              <a:rPr lang="en-US" baseline="0" dirty="0" smtClean="0"/>
              <a:t> the macros (#define) &gt;&gt;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hello.c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   (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 file contains expanded source code)</a:t>
            </a:r>
          </a:p>
          <a:p>
            <a:r>
              <a:rPr lang="en-US" baseline="0" dirty="0" smtClean="0"/>
              <a:t>Step 2: Compilation: compiler compiles pre-processed source code into assembly code for the specific processor  (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 –S 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Step 3: Assembly: Assembler converts assembly code into machine code in object file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 (as –o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hello.s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Step 4: Linker: The linker links the object code with the library code to produce executable hello (</a:t>
            </a:r>
            <a:r>
              <a:rPr lang="en-US" baseline="0" dirty="0" err="1" smtClean="0"/>
              <a:t>ld</a:t>
            </a:r>
            <a:r>
              <a:rPr lang="en-US" baseline="0" dirty="0" smtClean="0"/>
              <a:t> –o hello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... libraries...)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 : output</a:t>
            </a:r>
          </a:p>
          <a:p>
            <a:r>
              <a:rPr lang="en-US" dirty="0" smtClean="0"/>
              <a:t>Step 1: Pre-processing: includes the headers (#include .h files) and expands</a:t>
            </a:r>
            <a:r>
              <a:rPr lang="en-US" baseline="0" dirty="0" smtClean="0"/>
              <a:t> the macros (#define) &gt;&gt;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hello.c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   (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 file contains expanded source code)</a:t>
            </a:r>
          </a:p>
          <a:p>
            <a:r>
              <a:rPr lang="en-US" baseline="0" dirty="0" smtClean="0"/>
              <a:t>Step 2: Compilation: compiler compiles pre-processed source code into assembly code for the specific processor  (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 –S </a:t>
            </a:r>
            <a:r>
              <a:rPr lang="en-US" baseline="0" dirty="0" err="1" smtClean="0"/>
              <a:t>hello.i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Step 3: Assembly: Assembler converts assembly code into machine code in object file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 (as –o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hello.s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Step 4: Linker: The linker links the object code with the library code to produce executable hello (</a:t>
            </a:r>
            <a:r>
              <a:rPr lang="en-US" baseline="0" dirty="0" err="1" smtClean="0"/>
              <a:t>ld</a:t>
            </a:r>
            <a:r>
              <a:rPr lang="en-US" baseline="0" dirty="0" smtClean="0"/>
              <a:t> –o hello </a:t>
            </a:r>
            <a:r>
              <a:rPr lang="en-US" baseline="0" dirty="0" err="1" smtClean="0"/>
              <a:t>hello.o</a:t>
            </a:r>
            <a:r>
              <a:rPr lang="en-US" baseline="0" dirty="0" smtClean="0"/>
              <a:t> ... libraries...)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57486-FDCB-264D-88AD-EF479BBBB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156574-C47B-794A-A36F-4760C673D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34FE-4685-7645-AB18-A8B999EE837C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CB38-A352-3B4F-BD0C-BEE07B47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stud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string_h.htm" TargetMode="External"/><Relationship Id="rId4" Type="http://schemas.openxmlformats.org/officeDocument/2006/relationships/hyperlink" Target="https://www.tutorialspoint.com/c_standard_library/time_h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c_standard_library/math_h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C Basics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Build Process with </a:t>
            </a:r>
            <a:r>
              <a:rPr lang="en-US" sz="4800" b="1" dirty="0" err="1" smtClean="0">
                <a:solidFill>
                  <a:schemeClr val="accent3">
                    <a:lumMod val="50000"/>
                  </a:schemeClr>
                </a:solidFill>
              </a:rPr>
              <a:t>gcc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Source Code to Executable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source code files:</a:t>
            </a:r>
          </a:p>
          <a:p>
            <a:pPr lvl="1"/>
            <a:r>
              <a:rPr lang="en-US" dirty="0" smtClean="0"/>
              <a:t>regular code (files end in </a:t>
            </a:r>
            <a:r>
              <a:rPr lang="en-US" dirty="0" smtClean="0">
                <a:solidFill>
                  <a:srgbClr val="0000FF"/>
                </a:solidFill>
              </a:rPr>
              <a:t>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header files (files end in </a:t>
            </a:r>
            <a:r>
              <a:rPr lang="en-US" dirty="0" smtClean="0">
                <a:solidFill>
                  <a:srgbClr val="0000FF"/>
                </a:solidFill>
              </a:rPr>
              <a:t>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 turns source code into object code</a:t>
            </a:r>
          </a:p>
          <a:p>
            <a:pPr lvl="1"/>
            <a:r>
              <a:rPr lang="en-US" dirty="0" smtClean="0"/>
              <a:t>files end in </a:t>
            </a:r>
            <a:r>
              <a:rPr lang="en-US" dirty="0" smtClean="0">
                <a:solidFill>
                  <a:srgbClr val="0000FF"/>
                </a:solidFill>
              </a:rPr>
              <a:t>.o</a:t>
            </a:r>
          </a:p>
          <a:p>
            <a:r>
              <a:rPr lang="en-US" dirty="0" smtClean="0"/>
              <a:t>Linker turns object code files into executable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a.out</a:t>
            </a:r>
            <a:r>
              <a:rPr lang="en-US" dirty="0" smtClean="0"/>
              <a:t>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Source Code to Executable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6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/>
              <a:t> program is compiler and linker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%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gcc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hello.c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–o hello</a:t>
            </a:r>
          </a:p>
          <a:p>
            <a:r>
              <a:rPr lang="en-US" dirty="0" smtClean="0"/>
              <a:t>What happens? </a:t>
            </a:r>
            <a:r>
              <a:rPr lang="en-US" dirty="0" err="1" smtClean="0"/>
              <a:t>gcc</a:t>
            </a:r>
            <a:r>
              <a:rPr lang="en-US" dirty="0" smtClean="0"/>
              <a:t> does this: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 err="1" smtClean="0">
                <a:solidFill>
                  <a:srgbClr val="0000FF"/>
                </a:solidFill>
                <a:cs typeface="Courier New"/>
              </a:rPr>
              <a:t>hello.c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0000FF"/>
                </a:solidFill>
                <a:cs typeface="Courier New"/>
              </a:rPr>
              <a:t>hello.o</a:t>
            </a:r>
            <a:endParaRPr lang="en-US" dirty="0" smtClean="0">
              <a:solidFill>
                <a:srgbClr val="0000FF"/>
              </a:solidFill>
              <a:cs typeface="Courier New"/>
            </a:endParaRPr>
          </a:p>
          <a:p>
            <a:pPr lvl="1"/>
            <a:r>
              <a:rPr lang="en-US" dirty="0" smtClean="0"/>
              <a:t>links </a:t>
            </a:r>
            <a:r>
              <a:rPr lang="en-US" dirty="0" err="1" smtClean="0">
                <a:solidFill>
                  <a:srgbClr val="0000FF"/>
                </a:solidFill>
              </a:rPr>
              <a:t>hello.o</a:t>
            </a:r>
            <a:r>
              <a:rPr lang="en-US" dirty="0" smtClean="0"/>
              <a:t> with system libraries</a:t>
            </a:r>
          </a:p>
          <a:p>
            <a:pPr lvl="1"/>
            <a:r>
              <a:rPr lang="en-US" dirty="0" smtClean="0"/>
              <a:t>produces binary executable </a:t>
            </a:r>
            <a:r>
              <a:rPr lang="en-US" dirty="0" smtClean="0">
                <a:solidFill>
                  <a:srgbClr val="0000FF"/>
                </a:solidFill>
              </a:rPr>
              <a:t>hello</a:t>
            </a:r>
          </a:p>
          <a:p>
            <a:r>
              <a:rPr lang="en-US" dirty="0" smtClean="0">
                <a:latin typeface="Courier New"/>
                <a:cs typeface="Courier New"/>
              </a:rPr>
              <a:t>-Wall </a:t>
            </a:r>
            <a:r>
              <a:rPr lang="en-US" dirty="0" smtClean="0"/>
              <a:t>enables compiler warnings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–Wall –o hello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-g</a:t>
            </a:r>
            <a:r>
              <a:rPr lang="en-US" dirty="0" smtClean="0"/>
              <a:t> embeds debugging 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–g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1" y="38442"/>
            <a:ext cx="8229600" cy="47239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Compilation with </a:t>
            </a:r>
            <a:r>
              <a:rPr lang="en-US" b="1" dirty="0" err="1" smtClean="0">
                <a:solidFill>
                  <a:srgbClr val="4F6228"/>
                </a:solidFill>
              </a:rPr>
              <a:t>gcc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4420"/>
            <a:ext cx="8229600" cy="5993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GNU C Compiler </a:t>
            </a:r>
            <a:r>
              <a:rPr lang="en-US" sz="2400" dirty="0" err="1" smtClean="0"/>
              <a:t>gcc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included on </a:t>
            </a:r>
            <a:r>
              <a:rPr lang="en-US" sz="2000" dirty="0" err="1" smtClean="0"/>
              <a:t>unix</a:t>
            </a:r>
            <a:endParaRPr lang="en-US" sz="2000" dirty="0"/>
          </a:p>
          <a:p>
            <a:pPr lvl="1"/>
            <a:r>
              <a:rPr lang="en-US" sz="2000" dirty="0" smtClean="0"/>
              <a:t>Available via </a:t>
            </a:r>
            <a:r>
              <a:rPr lang="en-US" sz="2000" dirty="0" err="1" smtClean="0"/>
              <a:t>MinGW</a:t>
            </a:r>
            <a:r>
              <a:rPr lang="en-US" sz="2000" dirty="0" smtClean="0"/>
              <a:t> or Cygwin on Windows</a:t>
            </a:r>
          </a:p>
          <a:p>
            <a:pPr lvl="1"/>
            <a:r>
              <a:rPr lang="en-US" sz="2000" dirty="0" smtClean="0"/>
              <a:t>Specify output file with –o option (default is </a:t>
            </a:r>
            <a:r>
              <a:rPr lang="en-US" sz="2000" dirty="0" err="1" smtClean="0"/>
              <a:t>a.out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compilation process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2583" y="2476339"/>
            <a:ext cx="2988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gcc</a:t>
            </a:r>
            <a:r>
              <a:rPr lang="en-US" dirty="0" smtClean="0"/>
              <a:t> –o hello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% ./hello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6857" y="2476339"/>
            <a:ext cx="223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endParaRPr lang="en-US" dirty="0" smtClean="0"/>
          </a:p>
          <a:p>
            <a:r>
              <a:rPr lang="en-US" dirty="0" smtClean="0"/>
              <a:t>% ./</a:t>
            </a:r>
            <a:r>
              <a:rPr lang="en-US" dirty="0" err="1" smtClean="0"/>
              <a:t>a.out</a:t>
            </a:r>
            <a:endParaRPr lang="en-US" dirty="0" smtClean="0"/>
          </a:p>
          <a:p>
            <a:r>
              <a:rPr lang="en-US" dirty="0" smtClean="0"/>
              <a:t>Hello World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381" y="3564400"/>
            <a:ext cx="0" cy="33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54306" y="3895227"/>
            <a:ext cx="1499541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53381" y="4215383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3610" y="4711623"/>
            <a:ext cx="1398149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3381" y="5031779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54306" y="6344415"/>
            <a:ext cx="1398149" cy="304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43633" y="5528019"/>
            <a:ext cx="1398149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3381" y="5848175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53381" y="6555513"/>
            <a:ext cx="0" cy="33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6839" y="3515223"/>
            <a:ext cx="27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 (.c, .h)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5841" y="5155443"/>
            <a:ext cx="204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code (.S)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65841" y="5975083"/>
            <a:ext cx="218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(.o)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65841" y="4272925"/>
            <a:ext cx="33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header, expand macro (.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5841" y="6555513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964" y="134295"/>
            <a:ext cx="1704269" cy="2559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2326" y="2837593"/>
            <a:ext cx="197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Richard Stallman, founder of the GNU project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96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1" y="38442"/>
            <a:ext cx="8229600" cy="47239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Compilation with </a:t>
            </a:r>
            <a:r>
              <a:rPr lang="en-US" b="1" dirty="0" err="1" smtClean="0">
                <a:solidFill>
                  <a:srgbClr val="4F6228"/>
                </a:solidFill>
              </a:rPr>
              <a:t>gcc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4420"/>
            <a:ext cx="8229600" cy="599358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gcc</a:t>
            </a:r>
            <a:r>
              <a:rPr lang="en-US" sz="2400" dirty="0" smtClean="0"/>
              <a:t> options can be used to determine how far to go in build process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–c </a:t>
            </a:r>
            <a:r>
              <a:rPr lang="en-US" sz="2400" dirty="0" err="1" smtClean="0"/>
              <a:t>hello.c</a:t>
            </a:r>
            <a:r>
              <a:rPr lang="en-US" sz="2400" dirty="0" smtClean="0"/>
              <a:t> –o </a:t>
            </a:r>
            <a:r>
              <a:rPr lang="en-US" sz="2400" dirty="0" err="1" smtClean="0"/>
              <a:t>hello.o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machine code in file </a:t>
            </a:r>
            <a:r>
              <a:rPr lang="en-US" sz="2000" dirty="0" err="1" smtClean="0"/>
              <a:t>hello.o</a:t>
            </a:r>
            <a:endParaRPr lang="en-US" sz="2000" dirty="0" smtClean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–E </a:t>
            </a:r>
            <a:r>
              <a:rPr lang="en-US" sz="2400" dirty="0" err="1" smtClean="0"/>
              <a:t>hello.c</a:t>
            </a:r>
            <a:r>
              <a:rPr lang="en-US" sz="2400" dirty="0" smtClean="0"/>
              <a:t> –o </a:t>
            </a:r>
            <a:r>
              <a:rPr lang="en-US" sz="2400" dirty="0" err="1" smtClean="0"/>
              <a:t>hello.i</a:t>
            </a:r>
            <a:endParaRPr lang="en-US" sz="2400" dirty="0" smtClean="0"/>
          </a:p>
          <a:p>
            <a:pPr lvl="1"/>
            <a:r>
              <a:rPr lang="en-US" sz="2000" dirty="0" smtClean="0"/>
              <a:t>preprocessed file in </a:t>
            </a:r>
            <a:r>
              <a:rPr lang="en-US" sz="2000" dirty="0" err="1" smtClean="0"/>
              <a:t>hello.i</a:t>
            </a:r>
            <a:endParaRPr lang="en-US" sz="20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2348" y="2042729"/>
            <a:ext cx="0" cy="33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7234" y="2376055"/>
            <a:ext cx="1499541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99335" y="2746237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08626" y="3300286"/>
            <a:ext cx="1398149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09348" y="3620442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08626" y="4958273"/>
            <a:ext cx="1398149" cy="304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8626" y="4141877"/>
            <a:ext cx="1398149" cy="32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99335" y="4462033"/>
            <a:ext cx="0" cy="496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99335" y="5262423"/>
            <a:ext cx="0" cy="330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8888" y="1858063"/>
            <a:ext cx="273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 (.c, .h)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85154" y="3659718"/>
            <a:ext cx="204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code (.S)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85154" y="4588941"/>
            <a:ext cx="218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(.o)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8888" y="2791711"/>
            <a:ext cx="33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header, expand macro (.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5154" y="5269756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6281" y="2785060"/>
            <a:ext cx="62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86281" y="3620442"/>
            <a:ext cx="52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6281" y="4503003"/>
            <a:ext cx="52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01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Build Summary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Preprocessing</a:t>
            </a:r>
            <a:r>
              <a:rPr lang="en-US" dirty="0" smtClean="0"/>
              <a:t>: 1</a:t>
            </a:r>
            <a:r>
              <a:rPr lang="en-US" baseline="30000" dirty="0" smtClean="0"/>
              <a:t>st</a:t>
            </a:r>
            <a:r>
              <a:rPr lang="en-US" dirty="0" smtClean="0"/>
              <a:t> pass of C compilation</a:t>
            </a:r>
          </a:p>
          <a:p>
            <a:pPr lvl="1"/>
            <a:r>
              <a:rPr lang="en-US" dirty="0" smtClean="0"/>
              <a:t>processes include files &amp; macros</a:t>
            </a:r>
          </a:p>
          <a:p>
            <a:r>
              <a:rPr lang="en-US" u="sng" dirty="0" smtClean="0"/>
              <a:t>Compilation</a:t>
            </a:r>
            <a:r>
              <a:rPr lang="en-US" dirty="0" smtClean="0"/>
              <a:t>: takes preprocessed code and generates assembly code (.S)</a:t>
            </a:r>
          </a:p>
          <a:p>
            <a:r>
              <a:rPr lang="en-US" u="sng" dirty="0" smtClean="0"/>
              <a:t>Assembly</a:t>
            </a:r>
            <a:r>
              <a:rPr lang="en-US" dirty="0" smtClean="0"/>
              <a:t>: produces object file (.o)</a:t>
            </a:r>
          </a:p>
          <a:p>
            <a:r>
              <a:rPr lang="en-US" u="sng" dirty="0" smtClean="0"/>
              <a:t>Linking</a:t>
            </a:r>
            <a:r>
              <a:rPr lang="en-US" dirty="0" smtClean="0"/>
              <a:t>: takes all object files, libraries and combines to get executable file</a:t>
            </a:r>
          </a:p>
          <a:p>
            <a:r>
              <a:rPr lang="en-US" b="1" dirty="0" err="1" smtClean="0"/>
              <a:t>gcc</a:t>
            </a:r>
            <a:r>
              <a:rPr lang="en-US" b="1" dirty="0" smtClean="0"/>
              <a:t> flags</a:t>
            </a:r>
            <a:r>
              <a:rPr lang="en-US" dirty="0" smtClean="0"/>
              <a:t>: indicate which steps to carry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4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Some Tools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6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gdb</a:t>
            </a:r>
            <a:r>
              <a:rPr lang="en-US" b="1" dirty="0" smtClean="0">
                <a:solidFill>
                  <a:srgbClr val="4F6228"/>
                </a:solidFill>
              </a:rPr>
              <a:t>: command line debugger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" y="1600200"/>
            <a:ext cx="89373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Useful commands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break </a:t>
            </a:r>
            <a:r>
              <a:rPr lang="en-US" sz="2400" i="1" dirty="0" err="1" smtClean="0">
                <a:latin typeface="Courier New"/>
                <a:cs typeface="Courier New"/>
              </a:rPr>
              <a:t>linenumber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>
                <a:sym typeface="Wingdings"/>
              </a:rPr>
              <a:t> create breakpoint at specified line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run</a:t>
            </a:r>
            <a:r>
              <a:rPr lang="en-US" sz="2400" dirty="0" smtClean="0">
                <a:sym typeface="Wingdings"/>
              </a:rPr>
              <a:t>      run program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           continue execution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step</a:t>
            </a:r>
            <a:r>
              <a:rPr lang="en-US" sz="2400" dirty="0" smtClean="0">
                <a:sym typeface="Wingdings"/>
              </a:rPr>
              <a:t>   execute next line or step into function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quit</a:t>
            </a:r>
            <a:r>
              <a:rPr lang="en-US" sz="2400" dirty="0" smtClean="0">
                <a:sym typeface="Wingdings"/>
              </a:rPr>
              <a:t>   quit </a:t>
            </a:r>
            <a:r>
              <a:rPr lang="en-US" sz="2400" dirty="0" err="1" smtClean="0">
                <a:sym typeface="Wingdings"/>
              </a:rPr>
              <a:t>gdb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print </a:t>
            </a:r>
            <a:r>
              <a:rPr lang="en-US" sz="2400" i="1" dirty="0" smtClean="0">
                <a:latin typeface="Courier New"/>
                <a:cs typeface="Courier New"/>
                <a:sym typeface="Wingdings"/>
              </a:rPr>
              <a:t>expression</a:t>
            </a:r>
            <a:r>
              <a:rPr lang="en-US" sz="2400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 print current value of </a:t>
            </a:r>
            <a:r>
              <a:rPr lang="en-US" sz="2400" i="1" dirty="0" smtClean="0">
                <a:latin typeface="Courier New"/>
                <a:cs typeface="Courier New"/>
                <a:sym typeface="Wingdings"/>
              </a:rPr>
              <a:t>expression</a:t>
            </a:r>
          </a:p>
          <a:p>
            <a:r>
              <a:rPr lang="en-US" sz="2400" dirty="0" smtClean="0">
                <a:latin typeface="Courier New"/>
                <a:cs typeface="Courier New"/>
                <a:sym typeface="Wingdings"/>
              </a:rPr>
              <a:t>l     </a:t>
            </a:r>
            <a:r>
              <a:rPr lang="en-US" sz="2400" dirty="0" smtClean="0">
                <a:cs typeface="Courier New"/>
                <a:sym typeface="Wingdings"/>
              </a:rPr>
              <a:t>list program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844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5" y="274638"/>
            <a:ext cx="8721693" cy="11430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4F6228"/>
                </a:solidFill>
              </a:rPr>
              <a:t>CLion</a:t>
            </a:r>
            <a:r>
              <a:rPr lang="en-US" sz="3600" b="1" dirty="0" smtClean="0">
                <a:solidFill>
                  <a:srgbClr val="4F6228"/>
                </a:solidFill>
              </a:rPr>
              <a:t>: Integrated Development Environment</a:t>
            </a:r>
            <a:endParaRPr lang="en-US" sz="3600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Free for students</a:t>
            </a:r>
            <a:endParaRPr lang="en-US" dirty="0" smtClean="0"/>
          </a:p>
          <a:p>
            <a:r>
              <a:rPr lang="en-US" dirty="0" smtClean="0"/>
              <a:t>Install on your machine</a:t>
            </a:r>
          </a:p>
          <a:p>
            <a:r>
              <a:rPr lang="en-US" dirty="0" smtClean="0"/>
              <a:t>You can choose to use a different IDE</a:t>
            </a:r>
          </a:p>
          <a:p>
            <a:pPr lvl="1"/>
            <a:r>
              <a:rPr lang="en-US" dirty="0" smtClean="0"/>
              <a:t>You are strongly encouraged to use </a:t>
            </a:r>
            <a:r>
              <a:rPr lang="en-US" dirty="0" err="1" smtClean="0"/>
              <a:t>CLion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8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Text Editor &amp; Command Line Compilation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Pick one...</a:t>
            </a:r>
          </a:p>
          <a:p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vi</a:t>
            </a:r>
          </a:p>
          <a:p>
            <a:r>
              <a:rPr lang="en-US" dirty="0" smtClean="0"/>
              <a:t>Notepad++ (Windows)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Compiler: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Make sure that your projects run correctly when compiled with </a:t>
            </a:r>
            <a:r>
              <a:rPr lang="en-US" dirty="0" err="1" smtClean="0"/>
              <a:t>gcc</a:t>
            </a:r>
            <a:r>
              <a:rPr lang="en-US" dirty="0" smtClean="0"/>
              <a:t> on the 64 bit ECE </a:t>
            </a:r>
            <a:r>
              <a:rPr lang="en-US" dirty="0" err="1" smtClean="0"/>
              <a:t>linux</a:t>
            </a:r>
            <a:r>
              <a:rPr lang="en-US" dirty="0" smtClean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1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Plan of the Day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&amp; high level languages</a:t>
            </a:r>
          </a:p>
          <a:p>
            <a:r>
              <a:rPr lang="en-US" dirty="0" smtClean="0"/>
              <a:t>C editors</a:t>
            </a:r>
          </a:p>
          <a:p>
            <a:pPr lvl="1"/>
            <a:r>
              <a:rPr lang="en-US" dirty="0" smtClean="0"/>
              <a:t>text editor and command line</a:t>
            </a:r>
          </a:p>
          <a:p>
            <a:pPr lvl="1"/>
            <a:r>
              <a:rPr lang="en-US" dirty="0" smtClean="0"/>
              <a:t>IDE: </a:t>
            </a:r>
            <a:r>
              <a:rPr lang="en-US" dirty="0" err="1" smtClean="0"/>
              <a:t>CLion</a:t>
            </a:r>
            <a:endParaRPr lang="en-US" dirty="0" smtClean="0"/>
          </a:p>
          <a:p>
            <a:r>
              <a:rPr lang="en-US" dirty="0" smtClean="0"/>
              <a:t>First programming concepts</a:t>
            </a:r>
          </a:p>
          <a:p>
            <a:pPr lvl="1"/>
            <a:r>
              <a:rPr lang="en-US" dirty="0" smtClean="0"/>
              <a:t>basic syntax, output with </a:t>
            </a:r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identifiers, keywords, comments, types</a:t>
            </a:r>
          </a:p>
          <a:p>
            <a:r>
              <a:rPr lang="en-US" dirty="0" smtClean="0"/>
              <a:t>variables, assignment operators</a:t>
            </a:r>
            <a:r>
              <a:rPr lang="en-US" smtClean="0"/>
              <a:t>,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9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layout</a:t>
            </a:r>
            <a:br>
              <a:rPr lang="en-US" dirty="0" smtClean="0"/>
            </a:b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C Programs: 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6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42"/>
            <a:ext cx="8229600" cy="943994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 C Program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754"/>
            <a:ext cx="8229600" cy="5383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C program contains:</a:t>
            </a:r>
          </a:p>
          <a:p>
            <a:r>
              <a:rPr lang="en-US" b="1" dirty="0" smtClean="0"/>
              <a:t>comments</a:t>
            </a:r>
            <a:r>
              <a:rPr lang="en-US" dirty="0" smtClean="0"/>
              <a:t> – describe program in English</a:t>
            </a:r>
          </a:p>
          <a:p>
            <a:r>
              <a:rPr lang="en-US" b="1" dirty="0" smtClean="0"/>
              <a:t>include section</a:t>
            </a:r>
          </a:p>
          <a:p>
            <a:pPr lvl="1"/>
            <a:r>
              <a:rPr lang="en-US" dirty="0" smtClean="0"/>
              <a:t>C is small</a:t>
            </a:r>
          </a:p>
          <a:p>
            <a:pPr lvl="1"/>
            <a:r>
              <a:rPr lang="en-US" dirty="0" smtClean="0"/>
              <a:t>Need external libraries to do much</a:t>
            </a:r>
          </a:p>
          <a:p>
            <a:pPr lvl="1"/>
            <a:r>
              <a:rPr lang="en-US" dirty="0" smtClean="0"/>
              <a:t>Include header files to indicate what external code to use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stdio</a:t>
            </a:r>
            <a:r>
              <a:rPr lang="en-US" dirty="0" smtClean="0"/>
              <a:t> library: contains code for reading and writing data from/to terminal, e.g., 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puts</a:t>
            </a:r>
            <a:r>
              <a:rPr lang="en-US" dirty="0" smtClean="0"/>
              <a:t> for writing data to terminal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for reading data from terminal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function prototypes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b="1" dirty="0" smtClean="0"/>
              <a:t> + other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5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  <a:latin typeface="Courier New"/>
                <a:cs typeface="Courier New"/>
              </a:rPr>
              <a:t>#include</a:t>
            </a:r>
            <a:r>
              <a:rPr lang="en-US" b="1" dirty="0" smtClean="0">
                <a:solidFill>
                  <a:srgbClr val="4F6228"/>
                </a:solidFill>
              </a:rPr>
              <a:t> macro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Header files: constants, functions, other declarations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#include&lt;</a:t>
            </a:r>
            <a:r>
              <a:rPr lang="en-US" sz="2800" dirty="0" err="1" smtClean="0">
                <a:latin typeface="Courier New"/>
                <a:cs typeface="Courier New"/>
              </a:rPr>
              <a:t>stdio.h</a:t>
            </a:r>
            <a:r>
              <a:rPr lang="en-US" sz="2800" dirty="0" smtClean="0">
                <a:latin typeface="Courier New"/>
                <a:cs typeface="Courier New"/>
              </a:rPr>
              <a:t>&gt; </a:t>
            </a:r>
            <a:r>
              <a:rPr lang="en-US" sz="2800" dirty="0" smtClean="0"/>
              <a:t>- read contents of header file </a:t>
            </a:r>
            <a:r>
              <a:rPr lang="en-US" sz="2800" dirty="0" err="1" smtClean="0">
                <a:latin typeface="Courier New"/>
                <a:cs typeface="Courier New"/>
              </a:rPr>
              <a:t>stdio.h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err="1" smtClean="0">
                <a:latin typeface="Courier New"/>
                <a:cs typeface="Courier New"/>
              </a:rPr>
              <a:t>stdio.h</a:t>
            </a:r>
            <a:r>
              <a:rPr lang="en-US" sz="2800" dirty="0" smtClean="0"/>
              <a:t>: standard I/O functions for console, files</a:t>
            </a:r>
          </a:p>
          <a:p>
            <a:r>
              <a:rPr lang="en-US" sz="2800" dirty="0" smtClean="0"/>
              <a:t>Other important header files: </a:t>
            </a:r>
            <a:r>
              <a:rPr lang="en-US" sz="2800" dirty="0" err="1" smtClean="0">
                <a:latin typeface="Courier New"/>
                <a:cs typeface="Courier New"/>
                <a:hlinkClick r:id="rId2"/>
              </a:rPr>
              <a:t>math.h</a:t>
            </a:r>
            <a:r>
              <a:rPr lang="en-US" sz="2800" dirty="0" smtClean="0">
                <a:latin typeface="Courier New"/>
                <a:cs typeface="Courier New"/>
              </a:rPr>
              <a:t>, </a:t>
            </a:r>
            <a:r>
              <a:rPr lang="en-US" sz="2800" dirty="0" err="1" smtClean="0">
                <a:latin typeface="Courier New"/>
                <a:cs typeface="Courier New"/>
              </a:rPr>
              <a:t>stdlib.h</a:t>
            </a:r>
            <a:r>
              <a:rPr lang="en-US" sz="2800" dirty="0" smtClean="0">
                <a:latin typeface="Courier New"/>
                <a:cs typeface="Courier New"/>
              </a:rPr>
              <a:t>, </a:t>
            </a:r>
            <a:r>
              <a:rPr lang="en-US" sz="2800" dirty="0" err="1" smtClean="0">
                <a:latin typeface="Courier New"/>
                <a:cs typeface="Courier New"/>
                <a:hlinkClick r:id="rId3"/>
              </a:rPr>
              <a:t>string.h</a:t>
            </a:r>
            <a:r>
              <a:rPr lang="en-US" sz="2800" dirty="0" smtClean="0">
                <a:latin typeface="Courier New"/>
                <a:cs typeface="Courier New"/>
              </a:rPr>
              <a:t>, </a:t>
            </a:r>
            <a:r>
              <a:rPr lang="en-US" sz="2800" dirty="0" err="1" smtClean="0">
                <a:latin typeface="Courier New"/>
                <a:cs typeface="Courier New"/>
                <a:hlinkClick r:id="rId4"/>
              </a:rPr>
              <a:t>time.h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593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5175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4F6228"/>
                </a:solidFill>
                <a:latin typeface="Calibri" charset="0"/>
                <a:cs typeface="Calibri" charset="0"/>
              </a:rPr>
              <a:t>Symbolic </a:t>
            </a:r>
            <a:r>
              <a:rPr lang="en-US" sz="4000" b="1" dirty="0" smtClean="0">
                <a:solidFill>
                  <a:srgbClr val="4F6228"/>
                </a:solidFill>
                <a:latin typeface="Calibri" charset="0"/>
                <a:cs typeface="Calibri" charset="0"/>
              </a:rPr>
              <a:t>Constants: macro </a:t>
            </a:r>
            <a:endParaRPr lang="en-US" sz="4000" b="1" dirty="0">
              <a:solidFill>
                <a:srgbClr val="4F6228"/>
              </a:solidFill>
              <a:latin typeface="Calibri" charset="0"/>
              <a:cs typeface="Calibri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219200"/>
            <a:ext cx="8839200" cy="5354638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Advantages of defining symbolic constants over using literals: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Programs are easier to read &amp; modify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"Magic" numbers should not appear in programs</a:t>
            </a:r>
          </a:p>
          <a:p>
            <a:pPr eaLnBrk="1" hangingPunct="1"/>
            <a:r>
              <a:rPr lang="en-US" sz="2000" b="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macro definition --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#define identifier replacement-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endParaRPr lang="en-US" sz="20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914400" lvl="2" indent="0" eaLnBrk="1" hangingPunct="1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#define N 100  /*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replaces symbol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N with 100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program */</a:t>
            </a:r>
          </a:p>
          <a:p>
            <a:pPr marL="914400" lvl="2" indent="0" eaLnBrk="1" hangingPunct="1">
              <a:buNone/>
            </a:pPr>
            <a:r>
              <a:rPr lang="en-US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. . .</a:t>
            </a:r>
          </a:p>
          <a:p>
            <a:pPr marL="914400" lvl="2" indent="0" eaLnBrk="1" hangingPunct="1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 N – 1;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// What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is the value of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?</a:t>
            </a:r>
          </a:p>
          <a:p>
            <a:pPr lvl="1" eaLnBrk="1" hangingPunct="1"/>
            <a:r>
              <a:rPr lang="en-US" sz="2000" dirty="0">
                <a:solidFill>
                  <a:srgbClr val="000000"/>
                </a:solidFill>
                <a:latin typeface="Calibri" charset="0"/>
                <a:cs typeface="Calibri" charset="0"/>
              </a:rPr>
              <a:t>Macro definitions are handled by the C preprocessor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(details in 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cs typeface="Calibri" charset="0"/>
              </a:rPr>
              <a:t>. 14).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If replacement-list contains operators, enclose it in parentheses.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#define PROD(x, y) (x*y)/2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double p = PROD(8-2, 3); // what is p?</a:t>
            </a:r>
          </a:p>
          <a:p>
            <a:r>
              <a:rPr lang="en-US" sz="2000" b="1" dirty="0" smtClean="0">
                <a:solidFill>
                  <a:srgbClr val="000000"/>
                </a:solidFill>
                <a:cs typeface="Courier New"/>
              </a:rPr>
              <a:t>Instead, use this: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#define PROD(x, y) (((x)*(y))/2)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45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Symbolic Constants: </a:t>
            </a:r>
            <a:r>
              <a:rPr lang="en-US" b="1" dirty="0" err="1" smtClean="0">
                <a:solidFill>
                  <a:srgbClr val="4F6228"/>
                </a:solidFill>
              </a:rPr>
              <a:t>const</a:t>
            </a:r>
            <a:r>
              <a:rPr lang="en-US" b="1" dirty="0" smtClean="0">
                <a:solidFill>
                  <a:srgbClr val="4F6228"/>
                </a:solidFill>
              </a:rPr>
              <a:t> Variable</a:t>
            </a:r>
            <a:br>
              <a:rPr lang="en-US" b="1" dirty="0" smtClean="0">
                <a:solidFill>
                  <a:srgbClr val="4F6228"/>
                </a:solidFill>
              </a:rPr>
            </a:br>
            <a:r>
              <a:rPr lang="en-US" b="1" dirty="0" smtClean="0">
                <a:solidFill>
                  <a:srgbClr val="4F6228"/>
                </a:solidFill>
              </a:rPr>
              <a:t>(Better than macro)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const</a:t>
            </a:r>
            <a:r>
              <a:rPr lang="en-US" sz="2800" dirty="0" smtClean="0"/>
              <a:t> variable is type checked by compiler. </a:t>
            </a:r>
            <a:endParaRPr lang="en-US" sz="2800" dirty="0"/>
          </a:p>
          <a:p>
            <a:pPr lvl="1"/>
            <a:r>
              <a:rPr lang="en-US" dirty="0" smtClean="0"/>
              <a:t>For compiled code </a:t>
            </a:r>
            <a:r>
              <a:rPr lang="en-US" dirty="0"/>
              <a:t>with any modern compiler, </a:t>
            </a:r>
            <a:r>
              <a:rPr lang="en-US" dirty="0" smtClean="0"/>
              <a:t>zero </a:t>
            </a:r>
            <a:r>
              <a:rPr lang="en-US" dirty="0"/>
              <a:t>performance difference between macros and constants.</a:t>
            </a:r>
            <a:endParaRPr lang="en-US" dirty="0">
              <a:solidFill>
                <a:srgbClr val="000000"/>
              </a:solidFill>
              <a:cs typeface="Calibri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Examples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EOF =  -1;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float TWO_PI  = 2*3.14159;</a:t>
            </a:r>
          </a:p>
          <a:p>
            <a:r>
              <a:rPr lang="en-US" dirty="0" smtClean="0"/>
              <a:t>Naming convention for constants:</a:t>
            </a:r>
          </a:p>
          <a:p>
            <a:pPr lvl="1"/>
            <a:r>
              <a:rPr lang="en-US" dirty="0" smtClean="0"/>
              <a:t>All cap words separated by underscores</a:t>
            </a:r>
          </a:p>
          <a:p>
            <a:pPr lvl="1"/>
            <a:r>
              <a:rPr lang="en-US" dirty="0" smtClean="0"/>
              <a:t>TWO_PI	CONVERSION_FACTOR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4116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  <a:latin typeface="Courier New"/>
                <a:cs typeface="Courier New"/>
              </a:rPr>
              <a:t>main</a:t>
            </a:r>
            <a:r>
              <a:rPr lang="en-US" b="1" dirty="0" smtClean="0">
                <a:solidFill>
                  <a:srgbClr val="4F6228"/>
                </a:solidFill>
              </a:rPr>
              <a:t> and other functions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754"/>
            <a:ext cx="8229600" cy="5562818"/>
          </a:xfrm>
        </p:spPr>
        <p:txBody>
          <a:bodyPr>
            <a:normAutofit/>
          </a:bodyPr>
          <a:lstStyle/>
          <a:p>
            <a:r>
              <a:rPr lang="en-US" dirty="0" smtClean="0"/>
              <a:t>C code contained in functions</a:t>
            </a:r>
          </a:p>
          <a:p>
            <a:r>
              <a:rPr lang="en-US" dirty="0" smtClean="0"/>
              <a:t>function: named chunk of code that carries out some task</a:t>
            </a:r>
          </a:p>
          <a:p>
            <a:r>
              <a:rPr lang="en-US" dirty="0" smtClean="0"/>
              <a:t>Use functions to break large program into small, self-contained &amp; cohesive units</a:t>
            </a:r>
          </a:p>
          <a:p>
            <a:pPr lvl="1"/>
            <a:r>
              <a:rPr lang="en-US" dirty="0" smtClean="0"/>
              <a:t>Reduces program complexity</a:t>
            </a:r>
          </a:p>
          <a:p>
            <a:pPr lvl="1"/>
            <a:r>
              <a:rPr lang="en-US" dirty="0" smtClean="0"/>
              <a:t>Increases reusability of code</a:t>
            </a:r>
          </a:p>
          <a:p>
            <a:r>
              <a:rPr lang="en-US" dirty="0" smtClean="0">
                <a:latin typeface="Courier New"/>
                <a:cs typeface="Courier New"/>
              </a:rPr>
              <a:t>main</a:t>
            </a:r>
          </a:p>
          <a:p>
            <a:pPr lvl="1"/>
            <a:r>
              <a:rPr lang="en-US" dirty="0" smtClean="0"/>
              <a:t>most important function</a:t>
            </a:r>
          </a:p>
          <a:p>
            <a:pPr lvl="1"/>
            <a:r>
              <a:rPr lang="en-US" dirty="0" smtClean="0"/>
              <a:t>where execution of your program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4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Functions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Function should carry out specific, well-defined task</a:t>
            </a:r>
          </a:p>
          <a:p>
            <a:r>
              <a:rPr lang="en-US" dirty="0" smtClean="0"/>
              <a:t>C program = 1 or more functions, including main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return-type name(type1 parm1, type2 parm2, ... ) {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// function body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872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main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function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244" cy="50722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main()</a:t>
            </a:r>
            <a:r>
              <a:rPr lang="en-US" dirty="0" smtClean="0"/>
              <a:t>: where execution begins</a:t>
            </a:r>
          </a:p>
          <a:p>
            <a:r>
              <a:rPr lang="en-US" dirty="0" smtClean="0"/>
              <a:t>Simple version: no inputs, returns 0 when successful and non-zero to signal error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</a:t>
            </a:r>
          </a:p>
          <a:p>
            <a:r>
              <a:rPr lang="en-US" dirty="0" smtClean="0"/>
              <a:t>Two argument form of main(): provides access to command-line arguments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argc</a:t>
            </a:r>
            <a:r>
              <a:rPr lang="en-US" dirty="0" smtClean="0">
                <a:latin typeface="Courier New"/>
                <a:cs typeface="Courier New"/>
              </a:rPr>
              <a:t>, char *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r>
              <a:rPr lang="en-US" dirty="0" smtClean="0">
                <a:latin typeface="Courier New"/>
                <a:cs typeface="Courier New"/>
              </a:rPr>
              <a:t>[])</a:t>
            </a:r>
          </a:p>
          <a:p>
            <a:pPr lvl="1"/>
            <a:r>
              <a:rPr lang="en-US" dirty="0" smtClean="0"/>
              <a:t>More on this later...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0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Function Prototypes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85" y="1600200"/>
            <a:ext cx="8829515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 functions before using</a:t>
            </a:r>
          </a:p>
          <a:p>
            <a:r>
              <a:rPr lang="en-US" dirty="0" smtClean="0"/>
              <a:t>Declaration called </a:t>
            </a:r>
            <a:r>
              <a:rPr lang="en-US" b="1" dirty="0" smtClean="0"/>
              <a:t>function prototype</a:t>
            </a:r>
          </a:p>
          <a:p>
            <a:r>
              <a:rPr lang="en-US" dirty="0" smtClean="0"/>
              <a:t>Examples of function prototypes: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sumEm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r>
              <a:rPr lang="en-US" sz="2000" dirty="0" smtClean="0"/>
              <a:t>	 </a:t>
            </a:r>
            <a:r>
              <a:rPr lang="en-US" sz="2400" dirty="0" smtClean="0"/>
              <a:t>or</a:t>
            </a: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sumEm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m); </a:t>
            </a:r>
          </a:p>
          <a:p>
            <a:r>
              <a:rPr lang="en-US" dirty="0" smtClean="0"/>
              <a:t>Prototypes for common functions in header files in C Standard Library</a:t>
            </a:r>
          </a:p>
          <a:p>
            <a:r>
              <a:rPr lang="en-US" dirty="0" smtClean="0"/>
              <a:t>General prototype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return_type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function_name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(type1, type2, ....);</a:t>
            </a:r>
          </a:p>
          <a:p>
            <a:pPr lvl="1"/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typei</a:t>
            </a:r>
            <a:r>
              <a:rPr lang="en-US" sz="2400" dirty="0" smtClean="0">
                <a:cs typeface="Courier New"/>
              </a:rPr>
              <a:t> is type of argument </a:t>
            </a:r>
            <a:r>
              <a:rPr lang="en-US" sz="2400" b="1" dirty="0" err="1" smtClean="0">
                <a:solidFill>
                  <a:srgbClr val="0000FF"/>
                </a:solidFill>
                <a:cs typeface="Courier New"/>
              </a:rPr>
              <a:t>i</a:t>
            </a:r>
            <a:endParaRPr lang="en-US" sz="2400" b="1" dirty="0" smtClean="0">
              <a:solidFill>
                <a:srgbClr val="0000FF"/>
              </a:solidFill>
              <a:cs typeface="Courier New"/>
            </a:endParaRPr>
          </a:p>
          <a:p>
            <a:pPr lvl="1"/>
            <a:r>
              <a:rPr lang="en-US" sz="2400" dirty="0" smtClean="0">
                <a:cs typeface="Courier New"/>
              </a:rPr>
              <a:t>arguments: local variables, values passed from caller</a:t>
            </a:r>
          </a:p>
          <a:p>
            <a:pPr lvl="1"/>
            <a:r>
              <a:rPr lang="en-US" sz="2400" dirty="0" smtClean="0">
                <a:cs typeface="Courier New"/>
              </a:rPr>
              <a:t>return value: value returned to calling function when function exits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6094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We are EE 312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" y="1600200"/>
            <a:ext cx="9024197" cy="496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/* Print message "We are EE 312"  */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#include&lt;</a:t>
            </a:r>
            <a:r>
              <a:rPr lang="en-US" sz="2400" dirty="0" err="1" smtClean="0">
                <a:latin typeface="Courier New"/>
                <a:cs typeface="Courier New"/>
              </a:rPr>
              <a:t>stdio.h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print text to console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puts("We are EE 312!"); </a:t>
            </a:r>
            <a:r>
              <a:rPr lang="en-US" sz="2400" dirty="0">
                <a:latin typeface="Courier New"/>
                <a:cs typeface="Courier New"/>
              </a:rPr>
              <a:t>	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0;  // 0 means success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puts()</a:t>
            </a:r>
            <a:r>
              <a:rPr lang="en-US" sz="2400" dirty="0" smtClean="0">
                <a:cs typeface="Courier New"/>
              </a:rPr>
              <a:t>: output text to console window (</a:t>
            </a:r>
            <a:r>
              <a:rPr lang="en-US" sz="2400" dirty="0" err="1" smtClean="0">
                <a:latin typeface="Courier New"/>
                <a:cs typeface="Courier New"/>
              </a:rPr>
              <a:t>stdout</a:t>
            </a:r>
            <a:r>
              <a:rPr lang="en-US" sz="2400" dirty="0" smtClean="0">
                <a:cs typeface="Courier New"/>
              </a:rPr>
              <a:t>) and end the line</a:t>
            </a:r>
          </a:p>
          <a:p>
            <a:r>
              <a:rPr lang="en-US" sz="2400" dirty="0" smtClean="0">
                <a:cs typeface="Courier New"/>
              </a:rPr>
              <a:t>String literal: enclosed in double quotes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42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Fun Facts about C</a:t>
            </a:r>
            <a:endParaRPr lang="en-US" sz="48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78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84"/>
            <a:ext cx="8229600" cy="931334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We are EE 312, revised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4" y="1068918"/>
            <a:ext cx="8841496" cy="5577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/* Print message "We are EE 312"  */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#include&lt;</a:t>
            </a:r>
            <a:r>
              <a:rPr lang="en-US" sz="2000" dirty="0" err="1">
                <a:latin typeface="Courier New"/>
                <a:cs typeface="Courier New"/>
              </a:rPr>
              <a:t>stdio.h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main()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const</a:t>
            </a:r>
            <a:r>
              <a:rPr lang="en-US" sz="2000" dirty="0" smtClean="0">
                <a:latin typeface="Courier New"/>
                <a:cs typeface="Courier New"/>
              </a:rPr>
              <a:t> char </a:t>
            </a:r>
            <a:r>
              <a:rPr lang="en-US" sz="2000" dirty="0" err="1" smtClean="0">
                <a:latin typeface="Courier New"/>
                <a:cs typeface="Courier New"/>
              </a:rPr>
              <a:t>msg</a:t>
            </a:r>
            <a:r>
              <a:rPr lang="en-US" sz="2000" dirty="0" smtClean="0">
                <a:latin typeface="Courier New"/>
                <a:cs typeface="Courier New"/>
              </a:rPr>
              <a:t>[] = "We are EE 312!";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puts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msg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r>
              <a:rPr lang="en-US" sz="2000" dirty="0">
                <a:latin typeface="Courier New"/>
                <a:cs typeface="Courier New"/>
              </a:rPr>
              <a:t>; // print text to console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return 0;  // 0 means success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/>
              <a:t>: variable is a constant</a:t>
            </a:r>
          </a:p>
          <a:p>
            <a:r>
              <a:rPr lang="en-US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: data type representing a single character</a:t>
            </a:r>
          </a:p>
          <a:p>
            <a:pPr lvl="1"/>
            <a:r>
              <a:rPr lang="en-US" dirty="0" smtClean="0"/>
              <a:t>char literals enclosed in single quotes: </a:t>
            </a:r>
            <a:r>
              <a:rPr lang="en-US" dirty="0" smtClean="0">
                <a:latin typeface="Courier New"/>
                <a:cs typeface="Courier New"/>
              </a:rPr>
              <a:t>'a', 't', '$'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char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[]</a:t>
            </a:r>
            <a:r>
              <a:rPr lang="en-US" dirty="0" smtClean="0"/>
              <a:t>: a constant array of characters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return value is error code: normal exit if 0, problem if non-zero</a:t>
            </a:r>
          </a:p>
          <a:p>
            <a:pPr lvl="1"/>
            <a:r>
              <a:rPr lang="en-US" dirty="0" smtClean="0"/>
              <a:t>C standard: implied return of 0 at end of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95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96308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7668"/>
            <a:ext cx="8379883" cy="5397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#include&lt;</a:t>
            </a:r>
            <a:r>
              <a:rPr lang="en-US" dirty="0" err="1" smtClean="0">
                <a:latin typeface="Courier New"/>
                <a:cs typeface="Courier New"/>
              </a:rPr>
              <a:t>stdio.h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sumEm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 = 5;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sum = </a:t>
            </a:r>
            <a:r>
              <a:rPr lang="en-US" dirty="0" err="1" smtClean="0">
                <a:latin typeface="Courier New"/>
                <a:cs typeface="Courier New"/>
              </a:rPr>
              <a:t>sumEm</a:t>
            </a:r>
            <a:r>
              <a:rPr lang="en-US" dirty="0" smtClean="0">
                <a:latin typeface="Courier New"/>
                <a:cs typeface="Courier New"/>
              </a:rPr>
              <a:t>(x,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("The sum is 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\n", sum);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sumEm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num1,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num2)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theSum</a:t>
            </a:r>
            <a:r>
              <a:rPr lang="en-US" dirty="0" smtClean="0">
                <a:latin typeface="Courier New"/>
                <a:cs typeface="Courier New"/>
              </a:rPr>
              <a:t> = num1 + num2;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 err="1" smtClean="0">
                <a:latin typeface="Courier New"/>
                <a:cs typeface="Courier New"/>
              </a:rPr>
              <a:t>theSum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cs typeface="Courier New"/>
              </a:rPr>
              <a:t>The sum is 8</a:t>
            </a:r>
            <a:endParaRPr lang="en-US" sz="4000" dirty="0">
              <a:solidFill>
                <a:srgbClr val="0000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3924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84"/>
            <a:ext cx="8229600" cy="867833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Console I/O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917"/>
            <a:ext cx="8686800" cy="547158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: console output &amp; input streams</a:t>
            </a:r>
          </a:p>
          <a:p>
            <a:r>
              <a:rPr lang="en-US" dirty="0" smtClean="0">
                <a:latin typeface="Courier New"/>
                <a:cs typeface="Courier New"/>
              </a:rPr>
              <a:t>char = </a:t>
            </a:r>
            <a:r>
              <a:rPr lang="en-US" dirty="0" err="1" smtClean="0">
                <a:latin typeface="Courier New"/>
                <a:cs typeface="Courier New"/>
              </a:rPr>
              <a:t>getchar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return character from </a:t>
            </a:r>
            <a:r>
              <a:rPr lang="en-US" dirty="0" err="1" smtClean="0"/>
              <a:t>stdin</a:t>
            </a:r>
            <a:endParaRPr lang="en-US" dirty="0" smtClean="0"/>
          </a:p>
          <a:p>
            <a:r>
              <a:rPr lang="en-US" dirty="0" smtClean="0"/>
              <a:t>Later: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latin typeface="Courier New"/>
                <a:cs typeface="Courier New"/>
              </a:rPr>
              <a:t>puts(string)</a:t>
            </a:r>
            <a:r>
              <a:rPr lang="en-US" dirty="0"/>
              <a:t>: print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 to </a:t>
            </a:r>
            <a:r>
              <a:rPr lang="en-US" dirty="0" err="1">
                <a:latin typeface="Courier New"/>
                <a:cs typeface="Courier New"/>
              </a:rPr>
              <a:t>stdout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putchar</a:t>
            </a:r>
            <a:r>
              <a:rPr lang="en-US" dirty="0">
                <a:latin typeface="Courier New"/>
                <a:cs typeface="Courier New"/>
              </a:rPr>
              <a:t>(char)</a:t>
            </a:r>
            <a:r>
              <a:rPr lang="en-US" dirty="0"/>
              <a:t>: print character to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("format-string", list-of-values); 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797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83"/>
            <a:ext cx="8229600" cy="7514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Console I/O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5500"/>
            <a:ext cx="9038167" cy="58102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format string contains conversion specifications that correspond to type of values to print: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i</a:t>
            </a:r>
            <a:r>
              <a:rPr lang="en-US" dirty="0" smtClean="0"/>
              <a:t>: print integer value</a:t>
            </a:r>
          </a:p>
          <a:p>
            <a:pPr lvl="1"/>
            <a:r>
              <a:rPr lang="en-US" dirty="0" smtClean="0"/>
              <a:t>%g: print floating point number in general format</a:t>
            </a:r>
          </a:p>
          <a:p>
            <a:pPr lvl="1"/>
            <a:r>
              <a:rPr lang="en-US" dirty="0" smtClean="0"/>
              <a:t>%s: print a string</a:t>
            </a:r>
          </a:p>
          <a:p>
            <a:pPr lvl="1"/>
            <a:r>
              <a:rPr lang="en-US" dirty="0" smtClean="0"/>
              <a:t>%c: print a char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("Name: %s, favorite integer: %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\n", "Eberlein", 3);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("13.0/5 = %g\n", 13.0/5); 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/>
              </a:rPr>
              <a:t>Output: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cs typeface="Courier New"/>
              </a:rPr>
              <a:t>Name: Eberlein, favorite integer: 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cs typeface="Courier New"/>
              </a:rPr>
              <a:t>13.0/5 = 2.6 </a:t>
            </a:r>
            <a:endParaRPr lang="en-US" sz="2800" dirty="0">
              <a:solidFill>
                <a:srgbClr val="0000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5304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800" b="0" dirty="0" smtClean="0"/>
              <a:t>And some other C Basics...</a:t>
            </a:r>
            <a:endParaRPr lang="en-US" sz="2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8083242" cy="150018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4F6228"/>
                </a:solidFill>
              </a:rPr>
              <a:t>Variables, Operators and Types, OH MY!</a:t>
            </a:r>
            <a:endParaRPr lang="en-US" sz="3600" b="1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7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Syntax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600"/>
              </a:spcBef>
            </a:pPr>
            <a:r>
              <a:rPr lang="en-GB" sz="2800" b="1" dirty="0">
                <a:latin typeface="Arial" charset="0"/>
              </a:rPr>
              <a:t>syntax</a:t>
            </a:r>
            <a:r>
              <a:rPr lang="en-GB" sz="2800" dirty="0">
                <a:latin typeface="Arial" charset="0"/>
              </a:rPr>
              <a:t>: The set of legal structures and commands that can be used in a particular language.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400" dirty="0">
                <a:latin typeface="Arial" charset="0"/>
              </a:rPr>
              <a:t>Every basic C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statement ends with a semicolon  </a:t>
            </a:r>
            <a:r>
              <a:rPr lang="en-GB" sz="2400" dirty="0">
                <a:latin typeface="Courier New" charset="0"/>
              </a:rPr>
              <a:t>;</a:t>
            </a:r>
          </a:p>
          <a:p>
            <a:pPr lvl="1" eaLnBrk="1" hangingPunct="1"/>
            <a:r>
              <a:rPr lang="en-GB" sz="2400" dirty="0">
                <a:latin typeface="Arial" charset="0"/>
              </a:rPr>
              <a:t>The contents of a </a:t>
            </a:r>
            <a:r>
              <a:rPr lang="en-GB" sz="2400" dirty="0" smtClean="0">
                <a:latin typeface="Arial" charset="0"/>
              </a:rPr>
              <a:t>function </a:t>
            </a:r>
            <a:r>
              <a:rPr lang="en-GB" sz="2400" dirty="0">
                <a:latin typeface="Arial" charset="0"/>
              </a:rPr>
              <a:t>occur between </a:t>
            </a:r>
            <a:br>
              <a:rPr lang="en-GB" sz="2400" dirty="0">
                <a:latin typeface="Arial" charset="0"/>
              </a:rPr>
            </a:br>
            <a:r>
              <a:rPr lang="en-GB" sz="2400" dirty="0">
                <a:latin typeface="Courier New" charset="0"/>
              </a:rPr>
              <a:t>{</a:t>
            </a:r>
            <a:r>
              <a:rPr lang="en-GB" sz="2400" dirty="0">
                <a:latin typeface="Arial" charset="0"/>
              </a:rPr>
              <a:t> and </a:t>
            </a:r>
            <a:r>
              <a:rPr lang="en-GB" sz="2400" dirty="0">
                <a:latin typeface="Courier New" charset="0"/>
              </a:rPr>
              <a:t>}</a:t>
            </a:r>
          </a:p>
          <a:p>
            <a:pPr lvl="1" eaLnBrk="1" hangingPunct="1"/>
            <a:endParaRPr lang="en-GB" sz="2400" dirty="0">
              <a:latin typeface="Courier New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GB" sz="2800" b="1" dirty="0">
                <a:latin typeface="Arial" charset="0"/>
              </a:rPr>
              <a:t>syntax error</a:t>
            </a:r>
            <a:r>
              <a:rPr lang="en-GB" sz="2800" dirty="0">
                <a:latin typeface="Arial" charset="0"/>
              </a:rPr>
              <a:t> (</a:t>
            </a:r>
            <a:r>
              <a:rPr lang="en-GB" sz="2800" b="1" dirty="0">
                <a:latin typeface="Arial" charset="0"/>
              </a:rPr>
              <a:t>compiler error</a:t>
            </a:r>
            <a:r>
              <a:rPr lang="en-GB" sz="2800" dirty="0">
                <a:latin typeface="Arial" charset="0"/>
              </a:rPr>
              <a:t>): A problem in the structure of a program that causes the compiler to fail.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400" dirty="0">
                <a:latin typeface="Arial" charset="0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400" dirty="0">
                <a:latin typeface="Arial" charset="0"/>
              </a:rPr>
              <a:t>Too many or too few </a:t>
            </a:r>
            <a:r>
              <a:rPr lang="en-GB" sz="2400" dirty="0">
                <a:latin typeface="Courier New" charset="0"/>
              </a:rPr>
              <a:t>{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>
                <a:latin typeface="Courier New" charset="0"/>
              </a:rPr>
              <a:t>}</a:t>
            </a:r>
            <a:r>
              <a:rPr lang="en-GB" sz="2400" dirty="0">
                <a:latin typeface="Arial" charset="0"/>
              </a:rPr>
              <a:t> braces, braces not matching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400" dirty="0" smtClean="0">
                <a:latin typeface="Arial" charset="0"/>
              </a:rPr>
              <a:t> misspelled function name, e.g., </a:t>
            </a:r>
            <a:r>
              <a:rPr lang="en-GB" sz="2400" dirty="0" err="1" smtClean="0">
                <a:latin typeface="Courier New"/>
                <a:cs typeface="Courier New"/>
              </a:rPr>
              <a:t>Printf</a:t>
            </a:r>
            <a:r>
              <a:rPr lang="en-GB" sz="2400" dirty="0" smtClean="0">
                <a:latin typeface="Courier New"/>
                <a:cs typeface="Courier New"/>
              </a:rPr>
              <a:t>("stuff"); </a:t>
            </a:r>
            <a:endParaRPr lang="en-GB" sz="2400" dirty="0">
              <a:latin typeface="Arial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GB" sz="2400" dirty="0">
                <a:latin typeface="Arial" charset="0"/>
              </a:rPr>
              <a:t>...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1215BE-2A91-4D48-97D7-7065350BDCAC}" type="slidenum">
              <a:rPr lang="en-US" sz="1800"/>
              <a:pPr/>
              <a:t>35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3089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4F6228"/>
                </a:solidFill>
                <a:latin typeface="Calibri" charset="0"/>
                <a:cs typeface="Calibri" charset="0"/>
              </a:rPr>
              <a:t>Identifiers</a:t>
            </a:r>
            <a:endParaRPr lang="en-US" b="1" dirty="0">
              <a:solidFill>
                <a:srgbClr val="4F6228"/>
              </a:solidFill>
              <a:latin typeface="Calibri" charset="0"/>
              <a:cs typeface="Calibri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>
            <a:normAutofit/>
          </a:bodyPr>
          <a:lstStyle/>
          <a:p>
            <a:pPr lvl="1" eaLnBrk="1" hangingPunct="1"/>
            <a:endParaRPr lang="en-US" sz="2000" dirty="0" smtClean="0">
              <a:latin typeface="Calibri" charset="0"/>
              <a:cs typeface="Calibri" charset="0"/>
            </a:endParaRPr>
          </a:p>
          <a:p>
            <a:r>
              <a:rPr lang="en-US" sz="2400" b="1" dirty="0" smtClean="0">
                <a:latin typeface="Calibri" charset="0"/>
                <a:cs typeface="Calibri" charset="0"/>
              </a:rPr>
              <a:t>identifier</a:t>
            </a:r>
            <a:r>
              <a:rPr lang="en-US" sz="2400" dirty="0" smtClean="0">
                <a:latin typeface="Calibri" charset="0"/>
                <a:cs typeface="Calibri" charset="0"/>
              </a:rPr>
              <a:t>: name given to item in your program</a:t>
            </a:r>
            <a:endParaRPr lang="en-US" sz="2400" dirty="0">
              <a:latin typeface="Calibri" charset="0"/>
              <a:cs typeface="Calibri" charset="0"/>
            </a:endParaRPr>
          </a:p>
          <a:p>
            <a:pPr lvl="1" eaLnBrk="1" hangingPunct="1"/>
            <a:r>
              <a:rPr lang="en-US" sz="2000" dirty="0" smtClean="0">
                <a:latin typeface="Calibri" charset="0"/>
                <a:cs typeface="Calibri" charset="0"/>
              </a:rPr>
              <a:t>Identifiers </a:t>
            </a:r>
            <a:r>
              <a:rPr lang="en-US" sz="2000" dirty="0">
                <a:latin typeface="Calibri" charset="0"/>
                <a:cs typeface="Calibri" charset="0"/>
              </a:rPr>
              <a:t>may contain letters, digits, and underscores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Calibri" charset="0"/>
              </a:rPr>
              <a:t>An identifier must</a:t>
            </a:r>
            <a:r>
              <a:rPr lang="en-US" sz="2000" b="1" dirty="0">
                <a:latin typeface="Calibri" charset="0"/>
                <a:cs typeface="Calibri" charset="0"/>
              </a:rPr>
              <a:t> begin with a letter or underscore </a:t>
            </a:r>
          </a:p>
          <a:p>
            <a:pPr lvl="1" eaLnBrk="1" hangingPunct="1"/>
            <a:r>
              <a:rPr lang="en-US" altLang="ja-JP" sz="2000" dirty="0">
                <a:latin typeface="Calibri" charset="0"/>
                <a:cs typeface="Calibri" charset="0"/>
              </a:rPr>
              <a:t>B</a:t>
            </a:r>
            <a:r>
              <a:rPr lang="en-US" altLang="ja-JP" sz="2000" dirty="0" smtClean="0">
                <a:latin typeface="Calibri" charset="0"/>
                <a:cs typeface="Calibri" charset="0"/>
              </a:rPr>
              <a:t>est </a:t>
            </a:r>
            <a:r>
              <a:rPr lang="en-US" altLang="ja-JP" sz="2000" dirty="0">
                <a:latin typeface="Calibri" charset="0"/>
                <a:cs typeface="Calibri" charset="0"/>
              </a:rPr>
              <a:t>to avoid identifiers that begin with an underscore for readability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Legal:  times10	ANSWER_IS_42    </a:t>
            </a:r>
            <a:r>
              <a:rPr lang="en-US" sz="2400" dirty="0" err="1" smtClean="0">
                <a:solidFill>
                  <a:srgbClr val="0000FF"/>
                </a:solidFill>
                <a:latin typeface="Calibri" charset="0"/>
                <a:cs typeface="Calibri" charset="0"/>
              </a:rPr>
              <a:t>theCure</a:t>
            </a:r>
            <a:endParaRPr lang="en-US" sz="2400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Illegal: </a:t>
            </a:r>
            <a:r>
              <a:rPr lang="en-US" sz="2400" dirty="0" err="1" smtClean="0">
                <a:solidFill>
                  <a:srgbClr val="FF0000"/>
                </a:solidFill>
                <a:latin typeface="Calibri" charset="0"/>
                <a:cs typeface="Calibri" charset="0"/>
              </a:rPr>
              <a:t>me+u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   49ers    side-swipe   get-next-char</a:t>
            </a:r>
            <a:endParaRPr lang="en-US" sz="2400" dirty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eaLnBrk="1" hangingPunct="1"/>
            <a:r>
              <a:rPr lang="en-US" sz="2400" dirty="0" smtClean="0">
                <a:latin typeface="Calibri" charset="0"/>
                <a:cs typeface="Calibri" charset="0"/>
              </a:rPr>
              <a:t>C </a:t>
            </a:r>
            <a:r>
              <a:rPr lang="en-US" sz="2400" dirty="0">
                <a:latin typeface="Calibri" charset="0"/>
                <a:cs typeface="Calibri" charset="0"/>
              </a:rPr>
              <a:t>is case-sensitive: it distinguishes between upper- and lower-case letters in identifiers. </a:t>
            </a:r>
            <a:endParaRPr lang="en-US" sz="2400" dirty="0" smtClean="0">
              <a:latin typeface="Calibri" charset="0"/>
              <a:cs typeface="Calibri" charset="0"/>
            </a:endParaRPr>
          </a:p>
          <a:p>
            <a:pPr lvl="1"/>
            <a:r>
              <a:rPr lang="en-US" sz="2000" dirty="0" smtClean="0">
                <a:latin typeface="Calibri" charset="0"/>
                <a:cs typeface="Calibri" charset="0"/>
              </a:rPr>
              <a:t>Could use both </a:t>
            </a:r>
            <a:r>
              <a:rPr lang="en-US" sz="2000" dirty="0" smtClean="0">
                <a:latin typeface="Courier New"/>
                <a:cs typeface="Courier New"/>
              </a:rPr>
              <a:t>count</a:t>
            </a:r>
            <a:r>
              <a:rPr lang="en-US" sz="2000" dirty="0" smtClean="0">
                <a:latin typeface="Calibri" charset="0"/>
                <a:cs typeface="Calibri" charset="0"/>
              </a:rPr>
              <a:t> and </a:t>
            </a:r>
            <a:r>
              <a:rPr lang="en-US" sz="2000" dirty="0" smtClean="0">
                <a:latin typeface="Courier New"/>
                <a:cs typeface="Courier New"/>
              </a:rPr>
              <a:t>Count</a:t>
            </a:r>
            <a:r>
              <a:rPr lang="en-US" sz="2000" dirty="0" smtClean="0">
                <a:latin typeface="Calibri" charset="0"/>
                <a:cs typeface="Calibri" charset="0"/>
              </a:rPr>
              <a:t> as identifiers (but don't!)</a:t>
            </a:r>
            <a:endParaRPr lang="en-US" sz="20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2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charset="0"/>
                <a:cs typeface="Calibri" charset="0"/>
              </a:rPr>
              <a:t>Keywords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5486400" cy="5049838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The following keywords may not be used as your identifiers:</a:t>
            </a:r>
          </a:p>
          <a:p>
            <a:pPr eaLnBrk="1" hangingPunct="1"/>
            <a:r>
              <a:rPr lang="en-US" sz="2400">
                <a:latin typeface="Calibri" charset="0"/>
                <a:cs typeface="Calibri" charset="0"/>
              </a:rPr>
              <a:t>These are reserved words that have a special meaning to the compiler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934200" y="609600"/>
            <a:ext cx="1851539" cy="536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long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register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restrict*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return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short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signed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sizeof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static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struct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switch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typedef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union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unsigned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void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volatile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while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_</a:t>
            </a:r>
            <a:r>
              <a:rPr lang="en-US" sz="2000" dirty="0" err="1">
                <a:latin typeface="Courier New"/>
                <a:ea typeface="+mn-ea"/>
                <a:cs typeface="Courier New"/>
              </a:rPr>
              <a:t>Bool</a:t>
            </a:r>
            <a:r>
              <a:rPr lang="en-US" sz="2000" dirty="0">
                <a:latin typeface="Courier New"/>
                <a:ea typeface="+mn-ea"/>
                <a:cs typeface="Courier New"/>
              </a:rPr>
              <a:t>*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_Complex*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_Imaginary</a:t>
            </a:r>
            <a:r>
              <a:rPr lang="en-US" sz="2000" dirty="0">
                <a:latin typeface="Calibri"/>
                <a:ea typeface="+mn-ea"/>
                <a:cs typeface="Calibri"/>
              </a:rPr>
              <a:t>*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638800" y="609600"/>
            <a:ext cx="1415973" cy="53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auto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break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case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char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const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continue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default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do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double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else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enum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extern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float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for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goto</a:t>
            </a:r>
            <a:endParaRPr lang="en-US" sz="2000" dirty="0">
              <a:latin typeface="Courier New"/>
              <a:ea typeface="+mn-ea"/>
              <a:cs typeface="Courier New"/>
            </a:endParaRP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Courier New"/>
                <a:ea typeface="+mn-ea"/>
                <a:cs typeface="Courier New"/>
              </a:rPr>
              <a:t>inline*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urier New"/>
                <a:ea typeface="+mn-ea"/>
                <a:cs typeface="Courier New"/>
              </a:rPr>
              <a:t>int</a:t>
            </a:r>
            <a:endParaRPr lang="en-US" sz="2000" dirty="0">
              <a:latin typeface="Courier New"/>
              <a:ea typeface="+mn-ea"/>
              <a:cs typeface="Courier New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705600" y="6324600"/>
            <a:ext cx="1524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latin typeface="Calibri" charset="0"/>
                <a:cs typeface="Calibri" charset="0"/>
              </a:rPr>
              <a:t>*added in C99</a:t>
            </a:r>
            <a:endParaRPr lang="en-US" sz="3200" dirty="0">
              <a:latin typeface="Calibri" charset="0"/>
              <a:cs typeface="Calibri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5181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alibri"/>
                <a:ea typeface="+mn-ea"/>
                <a:cs typeface="Calibri"/>
              </a:rPr>
              <a:t>Keywords (with the exception of </a:t>
            </a:r>
            <a:r>
              <a:rPr lang="en-US" sz="2000" dirty="0">
                <a:latin typeface="Courier New"/>
                <a:ea typeface="+mn-ea"/>
                <a:cs typeface="Courier New"/>
              </a:rPr>
              <a:t>_</a:t>
            </a:r>
            <a:r>
              <a:rPr lang="en-US" sz="2000" dirty="0" err="1">
                <a:latin typeface="Courier New"/>
                <a:ea typeface="+mn-ea"/>
                <a:cs typeface="Courier New"/>
              </a:rPr>
              <a:t>Bool</a:t>
            </a:r>
            <a:r>
              <a:rPr lang="en-US" sz="2000" dirty="0">
                <a:latin typeface="Calibri"/>
                <a:ea typeface="+mn-ea"/>
                <a:cs typeface="Calibri"/>
              </a:rPr>
              <a:t>, </a:t>
            </a:r>
            <a:r>
              <a:rPr lang="en-US" sz="2000" dirty="0">
                <a:latin typeface="Courier New"/>
                <a:ea typeface="+mn-ea"/>
                <a:cs typeface="Courier New"/>
              </a:rPr>
              <a:t>_Complex</a:t>
            </a:r>
            <a:r>
              <a:rPr lang="en-US" sz="2000" dirty="0">
                <a:latin typeface="Calibri"/>
                <a:ea typeface="+mn-ea"/>
                <a:cs typeface="Calibri"/>
              </a:rPr>
              <a:t>, and </a:t>
            </a:r>
            <a:r>
              <a:rPr lang="en-US" sz="2000" dirty="0">
                <a:latin typeface="Courier New"/>
                <a:ea typeface="+mn-ea"/>
                <a:cs typeface="Courier New"/>
              </a:rPr>
              <a:t>_Imaginary</a:t>
            </a:r>
            <a:r>
              <a:rPr lang="en-US" sz="2000" dirty="0">
                <a:latin typeface="Calibri"/>
                <a:ea typeface="+mn-ea"/>
                <a:cs typeface="Calibri"/>
              </a:rPr>
              <a:t>) and names of library functions (e.g., </a:t>
            </a:r>
            <a:r>
              <a:rPr lang="en-US" sz="2000" dirty="0" err="1">
                <a:latin typeface="Courier New"/>
                <a:ea typeface="+mn-ea"/>
                <a:cs typeface="Courier New"/>
              </a:rPr>
              <a:t>printf</a:t>
            </a:r>
            <a:r>
              <a:rPr lang="en-US" sz="2000" dirty="0">
                <a:latin typeface="Calibri"/>
                <a:ea typeface="+mn-ea"/>
                <a:cs typeface="Calibri"/>
              </a:rPr>
              <a:t>) are written using only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23081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rgbClr val="4F6228"/>
                </a:solidFill>
                <a:latin typeface="Arial" charset="0"/>
              </a:rPr>
              <a:t>Escape sequences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600"/>
              </a:spcBef>
            </a:pPr>
            <a:r>
              <a:rPr lang="en-GB" sz="2800" b="1" dirty="0">
                <a:latin typeface="Arial" charset="0"/>
              </a:rPr>
              <a:t>escape sequence</a:t>
            </a:r>
            <a:r>
              <a:rPr lang="en-GB" sz="2800" dirty="0">
                <a:latin typeface="Arial" charset="0"/>
              </a:rPr>
              <a:t>: A special sequence of characters used to represent certain special characters in a string.</a:t>
            </a:r>
            <a:br>
              <a:rPr lang="en-GB" sz="2800" dirty="0">
                <a:latin typeface="Arial" charset="0"/>
              </a:rPr>
            </a:br>
            <a:endParaRPr lang="en-GB" sz="700" dirty="0">
              <a:latin typeface="Arial" charset="0"/>
            </a:endParaRPr>
          </a:p>
          <a:p>
            <a:pPr lvl="1" eaLnBrk="1" hangingPunct="1">
              <a:spcBef>
                <a:spcPts val="500"/>
              </a:spcBef>
              <a:buFont typeface="Wingdings 2" charset="0"/>
              <a:buNone/>
            </a:pPr>
            <a:r>
              <a:rPr lang="en-GB" sz="2400" dirty="0">
                <a:latin typeface="Courier New" charset="0"/>
              </a:rPr>
              <a:t>	\t   </a:t>
            </a:r>
            <a:r>
              <a:rPr lang="en-GB" sz="2400" dirty="0">
                <a:latin typeface="Arial" charset="0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0"/>
              <a:buNone/>
            </a:pPr>
            <a:r>
              <a:rPr lang="en-GB" sz="2400" dirty="0">
                <a:latin typeface="Courier New" charset="0"/>
              </a:rPr>
              <a:t>	\n   </a:t>
            </a:r>
            <a:r>
              <a:rPr lang="en-GB" sz="2400" dirty="0">
                <a:latin typeface="Arial" charset="0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0"/>
              <a:buNone/>
            </a:pPr>
            <a:r>
              <a:rPr lang="en-GB" sz="2400" dirty="0">
                <a:latin typeface="Courier New" charset="0"/>
              </a:rPr>
              <a:t>	\"   </a:t>
            </a:r>
            <a:r>
              <a:rPr lang="en-GB" sz="2400" dirty="0">
                <a:latin typeface="Arial" charset="0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0"/>
              <a:buNone/>
            </a:pPr>
            <a:r>
              <a:rPr lang="en-GB" sz="2400" dirty="0">
                <a:latin typeface="Courier New" charset="0"/>
              </a:rPr>
              <a:t>	\\   </a:t>
            </a:r>
            <a:r>
              <a:rPr lang="en-GB" sz="2400" dirty="0">
                <a:latin typeface="Arial" charset="0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sz="2400" dirty="0">
              <a:latin typeface="Arial" charset="0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GB" sz="2400" dirty="0">
                <a:latin typeface="Arial" charset="0"/>
              </a:rPr>
              <a:t>Example:</a:t>
            </a:r>
            <a:br>
              <a:rPr lang="en-GB" sz="2400" dirty="0">
                <a:latin typeface="Arial" charset="0"/>
              </a:rPr>
            </a:br>
            <a:r>
              <a:rPr lang="en-GB" sz="1900" dirty="0" err="1" smtClean="0">
                <a:latin typeface="Courier New" charset="0"/>
              </a:rPr>
              <a:t>printf</a:t>
            </a:r>
            <a:r>
              <a:rPr lang="en-GB" sz="1900" dirty="0" smtClean="0">
                <a:latin typeface="Courier New" charset="0"/>
              </a:rPr>
              <a:t>(</a:t>
            </a:r>
            <a:r>
              <a:rPr lang="en-GB" sz="1900" dirty="0">
                <a:latin typeface="Courier New" charset="0"/>
              </a:rPr>
              <a:t>"</a:t>
            </a:r>
            <a:r>
              <a:rPr lang="en-GB" sz="1900" b="1" dirty="0">
                <a:latin typeface="Courier New" charset="0"/>
              </a:rPr>
              <a:t>\\</a:t>
            </a:r>
            <a:r>
              <a:rPr lang="en-GB" sz="1900" dirty="0">
                <a:latin typeface="Courier New" charset="0"/>
              </a:rPr>
              <a:t>hello</a:t>
            </a:r>
            <a:r>
              <a:rPr lang="en-GB" sz="1900" b="1" dirty="0">
                <a:latin typeface="Courier New" charset="0"/>
              </a:rPr>
              <a:t>\</a:t>
            </a:r>
            <a:r>
              <a:rPr lang="en-GB" sz="1900" b="1" dirty="0" err="1">
                <a:latin typeface="Courier New" charset="0"/>
              </a:rPr>
              <a:t>n</a:t>
            </a:r>
            <a:r>
              <a:rPr lang="en-GB" sz="1900" dirty="0" err="1">
                <a:latin typeface="Courier New" charset="0"/>
              </a:rPr>
              <a:t>how</a:t>
            </a:r>
            <a:r>
              <a:rPr lang="en-GB" sz="1900" b="1" dirty="0">
                <a:latin typeface="Courier New" charset="0"/>
              </a:rPr>
              <a:t>\t</a:t>
            </a:r>
            <a:r>
              <a:rPr lang="en-GB" sz="1900" dirty="0">
                <a:latin typeface="Courier New" charset="0"/>
              </a:rPr>
              <a:t>are </a:t>
            </a:r>
            <a:r>
              <a:rPr lang="en-GB" sz="1900" b="1" dirty="0">
                <a:latin typeface="Courier New" charset="0"/>
              </a:rPr>
              <a:t>\"</a:t>
            </a:r>
            <a:r>
              <a:rPr lang="en-GB" sz="1900" dirty="0">
                <a:latin typeface="Courier New" charset="0"/>
              </a:rPr>
              <a:t>you</a:t>
            </a:r>
            <a:r>
              <a:rPr lang="en-GB" sz="1900" b="1" dirty="0">
                <a:latin typeface="Courier New" charset="0"/>
              </a:rPr>
              <a:t>\"</a:t>
            </a:r>
            <a:r>
              <a:rPr lang="en-GB" sz="1900" dirty="0">
                <a:latin typeface="Courier New" charset="0"/>
              </a:rPr>
              <a:t>?</a:t>
            </a:r>
            <a:r>
              <a:rPr lang="en-GB" sz="1900" b="1" dirty="0">
                <a:latin typeface="Courier New" charset="0"/>
              </a:rPr>
              <a:t>\\\\</a:t>
            </a:r>
            <a:r>
              <a:rPr lang="en-GB" sz="1900" dirty="0">
                <a:latin typeface="Courier New" charset="0"/>
              </a:rPr>
              <a:t>");</a:t>
            </a:r>
            <a:br>
              <a:rPr lang="en-GB" sz="1900" dirty="0">
                <a:latin typeface="Courier New" charset="0"/>
              </a:rPr>
            </a:br>
            <a:endParaRPr lang="en-GB" sz="1900" dirty="0">
              <a:latin typeface="Courier New" charset="0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GB" sz="2400" dirty="0">
                <a:latin typeface="Arial" charset="0"/>
              </a:rPr>
              <a:t>Output:</a:t>
            </a:r>
            <a:br>
              <a:rPr lang="en-GB" sz="2400" dirty="0">
                <a:latin typeface="Arial" charset="0"/>
              </a:rPr>
            </a:br>
            <a:r>
              <a:rPr lang="en-GB" sz="2400" dirty="0">
                <a:latin typeface="Courier New" charset="0"/>
              </a:rPr>
              <a:t>\hello</a:t>
            </a:r>
            <a:br>
              <a:rPr lang="en-GB" sz="2400" dirty="0">
                <a:latin typeface="Courier New" charset="0"/>
              </a:rPr>
            </a:br>
            <a:r>
              <a:rPr lang="en-GB" sz="2400" dirty="0" smtClean="0">
                <a:latin typeface="Courier New" charset="0"/>
              </a:rPr>
              <a:t>how   </a:t>
            </a:r>
            <a:r>
              <a:rPr lang="en-GB" sz="2400" dirty="0">
                <a:latin typeface="Courier New" charset="0"/>
              </a:rPr>
              <a:t>	are "you"?\\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5F3B8B-FB6D-1F49-A682-1F3CDB5C8DF1}" type="slidenum">
              <a:rPr lang="en-US" sz="1800"/>
              <a:pPr/>
              <a:t>38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5709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4F6228"/>
                </a:solidFill>
                <a:latin typeface="Arial" charset="0"/>
              </a:rPr>
              <a:t>Question</a:t>
            </a:r>
            <a:endParaRPr lang="en-US" sz="4000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Marlett" pitchFamily="2" charset="2"/>
              <a:buChar char="8"/>
              <a:defRPr/>
            </a:pPr>
            <a:r>
              <a:rPr lang="en-GB" sz="2800" dirty="0" smtClean="0">
                <a:ea typeface="+mn-ea"/>
              </a:rPr>
              <a:t>How many visible characters does the following </a:t>
            </a:r>
            <a:r>
              <a:rPr lang="en-GB" sz="2800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GB" sz="2800" dirty="0" smtClean="0">
                <a:ea typeface="+mn-ea"/>
              </a:rPr>
              <a:t> statement produce when run?</a:t>
            </a:r>
            <a:r>
              <a:rPr lang="en-GB" sz="2800" dirty="0">
                <a:ea typeface="+mn-ea"/>
              </a:rPr>
              <a:t/>
            </a:r>
            <a:br>
              <a:rPr lang="en-GB" sz="2800" dirty="0">
                <a:ea typeface="+mn-ea"/>
              </a:rPr>
            </a:br>
            <a:r>
              <a:rPr lang="en-GB" sz="2800" dirty="0" err="1" smtClean="0">
                <a:latin typeface="Courier" pitchFamily="49" charset="0"/>
              </a:rPr>
              <a:t>printf</a:t>
            </a:r>
            <a:r>
              <a:rPr lang="en-GB" sz="2800" dirty="0" smtClean="0">
                <a:latin typeface="Courier" pitchFamily="49" charset="0"/>
                <a:ea typeface="+mn-ea"/>
              </a:rPr>
              <a:t>("\t\</a:t>
            </a:r>
            <a:r>
              <a:rPr lang="en-GB" sz="2800" dirty="0" err="1" smtClean="0">
                <a:latin typeface="Courier" pitchFamily="49" charset="0"/>
                <a:ea typeface="+mn-ea"/>
              </a:rPr>
              <a:t>nn</a:t>
            </a:r>
            <a:r>
              <a:rPr lang="en-GB" sz="2800" dirty="0" smtClean="0">
                <a:latin typeface="Courier" pitchFamily="49" charset="0"/>
                <a:ea typeface="+mn-ea"/>
              </a:rPr>
              <a:t>\\\t\"\</a:t>
            </a:r>
            <a:r>
              <a:rPr lang="en-GB" sz="2800" dirty="0" err="1" smtClean="0">
                <a:latin typeface="Courier" pitchFamily="49" charset="0"/>
                <a:ea typeface="+mn-ea"/>
              </a:rPr>
              <a:t>tt</a:t>
            </a:r>
            <a:r>
              <a:rPr lang="en-GB" sz="2800" dirty="0" smtClean="0">
                <a:latin typeface="Courier" pitchFamily="49" charset="0"/>
                <a:ea typeface="+mn-ea"/>
              </a:rPr>
              <a:t>");</a:t>
            </a:r>
            <a:br>
              <a:rPr lang="en-GB" sz="2800" dirty="0" smtClean="0">
                <a:latin typeface="Courier" pitchFamily="49" charset="0"/>
                <a:ea typeface="+mn-ea"/>
              </a:rPr>
            </a:br>
            <a:endParaRPr lang="en-GB" sz="2800" dirty="0" smtClean="0">
              <a:latin typeface="Courier" pitchFamily="49" charset="0"/>
              <a:ea typeface="+mn-ea"/>
            </a:endParaRP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lphaUcPeriod"/>
              <a:defRPr/>
            </a:pPr>
            <a:r>
              <a:rPr lang="en-GB" sz="2800" dirty="0" smtClean="0">
                <a:ea typeface="+mn-ea"/>
              </a:rPr>
              <a:t>0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lphaUcPeriod"/>
              <a:defRPr/>
            </a:pPr>
            <a:r>
              <a:rPr lang="en-GB" sz="2800" dirty="0" smtClean="0">
                <a:ea typeface="+mn-ea"/>
              </a:rPr>
              <a:t>1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lphaUcPeriod"/>
              <a:defRPr/>
            </a:pPr>
            <a:r>
              <a:rPr lang="en-GB" sz="2800" dirty="0" smtClean="0">
                <a:ea typeface="+mn-ea"/>
              </a:rPr>
              <a:t>2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lphaUcPeriod"/>
              <a:defRPr/>
            </a:pPr>
            <a:r>
              <a:rPr lang="en-GB" sz="2800" dirty="0" smtClean="0">
                <a:ea typeface="+mn-ea"/>
              </a:rPr>
              <a:t>3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lphaUcPeriod"/>
              <a:defRPr/>
            </a:pPr>
            <a:r>
              <a:rPr lang="en-GB" sz="2800" dirty="0">
                <a:ea typeface="+mn-ea"/>
              </a:rPr>
              <a:t>4</a:t>
            </a:r>
            <a:endParaRPr lang="en-GB" sz="2400" dirty="0" smtClean="0">
              <a:ea typeface="+mn-ea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FF95A7-6ED6-AB46-93D5-518DB7182D50}" type="slidenum">
              <a:rPr lang="en-US" sz="1800"/>
              <a:pPr/>
              <a:t>39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4796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3781"/>
            <a:ext cx="8534400" cy="910606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alibri" charset="0"/>
                <a:cs typeface="Calibri" charset="0"/>
              </a:rPr>
              <a:t>C Features &amp; Uses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187472"/>
            <a:ext cx="8229600" cy="2667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alibri" charset="0"/>
                <a:cs typeface="Calibri" charset="0"/>
              </a:rPr>
              <a:t>Recommendations</a:t>
            </a:r>
            <a:endParaRPr lang="en-US" sz="2000" dirty="0"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Use tools (IDE, lint, debuggers, etc.) to make programs more reliable.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Use libraries of existing code (both to save time and increase reliability).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Adopt a sensible set of coding conventions.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Avoid programming </a:t>
            </a:r>
            <a:r>
              <a:rPr lang="ja-JP" altLang="en-US" sz="2000" dirty="0">
                <a:latin typeface="Calibri" charset="0"/>
                <a:cs typeface="Calibri" charset="0"/>
              </a:rPr>
              <a:t>“</a:t>
            </a:r>
            <a:r>
              <a:rPr lang="en-US" altLang="ja-JP" sz="2000" dirty="0">
                <a:latin typeface="Calibri" charset="0"/>
                <a:cs typeface="Calibri" charset="0"/>
              </a:rPr>
              <a:t>tricks</a:t>
            </a:r>
            <a:r>
              <a:rPr lang="ja-JP" altLang="en-US" sz="2000" dirty="0">
                <a:latin typeface="Calibri" charset="0"/>
                <a:cs typeface="Calibri" charset="0"/>
              </a:rPr>
              <a:t>”</a:t>
            </a:r>
            <a:r>
              <a:rPr lang="en-US" altLang="ja-JP" sz="2000" dirty="0">
                <a:latin typeface="Calibri" charset="0"/>
                <a:cs typeface="Calibri" charset="0"/>
              </a:rPr>
              <a:t> and complicated code.</a:t>
            </a:r>
            <a:endParaRPr lang="en-US" sz="2400" dirty="0">
              <a:latin typeface="Calibri" charset="0"/>
              <a:cs typeface="Calibri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05800" cy="243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657225" indent="-24606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2437" indent="-342900" eaLnBrk="1" hangingPunct="1">
              <a:lnSpc>
                <a:spcPct val="95000"/>
              </a:lnSpc>
              <a:buClr>
                <a:srgbClr val="6BB1C9"/>
              </a:buClr>
              <a:buFont typeface="Arial"/>
              <a:buChar char="•"/>
            </a:pPr>
            <a:r>
              <a:rPr lang="en-US" dirty="0" smtClean="0">
                <a:solidFill>
                  <a:srgbClr val="4F5E3C"/>
                </a:solidFill>
                <a:latin typeface="Calibri" charset="0"/>
                <a:cs typeface="Calibri" charset="0"/>
              </a:rPr>
              <a:t>Few keywords</a:t>
            </a:r>
          </a:p>
          <a:p>
            <a:pPr marL="452437" indent="-342900" eaLnBrk="1" hangingPunct="1">
              <a:lnSpc>
                <a:spcPct val="95000"/>
              </a:lnSpc>
              <a:buClr>
                <a:srgbClr val="6BB1C9"/>
              </a:buClr>
              <a:buFont typeface="Arial"/>
              <a:buChar char="•"/>
            </a:pPr>
            <a:r>
              <a:rPr lang="en-US" dirty="0" smtClean="0">
                <a:solidFill>
                  <a:srgbClr val="4F5E3C"/>
                </a:solidFill>
                <a:latin typeface="Calibri" charset="0"/>
                <a:cs typeface="Calibri" charset="0"/>
              </a:rPr>
              <a:t>Compound data types (structures, unions)</a:t>
            </a:r>
          </a:p>
          <a:p>
            <a:pPr marL="452437" indent="-342900" eaLnBrk="1" hangingPunct="1">
              <a:lnSpc>
                <a:spcPct val="95000"/>
              </a:lnSpc>
              <a:buClr>
                <a:srgbClr val="6BB1C9"/>
              </a:buClr>
              <a:buFont typeface="Arial"/>
              <a:buChar char="•"/>
            </a:pPr>
            <a:r>
              <a:rPr lang="en-US" dirty="0" smtClean="0">
                <a:solidFill>
                  <a:srgbClr val="4F5E3C"/>
                </a:solidFill>
                <a:latin typeface="Calibri" charset="0"/>
                <a:cs typeface="Calibri" charset="0"/>
              </a:rPr>
              <a:t>Pointers</a:t>
            </a:r>
          </a:p>
          <a:p>
            <a:pPr marL="452437" indent="-342900" eaLnBrk="1" hangingPunct="1">
              <a:lnSpc>
                <a:spcPct val="95000"/>
              </a:lnSpc>
              <a:buClr>
                <a:srgbClr val="6BB1C9"/>
              </a:buClr>
              <a:buFont typeface="Arial"/>
              <a:buChar char="•"/>
            </a:pPr>
            <a:r>
              <a:rPr lang="en-US" dirty="0" smtClean="0">
                <a:solidFill>
                  <a:srgbClr val="4F5E3C"/>
                </a:solidFill>
                <a:latin typeface="Calibri" charset="0"/>
                <a:cs typeface="Calibri" charset="0"/>
              </a:rPr>
              <a:t>External library for I/O, other facilities</a:t>
            </a:r>
          </a:p>
          <a:p>
            <a:pPr marL="452437" indent="-342900" eaLnBrk="1" hangingPunct="1">
              <a:lnSpc>
                <a:spcPct val="95000"/>
              </a:lnSpc>
              <a:buClr>
                <a:srgbClr val="6BB1C9"/>
              </a:buClr>
              <a:buFont typeface="Arial"/>
              <a:buChar char="•"/>
            </a:pPr>
            <a:r>
              <a:rPr lang="en-US" dirty="0" smtClean="0">
                <a:solidFill>
                  <a:srgbClr val="4F5E3C"/>
                </a:solidFill>
                <a:latin typeface="Calibri" charset="0"/>
                <a:cs typeface="Calibri" charset="0"/>
              </a:rPr>
              <a:t>Used for Systems programming: OS like Linux, embedded processors, microcontrollers...</a:t>
            </a:r>
          </a:p>
          <a:p>
            <a:pPr marL="109537" indent="0" eaLnBrk="1" hangingPunct="1">
              <a:lnSpc>
                <a:spcPct val="95000"/>
              </a:lnSpc>
              <a:buClr>
                <a:srgbClr val="6BB1C9"/>
              </a:buClr>
            </a:pPr>
            <a:endParaRPr lang="en-US" dirty="0">
              <a:solidFill>
                <a:srgbClr val="4F5E3C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6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  <p:bldP spid="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Practice 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Program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dirty="0">
                <a:latin typeface="Arial" charset="0"/>
              </a:rPr>
              <a:t>What is the output of the following </a:t>
            </a:r>
            <a:r>
              <a:rPr lang="en-GB" dirty="0" err="1" smtClean="0">
                <a:latin typeface="Courier New" charset="0"/>
              </a:rPr>
              <a:t>printf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>
                <a:latin typeface="Arial" charset="0"/>
              </a:rPr>
              <a:t>statements?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</a:pPr>
            <a:endParaRPr lang="en-GB" dirty="0">
              <a:latin typeface="Arial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Marlett" charset="0"/>
              <a:buNone/>
            </a:pPr>
            <a:r>
              <a:rPr lang="en-GB" sz="2200" dirty="0" err="1" smtClean="0">
                <a:latin typeface="Courier New" charset="0"/>
              </a:rPr>
              <a:t>printf</a:t>
            </a:r>
            <a:r>
              <a:rPr lang="en-GB" sz="2200" dirty="0" smtClean="0">
                <a:latin typeface="Courier New" charset="0"/>
              </a:rPr>
              <a:t>(</a:t>
            </a:r>
            <a:r>
              <a:rPr lang="en-GB" sz="2200" dirty="0">
                <a:latin typeface="Courier New" charset="0"/>
              </a:rPr>
              <a:t>"\ta\</a:t>
            </a:r>
            <a:r>
              <a:rPr lang="en-GB" sz="2200" dirty="0" err="1">
                <a:latin typeface="Courier New" charset="0"/>
              </a:rPr>
              <a:t>tb</a:t>
            </a:r>
            <a:r>
              <a:rPr lang="en-GB" sz="2200" dirty="0">
                <a:latin typeface="Courier New" charset="0"/>
              </a:rPr>
              <a:t>\</a:t>
            </a:r>
            <a:r>
              <a:rPr lang="en-GB" sz="2200" dirty="0" err="1">
                <a:latin typeface="Courier New" charset="0"/>
              </a:rPr>
              <a:t>tc</a:t>
            </a:r>
            <a:r>
              <a:rPr lang="en-GB" sz="2200" dirty="0">
                <a:latin typeface="Courier New" charset="0"/>
              </a:rPr>
              <a:t>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Marlett" charset="0"/>
              <a:buNone/>
            </a:pPr>
            <a:r>
              <a:rPr lang="en-GB" sz="2200" dirty="0" err="1" smtClean="0">
                <a:latin typeface="Courier New" charset="0"/>
              </a:rPr>
              <a:t>printf</a:t>
            </a:r>
            <a:r>
              <a:rPr lang="en-GB" sz="2200" dirty="0" smtClean="0">
                <a:latin typeface="Courier New" charset="0"/>
              </a:rPr>
              <a:t>(</a:t>
            </a:r>
            <a:r>
              <a:rPr lang="en-GB" sz="2200" dirty="0">
                <a:latin typeface="Courier New" charset="0"/>
              </a:rPr>
              <a:t>"\\\\");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Marlett" charset="0"/>
              <a:buNone/>
            </a:pPr>
            <a:r>
              <a:rPr lang="en-GB" sz="2200" dirty="0" err="1" smtClean="0">
                <a:latin typeface="Courier New" charset="0"/>
              </a:rPr>
              <a:t>printf</a:t>
            </a:r>
            <a:r>
              <a:rPr lang="en-GB" sz="2200" dirty="0" smtClean="0">
                <a:latin typeface="Courier New" charset="0"/>
              </a:rPr>
              <a:t>(</a:t>
            </a:r>
            <a:r>
              <a:rPr lang="en-GB" sz="2200" dirty="0">
                <a:latin typeface="Courier New" charset="0"/>
              </a:rPr>
              <a:t>"'");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Marlett" charset="0"/>
              <a:buNone/>
            </a:pPr>
            <a:r>
              <a:rPr lang="en-GB" sz="2200" dirty="0" err="1" smtClean="0">
                <a:latin typeface="Courier New" charset="0"/>
              </a:rPr>
              <a:t>printf</a:t>
            </a:r>
            <a:r>
              <a:rPr lang="en-GB" sz="2200" dirty="0" smtClean="0">
                <a:latin typeface="Courier New" charset="0"/>
              </a:rPr>
              <a:t>(</a:t>
            </a:r>
            <a:r>
              <a:rPr lang="en-GB" sz="2200" dirty="0">
                <a:latin typeface="Courier New" charset="0"/>
              </a:rPr>
              <a:t>"\"\"\"");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Marlett" charset="0"/>
              <a:buNone/>
            </a:pPr>
            <a:r>
              <a:rPr lang="en-GB" sz="2200" dirty="0" err="1" smtClean="0">
                <a:latin typeface="Courier New" charset="0"/>
              </a:rPr>
              <a:t>printf</a:t>
            </a:r>
            <a:r>
              <a:rPr lang="en-GB" sz="2200" dirty="0" smtClean="0">
                <a:latin typeface="Courier New" charset="0"/>
              </a:rPr>
              <a:t>(</a:t>
            </a:r>
            <a:r>
              <a:rPr lang="en-GB" sz="2200" dirty="0">
                <a:latin typeface="Courier New" charset="0"/>
              </a:rPr>
              <a:t>"C:\</a:t>
            </a:r>
            <a:r>
              <a:rPr lang="en-GB" sz="2200" dirty="0" err="1">
                <a:latin typeface="Courier New" charset="0"/>
              </a:rPr>
              <a:t>nin</a:t>
            </a:r>
            <a:r>
              <a:rPr lang="en-GB" sz="2200" dirty="0">
                <a:latin typeface="Courier New" charset="0"/>
              </a:rPr>
              <a:t>\the downward spiral");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endParaRPr lang="en-GB" sz="2200" dirty="0">
              <a:latin typeface="Courier New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charset="0"/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charset="0"/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charset="0"/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charset="0"/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charset="0"/>
              <a:buNone/>
            </a:pPr>
            <a:fld id="{9BDD7C2C-44A6-4544-962E-6E6BD32B7C6D}" type="slidenum">
              <a:rPr lang="en-US" sz="1200">
                <a:solidFill>
                  <a:srgbClr val="000000"/>
                </a:solidFill>
                <a:latin typeface="Verdana" charset="0"/>
                <a:cs typeface="Times New Roman" charset="0"/>
              </a:rPr>
              <a:pPr algn="r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0"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Verdan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2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Answer to Practice 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Program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98525" y="1665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93725" y="1665288"/>
            <a:ext cx="7254875" cy="46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800"/>
              <a:t>Output of each println statement:</a:t>
            </a:r>
          </a:p>
          <a:p>
            <a:pPr lvl="1"/>
            <a:endParaRPr lang="en-GB"/>
          </a:p>
          <a:p>
            <a:pPr lvl="1"/>
            <a:r>
              <a:rPr lang="en-GB"/>
              <a:t>       a       b       c</a:t>
            </a:r>
          </a:p>
          <a:p>
            <a:pPr lvl="1"/>
            <a:r>
              <a:rPr lang="en-GB"/>
              <a:t>\\</a:t>
            </a:r>
          </a:p>
          <a:p>
            <a:pPr lvl="1"/>
            <a:r>
              <a:rPr lang="en-GB"/>
              <a:t>'</a:t>
            </a:r>
          </a:p>
          <a:p>
            <a:pPr lvl="1"/>
            <a:r>
              <a:rPr lang="en-GB"/>
              <a:t>"""</a:t>
            </a:r>
          </a:p>
          <a:p>
            <a:pPr lvl="1"/>
            <a:r>
              <a:rPr lang="en-GB"/>
              <a:t>C:</a:t>
            </a:r>
          </a:p>
          <a:p>
            <a:pPr lvl="1"/>
            <a:r>
              <a:rPr lang="en-GB"/>
              <a:t>in      he downward spiral</a:t>
            </a:r>
          </a:p>
          <a:p>
            <a:endParaRPr lang="en-US" sz="2800"/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CC0AEE-2A47-1245-915C-9189B3F83C94}" type="slidenum">
              <a:rPr lang="en-US" sz="1800"/>
              <a:pPr/>
              <a:t>41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26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Comments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increase readability of code</a:t>
            </a:r>
          </a:p>
          <a:p>
            <a:pPr lvl="1"/>
            <a:r>
              <a:rPr lang="en-US" dirty="0" smtClean="0"/>
              <a:t>ignored by compiler</a:t>
            </a:r>
          </a:p>
          <a:p>
            <a:r>
              <a:rPr lang="en-US" dirty="0" smtClean="0"/>
              <a:t>Two forms: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 Everything here is a comment  */</a:t>
            </a:r>
          </a:p>
          <a:p>
            <a:pPr marL="0" indent="0">
              <a:buNone/>
            </a:pPr>
            <a:r>
              <a:rPr lang="en-US" dirty="0" smtClean="0"/>
              <a:t>	// Everything to end of line is a comment</a:t>
            </a:r>
          </a:p>
          <a:p>
            <a:pPr lvl="2" indent="-342900"/>
            <a:r>
              <a:rPr lang="en-US" dirty="0" smtClean="0"/>
              <a:t>added in C99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25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Datatypes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datatype</a:t>
            </a:r>
            <a:r>
              <a:rPr lang="en-US" dirty="0" smtClean="0"/>
              <a:t> of an object in memory determines the set of values it can have and what operations can be performed on it.</a:t>
            </a:r>
          </a:p>
          <a:p>
            <a:r>
              <a:rPr lang="en-US" dirty="0" smtClean="0"/>
              <a:t>C is a weakly typed language. </a:t>
            </a:r>
            <a:endParaRPr lang="en-US" dirty="0"/>
          </a:p>
          <a:p>
            <a:pPr lvl="1"/>
            <a:r>
              <a:rPr lang="en-US" dirty="0" smtClean="0"/>
              <a:t>allows implicit conversions</a:t>
            </a:r>
          </a:p>
          <a:p>
            <a:pPr lvl="1"/>
            <a:r>
              <a:rPr lang="en-US" dirty="0" smtClean="0"/>
              <a:t>forced (possibly dangerous)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C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's built-in </a:t>
            </a:r>
            <a:r>
              <a:rPr lang="en-US" b="1" dirty="0">
                <a:solidFill>
                  <a:srgbClr val="4F6228"/>
                </a:solidFill>
                <a:latin typeface="Arial" charset="0"/>
              </a:rPr>
              <a:t>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1934" y="1600200"/>
            <a:ext cx="8766404" cy="49464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sz="2800" b="1" dirty="0">
                <a:latin typeface="Arial" charset="0"/>
              </a:rPr>
              <a:t>primitive types</a:t>
            </a:r>
            <a:r>
              <a:rPr lang="en-US" sz="2800" dirty="0" smtClean="0">
                <a:latin typeface="Arial" charset="0"/>
              </a:rPr>
              <a:t>: </a:t>
            </a:r>
            <a:r>
              <a:rPr lang="en-US" sz="2800" dirty="0">
                <a:latin typeface="Arial" charset="0"/>
              </a:rPr>
              <a:t>simple types for numbers, </a:t>
            </a:r>
            <a:r>
              <a:rPr lang="en-US" sz="2800" dirty="0" smtClean="0">
                <a:latin typeface="Arial" charset="0"/>
              </a:rPr>
              <a:t>characters</a:t>
            </a:r>
            <a:endParaRPr lang="en-US" sz="2800" dirty="0">
              <a:latin typeface="Arial" charset="0"/>
            </a:endParaRPr>
          </a:p>
          <a:p>
            <a:pPr lvl="1" eaLnBrk="1" hangingPunct="1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sz="2400" dirty="0" smtClean="0">
                <a:latin typeface="Arial" charset="0"/>
              </a:rPr>
              <a:t>C++ </a:t>
            </a:r>
            <a:r>
              <a:rPr lang="en-US" sz="2400" dirty="0">
                <a:latin typeface="Arial" charset="0"/>
              </a:rPr>
              <a:t>also has </a:t>
            </a:r>
            <a:r>
              <a:rPr lang="en-US" sz="2400" b="1" dirty="0">
                <a:latin typeface="Arial" charset="0"/>
              </a:rPr>
              <a:t>object types</a:t>
            </a:r>
            <a:r>
              <a:rPr lang="en-US" sz="2400" dirty="0">
                <a:latin typeface="Arial" charset="0"/>
              </a:rPr>
              <a:t>, which we'll talk about later</a:t>
            </a:r>
          </a:p>
          <a:p>
            <a:pPr lvl="1" eaLnBrk="1" hangingPunct="1">
              <a:lnSpc>
                <a:spcPct val="120000"/>
              </a:lnSpc>
              <a:buFont typeface="Wingdings 2" charset="0"/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  <a:tabLst>
                <a:tab pos="2286000" algn="l"/>
                <a:tab pos="4114800" algn="l"/>
                <a:tab pos="5834063" algn="l"/>
              </a:tabLst>
            </a:pPr>
            <a:r>
              <a:rPr lang="en-US" sz="1600" b="1" dirty="0">
                <a:latin typeface="Arial" charset="0"/>
              </a:rPr>
              <a:t>	Name	Description		Examples</a:t>
            </a:r>
          </a:p>
          <a:p>
            <a:pPr lvl="1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Arial" charset="0"/>
              </a:rPr>
              <a:t>	integers	(up to 2</a:t>
            </a:r>
            <a:r>
              <a:rPr lang="en-US" sz="2000" baseline="30000" dirty="0">
                <a:latin typeface="Arial" charset="0"/>
              </a:rPr>
              <a:t>31</a:t>
            </a:r>
            <a:r>
              <a:rPr lang="en-US" sz="2000" dirty="0">
                <a:latin typeface="Arial" charset="0"/>
              </a:rPr>
              <a:t> - 1)	</a:t>
            </a:r>
            <a:r>
              <a:rPr lang="en-US" sz="2000" dirty="0">
                <a:latin typeface="Courier New" charset="0"/>
              </a:rPr>
              <a:t>42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-3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0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926394</a:t>
            </a:r>
          </a:p>
          <a:p>
            <a:pPr lvl="1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dirty="0">
                <a:latin typeface="Courier New" charset="0"/>
              </a:rPr>
              <a:t>double</a:t>
            </a:r>
            <a:r>
              <a:rPr lang="en-US" sz="2000" dirty="0">
                <a:latin typeface="Arial" charset="0"/>
              </a:rPr>
              <a:t>	real numbers	(up to 10</a:t>
            </a:r>
            <a:r>
              <a:rPr lang="en-US" sz="2000" baseline="30000" dirty="0">
                <a:latin typeface="Arial" charset="0"/>
              </a:rPr>
              <a:t>308</a:t>
            </a:r>
            <a:r>
              <a:rPr lang="en-US" sz="2000" dirty="0">
                <a:latin typeface="Arial" charset="0"/>
              </a:rPr>
              <a:t>)	</a:t>
            </a:r>
            <a:r>
              <a:rPr lang="en-US" sz="2000" dirty="0">
                <a:latin typeface="Courier New" charset="0"/>
              </a:rPr>
              <a:t>3.1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-0.25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9.4e3</a:t>
            </a:r>
          </a:p>
          <a:p>
            <a:pPr lvl="1" eaLnBrk="1" hangingPunct="1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sz="2000" dirty="0">
                <a:latin typeface="Courier New" charset="0"/>
              </a:rPr>
              <a:t>char</a:t>
            </a:r>
            <a:r>
              <a:rPr lang="en-US" sz="2000" dirty="0">
                <a:latin typeface="Arial" charset="0"/>
              </a:rPr>
              <a:t>	single text characters	</a:t>
            </a:r>
            <a:r>
              <a:rPr lang="en-US" sz="2000" dirty="0">
                <a:latin typeface="Courier New" charset="0"/>
              </a:rPr>
              <a:t>'a'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'X'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'?'</a:t>
            </a:r>
            <a:r>
              <a:rPr lang="en-US" sz="2000" dirty="0">
                <a:latin typeface="Arial" charset="0"/>
              </a:rPr>
              <a:t>,  </a:t>
            </a:r>
            <a:r>
              <a:rPr lang="en-US" sz="2000" dirty="0">
                <a:latin typeface="Courier New" charset="0"/>
              </a:rPr>
              <a:t>'\n'</a:t>
            </a:r>
          </a:p>
          <a:p>
            <a:pPr lvl="1" eaLnBrk="1" hangingPunct="1">
              <a:buClr>
                <a:schemeClr val="bg1"/>
              </a:buClr>
              <a:buFont typeface="Wingdings 2" charset="0"/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sz="1600" dirty="0">
              <a:solidFill>
                <a:srgbClr val="90909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62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961"/>
            <a:ext cx="8229600" cy="1010977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Built-in Data Types in 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938"/>
            <a:ext cx="8229600" cy="55603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type</a:t>
            </a:r>
            <a:r>
              <a:rPr lang="en-US" dirty="0" smtClean="0"/>
              <a:t>: a category or set of data values</a:t>
            </a:r>
          </a:p>
          <a:p>
            <a:pPr lvl="1"/>
            <a:r>
              <a:rPr lang="en-US" dirty="0" smtClean="0"/>
              <a:t>constrains operations that can be performed on data</a:t>
            </a:r>
          </a:p>
          <a:p>
            <a:r>
              <a:rPr lang="en-US" dirty="0" smtClean="0"/>
              <a:t>Numeric types</a:t>
            </a:r>
          </a:p>
          <a:p>
            <a:pPr lvl="1"/>
            <a:r>
              <a:rPr lang="en-US" b="1" dirty="0" smtClean="0"/>
              <a:t>Integer</a:t>
            </a:r>
          </a:p>
          <a:p>
            <a:pPr lvl="2"/>
            <a:r>
              <a:rPr lang="en-US" dirty="0" smtClean="0"/>
              <a:t>Examples: 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(signed by default): Typically</a:t>
            </a:r>
            <a:r>
              <a:rPr lang="en-US" dirty="0" smtClean="0">
                <a:sym typeface="Wingdings"/>
              </a:rPr>
              <a:t> 4 bytes</a:t>
            </a:r>
          </a:p>
          <a:p>
            <a:pPr lvl="3"/>
            <a:r>
              <a:rPr lang="en-US" dirty="0" smtClean="0">
                <a:sym typeface="Wingdings"/>
              </a:rPr>
              <a:t>leftmost bit indicates sign in two's complement format</a:t>
            </a:r>
            <a:endParaRPr lang="en-US" dirty="0" smtClean="0"/>
          </a:p>
          <a:p>
            <a:pPr lvl="3"/>
            <a:r>
              <a:rPr lang="en-US" dirty="0" smtClean="0"/>
              <a:t>Range: -2</a:t>
            </a:r>
            <a:r>
              <a:rPr lang="en-US" baseline="30000" dirty="0" smtClean="0"/>
              <a:t>31</a:t>
            </a:r>
            <a:r>
              <a:rPr lang="en-US" dirty="0" smtClean="0"/>
              <a:t> to 2</a:t>
            </a:r>
            <a:r>
              <a:rPr lang="en-US" baseline="30000" dirty="0" smtClean="0"/>
              <a:t>31</a:t>
            </a:r>
            <a:r>
              <a:rPr lang="en-US" dirty="0" smtClean="0"/>
              <a:t>-1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/>
              <a:t>Range: 0 to 2</a:t>
            </a:r>
            <a:r>
              <a:rPr lang="en-US" baseline="30000" dirty="0" smtClean="0"/>
              <a:t>32</a:t>
            </a:r>
            <a:r>
              <a:rPr lang="en-US" dirty="0" smtClean="0"/>
              <a:t>-1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long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char</a:t>
            </a:r>
            <a:r>
              <a:rPr lang="en-US" dirty="0" smtClean="0"/>
              <a:t>: 1 byte</a:t>
            </a:r>
          </a:p>
          <a:p>
            <a:pPr lvl="3"/>
            <a:r>
              <a:rPr lang="en-US" dirty="0" smtClean="0"/>
              <a:t>'A', '7'</a:t>
            </a:r>
          </a:p>
          <a:p>
            <a:pPr lvl="1"/>
            <a:r>
              <a:rPr lang="en-US" b="1" dirty="0" smtClean="0"/>
              <a:t>Floating point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/>
              <a:t>: single point precision (typically 4 bytes)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: double point precision (typically 8 bytes)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long double</a:t>
            </a:r>
            <a:r>
              <a:rPr lang="en-US" dirty="0" smtClean="0"/>
              <a:t>: extended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9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Typical Integer Value Ranges</a:t>
            </a:r>
          </a:p>
        </p:txBody>
      </p:sp>
      <p:graphicFrame>
        <p:nvGraphicFramePr>
          <p:cNvPr id="100435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09372"/>
              </p:ext>
            </p:extLst>
          </p:nvPr>
        </p:nvGraphicFramePr>
        <p:xfrm>
          <a:off x="152400" y="1358670"/>
          <a:ext cx="8763000" cy="2740025"/>
        </p:xfrm>
        <a:graphic>
          <a:graphicData uri="http://schemas.openxmlformats.org/drawingml/2006/table">
            <a:tbl>
              <a:tblPr/>
              <a:tblGrid>
                <a:gridCol w="1900238"/>
                <a:gridCol w="1985962"/>
                <a:gridCol w="2670175"/>
                <a:gridCol w="2206625"/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 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Smallest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Largest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16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-32,768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unsigned short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32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-2,147,483,648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pitchFamily="-112" charset="0"/>
                        </a:rPr>
                        <a:t>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32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-2,147,483,648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unsigned 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2" charset="0"/>
                        </a:rPr>
                        <a:t>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4529066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Actual size of integer types varies by implementation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Standard provides minimum sizes for data types, and requirements about relative size: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char: at least one byte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short and </a:t>
            </a:r>
            <a:r>
              <a:rPr lang="en-US" dirty="0" err="1" smtClean="0"/>
              <a:t>int</a:t>
            </a:r>
            <a:r>
              <a:rPr lang="en-US" dirty="0" smtClean="0"/>
              <a:t>: at least 2 bytes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long: at least 4 bytes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long long: at least 8 bytes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Size restrictions: 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(long long) &gt;=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(long) &gt;= 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int</a:t>
            </a:r>
            <a:r>
              <a:rPr lang="en-US" b="1" dirty="0" smtClean="0">
                <a:solidFill>
                  <a:srgbClr val="0000FF"/>
                </a:solidFill>
              </a:rPr>
              <a:t>) &gt;= 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(short) &gt;= 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(char)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7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Integer Overflow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arithmetic operation on integers outside range of values that can be represented</a:t>
            </a:r>
          </a:p>
          <a:p>
            <a:r>
              <a:rPr lang="en-US" dirty="0" smtClean="0"/>
              <a:t>Yields incorrect results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ch</a:t>
            </a:r>
            <a:r>
              <a:rPr lang="en-US" dirty="0" smtClean="0"/>
              <a:t> 7 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35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Integer Literals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4250"/>
            <a:ext cx="9144000" cy="555625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Integer literal: numeric value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that cannot be altered during program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execution</a:t>
            </a:r>
          </a:p>
          <a:p>
            <a:pPr eaLnBrk="1" hangingPunct="1">
              <a:spcBef>
                <a:spcPct val="0"/>
              </a:spcBef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Three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formats: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u="sng" dirty="0">
                <a:latin typeface="Arial" charset="0"/>
                <a:ea typeface="ＭＳ Ｐゴシック" charset="0"/>
              </a:rPr>
              <a:t>decimal</a:t>
            </a:r>
            <a:r>
              <a:rPr lang="en-US" sz="2400" dirty="0">
                <a:latin typeface="Arial" charset="0"/>
                <a:ea typeface="ＭＳ Ｐゴシック" charset="0"/>
              </a:rPr>
              <a:t> (base 10, digits 0-9, must not begin with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2400" dirty="0">
                <a:latin typeface="Arial" charset="0"/>
                <a:ea typeface="ＭＳ Ｐゴシック" charset="0"/>
              </a:rPr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>
                <a:latin typeface="Arial" charset="0"/>
                <a:ea typeface="ＭＳ Ｐゴシック" charset="0"/>
              </a:rPr>
              <a:t>15,     255,     </a:t>
            </a:r>
            <a:r>
              <a:rPr lang="en-US" dirty="0" smtClean="0">
                <a:latin typeface="Arial" charset="0"/>
                <a:ea typeface="ＭＳ Ｐゴシック" charset="0"/>
              </a:rPr>
              <a:t>32767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u="sng" dirty="0">
                <a:latin typeface="Arial" charset="0"/>
                <a:ea typeface="ＭＳ Ｐゴシック" charset="0"/>
              </a:rPr>
              <a:t>hexadecimal</a:t>
            </a:r>
            <a:r>
              <a:rPr lang="en-US" sz="2400" dirty="0">
                <a:latin typeface="Arial" charset="0"/>
                <a:ea typeface="ＭＳ Ｐゴシック" charset="0"/>
              </a:rPr>
              <a:t> (base 16, digits 0-9,a-f –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ea typeface="ＭＳ Ｐゴシック" charset="0"/>
              </a:rPr>
              <a:t>must begin with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0x</a:t>
            </a:r>
            <a:r>
              <a:rPr lang="en-US" sz="2400" dirty="0">
                <a:latin typeface="Arial" charset="0"/>
                <a:ea typeface="ＭＳ Ｐゴシック" charset="0"/>
              </a:rPr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>
                <a:latin typeface="Arial" charset="0"/>
                <a:ea typeface="ＭＳ Ｐゴシック" charset="0"/>
              </a:rPr>
              <a:t>0xf,     0xfF,   0xFFF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  <a:ea typeface="ＭＳ Ｐゴシック" charset="0"/>
              </a:rPr>
              <a:t>hexadecimal digits may be in upper or lower case, 0xFf or 0xff or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0xFF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u="sng" dirty="0">
                <a:latin typeface="Arial" charset="0"/>
                <a:ea typeface="ＭＳ Ｐゴシック" charset="0"/>
              </a:rPr>
              <a:t>octal</a:t>
            </a:r>
            <a:r>
              <a:rPr lang="en-US" sz="2400" dirty="0">
                <a:latin typeface="Arial" charset="0"/>
                <a:ea typeface="ＭＳ Ｐゴシック" charset="0"/>
              </a:rPr>
              <a:t> (base 8, digits 0-7,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ea typeface="ＭＳ Ｐゴシック" charset="0"/>
              </a:rPr>
              <a:t>must begin with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2400" dirty="0">
                <a:latin typeface="Arial" charset="0"/>
                <a:ea typeface="ＭＳ Ｐゴシック" charset="0"/>
              </a:rPr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>
                <a:latin typeface="Arial" charset="0"/>
                <a:ea typeface="ＭＳ Ｐゴシック" charset="0"/>
              </a:rPr>
              <a:t>017,   0377,   </a:t>
            </a:r>
            <a:r>
              <a:rPr lang="en-US" dirty="0" smtClean="0">
                <a:latin typeface="Arial" charset="0"/>
                <a:ea typeface="ＭＳ Ｐゴシック" charset="0"/>
              </a:rPr>
              <a:t>077777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762"/>
            <a:ext cx="8229600" cy="91060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Fixed-Width Integer Types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368"/>
            <a:ext cx="9144000" cy="5679304"/>
          </a:xfrm>
        </p:spPr>
        <p:txBody>
          <a:bodyPr/>
          <a:lstStyle/>
          <a:p>
            <a:r>
              <a:rPr lang="en-US" dirty="0" smtClean="0"/>
              <a:t>Enhance portability since sizes of integer types vary with implementation</a:t>
            </a:r>
          </a:p>
          <a:p>
            <a:r>
              <a:rPr lang="en-US" dirty="0" smtClean="0"/>
              <a:t>Included in C99 standard</a:t>
            </a:r>
          </a:p>
          <a:p>
            <a:r>
              <a:rPr lang="en-US" dirty="0" smtClean="0"/>
              <a:t>Very useful in embedded systems </a:t>
            </a:r>
          </a:p>
          <a:p>
            <a:pPr lvl="1"/>
            <a:r>
              <a:rPr lang="en-US" dirty="0" smtClean="0"/>
              <a:t>where hardware only supports some types</a:t>
            </a:r>
          </a:p>
          <a:p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inttypes.h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stdint.h</a:t>
            </a:r>
            <a:r>
              <a:rPr lang="en-US" dirty="0" smtClean="0"/>
              <a:t> header files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intN_t</a:t>
            </a:r>
            <a:r>
              <a:rPr lang="en-US" dirty="0" smtClean="0"/>
              <a:t>: in interval </a:t>
            </a:r>
            <a:r>
              <a:rPr lang="en-US" dirty="0" smtClean="0">
                <a:latin typeface="Courier New"/>
                <a:cs typeface="Courier New"/>
              </a:rPr>
              <a:t>[INTN_MIN, INTN_MAX]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uintN_t</a:t>
            </a:r>
            <a:r>
              <a:rPr lang="en-US" dirty="0" smtClean="0"/>
              <a:t>: in interval </a:t>
            </a:r>
            <a:r>
              <a:rPr lang="en-US" dirty="0" smtClean="0">
                <a:latin typeface="Courier New"/>
                <a:cs typeface="Courier New"/>
              </a:rPr>
              <a:t>[0, UINTN_MAX]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58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0"/>
            <a:ext cx="8229600" cy="1030422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C: A low-level language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202"/>
            <a:ext cx="8229600" cy="5403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C does not have:</a:t>
            </a:r>
          </a:p>
          <a:p>
            <a:r>
              <a:rPr lang="en-US" sz="2800" dirty="0" smtClean="0"/>
              <a:t>exceptions for error-handling</a:t>
            </a:r>
          </a:p>
          <a:p>
            <a:r>
              <a:rPr lang="en-US" sz="2800" dirty="0" smtClean="0"/>
              <a:t>range-checking</a:t>
            </a:r>
          </a:p>
          <a:p>
            <a:r>
              <a:rPr lang="en-US" sz="2800" dirty="0" smtClean="0"/>
              <a:t>garbage collection</a:t>
            </a:r>
          </a:p>
          <a:p>
            <a:r>
              <a:rPr lang="en-US" sz="2800" dirty="0" smtClean="0"/>
              <a:t>OO programming</a:t>
            </a:r>
          </a:p>
          <a:p>
            <a:r>
              <a:rPr lang="en-US" sz="2800" dirty="0" smtClean="0"/>
              <a:t>String type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So... be careful: 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Calibri" charset="0"/>
                <a:cs typeface="Calibri" charset="0"/>
              </a:rPr>
              <a:t>Recommendations</a:t>
            </a:r>
            <a:endParaRPr lang="en-US" sz="2000" dirty="0">
              <a:latin typeface="Calibri" charset="0"/>
              <a:cs typeface="Calibri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>
                <a:latin typeface="Calibri" charset="0"/>
                <a:cs typeface="Calibri" charset="0"/>
              </a:rPr>
              <a:t>Always use a debugger like </a:t>
            </a:r>
            <a:r>
              <a:rPr lang="en-US" sz="2000" dirty="0" err="1" smtClean="0">
                <a:latin typeface="Courier New"/>
                <a:cs typeface="Courier New"/>
              </a:rPr>
              <a:t>gdb</a:t>
            </a:r>
            <a:r>
              <a:rPr lang="en-US" sz="2000" dirty="0" smtClean="0">
                <a:latin typeface="Calibri" charset="0"/>
                <a:cs typeface="Calibri" charset="0"/>
              </a:rPr>
              <a:t> (more about this later)</a:t>
            </a:r>
            <a:endParaRPr lang="en-US" sz="2000" dirty="0">
              <a:latin typeface="Calibri" charset="0"/>
              <a:cs typeface="Calibri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Use libraries of existing code (both to save time and increase reliability).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Adopt a sensible set of coding conventions.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Avoid programming </a:t>
            </a:r>
            <a:r>
              <a:rPr lang="ja-JP" altLang="en-US" sz="2000" dirty="0">
                <a:latin typeface="Calibri" charset="0"/>
                <a:cs typeface="Calibri" charset="0"/>
              </a:rPr>
              <a:t>“</a:t>
            </a:r>
            <a:r>
              <a:rPr lang="en-US" altLang="ja-JP" sz="2000" dirty="0">
                <a:latin typeface="Calibri" charset="0"/>
                <a:cs typeface="Calibri" charset="0"/>
              </a:rPr>
              <a:t>tricks</a:t>
            </a:r>
            <a:r>
              <a:rPr lang="ja-JP" altLang="en-US" sz="2000" dirty="0">
                <a:latin typeface="Calibri" charset="0"/>
                <a:cs typeface="Calibri" charset="0"/>
              </a:rPr>
              <a:t>”</a:t>
            </a:r>
            <a:r>
              <a:rPr lang="en-US" altLang="ja-JP" sz="2000" dirty="0">
                <a:latin typeface="Calibri" charset="0"/>
                <a:cs typeface="Calibri" charset="0"/>
              </a:rPr>
              <a:t> and complicated code.</a:t>
            </a:r>
            <a:endParaRPr lang="en-US" sz="2400" dirty="0">
              <a:latin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9699" y="2120753"/>
            <a:ext cx="324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low level </a:t>
            </a:r>
            <a:r>
              <a:rPr lang="en-US" sz="2000" dirty="0" smtClean="0">
                <a:sym typeface="Wingdings"/>
              </a:rPr>
              <a:t> faster (usually)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05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152400"/>
            <a:ext cx="8883428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Floating </a:t>
            </a:r>
            <a:r>
              <a:rPr lang="en-US" sz="3600" b="1" dirty="0" smtClean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Point Types </a:t>
            </a:r>
            <a:br>
              <a:rPr lang="en-US" sz="3600" b="1" dirty="0" smtClean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 b="1" dirty="0" smtClean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(approximate real numbers)</a:t>
            </a:r>
            <a:endParaRPr lang="en-US" sz="3600" b="1" dirty="0">
              <a:solidFill>
                <a:srgbClr val="4F6228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285255"/>
            <a:ext cx="86868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Capable of representing fractional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Numbers are stored in 3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Sign bit ( + / 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Exponent (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10</a:t>
            </a:r>
            <a:r>
              <a:rPr lang="en-US" b="1" baseline="30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Arial" charset="0"/>
                <a:ea typeface="ＭＳ Ｐゴシック" charset="0"/>
              </a:rPr>
              <a:t>, number of bits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 size)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Fraction (number of bits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precision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  <a:ea typeface="ＭＳ Ｐゴシック" charset="0"/>
            </a:endParaRPr>
          </a:p>
          <a:p>
            <a:pPr marL="57150" indent="0">
              <a:lnSpc>
                <a:spcPct val="90000"/>
              </a:lnSpc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  <a:cs typeface="ＭＳ Ｐゴシック" charset="0"/>
              </a:rPr>
              <a:t>Floating Point Literals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57.0   57.   57.0e0   5.7e+1   .57e2    570.e-1</a:t>
            </a: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Must contain decimal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point – exponent is optional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F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ixed </a:t>
            </a:r>
            <a:r>
              <a:rPr lang="en-US" sz="2000" dirty="0">
                <a:latin typeface="Arial" charset="0"/>
                <a:ea typeface="ＭＳ Ｐゴシック" charset="0"/>
              </a:rPr>
              <a:t>point notation or scientific notation</a:t>
            </a:r>
          </a:p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Default: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stored as double precision numbers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 or f, L or l can be used to force storage format</a:t>
            </a:r>
            <a:endParaRPr lang="en-US" sz="18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/>
        </p:nvGraphicFramePr>
        <p:xfrm>
          <a:off x="152400" y="3886200"/>
          <a:ext cx="8686800" cy="1934146"/>
        </p:xfrm>
        <a:graphic>
          <a:graphicData uri="http://schemas.openxmlformats.org/drawingml/2006/table">
            <a:tbl>
              <a:tblPr/>
              <a:tblGrid>
                <a:gridCol w="2019300"/>
                <a:gridCol w="2020888"/>
                <a:gridCol w="2020887"/>
                <a:gridCol w="26257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Precision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 (# 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Smallest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Value 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Largest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Value 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Significance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single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(32)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1.17x10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-38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3.40x10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Up to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digits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(64)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2.22x10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-308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1.79x10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Up to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digits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1219200" y="3276600"/>
            <a:ext cx="672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IEEE Standard 754 Floating Point Characteristics</a:t>
            </a:r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152400" y="6019800"/>
            <a:ext cx="899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/>
              <a:t>quadruple (128)   1.2 × 10</a:t>
            </a:r>
            <a:r>
              <a:rPr lang="en-US" sz="2800" baseline="30000"/>
              <a:t>-4932     </a:t>
            </a:r>
            <a:r>
              <a:rPr lang="en-US" sz="2800"/>
              <a:t>1.2 × 10</a:t>
            </a:r>
            <a:r>
              <a:rPr lang="en-US" sz="2800" baseline="30000"/>
              <a:t>4932   </a:t>
            </a:r>
            <a:r>
              <a:rPr lang="en-US" sz="2800"/>
              <a:t>Up to </a:t>
            </a:r>
            <a:r>
              <a:rPr lang="en-US" sz="2800" b="1"/>
              <a:t>34</a:t>
            </a:r>
            <a:r>
              <a:rPr lang="en-US" sz="2800"/>
              <a:t> digits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152400" y="6019800"/>
            <a:ext cx="8686800" cy="686594"/>
            <a:chOff x="152400" y="6019800"/>
            <a:chExt cx="8686800" cy="686594"/>
          </a:xfrm>
          <a:noFill/>
        </p:grpSpPr>
        <p:sp>
          <p:nvSpPr>
            <p:cNvPr id="7" name="Rectangle 6"/>
            <p:cNvSpPr/>
            <p:nvPr/>
          </p:nvSpPr>
          <p:spPr bwMode="auto">
            <a:xfrm>
              <a:off x="152400" y="6019800"/>
              <a:ext cx="8686800" cy="6858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rot="5400000">
              <a:off x="2324100" y="6362700"/>
              <a:ext cx="685800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4381500" y="6362700"/>
              <a:ext cx="685800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6210300" y="6362700"/>
              <a:ext cx="685800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368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  <p:bldP spid="145434" grpId="0" autoUpdateAnimBg="0"/>
      <p:bldP spid="14543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Floating Point Types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49619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/>
              <a:t>: often IEEE 754 single-precision FP format</a:t>
            </a:r>
          </a:p>
          <a:p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: often IEEE 754 double-precision FP </a:t>
            </a:r>
          </a:p>
          <a:p>
            <a:r>
              <a:rPr lang="en-US" dirty="0" smtClean="0">
                <a:latin typeface="Courier New"/>
                <a:cs typeface="Courier New"/>
              </a:rPr>
              <a:t>long double</a:t>
            </a:r>
            <a:r>
              <a:rPr lang="en-US" dirty="0" smtClean="0"/>
              <a:t>: might be IEEE 754 quadruple-precision FP format</a:t>
            </a:r>
          </a:p>
          <a:p>
            <a:pPr lvl="1"/>
            <a:r>
              <a:rPr lang="en-US" dirty="0" smtClean="0"/>
              <a:t>could be the same as double</a:t>
            </a:r>
          </a:p>
          <a:p>
            <a:r>
              <a:rPr lang="en-US" dirty="0" smtClean="0"/>
              <a:t>Sizes vary by implementation</a:t>
            </a:r>
          </a:p>
          <a:p>
            <a:r>
              <a:rPr lang="en-US" dirty="0" smtClean="0"/>
              <a:t>Relative size restrictions: 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(long double) &gt;= 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(double) &gt;= </a:t>
            </a:r>
            <a:r>
              <a:rPr lang="en-US" b="1" dirty="0" err="1" smtClean="0">
                <a:solidFill>
                  <a:srgbClr val="0000FF"/>
                </a:solidFill>
              </a:rPr>
              <a:t>sizeof</a:t>
            </a:r>
            <a:r>
              <a:rPr lang="en-US" b="1" dirty="0" smtClean="0">
                <a:solidFill>
                  <a:srgbClr val="0000FF"/>
                </a:solidFill>
              </a:rPr>
              <a:t>(float)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6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62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 Type Sizes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5" y="1215824"/>
            <a:ext cx="8814279" cy="5416924"/>
          </a:xfrm>
        </p:spPr>
        <p:txBody>
          <a:bodyPr/>
          <a:lstStyle/>
          <a:p>
            <a:r>
              <a:rPr lang="en-US" dirty="0" smtClean="0"/>
              <a:t>types are different sizes, depending on platform</a:t>
            </a:r>
          </a:p>
          <a:p>
            <a:r>
              <a:rPr lang="en-US" dirty="0" smtClean="0"/>
              <a:t>How do you know?</a:t>
            </a:r>
          </a:p>
          <a:p>
            <a:r>
              <a:rPr lang="en-US" dirty="0" smtClean="0"/>
              <a:t>C standard library: </a:t>
            </a:r>
          </a:p>
          <a:p>
            <a:pPr lvl="1"/>
            <a:r>
              <a:rPr lang="en-US" dirty="0" err="1" smtClean="0"/>
              <a:t>limits.h</a:t>
            </a:r>
            <a:r>
              <a:rPr lang="en-US" dirty="0" smtClean="0"/>
              <a:t> // ranges for integer types (including char)</a:t>
            </a:r>
          </a:p>
          <a:p>
            <a:pPr lvl="1"/>
            <a:r>
              <a:rPr lang="en-US" dirty="0" err="1" smtClean="0"/>
              <a:t>float.h</a:t>
            </a:r>
            <a:r>
              <a:rPr lang="en-US" dirty="0" smtClean="0"/>
              <a:t> // ranges for floats and doubles</a:t>
            </a:r>
          </a:p>
          <a:p>
            <a:endParaRPr lang="en-US" dirty="0"/>
          </a:p>
          <a:p>
            <a:r>
              <a:rPr lang="en-US" dirty="0" smtClean="0"/>
              <a:t>Example: Write a program that prints the max and min values for </a:t>
            </a:r>
            <a:r>
              <a:rPr lang="en-US" dirty="0" err="1" smtClean="0"/>
              <a:t>int</a:t>
            </a:r>
            <a:r>
              <a:rPr lang="en-US" dirty="0" smtClean="0"/>
              <a:t> and float, as well as the size in bytes of both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7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Expressions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tabLst>
                <a:tab pos="1376363" algn="l"/>
                <a:tab pos="2514600" algn="l"/>
              </a:tabLst>
            </a:pPr>
            <a:r>
              <a:rPr lang="en-US" b="1" dirty="0">
                <a:latin typeface="Arial" charset="0"/>
              </a:rPr>
              <a:t>expression</a:t>
            </a:r>
            <a:r>
              <a:rPr lang="en-US" dirty="0">
                <a:latin typeface="Arial" charset="0"/>
              </a:rPr>
              <a:t>: A combination of values and / or operations that results (via computation) in a value.</a:t>
            </a:r>
          </a:p>
          <a:p>
            <a:pPr lvl="1" eaLnBrk="1" hangingPunct="1">
              <a:tabLst>
                <a:tab pos="1376363" algn="l"/>
                <a:tab pos="2514600" algn="l"/>
              </a:tabLst>
            </a:pPr>
            <a:endParaRPr lang="en-US" sz="800" dirty="0">
              <a:latin typeface="Arial" charset="0"/>
            </a:endParaRPr>
          </a:p>
          <a:p>
            <a:pPr lvl="1" eaLnBrk="1" hangingPunct="1">
              <a:buFontTx/>
              <a:buChar char="•"/>
              <a:tabLst>
                <a:tab pos="1376363" algn="l"/>
                <a:tab pos="2514600" algn="l"/>
              </a:tabLst>
            </a:pPr>
            <a:r>
              <a:rPr lang="en-US" dirty="0">
                <a:latin typeface="Arial" charset="0"/>
              </a:rPr>
              <a:t>Examples:	</a:t>
            </a:r>
            <a:r>
              <a:rPr lang="en-US" dirty="0">
                <a:latin typeface="Courier New" charset="0"/>
              </a:rPr>
              <a:t>1 + 4 * 5</a:t>
            </a:r>
          </a:p>
          <a:p>
            <a:pPr lvl="1" eaLnBrk="1" hangingPunct="1">
              <a:buFont typeface="Wingdings" charset="0"/>
              <a:buNone/>
              <a:tabLst>
                <a:tab pos="1376363" algn="l"/>
                <a:tab pos="2514600" algn="l"/>
              </a:tabLst>
            </a:pPr>
            <a:r>
              <a:rPr lang="en-US" dirty="0">
                <a:latin typeface="Courier New" charset="0"/>
              </a:rPr>
              <a:t>			(7 + 2) * 6 / 3</a:t>
            </a:r>
          </a:p>
          <a:p>
            <a:pPr lvl="1" eaLnBrk="1" hangingPunct="1">
              <a:buFont typeface="Wingdings" charset="0"/>
              <a:buNone/>
              <a:tabLst>
                <a:tab pos="1376363" algn="l"/>
                <a:tab pos="2514600" algn="l"/>
              </a:tabLst>
            </a:pPr>
            <a:r>
              <a:rPr lang="en-US" dirty="0">
                <a:latin typeface="Courier New" charset="0"/>
              </a:rPr>
              <a:t>			42</a:t>
            </a:r>
          </a:p>
          <a:p>
            <a:pPr lvl="1" eaLnBrk="1" hangingPunct="1">
              <a:buFont typeface="Wingdings" charset="0"/>
              <a:buNone/>
              <a:tabLst>
                <a:tab pos="1376363" algn="l"/>
                <a:tab pos="2514600" algn="l"/>
              </a:tabLst>
            </a:pPr>
            <a:r>
              <a:rPr lang="en-US" dirty="0">
                <a:latin typeface="Courier New" charset="0"/>
              </a:rPr>
              <a:t>			"Hello, world!"</a:t>
            </a:r>
          </a:p>
          <a:p>
            <a:pPr lvl="1" eaLnBrk="1" hangingPunct="1">
              <a:tabLst>
                <a:tab pos="1376363" algn="l"/>
                <a:tab pos="2514600" algn="l"/>
              </a:tabLst>
            </a:pPr>
            <a:endParaRPr lang="en-US" sz="800" dirty="0">
              <a:latin typeface="Arial" charset="0"/>
            </a:endParaRPr>
          </a:p>
          <a:p>
            <a:pPr lvl="1" eaLnBrk="1" hangingPunct="1">
              <a:tabLst>
                <a:tab pos="1376363" algn="l"/>
                <a:tab pos="2514600" algn="l"/>
              </a:tabLst>
            </a:pPr>
            <a:r>
              <a:rPr lang="en-US" dirty="0">
                <a:latin typeface="Arial" charset="0"/>
              </a:rPr>
              <a:t>The simplest expression is a </a:t>
            </a:r>
            <a:r>
              <a:rPr lang="en-US" i="1" dirty="0">
                <a:latin typeface="Arial" charset="0"/>
              </a:rPr>
              <a:t>literal value</a:t>
            </a:r>
            <a:r>
              <a:rPr lang="en-US" dirty="0">
                <a:latin typeface="Arial" charset="0"/>
              </a:rPr>
              <a:t>.</a:t>
            </a:r>
          </a:p>
          <a:p>
            <a:pPr lvl="1" eaLnBrk="1" hangingPunct="1">
              <a:tabLst>
                <a:tab pos="1376363" algn="l"/>
                <a:tab pos="2514600" algn="l"/>
              </a:tabLst>
            </a:pPr>
            <a:r>
              <a:rPr lang="en-US" dirty="0">
                <a:latin typeface="Arial" charset="0"/>
              </a:rPr>
              <a:t>A complex expression can use operators and parentheses.</a:t>
            </a:r>
          </a:p>
        </p:txBody>
      </p:sp>
    </p:spTree>
    <p:extLst>
      <p:ext uri="{BB962C8B-B14F-4D97-AF65-F5344CB8AC3E}">
        <p14:creationId xmlns:p14="http://schemas.microsoft.com/office/powerpoint/2010/main" val="4125776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Arithmetic operators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200"/>
              </a:spcBef>
              <a:buFont typeface="Marlett" pitchFamily="2" charset="2"/>
              <a:buChar char="8"/>
              <a:tabLst>
                <a:tab pos="1376363" algn="l"/>
              </a:tabLst>
              <a:defRPr/>
            </a:pPr>
            <a:r>
              <a:rPr lang="en-US" sz="2800" b="1" dirty="0" smtClean="0">
                <a:ea typeface="+mn-ea"/>
              </a:rPr>
              <a:t>operator</a:t>
            </a:r>
            <a:r>
              <a:rPr lang="en-US" sz="2800" dirty="0" smtClean="0">
                <a:ea typeface="+mn-ea"/>
              </a:rPr>
              <a:t>: Combines multiple values or expressions.</a:t>
            </a:r>
          </a:p>
          <a:p>
            <a:pPr lvl="1" eaLnBrk="1" hangingPunct="1">
              <a:spcBef>
                <a:spcPts val="200"/>
              </a:spcBef>
              <a:buFont typeface="Wingdings 2" charset="2"/>
              <a:buNone/>
              <a:tabLst>
                <a:tab pos="1376363" algn="l"/>
              </a:tabLst>
              <a:defRPr/>
            </a:pPr>
            <a:endParaRPr lang="en-US" sz="700" dirty="0" smtClean="0"/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+</a:t>
            </a:r>
            <a:r>
              <a:rPr lang="en-US" sz="2400" dirty="0" smtClean="0"/>
              <a:t>	addition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-</a:t>
            </a:r>
            <a:r>
              <a:rPr lang="en-US" sz="2400" dirty="0" smtClean="0"/>
              <a:t> 	subtraction (or negation)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*</a:t>
            </a:r>
            <a:r>
              <a:rPr lang="en-US" sz="2400" dirty="0" smtClean="0"/>
              <a:t>	multiplication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/</a:t>
            </a:r>
            <a:r>
              <a:rPr lang="en-US" sz="2400" dirty="0" smtClean="0"/>
              <a:t> 	division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%</a:t>
            </a:r>
            <a:r>
              <a:rPr lang="en-US" sz="2400" dirty="0" smtClean="0"/>
              <a:t> 	modulus (a.k.a. remainder)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Clr>
                <a:schemeClr val="bg1"/>
              </a:buClr>
              <a:buFont typeface="Wingdings 2" charset="2"/>
              <a:buNone/>
              <a:tabLst>
                <a:tab pos="1376363" algn="l"/>
              </a:tabLst>
              <a:defRPr/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buFont typeface="Marlett" pitchFamily="2" charset="2"/>
              <a:buChar char="8"/>
              <a:tabLst>
                <a:tab pos="1376363" algn="l"/>
              </a:tabLst>
              <a:defRPr/>
            </a:pPr>
            <a:r>
              <a:rPr lang="en-US" sz="2800" dirty="0" smtClean="0">
                <a:ea typeface="+mn-ea"/>
              </a:rPr>
              <a:t>As a program runs, its expressions are </a:t>
            </a:r>
            <a:r>
              <a:rPr lang="en-US" sz="2800" i="1" dirty="0" smtClean="0">
                <a:ea typeface="+mn-ea"/>
              </a:rPr>
              <a:t>evaluated</a:t>
            </a:r>
            <a:r>
              <a:rPr lang="en-US" sz="2800" dirty="0" smtClean="0">
                <a:ea typeface="+mn-ea"/>
              </a:rPr>
              <a:t>.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200"/>
              </a:spcBef>
              <a:buFontTx/>
              <a:buNone/>
              <a:tabLst>
                <a:tab pos="1376363" algn="l"/>
              </a:tabLst>
              <a:defRPr/>
            </a:pPr>
            <a:r>
              <a:rPr lang="en-US" sz="2400" dirty="0" smtClean="0">
                <a:latin typeface="Courier New" charset="0"/>
              </a:rPr>
              <a:t>1 + 1</a:t>
            </a:r>
            <a:r>
              <a:rPr lang="en-US" sz="2400" dirty="0" smtClean="0"/>
              <a:t> evaluates to </a:t>
            </a:r>
            <a:r>
              <a:rPr lang="en-US" sz="2400" dirty="0" smtClean="0">
                <a:latin typeface="Courier New" charset="0"/>
              </a:rPr>
              <a:t>2</a:t>
            </a:r>
            <a:endParaRPr lang="en-US" sz="800" dirty="0" smtClean="0"/>
          </a:p>
          <a:p>
            <a:pPr marL="457200" lvl="1" indent="0" eaLnBrk="1" hangingPunct="1">
              <a:spcBef>
                <a:spcPts val="200"/>
              </a:spcBef>
              <a:buFontTx/>
              <a:buNone/>
              <a:tabLst>
                <a:tab pos="1376363" algn="l"/>
              </a:tabLst>
              <a:defRPr/>
            </a:pPr>
            <a:r>
              <a:rPr lang="en-US" sz="2400" dirty="0" err="1" smtClean="0">
                <a:latin typeface="Courier New" charset="0"/>
              </a:rPr>
              <a:t>printf</a:t>
            </a:r>
            <a:r>
              <a:rPr lang="en-US" sz="2400" dirty="0" smtClean="0">
                <a:latin typeface="Courier New" charset="0"/>
              </a:rPr>
              <a:t>("%d", 3 * 4);</a:t>
            </a:r>
            <a:r>
              <a:rPr lang="en-US" sz="2400" dirty="0" smtClean="0"/>
              <a:t>  prints </a:t>
            </a:r>
            <a:r>
              <a:rPr lang="en-US" sz="2400" dirty="0" smtClean="0">
                <a:latin typeface="Courier New" charset="0"/>
              </a:rPr>
              <a:t>12</a:t>
            </a:r>
            <a:endParaRPr lang="en-US" sz="700" dirty="0" smtClean="0"/>
          </a:p>
          <a:p>
            <a:pPr marL="514350" lvl="1" indent="0" eaLnBrk="1" hangingPunct="1">
              <a:lnSpc>
                <a:spcPct val="110000"/>
              </a:lnSpc>
              <a:spcBef>
                <a:spcPts val="200"/>
              </a:spcBef>
              <a:buFontTx/>
              <a:buNone/>
              <a:tabLst>
                <a:tab pos="1376363" algn="l"/>
              </a:tabLst>
              <a:defRPr/>
            </a:pPr>
            <a:r>
              <a:rPr lang="en-US" dirty="0" smtClean="0"/>
              <a:t>How would we print the text </a:t>
            </a:r>
            <a:r>
              <a:rPr lang="en-US" dirty="0" smtClean="0">
                <a:latin typeface="Courier New" charset="0"/>
              </a:rPr>
              <a:t>3 * 4</a:t>
            </a:r>
            <a:r>
              <a:rPr lang="en-US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04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59629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Integer division with </a:t>
            </a:r>
            <a:r>
              <a:rPr lang="en-US" b="1" dirty="0">
                <a:solidFill>
                  <a:srgbClr val="4F6228"/>
                </a:solidFill>
                <a:latin typeface="Courier New" charset="0"/>
              </a:rPr>
              <a:t>/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01051"/>
            <a:ext cx="8686800" cy="5105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200"/>
              </a:spcBef>
              <a:buFont typeface="Marlett" pitchFamily="2" charset="2"/>
              <a:buChar char="8"/>
              <a:tabLst>
                <a:tab pos="2286000" algn="l"/>
              </a:tabLst>
              <a:defRPr/>
            </a:pPr>
            <a:r>
              <a:rPr lang="en-US" sz="2800" dirty="0" smtClean="0">
                <a:ea typeface="+mn-ea"/>
              </a:rPr>
              <a:t>When we divide integers, the quotient is also an integer.</a:t>
            </a:r>
          </a:p>
          <a:p>
            <a:pPr marL="457200" lvl="1" indent="0" eaLnBrk="1" hangingPunct="1">
              <a:spcBef>
                <a:spcPts val="200"/>
              </a:spcBef>
              <a:buFontTx/>
              <a:buNone/>
              <a:tabLst>
                <a:tab pos="2286000" algn="l"/>
              </a:tabLst>
              <a:defRPr/>
            </a:pPr>
            <a:r>
              <a:rPr lang="en-US" sz="2400" dirty="0" smtClean="0">
                <a:latin typeface="Courier New" charset="0"/>
              </a:rPr>
              <a:t>14 / 4</a:t>
            </a:r>
            <a:r>
              <a:rPr lang="en-US" sz="2400" dirty="0" smtClean="0"/>
              <a:t>  is  </a:t>
            </a:r>
            <a:r>
              <a:rPr lang="en-US" sz="2400" dirty="0" smtClean="0">
                <a:latin typeface="Courier New" charset="0"/>
              </a:rPr>
              <a:t>3</a:t>
            </a:r>
            <a:r>
              <a:rPr lang="en-US" sz="2400" dirty="0" smtClean="0"/>
              <a:t>, not </a:t>
            </a:r>
            <a:r>
              <a:rPr lang="en-US" sz="2400" dirty="0" smtClean="0">
                <a:latin typeface="Courier New" charset="0"/>
              </a:rPr>
              <a:t>3.5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endParaRPr lang="en-US" sz="1800" b="1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b="1" dirty="0" smtClean="0">
                <a:latin typeface="Courier New" charset="0"/>
                <a:ea typeface="+mn-ea"/>
              </a:rPr>
              <a:t>     </a:t>
            </a:r>
            <a:r>
              <a:rPr lang="en-US" sz="1800" b="1" u="sng" dirty="0" smtClean="0">
                <a:latin typeface="Courier New" charset="0"/>
                <a:ea typeface="+mn-ea"/>
              </a:rPr>
              <a:t>   3</a:t>
            </a:r>
            <a:r>
              <a:rPr lang="en-US" sz="1800" b="1" dirty="0" smtClean="0">
                <a:latin typeface="Courier New" charset="0"/>
                <a:ea typeface="+mn-ea"/>
              </a:rPr>
              <a:t>              </a:t>
            </a:r>
            <a:r>
              <a:rPr lang="en-US" sz="1800" b="1" u="sng" dirty="0" smtClean="0">
                <a:latin typeface="Courier New" charset="0"/>
                <a:ea typeface="+mn-ea"/>
              </a:rPr>
              <a:t>   4</a:t>
            </a:r>
            <a:r>
              <a:rPr lang="en-US" sz="1800" b="1" dirty="0" smtClean="0">
                <a:latin typeface="Courier New" charset="0"/>
                <a:ea typeface="+mn-ea"/>
              </a:rPr>
              <a:t>                  </a:t>
            </a:r>
            <a:r>
              <a:rPr lang="en-US" sz="1800" b="1" u="sng" dirty="0" smtClean="0">
                <a:latin typeface="Courier New" charset="0"/>
                <a:ea typeface="+mn-ea"/>
              </a:rPr>
              <a:t>    52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   4 ) 14           10 ) 45               27 ) 1425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       </a:t>
            </a:r>
            <a:r>
              <a:rPr lang="en-US" sz="1800" u="sng" dirty="0" smtClean="0">
                <a:latin typeface="Courier New" charset="0"/>
                <a:ea typeface="+mn-ea"/>
              </a:rPr>
              <a:t>12</a:t>
            </a:r>
            <a:r>
              <a:rPr lang="en-US" sz="1800" dirty="0" smtClean="0">
                <a:latin typeface="Courier New" charset="0"/>
                <a:ea typeface="+mn-ea"/>
              </a:rPr>
              <a:t>                </a:t>
            </a:r>
            <a:r>
              <a:rPr lang="en-US" sz="1800" u="sng" dirty="0" smtClean="0">
                <a:latin typeface="Courier New" charset="0"/>
                <a:ea typeface="+mn-ea"/>
              </a:rPr>
              <a:t>40</a:t>
            </a:r>
            <a:r>
              <a:rPr lang="en-US" sz="1800" dirty="0" smtClean="0">
                <a:latin typeface="Courier New" charset="0"/>
                <a:ea typeface="+mn-ea"/>
              </a:rPr>
              <a:t>                    </a:t>
            </a:r>
            <a:r>
              <a:rPr lang="en-US" sz="1800" u="sng" dirty="0" smtClean="0">
                <a:latin typeface="Courier New" charset="0"/>
                <a:ea typeface="+mn-ea"/>
              </a:rPr>
              <a:t>135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        2                 5                      75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                                                 </a:t>
            </a:r>
            <a:r>
              <a:rPr lang="en-US" sz="1800" u="sng" dirty="0" smtClean="0">
                <a:latin typeface="Courier New" charset="0"/>
                <a:ea typeface="+mn-ea"/>
              </a:rPr>
              <a:t>54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charset="2"/>
              <a:buNone/>
              <a:tabLst>
                <a:tab pos="2286000" algn="l"/>
              </a:tabLst>
              <a:defRPr/>
            </a:pPr>
            <a:r>
              <a:rPr lang="en-US" sz="1800" dirty="0" smtClean="0">
                <a:latin typeface="Courier New" charset="0"/>
                <a:ea typeface="+mn-ea"/>
              </a:rPr>
              <a:t>                                                 21</a:t>
            </a:r>
            <a:endParaRPr lang="en-US" sz="700" dirty="0" smtClean="0">
              <a:latin typeface="Courier New" charset="0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Marlett" pitchFamily="2" charset="2"/>
              <a:buChar char="8"/>
              <a:tabLst>
                <a:tab pos="2286000" algn="l"/>
              </a:tabLst>
              <a:defRPr/>
            </a:pPr>
            <a:r>
              <a:rPr lang="en-US" sz="2800" dirty="0" smtClean="0">
                <a:ea typeface="+mn-ea"/>
              </a:rPr>
              <a:t>More examples:	</a:t>
            </a:r>
          </a:p>
          <a:p>
            <a:pPr lvl="1" eaLnBrk="1" hangingPunct="1">
              <a:spcBef>
                <a:spcPts val="200"/>
              </a:spcBef>
              <a:tabLst>
                <a:tab pos="2286000" algn="l"/>
              </a:tabLst>
              <a:defRPr/>
            </a:pPr>
            <a:r>
              <a:rPr lang="en-US" sz="2400" dirty="0" smtClean="0">
                <a:latin typeface="Courier New" charset="0"/>
              </a:rPr>
              <a:t>32 / 5</a:t>
            </a:r>
            <a:r>
              <a:rPr lang="en-US" sz="2400" dirty="0" smtClean="0"/>
              <a:t>	is  </a:t>
            </a:r>
            <a:r>
              <a:rPr lang="en-US" sz="2400" dirty="0" smtClean="0">
                <a:latin typeface="Courier New" charset="0"/>
              </a:rPr>
              <a:t>6</a:t>
            </a:r>
          </a:p>
          <a:p>
            <a:pPr lvl="1" eaLnBrk="1" hangingPunct="1">
              <a:spcBef>
                <a:spcPts val="200"/>
              </a:spcBef>
              <a:tabLst>
                <a:tab pos="2286000" algn="l"/>
              </a:tabLst>
              <a:defRPr/>
            </a:pPr>
            <a:r>
              <a:rPr lang="en-US" sz="2400" dirty="0" smtClean="0">
                <a:latin typeface="Courier New" charset="0"/>
              </a:rPr>
              <a:t>84 / 10</a:t>
            </a:r>
            <a:r>
              <a:rPr lang="en-US" sz="2400" dirty="0" smtClean="0"/>
              <a:t>	is  </a:t>
            </a:r>
            <a:r>
              <a:rPr lang="en-US" sz="2400" dirty="0" smtClean="0">
                <a:latin typeface="Courier New" charset="0"/>
              </a:rPr>
              <a:t>8</a:t>
            </a:r>
          </a:p>
          <a:p>
            <a:pPr lvl="1" eaLnBrk="1" hangingPunct="1">
              <a:spcBef>
                <a:spcPts val="200"/>
              </a:spcBef>
              <a:tabLst>
                <a:tab pos="2286000" algn="l"/>
              </a:tabLst>
              <a:defRPr/>
            </a:pPr>
            <a:r>
              <a:rPr lang="en-US" sz="2400" dirty="0" smtClean="0">
                <a:latin typeface="Courier New" charset="0"/>
              </a:rPr>
              <a:t>156 / 100</a:t>
            </a:r>
            <a:r>
              <a:rPr lang="en-US" sz="2400" dirty="0" smtClean="0"/>
              <a:t>	is  </a:t>
            </a:r>
            <a:r>
              <a:rPr lang="en-US" sz="2400" dirty="0" smtClean="0">
                <a:latin typeface="Courier New" charset="0"/>
              </a:rPr>
              <a:t>1</a:t>
            </a:r>
          </a:p>
          <a:p>
            <a:pPr lvl="2" eaLnBrk="1" hangingPunct="1">
              <a:spcBef>
                <a:spcPts val="200"/>
              </a:spcBef>
              <a:tabLst>
                <a:tab pos="2286000" algn="l"/>
              </a:tabLst>
              <a:defRPr/>
            </a:pPr>
            <a:endParaRPr lang="en-US" sz="2000" dirty="0" smtClean="0"/>
          </a:p>
          <a:p>
            <a:pPr lvl="1" eaLnBrk="1" hangingPunct="1">
              <a:spcBef>
                <a:spcPts val="200"/>
              </a:spcBef>
              <a:tabLst>
                <a:tab pos="2286000" algn="l"/>
              </a:tabLst>
              <a:defRPr/>
            </a:pPr>
            <a:r>
              <a:rPr lang="en-US" sz="2400" dirty="0" smtClean="0"/>
              <a:t>Dividing by 0 causes an error</a:t>
            </a:r>
          </a:p>
        </p:txBody>
      </p:sp>
    </p:spTree>
    <p:extLst>
      <p:ext uri="{BB962C8B-B14F-4D97-AF65-F5344CB8AC3E}">
        <p14:creationId xmlns:p14="http://schemas.microsoft.com/office/powerpoint/2010/main" val="415103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Integer remainder with </a:t>
            </a:r>
            <a:r>
              <a:rPr lang="en-US" b="1" dirty="0">
                <a:solidFill>
                  <a:srgbClr val="4F6228"/>
                </a:solidFill>
                <a:latin typeface="Courier New" charset="0"/>
              </a:rPr>
              <a:t>%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 eaLnBrk="1" hangingPunct="1">
              <a:spcBef>
                <a:spcPts val="400"/>
              </a:spcBef>
              <a:tabLst>
                <a:tab pos="2290763" algn="l"/>
                <a:tab pos="4799013" algn="l"/>
              </a:tabLst>
            </a:pPr>
            <a:r>
              <a:rPr lang="en-US" sz="1800">
                <a:latin typeface="Arial" charset="0"/>
              </a:rPr>
              <a:t>The </a:t>
            </a:r>
            <a:r>
              <a:rPr lang="en-US" sz="1800">
                <a:latin typeface="Courier New" charset="0"/>
              </a:rPr>
              <a:t>%</a:t>
            </a:r>
            <a:r>
              <a:rPr lang="en-US" sz="1800">
                <a:latin typeface="Arial" charset="0"/>
              </a:rPr>
              <a:t> operator computes the remainder from integer division.</a:t>
            </a:r>
          </a:p>
          <a:p>
            <a:pPr marL="457200" lvl="1" indent="0" eaLnBrk="1" hangingPunct="1">
              <a:spcBef>
                <a:spcPts val="400"/>
              </a:spcBef>
              <a:buFontTx/>
              <a:buNone/>
              <a:tabLst>
                <a:tab pos="2290763" algn="l"/>
                <a:tab pos="4799013" algn="l"/>
              </a:tabLst>
            </a:pPr>
            <a:r>
              <a:rPr lang="en-US" sz="2400">
                <a:latin typeface="Courier New" charset="0"/>
              </a:rPr>
              <a:t>14 % 4</a:t>
            </a:r>
            <a:r>
              <a:rPr lang="en-US" sz="2400">
                <a:latin typeface="Arial" charset="0"/>
              </a:rPr>
              <a:t>	is  </a:t>
            </a:r>
            <a:r>
              <a:rPr lang="en-US" sz="2400">
                <a:latin typeface="Courier New" charset="0"/>
              </a:rPr>
              <a:t>2</a:t>
            </a:r>
          </a:p>
          <a:p>
            <a:pPr marL="457200" lvl="1" indent="0" eaLnBrk="1" hangingPunct="1">
              <a:spcBef>
                <a:spcPts val="400"/>
              </a:spcBef>
              <a:buFontTx/>
              <a:buNone/>
              <a:tabLst>
                <a:tab pos="2290763" algn="l"/>
                <a:tab pos="4799013" algn="l"/>
              </a:tabLst>
            </a:pPr>
            <a:r>
              <a:rPr lang="en-US" sz="2400">
                <a:latin typeface="Courier New" charset="0"/>
              </a:rPr>
              <a:t>218 % 5</a:t>
            </a:r>
            <a:r>
              <a:rPr lang="en-US" sz="2400">
                <a:latin typeface="Arial" charset="0"/>
              </a:rPr>
              <a:t>	is  </a:t>
            </a:r>
            <a:r>
              <a:rPr lang="en-US" sz="2400">
                <a:latin typeface="Courier New" charset="0"/>
              </a:rPr>
              <a:t>3</a:t>
            </a:r>
            <a:r>
              <a:rPr lang="en-US" sz="600">
                <a:latin typeface="Courier New" charset="0"/>
              </a:rPr>
              <a:t/>
            </a:r>
            <a:br>
              <a:rPr lang="en-US" sz="600">
                <a:latin typeface="Courier New" charset="0"/>
              </a:rPr>
            </a:br>
            <a:r>
              <a:rPr lang="en-US" sz="600">
                <a:latin typeface="Courier New" charset="0"/>
              </a:rPr>
              <a:t> </a:t>
            </a:r>
            <a:br>
              <a:rPr lang="en-US" sz="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</a:t>
            </a:r>
            <a:r>
              <a:rPr lang="en-US" sz="1600" u="sng">
                <a:latin typeface="Courier New" charset="0"/>
              </a:rPr>
              <a:t>   3</a:t>
            </a:r>
            <a:r>
              <a:rPr lang="en-US" sz="1600">
                <a:latin typeface="Courier New" charset="0"/>
              </a:rPr>
              <a:t>                </a:t>
            </a:r>
            <a:r>
              <a:rPr lang="en-US" sz="1600" u="sng">
                <a:latin typeface="Courier New" charset="0"/>
              </a:rPr>
              <a:t>   43</a:t>
            </a:r>
            <a:br>
              <a:rPr lang="en-US" sz="1600" u="sng">
                <a:latin typeface="Courier New" charset="0"/>
              </a:rPr>
            </a:br>
            <a:r>
              <a:rPr lang="en-US" sz="1600">
                <a:latin typeface="Courier New" charset="0"/>
              </a:rPr>
              <a:t>   4 ) 14              5 ) 218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</a:t>
            </a:r>
            <a:r>
              <a:rPr lang="en-US" sz="1600" u="sng">
                <a:latin typeface="Courier New" charset="0"/>
              </a:rPr>
              <a:t>12</a:t>
            </a:r>
            <a:r>
              <a:rPr lang="en-US" sz="1600">
                <a:latin typeface="Courier New" charset="0"/>
              </a:rPr>
              <a:t>                  </a:t>
            </a:r>
            <a:r>
              <a:rPr lang="en-US" sz="1600" u="sng">
                <a:latin typeface="Courier New" charset="0"/>
              </a:rPr>
              <a:t>20</a:t>
            </a:r>
            <a:r>
              <a:rPr lang="en-US" sz="1600">
                <a:latin typeface="Courier New" charset="0"/>
              </a:rPr>
              <a:t/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</a:t>
            </a:r>
            <a:r>
              <a:rPr lang="en-US" sz="1600" b="1">
                <a:latin typeface="Courier New" charset="0"/>
              </a:rPr>
              <a:t>2</a:t>
            </a:r>
            <a:r>
              <a:rPr lang="en-US" sz="1600">
                <a:latin typeface="Courier New" charset="0"/>
              </a:rPr>
              <a:t>                   18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                    </a:t>
            </a:r>
            <a:r>
              <a:rPr lang="en-US" sz="1600" u="sng">
                <a:latin typeface="Courier New" charset="0"/>
              </a:rPr>
              <a:t>15</a:t>
            </a:r>
            <a:br>
              <a:rPr lang="en-US" sz="1600" u="sng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                     </a:t>
            </a:r>
            <a:r>
              <a:rPr lang="en-US" sz="1600" b="1">
                <a:latin typeface="Courier New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charset="0"/>
              <a:buNone/>
              <a:tabLst>
                <a:tab pos="2290763" algn="l"/>
                <a:tab pos="4799013" algn="l"/>
              </a:tabLst>
            </a:pPr>
            <a:endParaRPr lang="en-US" sz="7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charset="0"/>
              <a:buNone/>
              <a:tabLst>
                <a:tab pos="2290763" algn="l"/>
                <a:tab pos="4799013" algn="l"/>
              </a:tabLst>
            </a:pPr>
            <a:endParaRPr lang="en-US" sz="700">
              <a:latin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tabLst>
                <a:tab pos="2290763" algn="l"/>
                <a:tab pos="4799013" algn="l"/>
              </a:tabLst>
            </a:pPr>
            <a:r>
              <a:rPr lang="en-US" sz="2800">
                <a:latin typeface="Arial" charset="0"/>
              </a:rPr>
              <a:t>Applications of </a:t>
            </a:r>
            <a:r>
              <a:rPr lang="en-US" sz="2800">
                <a:latin typeface="Courier New" charset="0"/>
              </a:rPr>
              <a:t>%</a:t>
            </a:r>
            <a:r>
              <a:rPr lang="en-US" sz="2800">
                <a:latin typeface="Arial" charset="0"/>
              </a:rPr>
              <a:t> operator: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400"/>
              </a:spcBef>
              <a:tabLst>
                <a:tab pos="2290763" algn="l"/>
                <a:tab pos="4799013" algn="l"/>
              </a:tabLst>
            </a:pPr>
            <a:r>
              <a:rPr lang="en-US" sz="2400">
                <a:latin typeface="Arial" charset="0"/>
              </a:rPr>
              <a:t>Obtain last digit of a number:</a:t>
            </a:r>
            <a:r>
              <a:rPr lang="en-US" sz="2400" i="1">
                <a:latin typeface="Arial" charset="0"/>
              </a:rPr>
              <a:t>	</a:t>
            </a:r>
            <a:r>
              <a:rPr lang="en-US" sz="2400">
                <a:latin typeface="Courier New" charset="0"/>
              </a:rPr>
              <a:t>230857 % 10</a:t>
            </a:r>
            <a:r>
              <a:rPr lang="en-US" sz="2400">
                <a:latin typeface="Arial" charset="0"/>
              </a:rPr>
              <a:t> is </a:t>
            </a:r>
            <a:r>
              <a:rPr lang="en-US" sz="2400">
                <a:latin typeface="Courier New" charset="0"/>
              </a:rPr>
              <a:t>7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400"/>
              </a:spcBef>
              <a:tabLst>
                <a:tab pos="2290763" algn="l"/>
                <a:tab pos="4799013" algn="l"/>
              </a:tabLst>
            </a:pPr>
            <a:r>
              <a:rPr lang="en-US" sz="2400">
                <a:latin typeface="Arial" charset="0"/>
              </a:rPr>
              <a:t>Obtain last 4 digits:  </a:t>
            </a:r>
            <a:r>
              <a:rPr lang="en-US" sz="2400">
                <a:latin typeface="Courier New" charset="0"/>
              </a:rPr>
              <a:t>658236489 % 10000</a:t>
            </a:r>
            <a:r>
              <a:rPr lang="en-US" sz="2400">
                <a:latin typeface="Arial" charset="0"/>
              </a:rPr>
              <a:t> is </a:t>
            </a:r>
            <a:r>
              <a:rPr lang="en-US" sz="2400">
                <a:latin typeface="Courier New" charset="0"/>
              </a:rPr>
              <a:t>6489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400"/>
              </a:spcBef>
              <a:tabLst>
                <a:tab pos="2290763" algn="l"/>
                <a:tab pos="4799013" algn="l"/>
              </a:tabLst>
            </a:pPr>
            <a:r>
              <a:rPr lang="en-US" sz="2400">
                <a:latin typeface="Arial" charset="0"/>
              </a:rPr>
              <a:t>See whether a number is odd:	</a:t>
            </a:r>
            <a:r>
              <a:rPr lang="en-US" sz="2400">
                <a:latin typeface="Courier New" charset="0"/>
              </a:rPr>
              <a:t>7 % 2</a:t>
            </a:r>
            <a:r>
              <a:rPr lang="en-US" sz="2400">
                <a:latin typeface="Arial" charset="0"/>
              </a:rPr>
              <a:t> is </a:t>
            </a:r>
            <a:r>
              <a:rPr lang="en-US" sz="2400">
                <a:latin typeface="Courier New" charset="0"/>
              </a:rPr>
              <a:t>1</a:t>
            </a:r>
            <a:r>
              <a:rPr lang="en-US" sz="2400">
                <a:latin typeface="Arial" charset="0"/>
              </a:rPr>
              <a:t>,  </a:t>
            </a:r>
            <a:r>
              <a:rPr lang="en-US" sz="2400">
                <a:latin typeface="Courier New" charset="0"/>
              </a:rPr>
              <a:t>42 % 2</a:t>
            </a:r>
            <a:r>
              <a:rPr lang="en-US" sz="2400">
                <a:latin typeface="Arial" charset="0"/>
              </a:rPr>
              <a:t> is </a:t>
            </a:r>
            <a:r>
              <a:rPr lang="en-US" sz="2400">
                <a:latin typeface="Courier New" charset="0"/>
              </a:rPr>
              <a:t>0</a:t>
            </a: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6096000" y="2006600"/>
            <a:ext cx="2819400" cy="187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>
                <a:latin typeface="Verdana" charset="0"/>
                <a:cs typeface="Times New Roman" charset="0"/>
              </a:rPr>
              <a:t>What is the result?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45 % 6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2 % 2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8 % 20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11 % 0</a:t>
            </a:r>
          </a:p>
        </p:txBody>
      </p:sp>
    </p:spTree>
    <p:extLst>
      <p:ext uri="{BB962C8B-B14F-4D97-AF65-F5344CB8AC3E}">
        <p14:creationId xmlns:p14="http://schemas.microsoft.com/office/powerpoint/2010/main" val="4098789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Question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each expression evaluate to?</a:t>
            </a:r>
          </a:p>
          <a:p>
            <a:r>
              <a:rPr lang="en-US" dirty="0" smtClean="0"/>
              <a:t>13 % 5</a:t>
            </a:r>
          </a:p>
          <a:p>
            <a:r>
              <a:rPr lang="en-US" dirty="0" smtClean="0"/>
              <a:t>5 % 13</a:t>
            </a:r>
          </a:p>
          <a:p>
            <a:r>
              <a:rPr lang="en-US" dirty="0" smtClean="0"/>
              <a:t>30%5</a:t>
            </a:r>
          </a:p>
          <a:p>
            <a:r>
              <a:rPr lang="en-US" dirty="0" smtClean="0"/>
              <a:t>1017 % 100 + (12 %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05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Order of Operations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Order of operations</a:t>
            </a:r>
          </a:p>
          <a:p>
            <a:pPr marL="0" indent="0">
              <a:buNone/>
            </a:pPr>
            <a:r>
              <a:rPr lang="en-US" dirty="0" smtClean="0"/>
              <a:t>				operator			evaluation direction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+, - (unary)			right to left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*, /, %				left to right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+, - (binary)			left to right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=, +=, -=, *=, /=	right to left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parentheses to change order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08541" y="2528130"/>
            <a:ext cx="6301663" cy="11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5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994833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 Standards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45" y="1206500"/>
            <a:ext cx="8988255" cy="5521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C Standards: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ANSI C: from late 80s (aka C89)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C99: standard from 1999</a:t>
            </a:r>
          </a:p>
          <a:p>
            <a:pPr marL="914400" lvl="1" indent="-514350"/>
            <a:r>
              <a:rPr lang="en-US" dirty="0" smtClean="0"/>
              <a:t>New built-in types (e.g., 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err="1" smtClean="0">
                <a:latin typeface="Courier New"/>
                <a:cs typeface="Courier New"/>
              </a:rPr>
              <a:t>stdbool.h</a:t>
            </a:r>
            <a:r>
              <a:rPr lang="en-US" dirty="0" smtClean="0"/>
              <a:t> provides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endParaRPr lang="en-US" dirty="0" smtClean="0">
              <a:latin typeface="Courier New"/>
              <a:cs typeface="Courier New"/>
            </a:endParaRPr>
          </a:p>
          <a:p>
            <a:pPr marL="914400" lvl="1" indent="-514350"/>
            <a:r>
              <a:rPr lang="en-US" dirty="0" smtClean="0"/>
              <a:t>Added variable-length arrays, single line comments, declarations and code mixing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C11: current standard, released in 2011</a:t>
            </a:r>
          </a:p>
          <a:p>
            <a:pPr marL="914400" lvl="1" indent="-514350"/>
            <a:r>
              <a:rPr lang="en-US" dirty="0" smtClean="0"/>
              <a:t>Improved Unicode support (char16_t, char32_t types for storing UTF-16, UTF-32 encoded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3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2047875" y="3513138"/>
            <a:ext cx="138112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685925" y="3240088"/>
            <a:ext cx="11684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76400" y="2743200"/>
            <a:ext cx="1236663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Remember PEMDAS?</a:t>
            </a:r>
          </a:p>
        </p:txBody>
      </p:sp>
      <p:sp>
        <p:nvSpPr>
          <p:cNvPr id="4229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14908" y="960438"/>
            <a:ext cx="9110663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  <a:tabLst>
                <a:tab pos="3657600" algn="l"/>
              </a:tabLst>
            </a:pPr>
            <a:r>
              <a:rPr lang="en-US" sz="2800" b="1" dirty="0">
                <a:latin typeface="Arial" charset="0"/>
              </a:rPr>
              <a:t>precedence</a:t>
            </a:r>
            <a:r>
              <a:rPr lang="en-US" sz="2800" dirty="0">
                <a:latin typeface="Arial" charset="0"/>
              </a:rPr>
              <a:t>: Order in which operators are evaluated.</a:t>
            </a:r>
            <a:endParaRPr lang="en-US" sz="800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tabLst>
                <a:tab pos="3657600" algn="l"/>
              </a:tabLst>
            </a:pPr>
            <a:r>
              <a:rPr lang="en-US" sz="2400" dirty="0">
                <a:latin typeface="Arial" charset="0"/>
              </a:rPr>
              <a:t>Generally operators evaluate left-to-right.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Courier New" charset="0"/>
              </a:rPr>
              <a:t>1 - 2 - 3</a:t>
            </a:r>
            <a:r>
              <a:rPr lang="en-US" sz="2400" dirty="0">
                <a:latin typeface="Arial" charset="0"/>
              </a:rPr>
              <a:t>  is  </a:t>
            </a:r>
            <a:r>
              <a:rPr lang="en-US" sz="2400" dirty="0">
                <a:latin typeface="Courier New" charset="0"/>
              </a:rPr>
              <a:t>(1 - 2) - 3</a:t>
            </a:r>
            <a:r>
              <a:rPr lang="en-US" sz="2400" dirty="0">
                <a:latin typeface="Arial" charset="0"/>
              </a:rPr>
              <a:t>  which is  </a:t>
            </a:r>
            <a:r>
              <a:rPr lang="en-US" sz="2400" dirty="0">
                <a:latin typeface="Courier New" charset="0"/>
              </a:rPr>
              <a:t>-4</a:t>
            </a: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tabLst>
                <a:tab pos="3657600" algn="l"/>
              </a:tabLst>
            </a:pPr>
            <a:endParaRPr lang="en-US" sz="2400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tabLst>
                <a:tab pos="3657600" algn="l"/>
              </a:tabLst>
            </a:pPr>
            <a:r>
              <a:rPr lang="en-US" sz="2400" dirty="0">
                <a:latin typeface="Arial" charset="0"/>
              </a:rPr>
              <a:t>But </a:t>
            </a:r>
            <a:r>
              <a:rPr lang="en-US" sz="2400" dirty="0">
                <a:latin typeface="Courier New" charset="0"/>
              </a:rPr>
              <a:t>*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charset="0"/>
              </a:rPr>
              <a:t>/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charset="0"/>
              </a:rPr>
              <a:t>%</a:t>
            </a:r>
            <a:r>
              <a:rPr lang="en-US" sz="2400" dirty="0">
                <a:latin typeface="Arial" charset="0"/>
              </a:rPr>
              <a:t> have a higher level of precedence than </a:t>
            </a:r>
            <a:r>
              <a:rPr lang="en-US" sz="2400" dirty="0">
                <a:latin typeface="Courier New" charset="0"/>
              </a:rPr>
              <a:t>+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charset="0"/>
              </a:rPr>
              <a:t>-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700" dirty="0">
                <a:latin typeface="Arial" charset="0"/>
              </a:rPr>
              <a:t/>
            </a:r>
            <a:br>
              <a:rPr lang="en-US" sz="700" dirty="0">
                <a:latin typeface="Arial" charset="0"/>
              </a:rPr>
            </a:br>
            <a:r>
              <a:rPr lang="en-US" sz="700" dirty="0">
                <a:latin typeface="Arial" charset="0"/>
              </a:rPr>
              <a:t/>
            </a:r>
            <a:br>
              <a:rPr lang="en-US" sz="700" dirty="0">
                <a:latin typeface="Arial" charset="0"/>
              </a:rPr>
            </a:br>
            <a:r>
              <a:rPr lang="en-US" sz="2400" dirty="0">
                <a:latin typeface="Courier New" charset="0"/>
              </a:rPr>
              <a:t>1 + </a:t>
            </a:r>
            <a:r>
              <a:rPr lang="en-US" sz="2400" b="1" dirty="0">
                <a:latin typeface="Courier New" charset="0"/>
              </a:rPr>
              <a:t>3 * 4</a:t>
            </a:r>
            <a:r>
              <a:rPr lang="en-US" sz="2400" dirty="0">
                <a:latin typeface="Arial" charset="0"/>
              </a:rPr>
              <a:t>	is </a:t>
            </a:r>
            <a:r>
              <a:rPr lang="en-US" sz="2400" dirty="0">
                <a:latin typeface="Courier New" charset="0"/>
              </a:rPr>
              <a:t>13</a:t>
            </a: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endParaRPr lang="en-US" sz="700" dirty="0"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endParaRPr lang="en-US" sz="700" dirty="0">
              <a:latin typeface="Arial" charset="0"/>
            </a:endParaRP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r>
              <a:rPr lang="en-US" sz="700" dirty="0">
                <a:latin typeface="Arial" charset="0"/>
              </a:rPr>
              <a:t>	</a:t>
            </a:r>
            <a:r>
              <a:rPr lang="en-US" sz="2400" dirty="0">
                <a:latin typeface="Courier New" charset="0"/>
              </a:rPr>
              <a:t>6 + </a:t>
            </a:r>
            <a:r>
              <a:rPr lang="en-US" sz="2400" b="1" dirty="0">
                <a:latin typeface="Courier New" charset="0"/>
              </a:rPr>
              <a:t>8 / 2</a:t>
            </a:r>
            <a:r>
              <a:rPr lang="en-US" sz="2400" dirty="0">
                <a:latin typeface="Courier New" charset="0"/>
              </a:rPr>
              <a:t> * 3</a:t>
            </a: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r>
              <a:rPr lang="en-US" sz="2400" dirty="0">
                <a:latin typeface="Courier New" charset="0"/>
              </a:rPr>
              <a:t>	6 +   </a:t>
            </a:r>
            <a:r>
              <a:rPr lang="en-US" sz="2400" b="1" dirty="0">
                <a:latin typeface="Courier New" charset="0"/>
              </a:rPr>
              <a:t>4   * 3</a:t>
            </a:r>
            <a:endParaRPr lang="en-US" sz="2400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r>
              <a:rPr lang="en-US" sz="2400" dirty="0">
                <a:latin typeface="Courier New" charset="0"/>
              </a:rPr>
              <a:t>	6 +     12</a:t>
            </a:r>
            <a:r>
              <a:rPr lang="en-US" sz="2400" dirty="0">
                <a:latin typeface="Arial" charset="0"/>
              </a:rPr>
              <a:t>	is </a:t>
            </a:r>
            <a:r>
              <a:rPr lang="en-US" sz="2400" dirty="0">
                <a:latin typeface="Courier New" charset="0"/>
              </a:rPr>
              <a:t>18</a:t>
            </a:r>
          </a:p>
          <a:p>
            <a:pPr lvl="1" eaLnBrk="1" hangingPunct="1">
              <a:lnSpc>
                <a:spcPct val="70000"/>
              </a:lnSpc>
              <a:spcBef>
                <a:spcPts val="300"/>
              </a:spcBef>
              <a:tabLst>
                <a:tab pos="3657600" algn="l"/>
              </a:tabLst>
            </a:pP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tabLst>
                <a:tab pos="3657600" algn="l"/>
              </a:tabLst>
            </a:pPr>
            <a:r>
              <a:rPr lang="en-US" sz="2400" dirty="0">
                <a:latin typeface="Arial" charset="0"/>
              </a:rPr>
              <a:t>Parentheses can force a certain order of evaluation: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Courier New" charset="0"/>
              </a:rPr>
              <a:t>(1 + 3) * 4</a:t>
            </a:r>
            <a:r>
              <a:rPr lang="en-US" sz="2400" dirty="0">
                <a:latin typeface="Arial" charset="0"/>
              </a:rPr>
              <a:t>	is </a:t>
            </a:r>
            <a:r>
              <a:rPr lang="en-US" sz="2400" dirty="0">
                <a:latin typeface="Courier New" charset="0"/>
              </a:rPr>
              <a:t>16</a:t>
            </a: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Wingdings 2" charset="0"/>
              <a:buNone/>
              <a:tabLst>
                <a:tab pos="3657600" algn="l"/>
              </a:tabLst>
            </a:pPr>
            <a:endParaRPr lang="en-US" sz="700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tabLst>
                <a:tab pos="3657600" algn="l"/>
              </a:tabLst>
            </a:pPr>
            <a:r>
              <a:rPr lang="en-US" sz="2400" dirty="0">
                <a:latin typeface="Arial" charset="0"/>
              </a:rPr>
              <a:t>Spacing does not affect order of evaluation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Courier New" charset="0"/>
              </a:rPr>
              <a:t>1+3 * 4-2</a:t>
            </a:r>
            <a:r>
              <a:rPr lang="en-US" sz="2400" dirty="0">
                <a:latin typeface="Arial" charset="0"/>
              </a:rPr>
              <a:t>	is </a:t>
            </a:r>
            <a:r>
              <a:rPr lang="en-US" sz="2400" dirty="0">
                <a:latin typeface="Courier New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95089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Precedence examples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752600"/>
            <a:ext cx="4343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400">
                <a:latin typeface="Courier New" charset="0"/>
              </a:rPr>
              <a:t>1 * 2 + 3 * 5 %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\_/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2</a:t>
            </a:r>
            <a:r>
              <a:rPr lang="en-US" sz="2400">
                <a:latin typeface="Courier New" charset="0"/>
              </a:rPr>
              <a:t>   + 3 * 5 %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\_/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2   +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15</a:t>
            </a:r>
            <a:r>
              <a:rPr lang="en-US" sz="2400">
                <a:latin typeface="Courier New" charset="0"/>
              </a:rPr>
              <a:t>   %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  \___/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  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2   +   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3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\________/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| 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  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5</a:t>
            </a:r>
          </a:p>
        </p:txBody>
      </p:sp>
      <p:sp>
        <p:nvSpPr>
          <p:cNvPr id="1419268" name="Rectangle 4"/>
          <p:cNvSpPr>
            <a:spLocks noChangeArrowheads="1"/>
          </p:cNvSpPr>
          <p:nvPr/>
        </p:nvSpPr>
        <p:spPr bwMode="auto">
          <a:xfrm>
            <a:off x="4800600" y="17526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bg1"/>
              </a:buClr>
              <a:buSzPct val="60000"/>
            </a:pPr>
            <a:r>
              <a:rPr lang="en-US" sz="2400">
                <a:latin typeface="Courier New" charset="0"/>
              </a:rPr>
              <a:t>1 + 8 / 3 * 2 - 9</a:t>
            </a:r>
          </a:p>
          <a:p>
            <a:pPr marL="342900" indent="-342900">
              <a:lnSpc>
                <a:spcPct val="80000"/>
              </a:lnSpc>
              <a:buClr>
                <a:schemeClr val="bg1"/>
              </a:buClr>
              <a:buSzPct val="60000"/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\_/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1 +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2</a:t>
            </a:r>
            <a:r>
              <a:rPr lang="en-US" sz="2400">
                <a:latin typeface="Courier New" charset="0"/>
              </a:rPr>
              <a:t>   * 2 - 9</a:t>
            </a:r>
          </a:p>
          <a:p>
            <a:pPr marL="342900" indent="-342900">
              <a:lnSpc>
                <a:spcPct val="80000"/>
              </a:lnSpc>
              <a:buClr>
                <a:schemeClr val="bg1"/>
              </a:buClr>
              <a:buSzPct val="60000"/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\___/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1 +  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 4</a:t>
            </a:r>
            <a:r>
              <a:rPr lang="en-US" sz="2400">
                <a:latin typeface="Courier New" charset="0"/>
              </a:rPr>
              <a:t>    - 9</a:t>
            </a:r>
          </a:p>
          <a:p>
            <a:pPr marL="342900" indent="-342900">
              <a:lnSpc>
                <a:spcPct val="80000"/>
              </a:lnSpc>
              <a:buClr>
                <a:schemeClr val="bg1"/>
              </a:buClr>
              <a:buSzPct val="60000"/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\______/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|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5</a:t>
            </a:r>
            <a:r>
              <a:rPr lang="en-US" sz="2400">
                <a:latin typeface="Courier New" charset="0"/>
              </a:rPr>
              <a:t>         - 9</a:t>
            </a:r>
          </a:p>
          <a:p>
            <a:pPr marL="342900" indent="-342900">
              <a:lnSpc>
                <a:spcPct val="80000"/>
              </a:lnSpc>
              <a:buClr>
                <a:schemeClr val="bg1"/>
              </a:buClr>
              <a:buSzPct val="60000"/>
            </a:pP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\_________/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solidFill>
                  <a:srgbClr val="808080"/>
                </a:solidFill>
                <a:latin typeface="Courier New" charset="0"/>
              </a:rPr>
              <a:t>          | </a:t>
            </a:r>
            <a:br>
              <a:rPr lang="en-US" sz="2400">
                <a:solidFill>
                  <a:srgbClr val="808080"/>
                </a:solidFill>
                <a:latin typeface="Courier New" charset="0"/>
              </a:rPr>
            </a:br>
            <a:r>
              <a:rPr lang="en-US" sz="2400">
                <a:latin typeface="Courier New" charset="0"/>
              </a:rPr>
              <a:t>          </a:t>
            </a:r>
            <a:r>
              <a:rPr lang="en-US" sz="2400" b="1">
                <a:solidFill>
                  <a:srgbClr val="800000"/>
                </a:solidFill>
                <a:latin typeface="Courier New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421271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 autoUpdateAnimBg="0"/>
      <p:bldP spid="141926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Precedence questions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90600"/>
            <a:ext cx="8686800" cy="5105400"/>
          </a:xfrm>
        </p:spPr>
        <p:txBody>
          <a:bodyPr>
            <a:normAutofit fontScale="92500"/>
          </a:bodyPr>
          <a:lstStyle/>
          <a:p>
            <a:pPr eaLnBrk="1" hangingPunct="1"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What values result from the following expressions?</a:t>
            </a:r>
          </a:p>
          <a:p>
            <a:pPr lvl="1" eaLnBrk="1" hangingPunct="1">
              <a:buFont typeface="Wingdings 2" charset="2"/>
              <a:buNone/>
              <a:defRPr/>
            </a:pPr>
            <a:endParaRPr lang="en-US" sz="800" dirty="0" smtClean="0">
              <a:latin typeface="Courier New" charset="0"/>
            </a:endParaRP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9 / 5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695 % 20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7 + 6 * 5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7 * 6 + 5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248 % 100 / 5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6 * 3 - 9 / 4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(5 - 7) * 4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6 + (18 % (17 - 12))</a:t>
            </a:r>
          </a:p>
        </p:txBody>
      </p:sp>
    </p:spTree>
    <p:extLst>
      <p:ext uri="{BB962C8B-B14F-4D97-AF65-F5344CB8AC3E}">
        <p14:creationId xmlns:p14="http://schemas.microsoft.com/office/powerpoint/2010/main" val="766917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85655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Real numbers (type </a:t>
            </a:r>
            <a:r>
              <a:rPr lang="en-US" b="1" dirty="0">
                <a:solidFill>
                  <a:srgbClr val="4F6228"/>
                </a:solidFill>
                <a:latin typeface="Courier New" charset="0"/>
              </a:rPr>
              <a:t>double</a:t>
            </a:r>
            <a:r>
              <a:rPr lang="en-US" b="1" dirty="0">
                <a:solidFill>
                  <a:srgbClr val="4F6228"/>
                </a:solidFill>
                <a:latin typeface="Arial" charset="0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Examples:   </a:t>
            </a:r>
            <a:r>
              <a:rPr lang="en-US" dirty="0">
                <a:latin typeface="Courier New" charset="0"/>
              </a:rPr>
              <a:t>6.022</a:t>
            </a:r>
            <a:r>
              <a:rPr lang="en-US" dirty="0">
                <a:latin typeface="Arial" charset="0"/>
              </a:rPr>
              <a:t> ,   </a:t>
            </a:r>
            <a:r>
              <a:rPr lang="en-US" dirty="0">
                <a:latin typeface="Courier New" charset="0"/>
              </a:rPr>
              <a:t>-42.0</a:t>
            </a:r>
            <a:r>
              <a:rPr lang="en-US" dirty="0">
                <a:latin typeface="Arial" charset="0"/>
              </a:rPr>
              <a:t> ,   </a:t>
            </a:r>
            <a:r>
              <a:rPr lang="en-US" dirty="0">
                <a:latin typeface="Courier New" charset="0"/>
              </a:rPr>
              <a:t>2.143e17</a:t>
            </a:r>
          </a:p>
          <a:p>
            <a:pPr lvl="1" eaLnBrk="1" hangingPunct="1"/>
            <a:endParaRPr lang="en-US" sz="800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Placing </a:t>
            </a:r>
            <a:r>
              <a:rPr lang="en-US" dirty="0">
                <a:latin typeface="Courier New" charset="0"/>
              </a:rPr>
              <a:t>.0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>
                <a:latin typeface="Arial" charset="0"/>
              </a:rPr>
              <a:t> after an integer makes it a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Or use an explicit type cast: </a:t>
            </a:r>
            <a:r>
              <a:rPr lang="en-US" dirty="0" smtClean="0">
                <a:latin typeface="Courier New"/>
                <a:cs typeface="Courier New"/>
              </a:rPr>
              <a:t>x = (double) 65;</a:t>
            </a:r>
            <a:r>
              <a:rPr lang="en-US" dirty="0" smtClean="0">
                <a:latin typeface="Arial" charset="0"/>
              </a:rPr>
              <a:t>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If you want type </a:t>
            </a:r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6.022f, -42.0f</a:t>
            </a:r>
            <a:endParaRPr lang="en-US" dirty="0">
              <a:latin typeface="Courier New"/>
              <a:cs typeface="Courier New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operators  </a:t>
            </a:r>
            <a:r>
              <a:rPr lang="en-US" dirty="0">
                <a:latin typeface="Courier New" charset="0"/>
              </a:rPr>
              <a:t>+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-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*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Courier New" charset="0"/>
              </a:rPr>
              <a:t>/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Arial" charset="0"/>
              </a:rPr>
              <a:t>  all still work with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>
                <a:latin typeface="Arial" charset="0"/>
              </a:rPr>
              <a:t>.</a:t>
            </a:r>
          </a:p>
          <a:p>
            <a:pPr lvl="1" eaLnBrk="1" hangingPunct="1"/>
            <a:endParaRPr lang="en-US" sz="800" dirty="0">
              <a:latin typeface="Courier New" charset="0"/>
            </a:endParaRPr>
          </a:p>
          <a:p>
            <a:pPr lvl="1" eaLnBrk="1" hangingPunct="1"/>
            <a:r>
              <a:rPr lang="en-US" dirty="0">
                <a:latin typeface="Courier New" charset="0"/>
              </a:rPr>
              <a:t>/</a:t>
            </a:r>
            <a:r>
              <a:rPr lang="en-US" dirty="0">
                <a:latin typeface="Arial" charset="0"/>
              </a:rPr>
              <a:t> produces an exact answer:  </a:t>
            </a:r>
            <a:r>
              <a:rPr lang="en-US" dirty="0">
                <a:latin typeface="Courier New" charset="0"/>
              </a:rPr>
              <a:t>15.0 / 2.0</a:t>
            </a:r>
            <a:r>
              <a:rPr lang="en-US" dirty="0">
                <a:latin typeface="Arial" charset="0"/>
              </a:rPr>
              <a:t> is </a:t>
            </a:r>
            <a:r>
              <a:rPr lang="en-US" dirty="0">
                <a:latin typeface="Courier New" charset="0"/>
              </a:rPr>
              <a:t>7.5</a:t>
            </a:r>
            <a:endParaRPr lang="en-US" dirty="0">
              <a:latin typeface="Arial" charset="0"/>
            </a:endParaRPr>
          </a:p>
          <a:p>
            <a:pPr lvl="2" eaLnBrk="1" hangingPunct="1"/>
            <a:endParaRPr lang="en-US" sz="800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Precedence is the same: 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Arial" charset="0"/>
              </a:rPr>
              <a:t>  before  </a:t>
            </a:r>
            <a:r>
              <a:rPr lang="en-US" dirty="0">
                <a:latin typeface="Courier New" charset="0"/>
              </a:rPr>
              <a:t>*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/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>
                <a:latin typeface="Arial" charset="0"/>
              </a:rPr>
              <a:t>before  </a:t>
            </a:r>
            <a:r>
              <a:rPr lang="en-US" dirty="0">
                <a:latin typeface="Courier New" charset="0"/>
              </a:rPr>
              <a:t>+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009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Precision in 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floating-point </a:t>
            </a:r>
            <a:r>
              <a:rPr lang="en-US" b="1" dirty="0">
                <a:solidFill>
                  <a:srgbClr val="4F6228"/>
                </a:solidFill>
                <a:latin typeface="Arial" charset="0"/>
              </a:rPr>
              <a:t>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The computer internally represents real numbers in an imprecise way.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Terminating base 10 decimals may not be terminating in base 2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Terminating base 2 number may not be represented exactly due to type restrictions</a:t>
            </a:r>
          </a:p>
          <a:p>
            <a:pPr lvl="1" eaLnBrk="1" hangingPunct="1"/>
            <a:r>
              <a:rPr lang="en-US" u="sng" dirty="0" smtClean="0">
                <a:latin typeface="Arial" charset="0"/>
              </a:rPr>
              <a:t>Rounding error</a:t>
            </a:r>
            <a:r>
              <a:rPr lang="en-US" dirty="0" smtClean="0">
                <a:latin typeface="Arial" charset="0"/>
              </a:rPr>
              <a:t>: error introduced by calculations on approximations</a:t>
            </a:r>
          </a:p>
          <a:p>
            <a:r>
              <a:rPr lang="en-US" dirty="0" smtClean="0">
                <a:latin typeface="Arial" charset="0"/>
              </a:rPr>
              <a:t>More on these issues in </a:t>
            </a:r>
            <a:r>
              <a:rPr lang="en-US" dirty="0" err="1" smtClean="0">
                <a:latin typeface="Arial" charset="0"/>
              </a:rPr>
              <a:t>ch.</a:t>
            </a:r>
            <a:r>
              <a:rPr lang="en-US" dirty="0" smtClean="0">
                <a:latin typeface="Arial" charset="0"/>
              </a:rPr>
              <a:t> 7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4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743200" y="3959225"/>
            <a:ext cx="7620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316441" y="1406525"/>
            <a:ext cx="8686800" cy="5105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2800" dirty="0">
                <a:latin typeface="Arial" charset="0"/>
              </a:rPr>
              <a:t>When </a:t>
            </a:r>
            <a:r>
              <a:rPr lang="en-US" sz="2800" dirty="0" err="1">
                <a:latin typeface="Courier New" charset="0"/>
              </a:rPr>
              <a:t>int</a:t>
            </a:r>
            <a:r>
              <a:rPr lang="en-US" sz="2800" dirty="0">
                <a:latin typeface="Arial" charset="0"/>
              </a:rPr>
              <a:t> and </a:t>
            </a:r>
            <a:r>
              <a:rPr lang="en-US" sz="2800" dirty="0">
                <a:latin typeface="Courier New" charset="0"/>
              </a:rPr>
              <a:t>double</a:t>
            </a:r>
            <a:r>
              <a:rPr lang="en-US" sz="2800" dirty="0">
                <a:latin typeface="Arial" charset="0"/>
              </a:rPr>
              <a:t> are mixed, the result is a </a:t>
            </a:r>
            <a:r>
              <a:rPr lang="en-US" sz="2800" dirty="0">
                <a:latin typeface="Courier New" charset="0"/>
              </a:rPr>
              <a:t>double</a:t>
            </a:r>
            <a:r>
              <a:rPr lang="en-US" sz="2800" dirty="0">
                <a:latin typeface="Arial" charset="0"/>
              </a:rPr>
              <a:t>.</a:t>
            </a:r>
          </a:p>
          <a:p>
            <a:pPr lvl="1" eaLnBrk="1" hangingPunct="1">
              <a:spcBef>
                <a:spcPts val="200"/>
              </a:spcBef>
            </a:pPr>
            <a:r>
              <a:rPr lang="en-US" sz="2400" dirty="0">
                <a:latin typeface="Courier New" charset="0"/>
              </a:rPr>
              <a:t>4.2 * 3</a:t>
            </a:r>
            <a:r>
              <a:rPr lang="en-US" sz="2400" dirty="0">
                <a:latin typeface="Arial" charset="0"/>
              </a:rPr>
              <a:t>  is  </a:t>
            </a:r>
            <a:r>
              <a:rPr lang="en-US" sz="2400" dirty="0">
                <a:latin typeface="Courier New" charset="0"/>
              </a:rPr>
              <a:t>12.6</a:t>
            </a:r>
          </a:p>
          <a:p>
            <a:pPr lvl="1" eaLnBrk="1" hangingPunct="1">
              <a:spcBef>
                <a:spcPts val="200"/>
              </a:spcBef>
            </a:pPr>
            <a:endParaRPr lang="en-US" sz="700" dirty="0">
              <a:latin typeface="Arial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sz="2800" dirty="0">
                <a:latin typeface="Arial" charset="0"/>
              </a:rPr>
              <a:t>The conversion is per-operator, affecting only its operands.</a:t>
            </a: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endParaRPr lang="en-US" sz="700" dirty="0">
              <a:latin typeface="Courier New" charset="0"/>
            </a:endParaRP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r>
              <a:rPr lang="en-US" sz="1600" dirty="0">
                <a:latin typeface="Courier New" charset="0"/>
              </a:rPr>
              <a:t>7 / 3 * 1.2 + 3 / 2</a:t>
            </a: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\_/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|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charset="0"/>
              </a:rPr>
              <a:t>2</a:t>
            </a:r>
            <a:r>
              <a:rPr lang="en-US" sz="1600" dirty="0">
                <a:latin typeface="Courier New" charset="0"/>
              </a:rPr>
              <a:t>   * 1.2 + 3 / 2</a:t>
            </a: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\___/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  |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 charset="0"/>
              </a:rPr>
              <a:t>2.4</a:t>
            </a:r>
            <a:r>
              <a:rPr lang="en-US" sz="1600" dirty="0">
                <a:latin typeface="Courier New" charset="0"/>
              </a:rPr>
              <a:t>     + </a:t>
            </a:r>
            <a:r>
              <a:rPr lang="en-US" sz="1600" b="1" dirty="0">
                <a:latin typeface="Courier New" charset="0"/>
              </a:rPr>
              <a:t>3 / 2</a:t>
            </a: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            \_/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             |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2.4     +   </a:t>
            </a:r>
            <a:r>
              <a:rPr lang="en-US" sz="1600" b="1" dirty="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   \________/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solidFill>
                  <a:srgbClr val="808080"/>
                </a:solidFill>
                <a:latin typeface="Courier New" charset="0"/>
              </a:rPr>
              <a:t>          | </a:t>
            </a:r>
            <a:br>
              <a:rPr lang="en-US" sz="1600" dirty="0">
                <a:solidFill>
                  <a:srgbClr val="80808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     </a:t>
            </a:r>
            <a:r>
              <a:rPr lang="en-US" sz="1600" b="1" dirty="0">
                <a:solidFill>
                  <a:srgbClr val="800000"/>
                </a:solidFill>
                <a:latin typeface="Courier New" charset="0"/>
              </a:rPr>
              <a:t>3.4</a:t>
            </a:r>
            <a:br>
              <a:rPr lang="en-US" sz="1600" b="1" dirty="0">
                <a:solidFill>
                  <a:srgbClr val="800000"/>
                </a:solidFill>
                <a:latin typeface="Courier New" charset="0"/>
              </a:rPr>
            </a:br>
            <a:endParaRPr lang="en-US" sz="1600" b="1" dirty="0">
              <a:solidFill>
                <a:srgbClr val="800000"/>
              </a:solidFill>
              <a:latin typeface="Courier New" charset="0"/>
            </a:endParaRPr>
          </a:p>
          <a:p>
            <a:pPr lvl="1" eaLnBrk="1" hangingPunct="1">
              <a:lnSpc>
                <a:spcPct val="75000"/>
              </a:lnSpc>
              <a:spcBef>
                <a:spcPts val="200"/>
              </a:spcBef>
              <a:buClr>
                <a:schemeClr val="bg1"/>
              </a:buClr>
            </a:pPr>
            <a:endParaRPr lang="en-US" sz="700" b="1" dirty="0">
              <a:solidFill>
                <a:srgbClr val="800000"/>
              </a:solidFill>
              <a:latin typeface="Courier New" charset="0"/>
            </a:endParaRPr>
          </a:p>
          <a:p>
            <a:pPr lvl="1" eaLnBrk="1" hangingPunct="1">
              <a:spcBef>
                <a:spcPts val="200"/>
              </a:spcBef>
              <a:buClr>
                <a:schemeClr val="folHlink"/>
              </a:buClr>
            </a:pPr>
            <a:r>
              <a:rPr lang="en-US" sz="2400" dirty="0">
                <a:latin typeface="Courier New" charset="0"/>
              </a:rPr>
              <a:t>3 / 2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>
                <a:latin typeface="Courier New" charset="0"/>
              </a:rPr>
              <a:t>1</a:t>
            </a:r>
            <a:r>
              <a:rPr lang="en-US" sz="2400" dirty="0">
                <a:latin typeface="Arial" charset="0"/>
              </a:rPr>
              <a:t> above, not </a:t>
            </a:r>
            <a:r>
              <a:rPr lang="en-US" sz="2400" dirty="0">
                <a:latin typeface="Courier New" charset="0"/>
              </a:rPr>
              <a:t>1.5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Mixing types</a:t>
            </a:r>
          </a:p>
        </p:txBody>
      </p:sp>
      <p:sp>
        <p:nvSpPr>
          <p:cNvPr id="431108" name="Rectangle 3"/>
          <p:cNvSpPr>
            <a:spLocks noChangeArrowheads="1"/>
          </p:cNvSpPr>
          <p:nvPr/>
        </p:nvSpPr>
        <p:spPr bwMode="auto">
          <a:xfrm>
            <a:off x="4935538" y="3048000"/>
            <a:ext cx="41910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latin typeface="Courier New" charset="0"/>
              </a:rPr>
              <a:t>2.5 + 10 / 3 * 2.5 - 6 / 4</a:t>
            </a:r>
          </a:p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\___/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|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latin typeface="Courier New" charset="0"/>
              </a:rPr>
              <a:t>2.5 +   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3</a:t>
            </a:r>
            <a:r>
              <a:rPr lang="en-US" sz="1800">
                <a:latin typeface="Courier New" charset="0"/>
              </a:rPr>
              <a:t>   * 2.5 - 6 / 4</a:t>
            </a:r>
          </a:p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\_____/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   |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latin typeface="Courier New" charset="0"/>
              </a:rPr>
              <a:t>2.5 +     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7.5</a:t>
            </a:r>
            <a:r>
              <a:rPr lang="en-US" sz="1800">
                <a:latin typeface="Courier New" charset="0"/>
              </a:rPr>
              <a:t>     - 6 / 4</a:t>
            </a:r>
          </a:p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             \_/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              |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latin typeface="Courier New" charset="0"/>
              </a:rPr>
              <a:t>2.5 +      7.5     -  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solidFill>
                  <a:srgbClr val="808080"/>
                </a:solidFill>
                <a:latin typeface="Courier New" charset="0"/>
              </a:rPr>
              <a:t> \_________/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| 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latin typeface="Courier New" charset="0"/>
              </a:rPr>
              <a:t>    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10.0</a:t>
            </a:r>
            <a:r>
              <a:rPr lang="en-US" sz="1800">
                <a:latin typeface="Courier New" charset="0"/>
              </a:rPr>
              <a:t>           -   1</a:t>
            </a:r>
          </a:p>
          <a:p>
            <a:pPr marL="273050" indent="-273050">
              <a:lnSpc>
                <a:spcPct val="75000"/>
              </a:lnSpc>
              <a:buClr>
                <a:schemeClr val="bg1"/>
              </a:buClr>
              <a:buSzPct val="95000"/>
              <a:buFont typeface="Wingdings 2" charset="0"/>
              <a:buChar char=""/>
            </a:pP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\______________/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solidFill>
                  <a:srgbClr val="808080"/>
                </a:solidFill>
                <a:latin typeface="Courier New" charset="0"/>
              </a:rPr>
              <a:t>               | </a:t>
            </a:r>
            <a:br>
              <a:rPr lang="en-US" sz="1800">
                <a:solidFill>
                  <a:srgbClr val="808080"/>
                </a:solidFill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     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9.0 </a:t>
            </a:r>
            <a:r>
              <a:rPr lang="en-US" sz="1800">
                <a:solidFill>
                  <a:srgbClr val="800000"/>
                </a:solidFill>
              </a:rPr>
              <a:t>(not </a:t>
            </a:r>
            <a:r>
              <a:rPr lang="en-US" sz="1800" b="1">
                <a:solidFill>
                  <a:srgbClr val="800000"/>
                </a:solidFill>
                <a:latin typeface="Courier New" charset="0"/>
              </a:rPr>
              <a:t>9</a:t>
            </a:r>
            <a:r>
              <a:rPr lang="en-US" sz="1800">
                <a:solidFill>
                  <a:srgbClr val="800000"/>
                </a:solidFill>
              </a:rPr>
              <a:t>!)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03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sz="2800" b="1">
                <a:latin typeface="Arial" charset="0"/>
              </a:rPr>
              <a:t>variable</a:t>
            </a:r>
            <a:r>
              <a:rPr lang="en-US" sz="2800">
                <a:latin typeface="Arial" charset="0"/>
              </a:rPr>
              <a:t>: A piece of the computer's memory that is given a name and type, and can store a value.</a:t>
            </a:r>
          </a:p>
          <a:p>
            <a:pPr lvl="1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sz="2400">
                <a:latin typeface="Arial" charset="0"/>
              </a:rPr>
              <a:t>Like preset stations on a car stereo, or cell phone speed dial:</a:t>
            </a:r>
          </a:p>
          <a:p>
            <a:pPr lvl="1" eaLnBrk="1" hangingPunct="1">
              <a:tabLst>
                <a:tab pos="2514600" algn="l"/>
              </a:tabLst>
            </a:pPr>
            <a:endParaRPr lang="en-US">
              <a:latin typeface="Arial" charset="0"/>
            </a:endParaRPr>
          </a:p>
          <a:p>
            <a:pPr lvl="1" eaLnBrk="1" hangingPunct="1">
              <a:tabLst>
                <a:tab pos="2514600" algn="l"/>
              </a:tabLst>
            </a:pPr>
            <a:endParaRPr lang="en-US">
              <a:latin typeface="Arial" charset="0"/>
            </a:endParaRPr>
          </a:p>
          <a:p>
            <a:pPr lvl="1" eaLnBrk="1" hangingPunct="1">
              <a:tabLst>
                <a:tab pos="2514600" algn="l"/>
              </a:tabLst>
            </a:pPr>
            <a:endParaRPr lang="en-US">
              <a:latin typeface="Arial" charset="0"/>
            </a:endParaRPr>
          </a:p>
          <a:p>
            <a:pPr lvl="1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>
                <a:latin typeface="Arial" charset="0"/>
              </a:rPr>
              <a:t>Steps for using a variable:</a:t>
            </a:r>
          </a:p>
          <a:p>
            <a:pPr lvl="2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>
                <a:latin typeface="Arial" charset="0"/>
              </a:rPr>
              <a:t>Declare</a:t>
            </a:r>
            <a:r>
              <a:rPr lang="en-US">
                <a:latin typeface="Arial" charset="0"/>
              </a:rPr>
              <a:t> it	- state its name and type</a:t>
            </a:r>
          </a:p>
          <a:p>
            <a:pPr lvl="2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>
                <a:latin typeface="Arial" charset="0"/>
              </a:rPr>
              <a:t>Initialize </a:t>
            </a:r>
            <a:r>
              <a:rPr lang="en-US">
                <a:latin typeface="Arial" charset="0"/>
              </a:rPr>
              <a:t>it	- store a value into it</a:t>
            </a:r>
          </a:p>
          <a:p>
            <a:pPr lvl="2" eaLnBrk="1" hangingPunct="1">
              <a:lnSpc>
                <a:spcPct val="110000"/>
              </a:lnSpc>
              <a:tabLst>
                <a:tab pos="2514600" algn="l"/>
              </a:tabLst>
            </a:pPr>
            <a:r>
              <a:rPr lang="en-US" i="1">
                <a:latin typeface="Arial" charset="0"/>
              </a:rPr>
              <a:t>Use </a:t>
            </a:r>
            <a:r>
              <a:rPr lang="en-US">
                <a:latin typeface="Arial" charset="0"/>
              </a:rPr>
              <a:t>it	- print it or use it as part of an expression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69888" y="3048000"/>
            <a:ext cx="4826000" cy="1181100"/>
            <a:chOff x="1584" y="2784"/>
            <a:chExt cx="4000" cy="1256"/>
          </a:xfrm>
        </p:grpSpPr>
        <p:pic>
          <p:nvPicPr>
            <p:cNvPr id="26630" name="Picture 5" descr="car_stere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"/>
          <a:stretch>
            <a:fillRect/>
          </a:stretch>
        </p:blipFill>
        <p:spPr bwMode="auto">
          <a:xfrm>
            <a:off x="6477000" y="2800350"/>
            <a:ext cx="1504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530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Declaration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variable declaration</a:t>
            </a:r>
            <a:r>
              <a:rPr lang="en-US" sz="2800" dirty="0">
                <a:latin typeface="Arial" charset="0"/>
              </a:rPr>
              <a:t>: </a:t>
            </a:r>
            <a:r>
              <a:rPr lang="en-US" sz="1800" dirty="0">
                <a:latin typeface="Arial" charset="0"/>
              </a:rPr>
              <a:t>Sets aside memory for storing a value.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Variables must be declared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before they can be used.</a:t>
            </a:r>
          </a:p>
          <a:p>
            <a:pPr lvl="1"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Syntax:</a:t>
            </a:r>
          </a:p>
          <a:p>
            <a:pPr eaLnBrk="1" hangingPunct="1"/>
            <a:endParaRPr lang="en-US" sz="300" dirty="0">
              <a:latin typeface="Arial" charset="0"/>
            </a:endParaRPr>
          </a:p>
          <a:p>
            <a:pPr lvl="1" eaLnBrk="1" hangingPunct="1">
              <a:buFont typeface="Wingdings 2" charset="0"/>
              <a:buNone/>
            </a:pPr>
            <a:r>
              <a:rPr lang="en-US" sz="2400" b="1" dirty="0">
                <a:latin typeface="Arial" charset="0"/>
              </a:rPr>
              <a:t>	</a:t>
            </a:r>
            <a:r>
              <a:rPr lang="en-US" sz="2400" b="1" i="1" dirty="0">
                <a:latin typeface="Arial" charset="0"/>
              </a:rPr>
              <a:t>&lt;type&gt;</a:t>
            </a:r>
            <a:r>
              <a:rPr lang="en-US" sz="2400" b="1" i="1" dirty="0">
                <a:latin typeface="Courier New" charset="0"/>
              </a:rPr>
              <a:t> </a:t>
            </a:r>
            <a:r>
              <a:rPr lang="en-US" sz="2400" b="1" i="1" dirty="0">
                <a:latin typeface="Arial" charset="0"/>
              </a:rPr>
              <a:t>&lt;name&gt;</a:t>
            </a:r>
            <a:r>
              <a:rPr lang="en-US" sz="2400" dirty="0">
                <a:latin typeface="Courier New" charset="0"/>
              </a:rPr>
              <a:t>;</a:t>
            </a:r>
          </a:p>
          <a:p>
            <a:pPr lvl="1" eaLnBrk="1" hangingPunct="1">
              <a:buFont typeface="Wingdings 2" charset="0"/>
              <a:buNone/>
            </a:pPr>
            <a:endParaRPr lang="en-US" sz="2400" dirty="0">
              <a:latin typeface="Courier New" charset="0"/>
            </a:endParaRPr>
          </a:p>
          <a:p>
            <a:pPr lvl="1" eaLnBrk="1" hangingPunct="1"/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x;</a:t>
            </a:r>
          </a:p>
          <a:p>
            <a:pPr lvl="1" eaLnBrk="1" hangingPunct="1"/>
            <a:endParaRPr lang="en-US" sz="2400" dirty="0">
              <a:latin typeface="Courier New" charset="0"/>
            </a:endParaRPr>
          </a:p>
          <a:p>
            <a:pPr lvl="1" eaLnBrk="1" hangingPunct="1"/>
            <a:endParaRPr lang="en-US" sz="2400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Courier New" charset="0"/>
              </a:rPr>
              <a:t>double </a:t>
            </a:r>
            <a:r>
              <a:rPr lang="en-US" sz="2400" dirty="0" err="1">
                <a:latin typeface="Courier New" charset="0"/>
              </a:rPr>
              <a:t>myGPA</a:t>
            </a:r>
            <a:r>
              <a:rPr lang="en-US" sz="2400" dirty="0">
                <a:latin typeface="Courier New" charset="0"/>
              </a:rPr>
              <a:t>;</a:t>
            </a:r>
          </a:p>
          <a:p>
            <a:pPr lvl="1" eaLnBrk="1" hangingPunct="1"/>
            <a:endParaRPr lang="en-US" sz="2400" dirty="0">
              <a:latin typeface="Arial" charset="0"/>
            </a:endParaRPr>
          </a:p>
        </p:txBody>
      </p:sp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5562600" y="3657600"/>
          <a:ext cx="2438400" cy="660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5"/>
          <p:cNvGraphicFramePr>
            <a:graphicFrameLocks noGrp="1"/>
          </p:cNvGraphicFramePr>
          <p:nvPr/>
        </p:nvGraphicFramePr>
        <p:xfrm>
          <a:off x="5562600" y="4749800"/>
          <a:ext cx="2438400" cy="660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0676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685800" y="5943600"/>
            <a:ext cx="35814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85800" y="4692650"/>
            <a:ext cx="1219200" cy="4127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Assignment</a:t>
            </a:r>
          </a:p>
        </p:txBody>
      </p:sp>
      <p:graphicFrame>
        <p:nvGraphicFramePr>
          <p:cNvPr id="439303" name="Group 7"/>
          <p:cNvGraphicFramePr>
            <a:graphicFrameLocks noGrp="1"/>
          </p:cNvGraphicFramePr>
          <p:nvPr/>
        </p:nvGraphicFramePr>
        <p:xfrm>
          <a:off x="5562600" y="3657600"/>
          <a:ext cx="2438400" cy="660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11" name="Group 15"/>
          <p:cNvGraphicFramePr>
            <a:graphicFrameLocks noGrp="1"/>
          </p:cNvGraphicFramePr>
          <p:nvPr/>
        </p:nvGraphicFramePr>
        <p:xfrm>
          <a:off x="5562600" y="4749800"/>
          <a:ext cx="2438400" cy="660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17638"/>
            <a:ext cx="8915400" cy="5105400"/>
          </a:xfrm>
        </p:spPr>
        <p:txBody>
          <a:bodyPr>
            <a:normAutofit/>
          </a:bodyPr>
          <a:lstStyle/>
          <a:p>
            <a:pPr eaLnBrk="1" hangingPunct="1">
              <a:buFont typeface="Marlett" pitchFamily="2" charset="2"/>
              <a:buChar char="8"/>
              <a:defRPr/>
            </a:pPr>
            <a:r>
              <a:rPr lang="en-US" sz="2800" b="1" dirty="0" smtClean="0">
                <a:ea typeface="+mn-ea"/>
              </a:rPr>
              <a:t>assignment</a:t>
            </a:r>
            <a:r>
              <a:rPr lang="en-US" sz="2800" dirty="0" smtClean="0">
                <a:ea typeface="+mn-ea"/>
              </a:rPr>
              <a:t>: Stores a value into a variable.</a:t>
            </a:r>
          </a:p>
          <a:p>
            <a:pPr lvl="1" eaLnBrk="1" hangingPunct="1">
              <a:defRPr/>
            </a:pPr>
            <a:r>
              <a:rPr lang="en-US" sz="2400" dirty="0" smtClean="0"/>
              <a:t>The value can be an expression; the variable stores its result.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buFont typeface="Marlett" pitchFamily="2" charset="2"/>
              <a:buChar char="8"/>
              <a:defRPr/>
            </a:pPr>
            <a:r>
              <a:rPr lang="en-US" sz="2800" dirty="0" smtClean="0">
                <a:ea typeface="+mn-ea"/>
              </a:rPr>
              <a:t>Syntax:</a:t>
            </a:r>
          </a:p>
          <a:p>
            <a:pPr lvl="1" eaLnBrk="1" hangingPunct="1">
              <a:buFont typeface="Wingdings 2" charset="2"/>
              <a:buNone/>
              <a:defRPr/>
            </a:pPr>
            <a:r>
              <a:rPr lang="en-US" sz="2400" b="1" i="1" dirty="0" smtClean="0"/>
              <a:t>	&lt;name&gt;</a:t>
            </a:r>
            <a:r>
              <a:rPr lang="en-US" sz="2400" dirty="0" smtClean="0">
                <a:latin typeface="Courier New" charset="0"/>
              </a:rPr>
              <a:t> = </a:t>
            </a:r>
            <a:r>
              <a:rPr lang="en-US" sz="2400" b="1" i="1" dirty="0" smtClean="0"/>
              <a:t>&lt;expression&gt;</a:t>
            </a:r>
            <a:r>
              <a:rPr lang="en-US" sz="2400" dirty="0" smtClean="0">
                <a:latin typeface="Courier New" charset="0"/>
              </a:rPr>
              <a:t>;</a:t>
            </a:r>
            <a:endParaRPr lang="en-US" sz="700" dirty="0" smtClean="0">
              <a:latin typeface="Courier New" charset="0"/>
              <a:cs typeface="Courier New" charset="0"/>
            </a:endParaRPr>
          </a:p>
          <a:p>
            <a:pPr lvl="1" eaLnBrk="1" hangingPunct="1">
              <a:defRPr/>
            </a:pPr>
            <a:endParaRPr lang="en-US" sz="2400" dirty="0" smtClean="0">
              <a:latin typeface="Courier New" charset="0"/>
              <a:cs typeface="Courier New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cs typeface="Courier New" charset="0"/>
              </a:rPr>
              <a:t>int x;</a:t>
            </a:r>
            <a:br>
              <a:rPr lang="en-US" sz="2400" dirty="0" smtClean="0">
                <a:latin typeface="Courier New" charset="0"/>
                <a:cs typeface="Courier New" charset="0"/>
              </a:rPr>
            </a:br>
            <a:r>
              <a:rPr lang="en-US" sz="2400" b="1" dirty="0" smtClean="0">
                <a:latin typeface="Courier New" charset="0"/>
                <a:cs typeface="Courier New" charset="0"/>
              </a:rPr>
              <a:t>x = 3; // or int x = 3;</a:t>
            </a:r>
          </a:p>
          <a:p>
            <a:pPr lvl="1" eaLnBrk="1" hangingPunct="1">
              <a:defRPr/>
            </a:pPr>
            <a:endParaRPr lang="en-US" sz="2400" dirty="0" smtClean="0">
              <a:latin typeface="Courier New" charset="0"/>
              <a:cs typeface="Courier New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smtClean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 smtClean="0">
                <a:latin typeface="Courier New" charset="0"/>
                <a:cs typeface="Courier New" charset="0"/>
              </a:rPr>
              <a:t>myGPA</a:t>
            </a:r>
            <a:r>
              <a:rPr lang="en-US" sz="2400" dirty="0" smtClean="0">
                <a:latin typeface="Courier New" charset="0"/>
                <a:cs typeface="Courier New" charset="0"/>
              </a:rPr>
              <a:t>;</a:t>
            </a:r>
            <a:br>
              <a:rPr lang="en-US" sz="2400" dirty="0" smtClean="0">
                <a:latin typeface="Courier New" charset="0"/>
                <a:cs typeface="Courier New" charset="0"/>
              </a:rPr>
            </a:br>
            <a:r>
              <a:rPr lang="en-US" sz="2400" b="1" dirty="0" err="1" smtClean="0">
                <a:latin typeface="Courier New" charset="0"/>
                <a:cs typeface="Courier New" charset="0"/>
              </a:rPr>
              <a:t>myGPA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= 1.0 + 2.25; //or double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myGPA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= 3.25;</a:t>
            </a:r>
          </a:p>
        </p:txBody>
      </p:sp>
    </p:spTree>
    <p:extLst>
      <p:ext uri="{BB962C8B-B14F-4D97-AF65-F5344CB8AC3E}">
        <p14:creationId xmlns:p14="http://schemas.microsoft.com/office/powerpoint/2010/main" val="2483949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Declaration/initialization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buFont typeface="Marlett" pitchFamily="2" charset="2"/>
              <a:buChar char="8"/>
              <a:defRPr/>
            </a:pPr>
            <a:r>
              <a:rPr lang="en-US" sz="2800" dirty="0" smtClean="0">
                <a:ea typeface="+mn-ea"/>
              </a:rPr>
              <a:t>A variable can be declared/initialized in one statement.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buFont typeface="Marlett" pitchFamily="2" charset="2"/>
              <a:buChar char="8"/>
              <a:defRPr/>
            </a:pPr>
            <a:r>
              <a:rPr lang="en-US" sz="2800" dirty="0" smtClean="0">
                <a:ea typeface="+mn-ea"/>
              </a:rPr>
              <a:t>Syntax:</a:t>
            </a:r>
          </a:p>
          <a:p>
            <a:pPr lvl="1" eaLnBrk="1" hangingPunct="1">
              <a:buFont typeface="Wingdings 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b="1" i="1" dirty="0" smtClean="0"/>
              <a:t>&lt;type&gt;</a:t>
            </a:r>
            <a:r>
              <a:rPr lang="en-US" sz="2400" i="1" dirty="0" smtClean="0">
                <a:latin typeface="Courier New" charset="0"/>
              </a:rPr>
              <a:t> </a:t>
            </a:r>
            <a:r>
              <a:rPr lang="en-US" sz="2400" b="1" i="1" dirty="0" smtClean="0"/>
              <a:t>&lt;name&gt;</a:t>
            </a:r>
            <a:r>
              <a:rPr lang="en-US" sz="2400" i="1" dirty="0" smtClean="0">
                <a:latin typeface="Courier New" charset="0"/>
              </a:rPr>
              <a:t> </a:t>
            </a:r>
            <a:r>
              <a:rPr lang="en-US" sz="2400" dirty="0" smtClean="0">
                <a:latin typeface="Courier New" charset="0"/>
              </a:rPr>
              <a:t>= </a:t>
            </a:r>
            <a:r>
              <a:rPr lang="en-US" sz="2400" b="1" i="1" dirty="0" smtClean="0"/>
              <a:t>&lt;expression&gt;</a:t>
            </a:r>
            <a:r>
              <a:rPr lang="en-US" sz="2400" dirty="0" smtClean="0">
                <a:latin typeface="Courier New" charset="0"/>
              </a:rPr>
              <a:t>;</a:t>
            </a:r>
            <a:endParaRPr lang="en-US" sz="2400" dirty="0" smtClean="0">
              <a:latin typeface="Courier New" charset="0"/>
              <a:cs typeface="Courier New" charset="0"/>
            </a:endParaRPr>
          </a:p>
          <a:p>
            <a:pPr lvl="1" eaLnBrk="1" hangingPunct="1">
              <a:buFont typeface="Wingdings 2" charset="2"/>
              <a:buNone/>
              <a:defRPr/>
            </a:pPr>
            <a:endParaRPr lang="en-US" sz="2400" dirty="0" smtClean="0">
              <a:latin typeface="Courier New" charset="0"/>
              <a:cs typeface="Courier New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Courier New" charset="0"/>
              </a:rPr>
              <a:t>int x = (11 % 3) + 12;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b="1" dirty="0" smtClean="0">
              <a:latin typeface="Courier New" charset="0"/>
              <a:cs typeface="Courier New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Courier New" charset="0"/>
              </a:rPr>
              <a:t>double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myGPA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= 3.95; </a:t>
            </a:r>
          </a:p>
          <a:p>
            <a:pPr lvl="1" eaLnBrk="1" hangingPunct="1">
              <a:defRPr/>
            </a:pPr>
            <a:endParaRPr lang="en-US" dirty="0" smtClean="0">
              <a:latin typeface="Courier New" charset="0"/>
              <a:cs typeface="Courier New" charset="0"/>
            </a:endParaRPr>
          </a:p>
        </p:txBody>
      </p:sp>
      <p:graphicFrame>
        <p:nvGraphicFramePr>
          <p:cNvPr id="441349" name="Group 5"/>
          <p:cNvGraphicFramePr>
            <a:graphicFrameLocks noGrp="1"/>
          </p:cNvGraphicFramePr>
          <p:nvPr/>
        </p:nvGraphicFramePr>
        <p:xfrm>
          <a:off x="6400800" y="2895600"/>
          <a:ext cx="22098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357" name="Group 13"/>
          <p:cNvGraphicFramePr>
            <a:graphicFrameLocks noGrp="1"/>
          </p:cNvGraphicFramePr>
          <p:nvPr/>
        </p:nvGraphicFramePr>
        <p:xfrm>
          <a:off x="6400800" y="4038600"/>
          <a:ext cx="22098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12192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High Level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199"/>
            <a:ext cx="9144000" cy="540014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Assembly </a:t>
            </a:r>
            <a:r>
              <a:rPr lang="en-US" sz="2000" dirty="0" smtClean="0">
                <a:latin typeface="Arial" charset="0"/>
              </a:rPr>
              <a:t>language</a:t>
            </a:r>
            <a:r>
              <a:rPr lang="en-US" sz="2000" dirty="0">
                <a:latin typeface="Arial" charset="0"/>
              </a:rPr>
              <a:t>:</a:t>
            </a:r>
            <a:r>
              <a:rPr lang="en-US" sz="2000" dirty="0" smtClean="0">
                <a:latin typeface="Arial" charset="0"/>
              </a:rPr>
              <a:t> better than sequences of bits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lots </a:t>
            </a:r>
            <a:r>
              <a:rPr lang="en-US" sz="1600" dirty="0">
                <a:latin typeface="Arial" charset="0"/>
              </a:rPr>
              <a:t>of commands to accomplish things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High Level Computer </a:t>
            </a:r>
            <a:r>
              <a:rPr lang="en-US" sz="2000" dirty="0" smtClean="0">
                <a:latin typeface="Arial" charset="0"/>
              </a:rPr>
              <a:t>Languages: accomplish </a:t>
            </a:r>
            <a:r>
              <a:rPr lang="en-US" sz="2000" dirty="0">
                <a:latin typeface="Arial" charset="0"/>
              </a:rPr>
              <a:t>a lot with fewer </a:t>
            </a:r>
            <a:r>
              <a:rPr lang="en-US" sz="2000" dirty="0" smtClean="0">
                <a:latin typeface="Arial" charset="0"/>
              </a:rPr>
              <a:t>commands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600" dirty="0" smtClean="0">
                <a:latin typeface="Arial" charset="0"/>
              </a:rPr>
              <a:t>compared to </a:t>
            </a:r>
            <a:r>
              <a:rPr lang="en-US" sz="1600" dirty="0">
                <a:latin typeface="Arial" charset="0"/>
              </a:rPr>
              <a:t>machine or assembly language </a:t>
            </a:r>
            <a:endParaRPr lang="en-US" sz="16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600" dirty="0" smtClean="0">
                <a:latin typeface="Arial" charset="0"/>
              </a:rPr>
              <a:t>easier </a:t>
            </a:r>
            <a:r>
              <a:rPr lang="en-US" sz="1600" dirty="0">
                <a:latin typeface="Arial" charset="0"/>
              </a:rPr>
              <a:t>to </a:t>
            </a:r>
            <a:r>
              <a:rPr lang="en-US" sz="1600" dirty="0" smtClean="0">
                <a:latin typeface="Arial" charset="0"/>
              </a:rPr>
              <a:t>understand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600" dirty="0" smtClean="0">
                <a:latin typeface="Arial" charset="0"/>
              </a:rPr>
              <a:t>instructions translated/compiled into machine instructions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2000" dirty="0" smtClean="0">
              <a:latin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>
              <a:latin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sum = 0;</a:t>
            </a:r>
            <a:br>
              <a:rPr lang="en-US" dirty="0">
                <a:latin typeface="Courier New" charset="0"/>
              </a:rPr>
            </a:b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count = 0;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while( list[count] != -1 ) {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		sum += list[count];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		count = count + 1;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8DF3CB-D100-3247-834A-E6C39206F5AD}" type="slidenum">
              <a:rPr lang="en-US" sz="1800"/>
              <a:pPr/>
              <a:t>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33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Using Variables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Once given a value, a variable can be used in expressions: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("%d\n", </a:t>
            </a:r>
            <a:r>
              <a:rPr lang="en-US" sz="2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);          // x is 3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("%d\n", 5 * </a:t>
            </a:r>
            <a:r>
              <a:rPr lang="en-US" sz="20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– 1);  // 14</a:t>
            </a:r>
          </a:p>
          <a:p>
            <a:r>
              <a:rPr lang="en-US" sz="2400" dirty="0" smtClean="0"/>
              <a:t>You can assign a value more than once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("%d here\n", x); 	// 3 here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x = 4 + 7;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("Now x is %d\n", x);   // Now x is 11</a:t>
            </a:r>
          </a:p>
          <a:p>
            <a:pPr marL="0" indent="0">
              <a:buNone/>
            </a:pP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3340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533400" y="5867400"/>
            <a:ext cx="19812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Assignment vs. algebra</a:t>
            </a:r>
          </a:p>
        </p:txBody>
      </p:sp>
      <p:graphicFrame>
        <p:nvGraphicFramePr>
          <p:cNvPr id="442374" name="Group 6"/>
          <p:cNvGraphicFramePr>
            <a:graphicFrameLocks noGrp="1"/>
          </p:cNvGraphicFramePr>
          <p:nvPr/>
        </p:nvGraphicFramePr>
        <p:xfrm>
          <a:off x="5791200" y="49022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2382" name="Group 14"/>
          <p:cNvGraphicFramePr>
            <a:graphicFrameLocks noGrp="1"/>
          </p:cNvGraphicFramePr>
          <p:nvPr/>
        </p:nvGraphicFramePr>
        <p:xfrm>
          <a:off x="5791200" y="49022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636160"/>
            <a:ext cx="8839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00"/>
              </a:spcBef>
              <a:buFont typeface="Marlett" pitchFamily="2" charset="2"/>
              <a:buChar char="8"/>
              <a:tabLst>
                <a:tab pos="1828800" algn="l"/>
              </a:tabLst>
              <a:defRPr/>
            </a:pPr>
            <a:r>
              <a:rPr lang="en-US" sz="2800" dirty="0" smtClean="0">
                <a:ea typeface="+mn-ea"/>
              </a:rPr>
              <a:t>Assignment uses </a:t>
            </a:r>
            <a:r>
              <a:rPr lang="en-US" sz="2800" dirty="0" smtClean="0">
                <a:latin typeface="Courier New" charset="0"/>
                <a:ea typeface="+mn-ea"/>
              </a:rPr>
              <a:t>=</a:t>
            </a:r>
            <a:r>
              <a:rPr lang="en-US" sz="2800" dirty="0" smtClean="0">
                <a:ea typeface="+mn-ea"/>
              </a:rPr>
              <a:t> , but it is not an algebraic equation.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200"/>
              </a:spcBef>
              <a:buFontTx/>
              <a:buNone/>
              <a:tabLst>
                <a:tab pos="1828800" algn="l"/>
              </a:tabLst>
              <a:defRPr/>
            </a:pPr>
            <a:r>
              <a:rPr lang="en-US" sz="2400" dirty="0" smtClean="0">
                <a:latin typeface="Courier New" charset="0"/>
              </a:rPr>
              <a:t>=</a:t>
            </a:r>
            <a:r>
              <a:rPr lang="en-US" sz="2400" dirty="0"/>
              <a:t> </a:t>
            </a:r>
            <a:r>
              <a:rPr lang="en-US" sz="2400" dirty="0" smtClean="0"/>
              <a:t> means,  </a:t>
            </a:r>
            <a:r>
              <a:rPr lang="en-US" sz="2400" i="1" dirty="0" smtClean="0"/>
              <a:t>"store the value at right in variable at left"</a:t>
            </a:r>
          </a:p>
          <a:p>
            <a:pPr marL="457200" lvl="1" indent="0" eaLnBrk="1" hangingPunct="1">
              <a:lnSpc>
                <a:spcPct val="110000"/>
              </a:lnSpc>
              <a:spcBef>
                <a:spcPts val="200"/>
              </a:spcBef>
              <a:buFontTx/>
              <a:buNone/>
              <a:tabLst>
                <a:tab pos="1828800" algn="l"/>
              </a:tabLst>
              <a:defRPr/>
            </a:pPr>
            <a:r>
              <a:rPr lang="en-US" sz="2400" dirty="0" smtClean="0">
                <a:latin typeface="Courier New" charset="0"/>
              </a:rPr>
              <a:t>x = 3;</a:t>
            </a:r>
            <a:r>
              <a:rPr lang="en-US" sz="2400" dirty="0" smtClean="0"/>
              <a:t>	means,  </a:t>
            </a:r>
            <a:r>
              <a:rPr lang="en-US" sz="2400" i="1" dirty="0" smtClean="0"/>
              <a:t>"</a:t>
            </a:r>
            <a:r>
              <a:rPr lang="en-US" sz="2400" i="1" dirty="0" smtClean="0">
                <a:latin typeface="Courier New" charset="0"/>
              </a:rPr>
              <a:t>x</a:t>
            </a:r>
            <a:r>
              <a:rPr lang="en-US" sz="2400" i="1" dirty="0" smtClean="0"/>
              <a:t> becomes </a:t>
            </a:r>
            <a:r>
              <a:rPr lang="en-US" sz="2400" i="1" dirty="0" smtClean="0">
                <a:latin typeface="Courier New" charset="0"/>
              </a:rPr>
              <a:t>3</a:t>
            </a:r>
            <a:r>
              <a:rPr lang="en-US" sz="2400" i="1" dirty="0" smtClean="0"/>
              <a:t>"</a:t>
            </a:r>
            <a:r>
              <a:rPr lang="en-US" sz="2400" dirty="0" smtClean="0"/>
              <a:t>  or  </a:t>
            </a:r>
            <a:r>
              <a:rPr lang="en-US" sz="2400" i="1" dirty="0" smtClean="0"/>
              <a:t>"</a:t>
            </a:r>
            <a:r>
              <a:rPr lang="en-US" sz="2400" i="1" dirty="0" smtClean="0">
                <a:latin typeface="Courier New" charset="0"/>
              </a:rPr>
              <a:t>x</a:t>
            </a:r>
            <a:r>
              <a:rPr lang="en-US" sz="2400" i="1" dirty="0" smtClean="0"/>
              <a:t> should now store </a:t>
            </a:r>
            <a:r>
              <a:rPr lang="en-US" sz="2400" i="1" dirty="0" smtClean="0">
                <a:latin typeface="Courier New" charset="0"/>
              </a:rPr>
              <a:t>3</a:t>
            </a:r>
            <a:r>
              <a:rPr lang="en-US" sz="2400" i="1" dirty="0" smtClean="0"/>
              <a:t>"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tabLst>
                <a:tab pos="1828800" algn="l"/>
              </a:tabLst>
              <a:defRPr/>
            </a:pPr>
            <a:endParaRPr lang="en-US" sz="2400" i="1" dirty="0" smtClean="0"/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buFont typeface="Marlett" pitchFamily="2" charset="2"/>
              <a:buChar char="8"/>
              <a:tabLst>
                <a:tab pos="1828800" algn="l"/>
              </a:tabLst>
              <a:defRPr/>
            </a:pPr>
            <a:r>
              <a:rPr lang="en-US" sz="2800" b="1" dirty="0" smtClean="0">
                <a:ea typeface="+mn-ea"/>
              </a:rPr>
              <a:t>ERROR</a:t>
            </a:r>
            <a:r>
              <a:rPr lang="en-US" sz="2800" dirty="0" smtClean="0">
                <a:ea typeface="+mn-ea"/>
              </a:rPr>
              <a:t>: </a:t>
            </a:r>
            <a:r>
              <a:rPr lang="en-US" sz="2800" dirty="0" smtClean="0">
                <a:latin typeface="Courier New" charset="0"/>
                <a:ea typeface="+mn-ea"/>
              </a:rPr>
              <a:t>3 = 1 + 2;</a:t>
            </a:r>
            <a:r>
              <a:rPr lang="en-US" sz="2800" dirty="0" smtClean="0">
                <a:ea typeface="+mn-ea"/>
              </a:rPr>
              <a:t>  is an illegal statement, because </a:t>
            </a:r>
            <a:r>
              <a:rPr lang="en-US" sz="2800" dirty="0" smtClean="0">
                <a:latin typeface="Courier New" charset="0"/>
                <a:ea typeface="+mn-ea"/>
              </a:rPr>
              <a:t>3</a:t>
            </a:r>
            <a:r>
              <a:rPr lang="en-US" sz="2800" dirty="0" smtClean="0">
                <a:ea typeface="+mn-ea"/>
              </a:rPr>
              <a:t> is not a variable.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tabLst>
                <a:tab pos="1828800" algn="l"/>
              </a:tabLst>
              <a:defRPr/>
            </a:pPr>
            <a:endParaRPr lang="en-US" sz="2400" i="1" dirty="0" smtClean="0"/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buFont typeface="Marlett" pitchFamily="2" charset="2"/>
              <a:buChar char="8"/>
              <a:tabLst>
                <a:tab pos="1828800" algn="l"/>
              </a:tabLst>
              <a:defRPr/>
            </a:pPr>
            <a:r>
              <a:rPr lang="en-US" sz="2800" dirty="0" smtClean="0">
                <a:ea typeface="+mn-ea"/>
              </a:rPr>
              <a:t>What happens here?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buFont typeface="Wingdings 2" charset="2"/>
              <a:buNone/>
              <a:tabLst>
                <a:tab pos="1828800" algn="l"/>
              </a:tabLst>
              <a:defRPr/>
            </a:pPr>
            <a:endParaRPr lang="en-US" sz="700" dirty="0" smtClean="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Font typeface="Wingdings 2" charset="2"/>
              <a:buNone/>
              <a:tabLst>
                <a:tab pos="1828800" algn="l"/>
              </a:tabLst>
              <a:defRPr/>
            </a:pPr>
            <a:r>
              <a:rPr lang="en-US" sz="2400" dirty="0" smtClean="0">
                <a:latin typeface="Courier New" charset="0"/>
                <a:cs typeface="Courier New" charset="0"/>
              </a:rPr>
              <a:t>int x = 3;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buFont typeface="Wingdings 2" charset="2"/>
              <a:buNone/>
              <a:tabLst>
                <a:tab pos="1828800" algn="l"/>
              </a:tabLst>
              <a:defRPr/>
            </a:pPr>
            <a:r>
              <a:rPr lang="en-US" sz="2400" b="1" dirty="0" smtClean="0">
                <a:latin typeface="Courier New" charset="0"/>
                <a:cs typeface="Courier New" charset="0"/>
              </a:rPr>
              <a:t>x = x + 2;   </a:t>
            </a:r>
            <a:r>
              <a:rPr lang="en-US" sz="2400" b="1" dirty="0" smtClean="0">
                <a:solidFill>
                  <a:srgbClr val="008080"/>
                </a:solidFill>
                <a:latin typeface="Courier New" charset="0"/>
                <a:cs typeface="Courier New" charset="0"/>
              </a:rPr>
              <a:t>// ???</a:t>
            </a:r>
          </a:p>
        </p:txBody>
      </p:sp>
    </p:spTree>
    <p:extLst>
      <p:ext uri="{BB962C8B-B14F-4D97-AF65-F5344CB8AC3E}">
        <p14:creationId xmlns:p14="http://schemas.microsoft.com/office/powerpoint/2010/main" val="559642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9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Swapping Contents of Two Variables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08" y="1146596"/>
            <a:ext cx="8229600" cy="5711403"/>
          </a:xfrm>
        </p:spPr>
        <p:txBody>
          <a:bodyPr>
            <a:normAutofit/>
          </a:bodyPr>
          <a:lstStyle/>
          <a:p>
            <a:r>
              <a:rPr lang="en-US" dirty="0" smtClean="0"/>
              <a:t>Output?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 x = 12;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 y = 32;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x = y;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y = x;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printf</a:t>
            </a:r>
            <a:r>
              <a:rPr lang="en-US" sz="2200" dirty="0" smtClean="0">
                <a:latin typeface="Courier New"/>
                <a:cs typeface="Courier New"/>
              </a:rPr>
              <a:t>("%d \t %d\n", x, y);</a:t>
            </a:r>
          </a:p>
          <a:p>
            <a:r>
              <a:rPr lang="en-US" dirty="0" smtClean="0"/>
              <a:t>Output?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x = 12;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y = 32;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t = x;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x = y;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y = 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("%d \t %d \t %d\n", x, y, t);</a:t>
            </a:r>
          </a:p>
        </p:txBody>
      </p:sp>
    </p:spTree>
    <p:extLst>
      <p:ext uri="{BB962C8B-B14F-4D97-AF65-F5344CB8AC3E}">
        <p14:creationId xmlns:p14="http://schemas.microsoft.com/office/powerpoint/2010/main" val="2896040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6304"/>
            <a:ext cx="8229600" cy="7520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Assignment and 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Types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3583" y="838372"/>
            <a:ext cx="8741744" cy="5893256"/>
          </a:xfrm>
        </p:spPr>
        <p:txBody>
          <a:bodyPr>
            <a:normAutofit lnSpcReduction="10000"/>
          </a:bodyPr>
          <a:lstStyle/>
          <a:p>
            <a:pPr eaLnBrk="1" hangingPunct="1">
              <a:buFont typeface="Marlett" pitchFamily="2" charset="2"/>
              <a:buChar char="8"/>
              <a:tabLst>
                <a:tab pos="2290763" algn="l"/>
              </a:tabLst>
              <a:defRPr/>
            </a:pPr>
            <a:r>
              <a:rPr lang="en-US" sz="2800" dirty="0" smtClean="0">
                <a:ea typeface="+mn-ea"/>
              </a:rPr>
              <a:t>A variable can only store a value of its own type.</a:t>
            </a:r>
          </a:p>
          <a:p>
            <a:pPr lvl="1" eaLnBrk="1" hangingPunct="1">
              <a:buFont typeface="Wingdings 2" charset="2"/>
              <a:buNone/>
              <a:tabLst>
                <a:tab pos="2290763" algn="l"/>
              </a:tabLst>
              <a:defRPr/>
            </a:pPr>
            <a:endParaRPr lang="en-US" sz="700" dirty="0" smtClean="0">
              <a:solidFill>
                <a:srgbClr val="800000"/>
              </a:solidFill>
              <a:latin typeface="Courier New" charset="0"/>
            </a:endParaRPr>
          </a:p>
          <a:p>
            <a:pPr marL="457200" lvl="1" indent="0" eaLnBrk="1" hangingPunct="1">
              <a:buFontTx/>
              <a:buNone/>
              <a:tabLst>
                <a:tab pos="2290763" algn="l"/>
              </a:tabLst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Courier New" charset="0"/>
              </a:rPr>
              <a:t>int x = 2.5; // WARNING: incompatible types</a:t>
            </a:r>
          </a:p>
          <a:p>
            <a:pPr lvl="1">
              <a:tabLst>
                <a:tab pos="2290763" algn="l"/>
              </a:tabLst>
              <a:defRPr/>
            </a:pPr>
            <a:r>
              <a:rPr lang="en-US" sz="2400" dirty="0" smtClean="0"/>
              <a:t>An </a:t>
            </a:r>
            <a:r>
              <a:rPr lang="en-US" sz="2400" u="sng" dirty="0" smtClean="0"/>
              <a:t>implicit</a:t>
            </a:r>
            <a:r>
              <a:rPr lang="en-US" sz="2400" dirty="0" smtClean="0"/>
              <a:t> conversion is made.</a:t>
            </a:r>
          </a:p>
          <a:p>
            <a:pPr lvl="1">
              <a:tabLst>
                <a:tab pos="2290763" algn="l"/>
              </a:tabLst>
              <a:defRPr/>
            </a:pPr>
            <a:r>
              <a:rPr lang="en-US" sz="2400" dirty="0" smtClean="0"/>
              <a:t>x is set to 2</a:t>
            </a:r>
          </a:p>
          <a:p>
            <a:pPr lvl="1" eaLnBrk="1" hangingPunct="1">
              <a:tabLst>
                <a:tab pos="2290763" algn="l"/>
              </a:tabLst>
              <a:defRPr/>
            </a:pPr>
            <a:endParaRPr lang="en-US" sz="2400" b="1" dirty="0" smtClean="0">
              <a:solidFill>
                <a:srgbClr val="800000"/>
              </a:solidFill>
            </a:endParaRPr>
          </a:p>
          <a:p>
            <a:pPr eaLnBrk="1" hangingPunct="1">
              <a:buFont typeface="Marlett" pitchFamily="2" charset="2"/>
              <a:buChar char="8"/>
              <a:tabLst>
                <a:tab pos="2290763" algn="l"/>
              </a:tabLst>
              <a:defRPr/>
            </a:pPr>
            <a:r>
              <a:rPr lang="en-US" sz="2800" dirty="0" smtClean="0">
                <a:ea typeface="+mn-ea"/>
              </a:rPr>
              <a:t>An </a:t>
            </a:r>
            <a:r>
              <a:rPr lang="en-US" sz="2800" dirty="0" smtClean="0">
                <a:latin typeface="Courier New" charset="0"/>
                <a:ea typeface="+mn-ea"/>
              </a:rPr>
              <a:t>int</a:t>
            </a:r>
            <a:r>
              <a:rPr lang="en-US" sz="2800" dirty="0" smtClean="0">
                <a:ea typeface="+mn-ea"/>
              </a:rPr>
              <a:t> value can be stored in a </a:t>
            </a:r>
            <a:r>
              <a:rPr lang="en-US" sz="2800" dirty="0" smtClean="0">
                <a:latin typeface="Courier New" charset="0"/>
                <a:ea typeface="+mn-ea"/>
              </a:rPr>
              <a:t>double</a:t>
            </a:r>
            <a:r>
              <a:rPr lang="en-US" sz="2800" dirty="0" smtClean="0">
                <a:ea typeface="+mn-ea"/>
              </a:rPr>
              <a:t> variable.</a:t>
            </a:r>
            <a:endParaRPr lang="en-US" sz="800" dirty="0" smtClean="0">
              <a:ea typeface="+mn-ea"/>
            </a:endParaRPr>
          </a:p>
          <a:p>
            <a:pPr lvl="1" eaLnBrk="1" hangingPunct="1">
              <a:tabLst>
                <a:tab pos="2290763" algn="l"/>
              </a:tabLst>
              <a:defRPr/>
            </a:pPr>
            <a:r>
              <a:rPr lang="en-US" sz="2400" dirty="0" smtClean="0"/>
              <a:t>The value is converted into the equivalent real number.</a:t>
            </a:r>
          </a:p>
          <a:p>
            <a:pPr lvl="1" eaLnBrk="1" hangingPunct="1">
              <a:buFont typeface="Wingdings 2" charset="2"/>
              <a:buNone/>
              <a:tabLst>
                <a:tab pos="2290763" algn="l"/>
              </a:tabLst>
              <a:defRPr/>
            </a:pPr>
            <a:endParaRPr lang="en-US" sz="2400" dirty="0" smtClean="0"/>
          </a:p>
          <a:p>
            <a:pPr marL="457200" lvl="1" indent="0" eaLnBrk="1" hangingPunct="1">
              <a:buFontTx/>
              <a:buNone/>
              <a:tabLst>
                <a:tab pos="2290763" algn="l"/>
              </a:tabLst>
              <a:defRPr/>
            </a:pPr>
            <a:r>
              <a:rPr lang="en-US" sz="2400" b="1" dirty="0" smtClean="0">
                <a:latin typeface="Courier New" charset="0"/>
              </a:rPr>
              <a:t>double </a:t>
            </a:r>
            <a:r>
              <a:rPr lang="en-US" sz="2400" b="1" dirty="0" err="1" smtClean="0">
                <a:latin typeface="Courier New" charset="0"/>
              </a:rPr>
              <a:t>myGPA</a:t>
            </a:r>
            <a:r>
              <a:rPr lang="en-US" sz="2400" b="1" dirty="0" smtClean="0">
                <a:latin typeface="Courier New" charset="0"/>
              </a:rPr>
              <a:t> = 4;</a:t>
            </a:r>
          </a:p>
          <a:p>
            <a:pPr lvl="1" eaLnBrk="1" hangingPunct="1">
              <a:lnSpc>
                <a:spcPct val="70000"/>
              </a:lnSpc>
              <a:tabLst>
                <a:tab pos="2290763" algn="l"/>
              </a:tabLst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tabLst>
                <a:tab pos="2290763" algn="l"/>
              </a:tabLst>
              <a:defRPr/>
            </a:pPr>
            <a:endParaRPr lang="en-US" dirty="0" smtClean="0">
              <a:latin typeface="Courier New" charset="0"/>
            </a:endParaRPr>
          </a:p>
          <a:p>
            <a:pPr marL="457200" lvl="1" indent="0" eaLnBrk="1" hangingPunct="1">
              <a:buFontTx/>
              <a:buNone/>
              <a:tabLst>
                <a:tab pos="2290763" algn="l"/>
              </a:tabLst>
              <a:defRPr/>
            </a:pPr>
            <a:r>
              <a:rPr lang="en-US" b="1" dirty="0" smtClean="0">
                <a:latin typeface="Courier New" charset="0"/>
              </a:rPr>
              <a:t>double </a:t>
            </a:r>
            <a:r>
              <a:rPr lang="en-US" b="1" dirty="0" err="1" smtClean="0">
                <a:latin typeface="Courier New" charset="0"/>
              </a:rPr>
              <a:t>avg</a:t>
            </a:r>
            <a:r>
              <a:rPr lang="en-US" b="1" dirty="0" smtClean="0">
                <a:latin typeface="Courier New" charset="0"/>
              </a:rPr>
              <a:t> = 11 / 2;</a:t>
            </a:r>
          </a:p>
          <a:p>
            <a:pPr marL="457200" lvl="1" indent="0" eaLnBrk="1" hangingPunct="1">
              <a:buFontTx/>
              <a:buNone/>
              <a:tabLst>
                <a:tab pos="2290763" algn="l"/>
              </a:tabLst>
              <a:defRPr/>
            </a:pPr>
            <a:r>
              <a:rPr lang="en-US" dirty="0" smtClean="0"/>
              <a:t>Why does </a:t>
            </a:r>
            <a:r>
              <a:rPr lang="en-US" dirty="0" err="1" smtClean="0">
                <a:latin typeface="Courier New" charset="0"/>
              </a:rPr>
              <a:t>avg</a:t>
            </a:r>
            <a:r>
              <a:rPr lang="en-US" dirty="0" smtClean="0"/>
              <a:t> store </a:t>
            </a:r>
            <a:r>
              <a:rPr lang="en-US" dirty="0" smtClean="0">
                <a:latin typeface="Courier New" charset="0"/>
              </a:rPr>
              <a:t>5.0</a:t>
            </a:r>
            <a:r>
              <a:rPr lang="en-US" dirty="0"/>
              <a:t> </a:t>
            </a:r>
            <a:r>
              <a:rPr lang="en-US" dirty="0" smtClean="0"/>
              <a:t> and not </a:t>
            </a:r>
            <a:r>
              <a:rPr lang="en-US" dirty="0" smtClean="0">
                <a:latin typeface="Courier New" charset="0"/>
              </a:rPr>
              <a:t>5.5</a:t>
            </a:r>
            <a:r>
              <a:rPr lang="en-US" dirty="0" smtClean="0"/>
              <a:t> ?</a:t>
            </a:r>
          </a:p>
        </p:txBody>
      </p:sp>
      <p:graphicFrame>
        <p:nvGraphicFramePr>
          <p:cNvPr id="4444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649"/>
              </p:ext>
            </p:extLst>
          </p:nvPr>
        </p:nvGraphicFramePr>
        <p:xfrm>
          <a:off x="5791200" y="4217313"/>
          <a:ext cx="2209800" cy="660400"/>
        </p:xfrm>
        <a:graphic>
          <a:graphicData uri="http://schemas.openxmlformats.org/drawingml/2006/table">
            <a:tbl>
              <a:tblPr/>
              <a:tblGrid>
                <a:gridCol w="990125"/>
                <a:gridCol w="12196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myGPA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4429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4700"/>
              </p:ext>
            </p:extLst>
          </p:nvPr>
        </p:nvGraphicFramePr>
        <p:xfrm>
          <a:off x="5791200" y="5199493"/>
          <a:ext cx="2209800" cy="594018"/>
        </p:xfrm>
        <a:graphic>
          <a:graphicData uri="http://schemas.openxmlformats.org/drawingml/2006/table">
            <a:tbl>
              <a:tblPr/>
              <a:tblGrid>
                <a:gridCol w="990600"/>
                <a:gridCol w="1219200"/>
              </a:tblGrid>
              <a:tr h="594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avg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1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4F6228"/>
                </a:solidFill>
                <a:latin typeface="Calibri" charset="0"/>
                <a:cs typeface="Calibri" charset="0"/>
              </a:rPr>
              <a:t>Assignment</a:t>
            </a:r>
            <a:endParaRPr lang="en-US" b="1" dirty="0">
              <a:solidFill>
                <a:srgbClr val="4F6228"/>
              </a:solidFill>
              <a:latin typeface="Calibri" charset="0"/>
              <a:cs typeface="Calibri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cs typeface="Calibri" charset="0"/>
              </a:rPr>
              <a:t>The value of the statement  </a:t>
            </a:r>
            <a:r>
              <a:rPr lang="en-US" sz="2400" dirty="0">
                <a:latin typeface="Courier New"/>
                <a:cs typeface="Courier New"/>
              </a:rPr>
              <a:t>v = e; </a:t>
            </a:r>
            <a:r>
              <a:rPr lang="en-US" sz="2400" dirty="0" smtClean="0">
                <a:latin typeface="Calibri" charset="0"/>
                <a:cs typeface="Calibri" charset="0"/>
              </a:rPr>
              <a:t>is </a:t>
            </a:r>
            <a:r>
              <a:rPr lang="en-US" sz="2400" dirty="0">
                <a:latin typeface="Calibri" charset="0"/>
                <a:cs typeface="Calibri" charset="0"/>
              </a:rPr>
              <a:t>the value of </a:t>
            </a: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en-US" sz="2400" dirty="0">
                <a:latin typeface="Calibri" charset="0"/>
                <a:cs typeface="Calibri" charset="0"/>
              </a:rPr>
              <a:t> after the assignment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Assignments can be chained together:</a:t>
            </a:r>
          </a:p>
          <a:p>
            <a:pPr marL="457200" lvl="1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= j = k = 0;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  <a:cs typeface="Calibri" charset="0"/>
              </a:rPr>
              <a:t>The </a:t>
            </a:r>
            <a:r>
              <a:rPr lang="en-US" sz="2200" dirty="0">
                <a:latin typeface="Courier New"/>
                <a:cs typeface="Courier New"/>
              </a:rPr>
              <a:t>=</a:t>
            </a:r>
            <a:r>
              <a:rPr lang="en-US" sz="2200" dirty="0">
                <a:latin typeface="Calibri" charset="0"/>
                <a:cs typeface="Calibri" charset="0"/>
              </a:rPr>
              <a:t> operator is right associative, so this statement is equivalent </a:t>
            </a:r>
            <a:r>
              <a:rPr lang="en-US" sz="2200" dirty="0" smtClean="0">
                <a:latin typeface="Calibri" charset="0"/>
                <a:cs typeface="Calibri" charset="0"/>
              </a:rPr>
              <a:t>to</a:t>
            </a:r>
          </a:p>
          <a:p>
            <a:pPr marL="457200" lvl="1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 (j = (k = 0));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  <a:cs typeface="Calibri" charset="0"/>
              </a:rPr>
              <a:t>The assignment operator may appear inside of any expression:</a:t>
            </a:r>
          </a:p>
          <a:p>
            <a:pPr marL="457200" lvl="1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dirty="0" smtClean="0">
                <a:latin typeface="Calibri" charset="0"/>
                <a:cs typeface="Calibri" charset="0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1;</a:t>
            </a:r>
          </a:p>
          <a:p>
            <a:pPr marL="457200" lvl="1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 k </a:t>
            </a:r>
            <a:r>
              <a:rPr lang="en-US" sz="2000" dirty="0">
                <a:latin typeface="Courier New"/>
                <a:cs typeface="Courier New"/>
              </a:rPr>
              <a:t>= 1 + (j =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)</a:t>
            </a:r>
            <a:r>
              <a:rPr lang="en-US" sz="2000" dirty="0" smtClean="0">
                <a:latin typeface="Courier New"/>
                <a:cs typeface="Courier New"/>
              </a:rPr>
              <a:t>;  // what is k?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Don't do this! Bad style. Hurts readability. </a:t>
            </a:r>
            <a:endParaRPr lang="en-US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7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Assignment Operators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+=   -=   *=   /=   %=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x += 3; </a:t>
            </a:r>
            <a:r>
              <a:rPr lang="en-US" sz="2400" dirty="0" smtClean="0">
                <a:cs typeface="Courier New"/>
              </a:rPr>
              <a:t>// shorthand for </a:t>
            </a:r>
            <a:r>
              <a:rPr lang="en-US" sz="2400" dirty="0" smtClean="0">
                <a:latin typeface="Courier New"/>
                <a:cs typeface="Courier New"/>
              </a:rPr>
              <a:t>x = x + 3;</a:t>
            </a:r>
            <a:r>
              <a:rPr lang="en-US" sz="2400" dirty="0" smtClean="0">
                <a:cs typeface="Courier New"/>
              </a:rPr>
              <a:t> 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x *= x + 2; </a:t>
            </a:r>
            <a:r>
              <a:rPr lang="en-US" sz="2400" dirty="0" smtClean="0">
                <a:cs typeface="Courier New"/>
              </a:rPr>
              <a:t>// shorthand for </a:t>
            </a:r>
            <a:r>
              <a:rPr lang="en-US" sz="2400" dirty="0" smtClean="0">
                <a:latin typeface="Courier New"/>
                <a:cs typeface="Courier New"/>
              </a:rPr>
              <a:t>x = x * (x+2);</a:t>
            </a: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= 6;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j = 2;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+= j;  //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is 8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+= 3*j + 2;  // what is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	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cs typeface="Courier New"/>
              </a:rPr>
              <a:t>	</a:t>
            </a:r>
            <a:endParaRPr lang="en-US" sz="2400" dirty="0" smtClean="0"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7645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854"/>
            <a:ext cx="8229600" cy="970514"/>
          </a:xfrm>
        </p:spPr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  <a:latin typeface="Courier New"/>
                <a:cs typeface="Courier New"/>
              </a:rPr>
              <a:t>typedef</a:t>
            </a:r>
            <a:r>
              <a:rPr lang="en-US" b="1" dirty="0" smtClean="0">
                <a:solidFill>
                  <a:srgbClr val="4F6228"/>
                </a:solidFill>
              </a:rPr>
              <a:t>: re-naming types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368"/>
            <a:ext cx="8587962" cy="5691286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Courier New"/>
                <a:cs typeface="Courier New"/>
              </a:rPr>
              <a:t>typedef</a:t>
            </a:r>
            <a:r>
              <a:rPr lang="en-US" sz="2800" dirty="0" smtClean="0"/>
              <a:t> adds new name for existing type</a:t>
            </a:r>
          </a:p>
          <a:p>
            <a:pPr lvl="1"/>
            <a:r>
              <a:rPr lang="en-US" dirty="0" smtClean="0"/>
              <a:t>does not create new types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typedef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milesPerHour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milesPerHour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currentSpeed</a:t>
            </a:r>
            <a:r>
              <a:rPr lang="en-US" sz="220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thisStruct</a:t>
            </a:r>
            <a:r>
              <a:rPr lang="en-US" sz="2200" dirty="0" smtClean="0">
                <a:latin typeface="Courier New"/>
                <a:cs typeface="Courier New"/>
              </a:rPr>
              <a:t> {		  		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 value1;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double value2;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thisStruct</a:t>
            </a:r>
            <a:r>
              <a:rPr lang="en-US" sz="2200" dirty="0" smtClean="0">
                <a:latin typeface="Courier New"/>
                <a:cs typeface="Courier New"/>
              </a:rPr>
              <a:t> s;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typedef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thisStruct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greatNewType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greatNewType</a:t>
            </a:r>
            <a:r>
              <a:rPr lang="en-US" sz="2200" dirty="0" smtClean="0">
                <a:latin typeface="Courier New"/>
                <a:cs typeface="Courier New"/>
              </a:rPr>
              <a:t> s2;  </a:t>
            </a:r>
          </a:p>
        </p:txBody>
      </p:sp>
    </p:spTree>
    <p:extLst>
      <p:ext uri="{BB962C8B-B14F-4D97-AF65-F5344CB8AC3E}">
        <p14:creationId xmlns:p14="http://schemas.microsoft.com/office/powerpoint/2010/main" val="1374141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473"/>
          </a:xfrm>
        </p:spPr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  <a:latin typeface="Courier New"/>
                <a:cs typeface="Courier New"/>
              </a:rPr>
              <a:t>sizeof</a:t>
            </a:r>
            <a:r>
              <a:rPr lang="en-US" b="1" dirty="0">
                <a:solidFill>
                  <a:srgbClr val="4F6228"/>
                </a:solidFill>
              </a:rPr>
              <a:t> </a:t>
            </a:r>
            <a:r>
              <a:rPr lang="en-US" b="1" dirty="0" smtClean="0">
                <a:solidFill>
                  <a:srgbClr val="4F6228"/>
                </a:solidFill>
              </a:rPr>
              <a:t>operator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45" y="1234112"/>
            <a:ext cx="8853475" cy="5403726"/>
          </a:xfrm>
        </p:spPr>
        <p:txBody>
          <a:bodyPr>
            <a:normAutofit/>
          </a:bodyPr>
          <a:lstStyle/>
          <a:p>
            <a:r>
              <a:rPr lang="en-US" dirty="0" smtClean="0"/>
              <a:t>Returns size of operand in bytes</a:t>
            </a:r>
          </a:p>
          <a:p>
            <a:r>
              <a:rPr lang="en-US" dirty="0" smtClean="0"/>
              <a:t>Return type is </a:t>
            </a: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/>
              <a:t> (implementation-defined unsigned integer type)</a:t>
            </a:r>
          </a:p>
          <a:p>
            <a:r>
              <a:rPr lang="en-US" dirty="0" smtClean="0"/>
              <a:t>Print returned value using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lu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zu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printf</a:t>
            </a:r>
            <a:r>
              <a:rPr lang="en-US" sz="2200" dirty="0" smtClean="0">
                <a:latin typeface="Courier New"/>
                <a:cs typeface="Courier New"/>
              </a:rPr>
              <a:t>("Size of </a:t>
            </a: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: %</a:t>
            </a:r>
            <a:r>
              <a:rPr lang="en-US" sz="2200" dirty="0" err="1" smtClean="0">
                <a:latin typeface="Courier New"/>
                <a:cs typeface="Courier New"/>
              </a:rPr>
              <a:t>zu</a:t>
            </a:r>
            <a:r>
              <a:rPr lang="en-US" sz="2200" dirty="0" smtClean="0">
                <a:latin typeface="Courier New"/>
                <a:cs typeface="Courier New"/>
              </a:rPr>
              <a:t>\n", </a:t>
            </a:r>
            <a:r>
              <a:rPr lang="en-US" sz="2200" dirty="0" err="1" smtClean="0">
                <a:latin typeface="Courier New"/>
                <a:cs typeface="Courier New"/>
              </a:rPr>
              <a:t>sizeof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);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printf</a:t>
            </a:r>
            <a:r>
              <a:rPr lang="en-US" sz="2200" dirty="0" smtClean="0">
                <a:latin typeface="Courier New"/>
                <a:cs typeface="Courier New"/>
              </a:rPr>
              <a:t>("Size of double: %</a:t>
            </a:r>
            <a:r>
              <a:rPr lang="en-US" sz="2200" dirty="0" err="1" smtClean="0">
                <a:latin typeface="Courier New"/>
                <a:cs typeface="Courier New"/>
              </a:rPr>
              <a:t>lu</a:t>
            </a:r>
            <a:r>
              <a:rPr lang="en-US" sz="2200" dirty="0" smtClean="0">
                <a:latin typeface="Courier New"/>
                <a:cs typeface="Courier New"/>
              </a:rPr>
              <a:t>\n", </a:t>
            </a:r>
            <a:r>
              <a:rPr lang="en-US" sz="2200" dirty="0" err="1" smtClean="0">
                <a:latin typeface="Courier New"/>
                <a:cs typeface="Courier New"/>
              </a:rPr>
              <a:t>sizeof</a:t>
            </a:r>
            <a:r>
              <a:rPr lang="en-US" sz="2200" dirty="0" smtClean="0">
                <a:latin typeface="Courier New"/>
                <a:cs typeface="Courier New"/>
              </a:rPr>
              <a:t>(double));</a:t>
            </a:r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6394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512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Structure of a C Program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270"/>
            <a:ext cx="8229600" cy="4989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#include&lt;</a:t>
            </a:r>
            <a:r>
              <a:rPr lang="en-US" sz="2400" dirty="0" err="1" smtClean="0">
                <a:latin typeface="Courier New"/>
                <a:cs typeface="Courier New"/>
              </a:rPr>
              <a:t>something.h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main(void)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&lt;statement&gt;;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&lt;statement&gt;;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&lt;statement&gt;;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Stored in .c file</a:t>
            </a:r>
          </a:p>
          <a:p>
            <a:r>
              <a:rPr lang="en-US" dirty="0" smtClean="0"/>
              <a:t>Every executable C program contains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function containing statements to be executed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60552" y="1994042"/>
            <a:ext cx="2829821" cy="423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68361" y="2417358"/>
            <a:ext cx="3108347" cy="61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function: a named group of statements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07270" y="2829534"/>
            <a:ext cx="2061091" cy="790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8361" y="3620467"/>
            <a:ext cx="3108347" cy="523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statement: a command to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85226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Calibri" charset="0"/>
                <a:cs typeface="Calibri" charset="0"/>
              </a:rPr>
              <a:t>Structure of a C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99201"/>
            <a:ext cx="8229600" cy="3701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u="sng" dirty="0" smtClean="0">
                <a:latin typeface="Calibri"/>
                <a:cs typeface="Calibri"/>
              </a:rPr>
              <a:t>Preprocessor directives </a:t>
            </a:r>
            <a:r>
              <a:rPr lang="en-US" sz="2000" dirty="0" smtClean="0">
                <a:latin typeface="Calibri"/>
                <a:cs typeface="Calibri"/>
              </a:rPr>
              <a:t>like </a:t>
            </a:r>
            <a:r>
              <a:rPr lang="en-US" sz="2000" dirty="0" smtClean="0">
                <a:latin typeface="Courier New"/>
                <a:cs typeface="Courier New"/>
              </a:rPr>
              <a:t>#include</a:t>
            </a:r>
          </a:p>
          <a:p>
            <a:pPr lvl="1">
              <a:defRPr/>
            </a:pPr>
            <a:r>
              <a:rPr lang="en-US" sz="2000" dirty="0" smtClean="0">
                <a:latin typeface="Calibri"/>
                <a:cs typeface="Calibri"/>
              </a:rPr>
              <a:t>Ex: </a:t>
            </a:r>
            <a:r>
              <a:rPr lang="en-US" sz="2000" dirty="0" smtClean="0">
                <a:latin typeface="Courier New"/>
                <a:cs typeface="Courier New"/>
              </a:rPr>
              <a:t>#include&lt;</a:t>
            </a:r>
            <a:r>
              <a:rPr lang="en-US" sz="2000" dirty="0" err="1" smtClean="0">
                <a:latin typeface="Courier New"/>
                <a:cs typeface="Courier New"/>
              </a:rPr>
              <a:t>stdio.h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</a:p>
          <a:p>
            <a:pPr marL="1006475" lvl="2">
              <a:defRPr/>
            </a:pPr>
            <a:r>
              <a:rPr lang="en-US" sz="2000" dirty="0" smtClean="0">
                <a:latin typeface="Calibri"/>
                <a:cs typeface="Calibri"/>
              </a:rPr>
              <a:t>contains information about C’s standard I/O library</a:t>
            </a:r>
          </a:p>
          <a:p>
            <a:pPr>
              <a:defRPr/>
            </a:pPr>
            <a:r>
              <a:rPr lang="en-US" sz="2000" u="sng" dirty="0" smtClean="0">
                <a:latin typeface="Calibri"/>
                <a:cs typeface="Calibri"/>
              </a:rPr>
              <a:t>Functions</a:t>
            </a:r>
            <a:r>
              <a:rPr lang="en-US" sz="2000" dirty="0" smtClean="0">
                <a:latin typeface="Calibri"/>
                <a:cs typeface="Calibri"/>
              </a:rPr>
              <a:t> – </a:t>
            </a:r>
            <a:r>
              <a:rPr lang="en-US" sz="2000" dirty="0">
                <a:latin typeface="Calibri"/>
                <a:cs typeface="Calibri"/>
              </a:rPr>
              <a:t>named </a:t>
            </a:r>
            <a:r>
              <a:rPr lang="en-US" sz="2000" dirty="0" smtClean="0">
                <a:latin typeface="Calibri"/>
                <a:cs typeface="Calibri"/>
              </a:rPr>
              <a:t>set of statements that carry out a task</a:t>
            </a:r>
            <a:endParaRPr lang="en-US" sz="2000" dirty="0">
              <a:latin typeface="Calibri"/>
              <a:cs typeface="Calibri"/>
            </a:endParaRPr>
          </a:p>
          <a:p>
            <a:pPr marL="708660" lvl="1" indent="-342900">
              <a:defRPr/>
            </a:pPr>
            <a:r>
              <a:rPr lang="en-US" sz="2000" dirty="0" smtClean="0">
                <a:latin typeface="Calibri"/>
                <a:cs typeface="Calibri"/>
              </a:rPr>
              <a:t>block </a:t>
            </a:r>
            <a:r>
              <a:rPr lang="en-US" sz="2000" dirty="0">
                <a:latin typeface="Calibri"/>
                <a:cs typeface="Calibri"/>
              </a:rPr>
              <a:t>of statements in a function is executed in sequence, one after the </a:t>
            </a:r>
            <a:r>
              <a:rPr lang="en-US" sz="2000" dirty="0" smtClean="0">
                <a:latin typeface="Calibri"/>
                <a:cs typeface="Calibri"/>
              </a:rPr>
              <a:t>other, i.e. single thread of execution.</a:t>
            </a:r>
            <a:endParaRPr lang="en-US" sz="20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2000" dirty="0">
                <a:latin typeface="Calibri"/>
                <a:cs typeface="Calibri"/>
              </a:rPr>
              <a:t>Each statement consists of legal words, symbols and punctuation (tokens) from the C alphabet. </a:t>
            </a:r>
          </a:p>
          <a:p>
            <a:pPr marL="708660" lvl="1" indent="-342900">
              <a:defRPr/>
            </a:pPr>
            <a:r>
              <a:rPr lang="en-US" sz="2000" dirty="0" smtClean="0">
                <a:latin typeface="Calibri"/>
                <a:cs typeface="Calibri"/>
              </a:rPr>
              <a:t>A </a:t>
            </a:r>
            <a:r>
              <a:rPr lang="en-US" sz="2000" dirty="0">
                <a:latin typeface="Calibri"/>
                <a:cs typeface="Calibri"/>
              </a:rPr>
              <a:t>statement ends with a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;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</a:t>
            </a:r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4979989"/>
            <a:ext cx="8077200" cy="1409700"/>
            <a:chOff x="144" y="2928"/>
            <a:chExt cx="5088" cy="888"/>
          </a:xfrm>
        </p:grpSpPr>
        <p:sp>
          <p:nvSpPr>
            <p:cNvPr id="40970" name="Text Box 4"/>
            <p:cNvSpPr txBox="1">
              <a:spLocks noChangeArrowheads="1"/>
            </p:cNvSpPr>
            <p:nvPr/>
          </p:nvSpPr>
          <p:spPr bwMode="auto">
            <a:xfrm>
              <a:off x="1111" y="2928"/>
              <a:ext cx="4121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lang="en-US" dirty="0">
                  <a:latin typeface="Courier New"/>
                  <a:cs typeface="Courier New"/>
                </a:rPr>
                <a:t>#include &lt;</a:t>
              </a:r>
              <a:r>
                <a:rPr lang="en-US" dirty="0" err="1">
                  <a:latin typeface="Courier New"/>
                  <a:cs typeface="Courier New"/>
                </a:rPr>
                <a:t>stdio.h</a:t>
              </a:r>
              <a:r>
                <a:rPr lang="en-US" dirty="0">
                  <a:latin typeface="Courier New"/>
                  <a:cs typeface="Courier New"/>
                </a:rPr>
                <a:t>&gt;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dirty="0" err="1">
                  <a:latin typeface="Courier New"/>
                  <a:cs typeface="Courier New"/>
                </a:rPr>
                <a:t>int</a:t>
              </a:r>
              <a:r>
                <a:rPr lang="en-US" dirty="0">
                  <a:latin typeface="Courier New"/>
                  <a:cs typeface="Courier New"/>
                </a:rPr>
                <a:t> </a:t>
              </a:r>
              <a:r>
                <a:rPr lang="en-US" b="1" dirty="0">
                  <a:latin typeface="Courier New"/>
                  <a:cs typeface="Courier New"/>
                </a:rPr>
                <a:t>main</a:t>
              </a:r>
              <a:r>
                <a:rPr lang="en-US" dirty="0">
                  <a:latin typeface="Courier New"/>
                  <a:cs typeface="Courier New"/>
                </a:rPr>
                <a:t>(void</a:t>
              </a:r>
              <a:r>
                <a:rPr lang="en-US" dirty="0" smtClean="0">
                  <a:latin typeface="Courier New"/>
                  <a:cs typeface="Courier New"/>
                </a:rPr>
                <a:t>) {</a:t>
              </a:r>
              <a:endParaRPr lang="en-US" dirty="0">
                <a:latin typeface="Courier New"/>
                <a:cs typeface="Courier New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dirty="0">
                  <a:latin typeface="Courier New"/>
                  <a:cs typeface="Courier New"/>
                </a:rPr>
                <a:t> </a:t>
              </a:r>
              <a:r>
                <a:rPr lang="en-US" dirty="0" smtClean="0">
                  <a:latin typeface="Courier New"/>
                  <a:cs typeface="Courier New"/>
                </a:rPr>
                <a:t>  </a:t>
              </a:r>
              <a:r>
                <a:rPr lang="en-US" b="1" dirty="0" err="1" smtClean="0">
                  <a:latin typeface="Courier New"/>
                  <a:cs typeface="Courier New"/>
                </a:rPr>
                <a:t>printf</a:t>
              </a:r>
              <a:r>
                <a:rPr lang="en-US" dirty="0" smtClean="0">
                  <a:latin typeface="Courier New"/>
                  <a:cs typeface="Courier New"/>
                </a:rPr>
                <a:t>(“</a:t>
              </a:r>
              <a:r>
                <a:rPr lang="en-US" dirty="0">
                  <a:latin typeface="Courier New"/>
                  <a:cs typeface="Courier New"/>
                </a:rPr>
                <a:t>Hello </a:t>
              </a:r>
              <a:r>
                <a:rPr lang="en-US" dirty="0" smtClean="0">
                  <a:latin typeface="Courier New"/>
                  <a:cs typeface="Courier New"/>
                </a:rPr>
                <a:t>World\</a:t>
              </a:r>
              <a:r>
                <a:rPr lang="en-US" dirty="0">
                  <a:latin typeface="Courier New"/>
                  <a:cs typeface="Courier New"/>
                </a:rPr>
                <a:t>n”)</a:t>
              </a:r>
              <a:r>
                <a:rPr lang="en-US" dirty="0" smtClean="0">
                  <a:latin typeface="Courier New"/>
                  <a:cs typeface="Courier New"/>
                </a:rPr>
                <a:t>; /*function </a:t>
              </a:r>
              <a:r>
                <a:rPr lang="en-US" dirty="0">
                  <a:latin typeface="Courier New"/>
                  <a:cs typeface="Courier New"/>
                </a:rPr>
                <a:t>call */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dirty="0">
                  <a:latin typeface="Courier New"/>
                  <a:cs typeface="Courier New"/>
                </a:rPr>
                <a:t>     return 0;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dirty="0">
                  <a:latin typeface="Courier New"/>
                  <a:cs typeface="Courier New"/>
                </a:rPr>
                <a:t>}</a:t>
              </a:r>
            </a:p>
          </p:txBody>
        </p:sp>
        <p:sp>
          <p:nvSpPr>
            <p:cNvPr id="52235" name="Text Box 5"/>
            <p:cNvSpPr txBox="1">
              <a:spLocks noChangeArrowheads="1"/>
            </p:cNvSpPr>
            <p:nvPr/>
          </p:nvSpPr>
          <p:spPr bwMode="auto">
            <a:xfrm>
              <a:off x="144" y="3264"/>
              <a:ext cx="919" cy="4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>
                  <a:latin typeface="Calibri" charset="0"/>
                  <a:cs typeface="Calibri" charset="0"/>
                </a:rPr>
                <a:t>Output:</a:t>
              </a:r>
            </a:p>
            <a:p>
              <a:r>
                <a:rPr lang="en-US" sz="2000" b="1" dirty="0" smtClean="0">
                  <a:solidFill>
                    <a:schemeClr val="hlink"/>
                  </a:solidFill>
                  <a:latin typeface="Calibri" charset="0"/>
                  <a:cs typeface="Calibri" charset="0"/>
                </a:rPr>
                <a:t>Hello </a:t>
              </a:r>
              <a:r>
                <a:rPr lang="en-US" sz="2000" b="1" dirty="0">
                  <a:solidFill>
                    <a:schemeClr val="hlink"/>
                  </a:solidFill>
                  <a:latin typeface="Calibri" charset="0"/>
                  <a:cs typeface="Calibri" charset="0"/>
                </a:rPr>
                <a:t>World</a:t>
              </a:r>
              <a:endParaRPr lang="en-US" sz="2000" dirty="0">
                <a:latin typeface="Calibri" charset="0"/>
                <a:cs typeface="Calibri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715000" y="6172200"/>
            <a:ext cx="2590800" cy="504825"/>
            <a:chOff x="5410200" y="6096000"/>
            <a:chExt cx="2590800" cy="504685"/>
          </a:xfrm>
        </p:grpSpPr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3808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2000" dirty="0">
                  <a:latin typeface="Calibri"/>
                  <a:cs typeface="Calibri"/>
                </a:rPr>
                <a:t>main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086600" y="6096000"/>
              <a:ext cx="914400" cy="3808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2000">
                  <a:latin typeface="Calibri"/>
                  <a:cs typeface="Calibri"/>
                </a:rPr>
                <a:t>printf</a:t>
              </a:r>
            </a:p>
          </p:txBody>
        </p:sp>
        <p:cxnSp>
          <p:nvCxnSpPr>
            <p:cNvPr id="52232" name="Straight Arrow Connector 9"/>
            <p:cNvCxnSpPr>
              <a:cxnSpLocks noChangeShapeType="1"/>
            </p:cNvCxnSpPr>
            <p:nvPr/>
          </p:nvCxnSpPr>
          <p:spPr bwMode="auto">
            <a:xfrm>
              <a:off x="6324600" y="6286500"/>
              <a:ext cx="762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9" name="TextBox 10"/>
            <p:cNvSpPr txBox="1">
              <a:spLocks noChangeArrowheads="1"/>
            </p:cNvSpPr>
            <p:nvPr/>
          </p:nvSpPr>
          <p:spPr bwMode="auto">
            <a:xfrm>
              <a:off x="6400800" y="6324537"/>
              <a:ext cx="538163" cy="27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>
                  <a:latin typeface="Calibri"/>
                  <a:ea typeface="+mn-ea"/>
                  <a:cs typeface="Calibri"/>
                </a:rPr>
                <a:t>string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52400" y="4800600"/>
            <a:ext cx="8534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2471" y="4807504"/>
            <a:ext cx="1554329" cy="36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 </a:t>
            </a:r>
            <a:r>
              <a:rPr lang="en-US" dirty="0" err="1" smtClean="0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6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5183</Words>
  <Application>Microsoft Macintosh PowerPoint</Application>
  <PresentationFormat>On-screen Show (4:3)</PresentationFormat>
  <Paragraphs>1035</Paragraphs>
  <Slides>77</Slides>
  <Notes>42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C Basics</vt:lpstr>
      <vt:lpstr>Plan of the Day</vt:lpstr>
      <vt:lpstr>PowerPoint Presentation</vt:lpstr>
      <vt:lpstr>C Features &amp; Uses</vt:lpstr>
      <vt:lpstr>C: A low-level language</vt:lpstr>
      <vt:lpstr>C Standards</vt:lpstr>
      <vt:lpstr>High Level Languages</vt:lpstr>
      <vt:lpstr>Structure of a C Program</vt:lpstr>
      <vt:lpstr>Structure of a C Program</vt:lpstr>
      <vt:lpstr>PowerPoint Presentation</vt:lpstr>
      <vt:lpstr>Source Code to Executable</vt:lpstr>
      <vt:lpstr>Source Code to Executable</vt:lpstr>
      <vt:lpstr>Compilation with gcc</vt:lpstr>
      <vt:lpstr>Compilation with gcc</vt:lpstr>
      <vt:lpstr>Build Summary</vt:lpstr>
      <vt:lpstr>PowerPoint Presentation</vt:lpstr>
      <vt:lpstr>gdb: command line debugger</vt:lpstr>
      <vt:lpstr>CLion: Integrated Development Environment</vt:lpstr>
      <vt:lpstr>Text Editor &amp; Command Line Compilation</vt:lpstr>
      <vt:lpstr>General layout An example</vt:lpstr>
      <vt:lpstr>A C Program</vt:lpstr>
      <vt:lpstr>#include macro</vt:lpstr>
      <vt:lpstr>Symbolic Constants: macro </vt:lpstr>
      <vt:lpstr>Symbolic Constants: const Variable (Better than macro)</vt:lpstr>
      <vt:lpstr>main and other functions</vt:lpstr>
      <vt:lpstr>Functions</vt:lpstr>
      <vt:lpstr>main function</vt:lpstr>
      <vt:lpstr>Function Prototypes</vt:lpstr>
      <vt:lpstr>We are EE 312</vt:lpstr>
      <vt:lpstr>We are EE 312, revised</vt:lpstr>
      <vt:lpstr>Example</vt:lpstr>
      <vt:lpstr>Console I/O</vt:lpstr>
      <vt:lpstr>Console I/O</vt:lpstr>
      <vt:lpstr>And some other C Basics...</vt:lpstr>
      <vt:lpstr>Syntax</vt:lpstr>
      <vt:lpstr>Identifiers</vt:lpstr>
      <vt:lpstr>Keywords</vt:lpstr>
      <vt:lpstr>Escape sequences</vt:lpstr>
      <vt:lpstr>Question</vt:lpstr>
      <vt:lpstr>Practice Program</vt:lpstr>
      <vt:lpstr>Answer to Practice Program</vt:lpstr>
      <vt:lpstr>Comments</vt:lpstr>
      <vt:lpstr>Datatypes</vt:lpstr>
      <vt:lpstr>C's built-in types</vt:lpstr>
      <vt:lpstr>Built-in Data Types in C</vt:lpstr>
      <vt:lpstr>Typical Integer Value Ranges</vt:lpstr>
      <vt:lpstr>Integer Overflow</vt:lpstr>
      <vt:lpstr>Integer Literals</vt:lpstr>
      <vt:lpstr>Fixed-Width Integer Types</vt:lpstr>
      <vt:lpstr>Floating Point Types  (approximate real numbers)</vt:lpstr>
      <vt:lpstr>Floating Point Literals</vt:lpstr>
      <vt:lpstr>Floating Point Types</vt:lpstr>
      <vt:lpstr>Data Type Sizes</vt:lpstr>
      <vt:lpstr>Expressions</vt:lpstr>
      <vt:lpstr>Arithmetic operators</vt:lpstr>
      <vt:lpstr>Integer division with /</vt:lpstr>
      <vt:lpstr>Integer remainder with %</vt:lpstr>
      <vt:lpstr>Question</vt:lpstr>
      <vt:lpstr>Order of Operations</vt:lpstr>
      <vt:lpstr>Remember PEMDAS?</vt:lpstr>
      <vt:lpstr>Precedence examples</vt:lpstr>
      <vt:lpstr>Precedence questions</vt:lpstr>
      <vt:lpstr>Real numbers (type double)</vt:lpstr>
      <vt:lpstr>Precision in floating-point numbers</vt:lpstr>
      <vt:lpstr>Mixing types</vt:lpstr>
      <vt:lpstr>Variables</vt:lpstr>
      <vt:lpstr>Declaration</vt:lpstr>
      <vt:lpstr>Assignment</vt:lpstr>
      <vt:lpstr>Declaration/initialization</vt:lpstr>
      <vt:lpstr>Using Variables</vt:lpstr>
      <vt:lpstr>Assignment vs. algebra</vt:lpstr>
      <vt:lpstr>Swapping Contents of Two Variables</vt:lpstr>
      <vt:lpstr>Assignment and Types</vt:lpstr>
      <vt:lpstr>Assignment</vt:lpstr>
      <vt:lpstr>Assignment Operators</vt:lpstr>
      <vt:lpstr>typedef: re-naming types</vt:lpstr>
      <vt:lpstr>sizeof operator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Basics</dc:title>
  <dc:creator>Microsoft Office User</dc:creator>
  <cp:lastModifiedBy>Microsoft Office User</cp:lastModifiedBy>
  <cp:revision>118</cp:revision>
  <dcterms:created xsi:type="dcterms:W3CDTF">2017-06-26T20:09:50Z</dcterms:created>
  <dcterms:modified xsi:type="dcterms:W3CDTF">2017-08-27T14:57:12Z</dcterms:modified>
</cp:coreProperties>
</file>