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4" r:id="rId6"/>
    <p:sldId id="273" r:id="rId7"/>
    <p:sldId id="260" r:id="rId8"/>
    <p:sldId id="264" r:id="rId9"/>
    <p:sldId id="261" r:id="rId10"/>
    <p:sldId id="262" r:id="rId11"/>
    <p:sldId id="263" r:id="rId12"/>
    <p:sldId id="266" r:id="rId13"/>
    <p:sldId id="270" r:id="rId14"/>
    <p:sldId id="271" r:id="rId15"/>
    <p:sldId id="265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78863"/>
  </p:normalViewPr>
  <p:slideViewPr>
    <p:cSldViewPr snapToGrid="0" snapToObjects="1">
      <p:cViewPr>
        <p:scale>
          <a:sx n="74" d="100"/>
          <a:sy n="74" d="100"/>
        </p:scale>
        <p:origin x="1952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A9781-747E-694C-A347-EEC0CF6C8DD3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45519-E071-DC4C-A776-000AE2EF7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3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www.cplusplus.com</a:t>
            </a:r>
            <a:r>
              <a:rPr lang="en-US" baseline="0" dirty="0" smtClean="0"/>
              <a:t>/reference/</a:t>
            </a:r>
            <a:r>
              <a:rPr lang="en-US" baseline="0" dirty="0" err="1" smtClean="0"/>
              <a:t>fstream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basic_ifstream</a:t>
            </a:r>
            <a:endParaRPr lang="en-US" baseline="0" dirty="0" smtClean="0"/>
          </a:p>
          <a:p>
            <a:r>
              <a:rPr lang="en-US" baseline="0" dirty="0" smtClean="0"/>
              <a:t>		:"             					</a:t>
            </a:r>
            <a:r>
              <a:rPr lang="en-US" baseline="0" dirty="0" err="1" smtClean="0"/>
              <a:t>iomanip</a:t>
            </a:r>
            <a:r>
              <a:rPr lang="en-US" baseline="0" dirty="0" smtClean="0"/>
              <a:t>, </a:t>
            </a:r>
            <a:r>
              <a:rPr lang="en-US" baseline="0" smtClean="0"/>
              <a:t>sstream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45519-E071-DC4C-A776-000AE2EF7A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79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 is a source or</a:t>
            </a:r>
            <a:r>
              <a:rPr lang="en-US" baseline="0" dirty="0" smtClean="0"/>
              <a:t> destination of data</a:t>
            </a:r>
          </a:p>
          <a:p>
            <a:r>
              <a:rPr lang="en-US" baseline="0" dirty="0" err="1" smtClean="0"/>
              <a:t>ifstream</a:t>
            </a:r>
            <a:r>
              <a:rPr lang="en-US" baseline="0" dirty="0" smtClean="0"/>
              <a:t> – input file stream</a:t>
            </a:r>
          </a:p>
          <a:p>
            <a:r>
              <a:rPr lang="en-US" baseline="0" dirty="0" err="1" smtClean="0"/>
              <a:t>ofstream</a:t>
            </a:r>
            <a:r>
              <a:rPr lang="en-US" baseline="0" dirty="0" smtClean="0"/>
              <a:t> – output file stream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getline</a:t>
            </a:r>
            <a:r>
              <a:rPr lang="en-US" baseline="0" dirty="0" smtClean="0"/>
              <a:t> function: takes 2 </a:t>
            </a:r>
            <a:r>
              <a:rPr lang="en-US" baseline="0" dirty="0" err="1" smtClean="0"/>
              <a:t>parms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ifstream</a:t>
            </a:r>
            <a:r>
              <a:rPr lang="en-US" baseline="0" dirty="0" smtClean="0"/>
              <a:t> and reference to a string in which to store what's read</a:t>
            </a:r>
          </a:p>
          <a:p>
            <a:r>
              <a:rPr lang="en-US" baseline="0" dirty="0" smtClean="0"/>
              <a:t>Function </a:t>
            </a:r>
            <a:r>
              <a:rPr lang="en-US" baseline="0" dirty="0" err="1" smtClean="0"/>
              <a:t>getline</a:t>
            </a:r>
            <a:r>
              <a:rPr lang="en-US" baseline="0" dirty="0" smtClean="0"/>
              <a:t> returns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: true if read was successful, false otherwise (including when end of file reached)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45519-E071-DC4C-A776-000AE2EF7A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51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your last read a</a:t>
            </a:r>
            <a:r>
              <a:rPr lang="en-US" baseline="0" dirty="0" smtClean="0"/>
              <a:t> failure or not (</a:t>
            </a:r>
            <a:r>
              <a:rPr lang="en-US" baseline="0" dirty="0" err="1" smtClean="0"/>
              <a:t>f.fail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Arrow syntax used with </a:t>
            </a:r>
            <a:r>
              <a:rPr lang="en-US" baseline="0" dirty="0" err="1" smtClean="0"/>
              <a:t>cin</a:t>
            </a:r>
            <a:r>
              <a:rPr lang="en-US" baseline="0" dirty="0" smtClean="0"/>
              <a:t> works also.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ifstream</a:t>
            </a:r>
            <a:r>
              <a:rPr lang="en-US" baseline="0" dirty="0" smtClean="0"/>
              <a:t> input;</a:t>
            </a:r>
          </a:p>
          <a:p>
            <a:r>
              <a:rPr lang="en-US" baseline="0" dirty="0" err="1" smtClean="0"/>
              <a:t>input.open</a:t>
            </a:r>
            <a:r>
              <a:rPr lang="en-US" baseline="0" dirty="0" smtClean="0"/>
              <a:t>("</a:t>
            </a:r>
            <a:r>
              <a:rPr lang="en-US" baseline="0" dirty="0" err="1" smtClean="0"/>
              <a:t>numbers.txt</a:t>
            </a:r>
            <a:r>
              <a:rPr lang="en-US" baseline="0" dirty="0" smtClean="0"/>
              <a:t>");</a:t>
            </a:r>
          </a:p>
          <a:p>
            <a:r>
              <a:rPr lang="en-US" baseline="0" dirty="0" err="1" smtClean="0"/>
              <a:t>int</a:t>
            </a:r>
            <a:r>
              <a:rPr lang="en-US" baseline="0" dirty="0" smtClean="0"/>
              <a:t> n; </a:t>
            </a:r>
          </a:p>
          <a:p>
            <a:r>
              <a:rPr lang="en-US" baseline="0" dirty="0" smtClean="0"/>
              <a:t>input &gt;&gt; n; </a:t>
            </a:r>
          </a:p>
          <a:p>
            <a:r>
              <a:rPr lang="en-US" baseline="0" dirty="0" smtClean="0"/>
              <a:t>Can cause issues if reading lines and tokens both</a:t>
            </a:r>
          </a:p>
          <a:p>
            <a:r>
              <a:rPr lang="en-US" baseline="0" dirty="0" smtClean="0"/>
              <a:t>Also: what if input is not numeric/integer?</a:t>
            </a:r>
          </a:p>
          <a:p>
            <a:r>
              <a:rPr lang="en-US" baseline="0" dirty="0" smtClean="0"/>
              <a:t>Solution: Read with </a:t>
            </a:r>
            <a:r>
              <a:rPr lang="en-US" baseline="0" dirty="0" err="1" smtClean="0"/>
              <a:t>getline</a:t>
            </a:r>
            <a:r>
              <a:rPr lang="en-US" baseline="0" dirty="0" smtClean="0"/>
              <a:t>. Use string conversion functions: </a:t>
            </a:r>
            <a:r>
              <a:rPr lang="en-US" baseline="0" dirty="0" err="1" smtClean="0"/>
              <a:t>strtof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strtol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strtod</a:t>
            </a:r>
            <a:r>
              <a:rPr lang="en-US" baseline="0" dirty="0" smtClean="0"/>
              <a:t> (string to double), ... include </a:t>
            </a:r>
            <a:r>
              <a:rPr lang="en-US" baseline="0" dirty="0" err="1" smtClean="0"/>
              <a:t>cstdlib</a:t>
            </a:r>
            <a:r>
              <a:rPr lang="en-US" baseline="0" dirty="0" smtClean="0"/>
              <a:t>: #include&lt;</a:t>
            </a:r>
            <a:r>
              <a:rPr lang="en-US" baseline="0" dirty="0" err="1" smtClean="0"/>
              <a:t>cstdlib</a:t>
            </a:r>
            <a:r>
              <a:rPr lang="en-US" baseline="0" dirty="0" smtClean="0"/>
              <a:t>&gt;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OR:Read</a:t>
            </a:r>
            <a:r>
              <a:rPr lang="en-US" baseline="0" dirty="0" smtClean="0"/>
              <a:t> the number. Check to see if input stream is still valid. If input stream is not (!</a:t>
            </a:r>
            <a:r>
              <a:rPr lang="en-US" baseline="0" dirty="0" err="1" smtClean="0"/>
              <a:t>cin</a:t>
            </a:r>
            <a:r>
              <a:rPr lang="en-US" baseline="0" dirty="0" smtClean="0"/>
              <a:t>), call </a:t>
            </a:r>
            <a:r>
              <a:rPr lang="en-US" baseline="0" dirty="0" err="1" smtClean="0"/>
              <a:t>cin.clear</a:t>
            </a:r>
            <a:r>
              <a:rPr lang="en-US" baseline="0" dirty="0" smtClean="0"/>
              <a:t>() to take stream out of fail state. Remove the input that caused the problem (</a:t>
            </a:r>
            <a:r>
              <a:rPr lang="en-US" baseline="0" dirty="0" err="1" smtClean="0"/>
              <a:t>cin.ignore</a:t>
            </a:r>
            <a:r>
              <a:rPr lang="en-US" baseline="0" dirty="0" smtClean="0"/>
              <a:t>()), get input again if appropriate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45519-E071-DC4C-A776-000AE2EF7A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5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Prints the last line twice.</a:t>
            </a:r>
          </a:p>
          <a:p>
            <a:r>
              <a:rPr lang="en-US" dirty="0" err="1" smtClean="0"/>
              <a:t>input.fail</a:t>
            </a:r>
            <a:r>
              <a:rPr lang="en-US" dirty="0" smtClean="0"/>
              <a:t>() tells you if the last time you read failed or not. This goes one time too many, and prints last line twice. </a:t>
            </a:r>
          </a:p>
          <a:p>
            <a:r>
              <a:rPr lang="en-US" dirty="0" smtClean="0"/>
              <a:t>while I didn't fail the last time I read a line</a:t>
            </a:r>
            <a:r>
              <a:rPr lang="en-US" baseline="0" dirty="0" smtClean="0"/>
              <a:t> {  ... }  </a:t>
            </a:r>
            <a:r>
              <a:rPr lang="en-US" baseline="0" dirty="0" smtClean="0">
                <a:sym typeface="Wingdings"/>
              </a:rPr>
              <a:t> Not correct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Instead, use:</a:t>
            </a:r>
          </a:p>
          <a:p>
            <a:r>
              <a:rPr lang="en-US" dirty="0" smtClean="0"/>
              <a:t>while</a:t>
            </a:r>
            <a:r>
              <a:rPr lang="en-US" baseline="0" dirty="0" smtClean="0"/>
              <a:t>(</a:t>
            </a:r>
            <a:r>
              <a:rPr lang="en-US" baseline="0" dirty="0" err="1" smtClean="0"/>
              <a:t>getline</a:t>
            </a:r>
            <a:r>
              <a:rPr lang="en-US" baseline="0" dirty="0" smtClean="0"/>
              <a:t>(input, line)) {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 &lt;&lt; line &lt;&lt; </a:t>
            </a:r>
            <a:r>
              <a:rPr lang="en-US" baseline="0" dirty="0" err="1" smtClean="0"/>
              <a:t>endl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45519-E071-DC4C-A776-000AE2EF7A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3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just an</a:t>
            </a:r>
            <a:r>
              <a:rPr lang="en-US" baseline="0" dirty="0" smtClean="0"/>
              <a:t> array of chars ending in \0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45519-E071-DC4C-A776-000AE2EF7A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 strings can be modified. Add to end (append),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45519-E071-DC4C-A776-000AE2EF7A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2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you've learned</a:t>
            </a:r>
            <a:r>
              <a:rPr lang="en-US" baseline="0" dirty="0" smtClean="0"/>
              <a:t> Java, these are similar of available String methods.</a:t>
            </a:r>
          </a:p>
          <a:p>
            <a:r>
              <a:rPr lang="en-US" baseline="0" dirty="0" smtClean="0"/>
              <a:t>string::</a:t>
            </a:r>
            <a:r>
              <a:rPr lang="en-US" baseline="0" dirty="0" err="1" smtClean="0"/>
              <a:t>npos</a:t>
            </a:r>
            <a:r>
              <a:rPr lang="en-US" baseline="0" dirty="0" smtClean="0"/>
              <a:t> a weird error constant!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45519-E071-DC4C-A776-000AE2EF7A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76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in mystery: b reference </a:t>
            </a:r>
            <a:r>
              <a:rPr lang="en-US" dirty="0" err="1" smtClean="0"/>
              <a:t>parm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mystery:</a:t>
            </a:r>
          </a:p>
          <a:p>
            <a:r>
              <a:rPr lang="en-US" dirty="0" smtClean="0"/>
              <a:t>a is "</a:t>
            </a:r>
            <a:r>
              <a:rPr lang="en-US" dirty="0" err="1" smtClean="0"/>
              <a:t>ary</a:t>
            </a:r>
            <a:r>
              <a:rPr lang="en-US" dirty="0" smtClean="0"/>
              <a:t>"  </a:t>
            </a:r>
          </a:p>
          <a:p>
            <a:r>
              <a:rPr lang="en-US" dirty="0" smtClean="0"/>
              <a:t>b is "</a:t>
            </a:r>
            <a:r>
              <a:rPr lang="en-US" dirty="0" err="1" smtClean="0"/>
              <a:t>eberleina</a:t>
            </a:r>
            <a:r>
              <a:rPr lang="en-US" dirty="0" smtClean="0"/>
              <a:t>"</a:t>
            </a:r>
          </a:p>
          <a:p>
            <a:r>
              <a:rPr lang="en-US" dirty="0" smtClean="0"/>
              <a:t>b is "</a:t>
            </a:r>
            <a:r>
              <a:rPr lang="en-US" dirty="0" err="1" smtClean="0"/>
              <a:t>ebeFOOrleina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main:</a:t>
            </a:r>
          </a:p>
          <a:p>
            <a:r>
              <a:rPr lang="en-US" dirty="0" smtClean="0"/>
              <a:t>After</a:t>
            </a:r>
            <a:r>
              <a:rPr lang="en-US" baseline="0" dirty="0" smtClean="0"/>
              <a:t> call: a = "</a:t>
            </a:r>
            <a:r>
              <a:rPr lang="en-US" baseline="0" dirty="0" err="1" smtClean="0"/>
              <a:t>mary</a:t>
            </a:r>
            <a:r>
              <a:rPr lang="en-US" baseline="0" dirty="0" smtClean="0"/>
              <a:t>", b = "</a:t>
            </a:r>
            <a:r>
              <a:rPr lang="en-US" baseline="0" dirty="0" err="1" smtClean="0"/>
              <a:t>ebeFOOrleina</a:t>
            </a:r>
            <a:r>
              <a:rPr lang="en-US" baseline="0" dirty="0" smtClean="0"/>
              <a:t>"</a:t>
            </a:r>
          </a:p>
          <a:p>
            <a:r>
              <a:rPr lang="en-US" baseline="0" dirty="0" smtClean="0"/>
              <a:t>Answer output: </a:t>
            </a:r>
            <a:r>
              <a:rPr lang="en-US" baseline="0" dirty="0" err="1" smtClean="0"/>
              <a:t>mary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ebeFOOrleina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 is passed by value, so in main, it's still </a:t>
            </a:r>
            <a:r>
              <a:rPr lang="en-US" baseline="0" dirty="0" err="1" smtClean="0"/>
              <a:t>mary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eberlein</a:t>
            </a:r>
            <a:r>
              <a:rPr lang="en-US" baseline="0" dirty="0" smtClean="0"/>
              <a:t>, at index 3, FOO gets inserted.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45519-E071-DC4C-A776-000AE2EF7A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3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C++.com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Cpp.com</a:t>
            </a:r>
            <a:r>
              <a:rPr lang="en-US" baseline="0" dirty="0" smtClean="0"/>
              <a:t> to look up function descriptions</a:t>
            </a:r>
          </a:p>
          <a:p>
            <a:r>
              <a:rPr lang="en-US" baseline="0" dirty="0" smtClean="0"/>
              <a:t>Include links to relevant libraries for schedule entry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C++ has better more powerful strings. But C++ is backwards compatible with C, so have the old C type string also.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Ex: string s = "hello";  // the C style string is automatically converted to a C++ string when I assign it to string s. So I can call functions on it. </a:t>
            </a:r>
          </a:p>
          <a:p>
            <a:r>
              <a:rPr lang="en-US" baseline="0" dirty="0" smtClean="0"/>
              <a:t>Behavior of 2 types of strings is different. Careful.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 string – not much functionality, just stores the characters in a block of memory</a:t>
            </a:r>
          </a:p>
          <a:p>
            <a:r>
              <a:rPr lang="en-US" baseline="0" dirty="0" smtClean="0"/>
              <a:t>C++ string: object with member functions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 strings cannot be concatenated with +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ok: string("hello") + " world"  </a:t>
            </a:r>
            <a:r>
              <a:rPr lang="en-US" baseline="0" dirty="0" smtClean="0">
                <a:sym typeface="Wingdings"/>
              </a:rPr>
              <a:t> As long as one is a C++ string, operations ok. Type promotion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45519-E071-DC4C-A776-000AE2EF7A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6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use sprintf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45519-E071-DC4C-A776-000AE2EF7A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err="1" smtClean="0"/>
              <a:t>getline</a:t>
            </a:r>
            <a:r>
              <a:rPr lang="en-US" dirty="0" smtClean="0"/>
              <a:t> – 2</a:t>
            </a:r>
            <a:r>
              <a:rPr lang="en-US" baseline="30000" dirty="0" smtClean="0"/>
              <a:t>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parm</a:t>
            </a:r>
            <a:r>
              <a:rPr lang="en-US" baseline="0" dirty="0" smtClean="0"/>
              <a:t> is a reference </a:t>
            </a:r>
            <a:r>
              <a:rPr lang="en-US" baseline="0" dirty="0" err="1" smtClean="0"/>
              <a:t>parm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45519-E071-DC4C-A776-000AE2EF7A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8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cout &lt;&lt; setbase(16);</a:t>
            </a:r>
          </a:p>
          <a:p>
            <a:r>
              <a:rPr lang="en-US"/>
              <a:t>cout &lt;&lt; 100 &lt;&lt; endl;</a:t>
            </a:r>
          </a:p>
          <a:p>
            <a:r>
              <a:rPr lang="en-US"/>
              <a:t>Output is hexadecimal value of 100, i.e., 64</a:t>
            </a:r>
          </a:p>
          <a:p>
            <a:endParaRPr lang="en-US"/>
          </a:p>
          <a:p>
            <a:r>
              <a:rPr lang="en-US"/>
              <a:t>cout &lt;&lt; setfill('x') &lt;&lt; setw(10) &lt;&lt; 55;</a:t>
            </a:r>
          </a:p>
          <a:p>
            <a:r>
              <a:rPr lang="en-US"/>
              <a:t>Output:</a:t>
            </a:r>
            <a:r>
              <a:rPr lang="en-US" baseline="0"/>
              <a:t> xxxxxxx55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45519-E071-DC4C-A776-000AE2EF7A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1C2A-C6AD-E24F-B9D6-1CE8A2144A1A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A764-90C7-BE43-A362-63F1AFD1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1C2A-C6AD-E24F-B9D6-1CE8A2144A1A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A764-90C7-BE43-A362-63F1AFD1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5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1C2A-C6AD-E24F-B9D6-1CE8A2144A1A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A764-90C7-BE43-A362-63F1AFD1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2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1C2A-C6AD-E24F-B9D6-1CE8A2144A1A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A764-90C7-BE43-A362-63F1AFD1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0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1C2A-C6AD-E24F-B9D6-1CE8A2144A1A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A764-90C7-BE43-A362-63F1AFD1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1C2A-C6AD-E24F-B9D6-1CE8A2144A1A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A764-90C7-BE43-A362-63F1AFD1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1C2A-C6AD-E24F-B9D6-1CE8A2144A1A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A764-90C7-BE43-A362-63F1AFD1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9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1C2A-C6AD-E24F-B9D6-1CE8A2144A1A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A764-90C7-BE43-A362-63F1AFD1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1C2A-C6AD-E24F-B9D6-1CE8A2144A1A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A764-90C7-BE43-A362-63F1AFD1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1C2A-C6AD-E24F-B9D6-1CE8A2144A1A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A764-90C7-BE43-A362-63F1AFD1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1C2A-C6AD-E24F-B9D6-1CE8A2144A1A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CA764-90C7-BE43-A362-63F1AFD1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7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21C2A-C6AD-E24F-B9D6-1CE8A2144A1A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A764-90C7-BE43-A362-63F1AFD1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7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3">
                    <a:lumMod val="50000"/>
                  </a:schemeClr>
                </a:solidFill>
              </a:rPr>
              <a:t>C++ Strings</a:t>
            </a:r>
            <a:endParaRPr lang="en-US" sz="6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995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81" y="1364515"/>
            <a:ext cx="8710204" cy="52950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string s = "hi";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s = s + 41;   // error</a:t>
            </a:r>
          </a:p>
          <a:p>
            <a:r>
              <a:rPr lang="en-US" dirty="0">
                <a:cs typeface="Courier New"/>
              </a:rPr>
              <a:t>To build a string from values of different types, use a stringstream</a:t>
            </a:r>
          </a:p>
          <a:p>
            <a:pPr lvl="1"/>
            <a:r>
              <a:rPr lang="en-US" dirty="0">
                <a:cs typeface="Courier New"/>
              </a:rPr>
              <a:t>outputs data to a string</a:t>
            </a:r>
          </a:p>
          <a:p>
            <a:pPr lvl="1"/>
            <a:r>
              <a:rPr lang="en-US" dirty="0" smtClean="0">
                <a:cs typeface="Courier New"/>
              </a:rPr>
              <a:t>call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.str() </a:t>
            </a:r>
            <a:r>
              <a:rPr lang="en-US" dirty="0" smtClean="0">
                <a:cs typeface="Courier New"/>
              </a:rPr>
              <a:t>on stringstream to extract as a string</a:t>
            </a:r>
          </a:p>
          <a:p>
            <a:pPr marL="5715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#include &lt;sstream&gt;</a:t>
            </a:r>
          </a:p>
          <a:p>
            <a:pPr marL="5715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stringstream stream;</a:t>
            </a:r>
          </a:p>
          <a:p>
            <a:pPr marL="5715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stream &lt;&lt; s &lt;&lt; " "  &lt;&lt; 41;</a:t>
            </a:r>
          </a:p>
          <a:p>
            <a:pPr marL="5715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 = stream.str();</a:t>
            </a:r>
          </a:p>
          <a:p>
            <a:pPr marL="5715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cout &lt;&lt; s;  // prints: hi 41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8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Reading Strings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12450"/>
          </a:xfrm>
        </p:spPr>
        <p:txBody>
          <a:bodyPr/>
          <a:lstStyle/>
          <a:p>
            <a:r>
              <a:rPr lang="en-US" sz="2800" dirty="0" err="1" smtClean="0">
                <a:latin typeface="Courier New"/>
                <a:cs typeface="Courier New"/>
              </a:rPr>
              <a:t>cin</a:t>
            </a:r>
            <a:r>
              <a:rPr lang="en-US" dirty="0" smtClean="0"/>
              <a:t> reads strings one word at a time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string name;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cout</a:t>
            </a:r>
            <a:r>
              <a:rPr lang="en-US" sz="2000" dirty="0" smtClean="0">
                <a:latin typeface="Courier New"/>
                <a:cs typeface="Courier New"/>
              </a:rPr>
              <a:t> &lt;&lt; "Enter your name, please: "; //Anna Banana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cin</a:t>
            </a:r>
            <a:r>
              <a:rPr lang="en-US" sz="2000" dirty="0" smtClean="0">
                <a:latin typeface="Courier New"/>
                <a:cs typeface="Courier New"/>
              </a:rPr>
              <a:t> &gt;&gt; name;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cout</a:t>
            </a:r>
            <a:r>
              <a:rPr lang="en-US" sz="2000" dirty="0" smtClean="0">
                <a:latin typeface="Courier New"/>
                <a:cs typeface="Courier New"/>
              </a:rPr>
              <a:t> &lt;&lt; "Hello, " &lt;&lt; name &lt;&lt; </a:t>
            </a:r>
            <a:r>
              <a:rPr lang="en-US" sz="2000" dirty="0" err="1" smtClean="0">
                <a:latin typeface="Courier New"/>
                <a:cs typeface="Courier New"/>
              </a:rPr>
              <a:t>endl</a:t>
            </a:r>
            <a:r>
              <a:rPr lang="en-US" sz="2000" dirty="0" smtClean="0">
                <a:latin typeface="Courier New"/>
                <a:cs typeface="Courier New"/>
              </a:rPr>
              <a:t>;  // Hello, Anna</a:t>
            </a:r>
          </a:p>
          <a:p>
            <a:r>
              <a:rPr lang="en-US" sz="2800" dirty="0" err="1" smtClean="0">
                <a:latin typeface="Courier New"/>
                <a:cs typeface="Courier New"/>
              </a:rPr>
              <a:t>getline</a:t>
            </a:r>
            <a:r>
              <a:rPr lang="en-US" dirty="0" smtClean="0"/>
              <a:t> reads entire line at once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string name;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cout</a:t>
            </a:r>
            <a:r>
              <a:rPr lang="en-US" sz="2000" dirty="0" smtClean="0">
                <a:latin typeface="Courier New"/>
                <a:cs typeface="Courier New"/>
              </a:rPr>
              <a:t> &lt;&lt; "Enter your name, please: ";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getline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cin</a:t>
            </a:r>
            <a:r>
              <a:rPr lang="en-US" sz="2000" dirty="0" smtClean="0">
                <a:latin typeface="Courier New"/>
                <a:cs typeface="Courier New"/>
              </a:rPr>
              <a:t>, name);  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cout</a:t>
            </a:r>
            <a:r>
              <a:rPr lang="en-US" sz="2000" dirty="0" smtClean="0">
                <a:latin typeface="Courier New"/>
                <a:cs typeface="Courier New"/>
              </a:rPr>
              <a:t> &lt;&lt; "Hello, " &lt;&lt; name &lt;&lt; </a:t>
            </a:r>
            <a:r>
              <a:rPr lang="en-US" sz="2000" dirty="0" err="1" smtClean="0">
                <a:latin typeface="Courier New"/>
                <a:cs typeface="Courier New"/>
              </a:rPr>
              <a:t>endl</a:t>
            </a:r>
            <a:r>
              <a:rPr lang="en-US" sz="2000" dirty="0" smtClean="0">
                <a:latin typeface="Courier New"/>
                <a:cs typeface="Courier New"/>
              </a:rPr>
              <a:t>; </a:t>
            </a:r>
          </a:p>
          <a:p>
            <a:pPr marL="0" indent="0">
              <a:buNone/>
            </a:pPr>
            <a:r>
              <a:rPr lang="en-US" sz="2800" b="1" dirty="0" smtClean="0">
                <a:cs typeface="Courier New"/>
              </a:rPr>
              <a:t>Output:</a:t>
            </a:r>
            <a:r>
              <a:rPr lang="en-US" sz="2800" dirty="0" smtClean="0">
                <a:cs typeface="Courier New"/>
              </a:rPr>
              <a:t> Hello, Anna Banana</a:t>
            </a:r>
            <a:endParaRPr lang="en-US"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284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and FiLE I/O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3">
                    <a:lumMod val="50000"/>
                  </a:schemeClr>
                </a:solidFill>
              </a:rPr>
              <a:t>I/O Streams</a:t>
            </a:r>
            <a:endParaRPr lang="en-US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44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solidFill>
                  <a:schemeClr val="accent3">
                    <a:lumMod val="50000"/>
                  </a:schemeClr>
                </a:solidFill>
              </a:rPr>
              <a:t>I/O Streams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904545"/>
              </p:ext>
            </p:extLst>
          </p:nvPr>
        </p:nvGraphicFramePr>
        <p:xfrm>
          <a:off x="457200" y="1802442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HOW IT WORKS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cout &lt;&lt;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Output extraction operator</a:t>
                      </a:r>
                    </a:p>
                    <a:p>
                      <a:r>
                        <a:rPr lang="en-US" sz="2400"/>
                        <a:t>Writes expression to stdout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cin &gt;&gt;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input insertion operator</a:t>
                      </a:r>
                    </a:p>
                    <a:p>
                      <a:r>
                        <a:rPr lang="en-US" sz="2400"/>
                        <a:t>Reads</a:t>
                      </a:r>
                      <a:r>
                        <a:rPr lang="en-US" sz="2400" baseline="0"/>
                        <a:t> value from stdin and stores in var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848045"/>
            <a:ext cx="8160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/>
              <a:t>data sent in direction of arrow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endl: like '\n' and flushes stream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Use cin to read values, or getline to read entire line</a:t>
            </a:r>
          </a:p>
        </p:txBody>
      </p:sp>
    </p:spTree>
    <p:extLst>
      <p:ext uri="{BB962C8B-B14F-4D97-AF65-F5344CB8AC3E}">
        <p14:creationId xmlns:p14="http://schemas.microsoft.com/office/powerpoint/2010/main" val="213329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770"/>
            <a:ext cx="8229600" cy="1052422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accent3">
                    <a:lumMod val="50000"/>
                  </a:schemeClr>
                </a:solidFill>
              </a:rPr>
              <a:t>Formatting with &lt;iomanip&gt;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93962"/>
            <a:ext cx="9144000" cy="5564038"/>
          </a:xfrm>
        </p:spPr>
        <p:txBody>
          <a:bodyPr>
            <a:norm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#include&lt;iomanip&gt;</a:t>
            </a:r>
          </a:p>
          <a:p>
            <a:r>
              <a:rPr lang="en-US"/>
              <a:t>formatted output similar to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printf</a:t>
            </a:r>
          </a:p>
          <a:p>
            <a:r>
              <a:rPr lang="en-US"/>
              <a:t>Functions:</a:t>
            </a:r>
          </a:p>
          <a:p>
            <a:pPr lvl="1"/>
            <a:r>
              <a:rPr lang="en-US">
                <a:latin typeface="Courier New" charset="0"/>
                <a:ea typeface="Courier New" charset="0"/>
                <a:cs typeface="Courier New" charset="0"/>
              </a:rPr>
              <a:t>setw(n)</a:t>
            </a:r>
            <a:r>
              <a:rPr lang="en-US"/>
              <a:t>: set width of next field to be printed</a:t>
            </a:r>
          </a:p>
          <a:p>
            <a:pPr lvl="1"/>
            <a:r>
              <a:rPr lang="en-US">
                <a:latin typeface="Courier New" charset="0"/>
                <a:ea typeface="Courier New" charset="0"/>
                <a:cs typeface="Courier New" charset="0"/>
              </a:rPr>
              <a:t>setprecision(p)</a:t>
            </a:r>
            <a:r>
              <a:rPr lang="en-US"/>
              <a:t>: set precision in decimal places of next field</a:t>
            </a:r>
          </a:p>
          <a:p>
            <a:pPr lvl="1"/>
            <a:r>
              <a:rPr lang="en-US"/>
              <a:t>Others: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setfill</a:t>
            </a:r>
            <a:r>
              <a:rPr lang="en-US"/>
              <a:t>,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setbase</a:t>
            </a:r>
            <a:r>
              <a:rPr lang="en-US"/>
              <a:t>, etc. </a:t>
            </a:r>
          </a:p>
          <a:p>
            <a:r>
              <a:rPr lang="en-US"/>
              <a:t>Can also use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printf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cout &lt;&lt; "You are " &lt;&lt; setw(4) &lt;&lt; age &lt;&lt; " years."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91902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0448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File I/O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15" y="1437990"/>
            <a:ext cx="8669089" cy="5111682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>
                <a:latin typeface="Courier New"/>
                <a:cs typeface="Courier New"/>
              </a:rPr>
              <a:t>#include&lt;</a:t>
            </a:r>
            <a:r>
              <a:rPr lang="en-US" sz="2600" dirty="0" err="1" smtClean="0">
                <a:latin typeface="Courier New"/>
                <a:cs typeface="Courier New"/>
              </a:rPr>
              <a:t>fstream</a:t>
            </a:r>
            <a:r>
              <a:rPr lang="en-US" sz="26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600" dirty="0" err="1" smtClean="0">
                <a:latin typeface="Courier New"/>
                <a:cs typeface="Courier New"/>
              </a:rPr>
              <a:t>ifstream</a:t>
            </a:r>
            <a:r>
              <a:rPr lang="en-US" sz="2600" dirty="0" smtClean="0">
                <a:latin typeface="Courier New"/>
                <a:cs typeface="Courier New"/>
              </a:rPr>
              <a:t>, </a:t>
            </a:r>
            <a:r>
              <a:rPr lang="en-US" sz="2600" dirty="0" err="1" smtClean="0">
                <a:latin typeface="Courier New"/>
                <a:cs typeface="Courier New"/>
              </a:rPr>
              <a:t>ofstream</a:t>
            </a:r>
            <a:r>
              <a:rPr lang="en-US" sz="2600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classes for input, output files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cin</a:t>
            </a:r>
            <a:r>
              <a:rPr lang="en-US" dirty="0" smtClean="0"/>
              <a:t> – variable of type </a:t>
            </a:r>
            <a:r>
              <a:rPr lang="en-US" dirty="0" err="1" smtClean="0"/>
              <a:t>ifstream</a:t>
            </a:r>
            <a:endParaRPr lang="en-US" dirty="0" smtClean="0"/>
          </a:p>
          <a:p>
            <a:r>
              <a:rPr lang="en-US" dirty="0" err="1" smtClean="0">
                <a:latin typeface="Courier New"/>
                <a:cs typeface="Courier New"/>
              </a:rPr>
              <a:t>cout</a:t>
            </a:r>
            <a:r>
              <a:rPr lang="en-US" dirty="0" smtClean="0"/>
              <a:t> – variable of type </a:t>
            </a:r>
            <a:r>
              <a:rPr lang="en-US" dirty="0" err="1" smtClean="0"/>
              <a:t>ofstream</a:t>
            </a:r>
            <a:endParaRPr lang="en-US" dirty="0" smtClean="0"/>
          </a:p>
          <a:p>
            <a:r>
              <a:rPr lang="en-US" dirty="0" smtClean="0"/>
              <a:t>Typical pattern: </a:t>
            </a:r>
          </a:p>
          <a:p>
            <a:pPr lvl="1"/>
            <a:r>
              <a:rPr lang="en-US" dirty="0" smtClean="0"/>
              <a:t>open file, read every line from file, close file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sz="2600" dirty="0" err="1" smtClean="0">
                <a:latin typeface="Courier New"/>
                <a:cs typeface="Courier New"/>
              </a:rPr>
              <a:t>ifstream</a:t>
            </a:r>
            <a:r>
              <a:rPr lang="en-US" sz="2600" dirty="0" smtClean="0">
                <a:latin typeface="Courier New"/>
                <a:cs typeface="Courier New"/>
              </a:rPr>
              <a:t> input;</a:t>
            </a:r>
          </a:p>
          <a:p>
            <a:pPr marL="57150" indent="0">
              <a:buNone/>
            </a:pPr>
            <a:r>
              <a:rPr lang="en-US" sz="2600" dirty="0" err="1" smtClean="0">
                <a:latin typeface="Courier New"/>
                <a:cs typeface="Courier New"/>
              </a:rPr>
              <a:t>input.open</a:t>
            </a:r>
            <a:r>
              <a:rPr lang="en-US" sz="2600" dirty="0" smtClean="0">
                <a:latin typeface="Courier New"/>
                <a:cs typeface="Courier New"/>
              </a:rPr>
              <a:t>("</a:t>
            </a:r>
            <a:r>
              <a:rPr lang="en-US" sz="2600" dirty="0" err="1" smtClean="0">
                <a:latin typeface="Courier New"/>
                <a:cs typeface="Courier New"/>
              </a:rPr>
              <a:t>goodStuff.txt</a:t>
            </a:r>
            <a:r>
              <a:rPr lang="en-US" sz="2600" dirty="0" smtClean="0">
                <a:latin typeface="Courier New"/>
                <a:cs typeface="Courier New"/>
              </a:rPr>
              <a:t>");   // Open the file</a:t>
            </a:r>
          </a:p>
          <a:p>
            <a:pPr marL="5715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string line;</a:t>
            </a:r>
          </a:p>
          <a:p>
            <a:pPr marL="5715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while(</a:t>
            </a:r>
            <a:r>
              <a:rPr lang="en-US" sz="2600" dirty="0" err="1" smtClean="0">
                <a:latin typeface="Courier New"/>
                <a:cs typeface="Courier New"/>
              </a:rPr>
              <a:t>getline</a:t>
            </a:r>
            <a:r>
              <a:rPr lang="en-US" sz="2600" dirty="0" smtClean="0">
                <a:latin typeface="Courier New"/>
                <a:cs typeface="Courier New"/>
              </a:rPr>
              <a:t>(input, line)) {  // Read every line</a:t>
            </a:r>
          </a:p>
          <a:p>
            <a:pPr marL="5715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err="1" smtClean="0">
                <a:latin typeface="Courier New"/>
                <a:cs typeface="Courier New"/>
              </a:rPr>
              <a:t>cout</a:t>
            </a:r>
            <a:r>
              <a:rPr lang="en-US" sz="2600" dirty="0" smtClean="0">
                <a:latin typeface="Courier New"/>
                <a:cs typeface="Courier New"/>
              </a:rPr>
              <a:t> &lt;&lt; line &lt;&lt; </a:t>
            </a:r>
            <a:r>
              <a:rPr lang="en-US" sz="2600" dirty="0" err="1" smtClean="0">
                <a:latin typeface="Courier New"/>
                <a:cs typeface="Courier New"/>
              </a:rPr>
              <a:t>endl</a:t>
            </a:r>
            <a:r>
              <a:rPr lang="en-US" sz="2600" dirty="0" smtClean="0">
                <a:latin typeface="Courier New"/>
                <a:cs typeface="Courier New"/>
              </a:rPr>
              <a:t>;</a:t>
            </a:r>
          </a:p>
          <a:p>
            <a:pPr marL="5715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}</a:t>
            </a:r>
          </a:p>
          <a:p>
            <a:pPr marL="57150" indent="0">
              <a:buNone/>
            </a:pPr>
            <a:r>
              <a:rPr lang="en-US" sz="2600" dirty="0" err="1" smtClean="0">
                <a:latin typeface="Courier New"/>
                <a:cs typeface="Courier New"/>
              </a:rPr>
              <a:t>input.close</a:t>
            </a:r>
            <a:r>
              <a:rPr lang="en-US" sz="2600" dirty="0" smtClean="0">
                <a:latin typeface="Courier New"/>
                <a:cs typeface="Courier New"/>
              </a:rPr>
              <a:t>();						// close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1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4F6228"/>
                </a:solidFill>
              </a:rPr>
              <a:t>ifstream</a:t>
            </a:r>
            <a:r>
              <a:rPr lang="en-US" b="1" dirty="0" smtClean="0">
                <a:solidFill>
                  <a:srgbClr val="4F6228"/>
                </a:solidFill>
              </a:rPr>
              <a:t> functions</a:t>
            </a:r>
            <a:endParaRPr lang="en-US" b="1" dirty="0">
              <a:solidFill>
                <a:srgbClr val="4F6228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930089"/>
              </p:ext>
            </p:extLst>
          </p:nvPr>
        </p:nvGraphicFramePr>
        <p:xfrm>
          <a:off x="247292" y="1600200"/>
          <a:ext cx="8537244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376"/>
                <a:gridCol w="472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/>
                        </a:rPr>
                        <a:t>stream.fail</a:t>
                      </a:r>
                      <a:r>
                        <a:rPr lang="en-US" dirty="0" smtClean="0">
                          <a:latin typeface="Courier New"/>
                        </a:rPr>
                        <a:t>()</a:t>
                      </a:r>
                      <a:endParaRPr lang="en-US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last read call failed (e.g., EOF)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/>
                        </a:rPr>
                        <a:t>stream.open</a:t>
                      </a:r>
                      <a:r>
                        <a:rPr lang="en-US" dirty="0" smtClean="0">
                          <a:latin typeface="Courier New"/>
                        </a:rPr>
                        <a:t>(filename)</a:t>
                      </a:r>
                      <a:endParaRPr lang="en-US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opens file represented by specified C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/>
                        </a:rPr>
                        <a:t>stream.close</a:t>
                      </a:r>
                      <a:r>
                        <a:rPr lang="en-US" dirty="0" smtClean="0">
                          <a:latin typeface="Courier New"/>
                        </a:rPr>
                        <a:t>()</a:t>
                      </a:r>
                      <a:endParaRPr lang="en-US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/>
                        </a:rPr>
                        <a:t>stream.get</a:t>
                      </a:r>
                      <a:r>
                        <a:rPr lang="en-US" dirty="0" smtClean="0">
                          <a:latin typeface="Courier New"/>
                        </a:rPr>
                        <a:t>()</a:t>
                      </a:r>
                    </a:p>
                    <a:p>
                      <a:r>
                        <a:rPr lang="en-US" dirty="0" smtClean="0">
                          <a:latin typeface="Courier New"/>
                        </a:rPr>
                        <a:t>stream.get(var)</a:t>
                      </a:r>
                      <a:endParaRPr lang="en-US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 and returns one character</a:t>
                      </a:r>
                    </a:p>
                    <a:p>
                      <a:r>
                        <a:rPr lang="en-US" dirty="0" smtClean="0"/>
                        <a:t>Reads next char into var  - returns EOF when end of file reached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/>
                        </a:rPr>
                        <a:t>getline</a:t>
                      </a:r>
                      <a:r>
                        <a:rPr lang="en-US" dirty="0" smtClean="0">
                          <a:latin typeface="Courier New"/>
                        </a:rPr>
                        <a:t>(f&amp;, </a:t>
                      </a:r>
                      <a:r>
                        <a:rPr lang="en-US" dirty="0" err="1" smtClean="0">
                          <a:latin typeface="Courier New"/>
                        </a:rPr>
                        <a:t>str</a:t>
                      </a:r>
                      <a:r>
                        <a:rPr lang="en-US" dirty="0" smtClean="0">
                          <a:latin typeface="Courier New"/>
                        </a:rPr>
                        <a:t>&amp;)</a:t>
                      </a:r>
                      <a:endParaRPr lang="en-US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 line of input into str. Returns true on success, false on failure.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</a:rPr>
                        <a:t>f &gt;&gt; </a:t>
                      </a:r>
                      <a:r>
                        <a:rPr lang="en-US" dirty="0" err="1" smtClean="0">
                          <a:latin typeface="Courier New"/>
                        </a:rPr>
                        <a:t>var</a:t>
                      </a:r>
                      <a:endParaRPr lang="en-US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data from input file into </a:t>
                      </a:r>
                      <a:r>
                        <a:rPr lang="en-US" baseline="0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0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Example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while(!</a:t>
            </a:r>
            <a:r>
              <a:rPr lang="en-US" sz="2800" dirty="0" err="1" smtClean="0">
                <a:latin typeface="Courier New"/>
                <a:cs typeface="Courier New"/>
              </a:rPr>
              <a:t>input.fail</a:t>
            </a:r>
            <a:r>
              <a:rPr lang="en-US" sz="2800" dirty="0" smtClean="0">
                <a:latin typeface="Courier New"/>
                <a:cs typeface="Courier New"/>
              </a:rPr>
              <a:t>()) 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err="1" smtClean="0">
                <a:latin typeface="Courier New"/>
                <a:cs typeface="Courier New"/>
              </a:rPr>
              <a:t>getline</a:t>
            </a:r>
            <a:r>
              <a:rPr lang="en-US" sz="2800" dirty="0" smtClean="0">
                <a:latin typeface="Courier New"/>
                <a:cs typeface="Courier New"/>
              </a:rPr>
              <a:t>(input, line);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err="1" smtClean="0">
                <a:latin typeface="Courier New"/>
                <a:cs typeface="Courier New"/>
              </a:rPr>
              <a:t>cout</a:t>
            </a:r>
            <a:r>
              <a:rPr lang="en-US" sz="2800" dirty="0" smtClean="0">
                <a:latin typeface="Courier New"/>
                <a:cs typeface="Courier New"/>
              </a:rPr>
              <a:t> &lt;&lt; line &lt;&lt; </a:t>
            </a:r>
            <a:r>
              <a:rPr lang="en-US" sz="2800" dirty="0" err="1" smtClean="0">
                <a:latin typeface="Courier New"/>
                <a:cs typeface="Courier New"/>
              </a:rPr>
              <a:t>endl</a:t>
            </a:r>
            <a:r>
              <a:rPr lang="en-US" sz="2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1654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0944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ofstream functions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05" y="1458982"/>
            <a:ext cx="8732061" cy="509069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77248"/>
              </p:ext>
            </p:extLst>
          </p:nvPr>
        </p:nvGraphicFramePr>
        <p:xfrm>
          <a:off x="457200" y="1673524"/>
          <a:ext cx="8484766" cy="2156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383"/>
                <a:gridCol w="4242383"/>
              </a:tblGrid>
              <a:tr h="468827">
                <a:tc>
                  <a:txBody>
                    <a:bodyPr/>
                    <a:lstStyle/>
                    <a:p>
                      <a:r>
                        <a:rPr lang="en-US" sz="240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description</a:t>
                      </a:r>
                    </a:p>
                  </a:txBody>
                  <a:tcPr/>
                </a:tc>
              </a:tr>
              <a:tr h="843888"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 New" charset="0"/>
                          <a:ea typeface="Courier New" charset="0"/>
                          <a:cs typeface="Courier New" charset="0"/>
                        </a:rPr>
                        <a:t>stream &lt;&lt;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writes expression to output stream</a:t>
                      </a:r>
                    </a:p>
                  </a:txBody>
                  <a:tcPr/>
                </a:tc>
              </a:tr>
              <a:tr h="843888">
                <a:tc>
                  <a:txBody>
                    <a:bodyPr/>
                    <a:lstStyle/>
                    <a:p>
                      <a:r>
                        <a:rPr lang="en-US" sz="2400">
                          <a:latin typeface="Courier New" charset="0"/>
                          <a:ea typeface="Courier New" charset="0"/>
                          <a:cs typeface="Courier New" charset="0"/>
                        </a:rPr>
                        <a:t>stream.put(ch)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Writes character to output stream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2049" y="4524748"/>
            <a:ext cx="5518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ofstream output;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output.open("out.txt");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output &lt;&lt; "Hello world";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output &lt;&lt; "goodbye" &lt;&lt; endl;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output.put('A');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output.close();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2227" y="4813540"/>
            <a:ext cx="3191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/>
              <a:t>File out.txt:</a:t>
            </a:r>
          </a:p>
          <a:p>
            <a:r>
              <a:rPr lang="en-US" sz="2400"/>
              <a:t>Hello worldgoodbye</a:t>
            </a:r>
          </a:p>
          <a:p>
            <a:r>
              <a:rPr lang="en-US" sz="240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4870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970"/>
            <a:ext cx="8229600" cy="1060123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Strings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53" y="1228064"/>
            <a:ext cx="8844229" cy="5258630"/>
          </a:xfrm>
        </p:spPr>
        <p:txBody>
          <a:bodyPr/>
          <a:lstStyle/>
          <a:p>
            <a:r>
              <a:rPr lang="en-US" dirty="0" smtClean="0"/>
              <a:t>Big improvement on C "strings"</a:t>
            </a:r>
          </a:p>
          <a:p>
            <a:r>
              <a:rPr lang="en-US" dirty="0" smtClean="0"/>
              <a:t>Sequence of characters</a:t>
            </a:r>
          </a:p>
          <a:p>
            <a:pPr lvl="1"/>
            <a:r>
              <a:rPr lang="en-US" dirty="0" smtClean="0"/>
              <a:t>Can be empty sequence</a:t>
            </a:r>
          </a:p>
          <a:p>
            <a:r>
              <a:rPr lang="en-US" dirty="0" smtClean="0"/>
              <a:t>Strings are mutable in C++ (can be changed)</a:t>
            </a:r>
          </a:p>
          <a:p>
            <a:pPr lvl="1"/>
            <a:r>
              <a:rPr lang="en-US" dirty="0"/>
              <a:t>Not same as literal or char * (but implicit conversion can be done)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#include&lt;string&gt;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string s = "hello"; // implicit conversion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7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String Indexing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48" y="1600200"/>
            <a:ext cx="8571352" cy="49809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string s = "hi </a:t>
            </a:r>
            <a:r>
              <a:rPr lang="en-US" sz="2400" dirty="0" err="1" smtClean="0"/>
              <a:t>ya</a:t>
            </a:r>
            <a:r>
              <a:rPr lang="en-US" sz="2400" dirty="0" smtClean="0"/>
              <a:t>!";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Two ways to access characters in string:</a:t>
            </a:r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char c1 = s[3];    // 'y'</a:t>
            </a:r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char c2 = </a:t>
            </a:r>
            <a:r>
              <a:rPr lang="en-US" sz="2400" dirty="0" err="1" smtClean="0">
                <a:latin typeface="Courier New"/>
                <a:cs typeface="Courier New"/>
              </a:rPr>
              <a:t>s.at</a:t>
            </a:r>
            <a:r>
              <a:rPr lang="en-US" sz="2400" dirty="0" smtClean="0">
                <a:latin typeface="Courier New"/>
                <a:cs typeface="Courier New"/>
              </a:rPr>
              <a:t>(1); // '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'</a:t>
            </a:r>
          </a:p>
          <a:p>
            <a:r>
              <a:rPr lang="en-US" sz="2400" dirty="0" smtClean="0"/>
              <a:t>Recall that characters have ASCII encodings: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cout</a:t>
            </a:r>
            <a:r>
              <a:rPr lang="en-US" sz="2400" dirty="0" smtClean="0">
                <a:latin typeface="Courier New"/>
                <a:cs typeface="Courier New"/>
              </a:rPr>
              <a:t> &lt;&lt; (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) 'B' &lt;&lt; </a:t>
            </a:r>
            <a:r>
              <a:rPr lang="en-US" sz="2400" dirty="0" err="1" smtClean="0">
                <a:latin typeface="Courier New"/>
                <a:cs typeface="Courier New"/>
              </a:rPr>
              <a:t>endl</a:t>
            </a:r>
            <a:r>
              <a:rPr lang="en-US" sz="2400" dirty="0" smtClean="0">
                <a:latin typeface="Courier New"/>
                <a:cs typeface="Courier New"/>
              </a:rPr>
              <a:t>;  // 66</a:t>
            </a:r>
            <a:endParaRPr lang="en-US" sz="2400" dirty="0">
              <a:latin typeface="Courier New"/>
              <a:cs typeface="Courier New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05981"/>
              </p:ext>
            </p:extLst>
          </p:nvPr>
        </p:nvGraphicFramePr>
        <p:xfrm>
          <a:off x="1051713" y="2356712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12"/>
                <a:gridCol w="755659"/>
                <a:gridCol w="860612"/>
                <a:gridCol w="829126"/>
                <a:gridCol w="850116"/>
                <a:gridCol w="81931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'h'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 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'y'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'a'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'!'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31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39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String Operations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8" y="1112605"/>
            <a:ext cx="8858004" cy="55210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Concatenate strings with +:</a:t>
            </a:r>
          </a:p>
          <a:p>
            <a:pPr marL="0" indent="0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string s = "Hello";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string s1 = s + " World";</a:t>
            </a:r>
            <a:r>
              <a:rPr lang="en-US" dirty="0" smtClean="0"/>
              <a:t>  // "Hello World"</a:t>
            </a:r>
          </a:p>
          <a:p>
            <a:r>
              <a:rPr lang="en-US" dirty="0" smtClean="0"/>
              <a:t>Compare strings with relational operators: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string s2 = "Hi";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if(s1 &lt; s2 &amp;&amp; s2 != "Bye") {  // true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smtClean="0"/>
              <a:t>Add and change characters in strings: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string s1 = "Mary";</a:t>
            </a:r>
          </a:p>
          <a:p>
            <a:pPr marL="40005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s1.append(" Eberlein");  // "Mary Eberlein"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s1.erase(1, 3); // "M Eberlein"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s1[1] = 'e';  // "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MeEberlein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8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4887"/>
          </a:xfrm>
        </p:spPr>
        <p:txBody>
          <a:bodyPr>
            <a:normAutofit/>
          </a:bodyPr>
          <a:lstStyle/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s.insert(index, str)</a:t>
            </a:r>
            <a:r>
              <a:rPr lang="en-US" sz="2400">
                <a:ea typeface="Courier New" charset="0"/>
                <a:cs typeface="Courier New" charset="0"/>
              </a:rPr>
              <a:t>: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/>
              <a:t>add str to s at specified index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string s = "hello world!";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s.insert(5, " to the"); </a:t>
            </a:r>
            <a:r>
              <a:rPr lang="en-US" sz="2400"/>
              <a:t>// "hello to the world!"</a:t>
            </a:r>
          </a:p>
        </p:txBody>
      </p:sp>
    </p:spTree>
    <p:extLst>
      <p:ext uri="{BB962C8B-B14F-4D97-AF65-F5344CB8AC3E}">
        <p14:creationId xmlns:p14="http://schemas.microsoft.com/office/powerpoint/2010/main" val="4269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1766"/>
            <a:ext cx="9144000" cy="5089585"/>
          </a:xfrm>
        </p:spPr>
        <p:txBody>
          <a:bodyPr/>
          <a:lstStyle/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string str1 = ... ; string str2 = ... ;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if(str1 == str2)  </a:t>
            </a:r>
            <a:r>
              <a:rPr lang="en-US"/>
              <a:t>// compares characters</a:t>
            </a: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if(str1 &lt; str2) </a:t>
            </a:r>
            <a:r>
              <a:rPr lang="en-US"/>
              <a:t>// compares in dictionary order</a:t>
            </a:r>
          </a:p>
        </p:txBody>
      </p:sp>
    </p:spTree>
    <p:extLst>
      <p:ext uri="{BB962C8B-B14F-4D97-AF65-F5344CB8AC3E}">
        <p14:creationId xmlns:p14="http://schemas.microsoft.com/office/powerpoint/2010/main" val="106046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5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Member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372723"/>
              </p:ext>
            </p:extLst>
          </p:nvPr>
        </p:nvGraphicFramePr>
        <p:xfrm>
          <a:off x="84138" y="1249056"/>
          <a:ext cx="8878888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444"/>
                <a:gridCol w="4439444"/>
              </a:tblGrid>
              <a:tr h="118975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/>
                          <a:cs typeface="Courier New"/>
                        </a:rPr>
                        <a:t>s.append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lang="en-US" dirty="0" err="1" smtClean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)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to end of string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/>
                          <a:cs typeface="Courier New"/>
                        </a:rPr>
                        <a:t>s.compare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lang="en-US" dirty="0" err="1" smtClean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)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-1,</a:t>
                      </a:r>
                      <a:r>
                        <a:rPr lang="en-US" baseline="0" dirty="0" smtClean="0"/>
                        <a:t> 0, or 1 depending on relative ordering of s and </a:t>
                      </a:r>
                      <a:r>
                        <a:rPr lang="en-US" baseline="0" dirty="0" err="1" smtClean="0"/>
                        <a:t>str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/>
                          <a:cs typeface="Courier New"/>
                        </a:rPr>
                        <a:t>s.erase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(index, </a:t>
                      </a:r>
                      <a:r>
                        <a:rPr lang="en-US" dirty="0" err="1" smtClean="0">
                          <a:latin typeface="Courier New"/>
                          <a:cs typeface="Courier New"/>
                        </a:rPr>
                        <a:t>len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)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</a:t>
                      </a:r>
                      <a:r>
                        <a:rPr lang="en-US" dirty="0" err="1" smtClean="0"/>
                        <a:t>len</a:t>
                      </a:r>
                      <a:r>
                        <a:rPr lang="en-US" dirty="0" smtClean="0"/>
                        <a:t> characters of s starting at specified index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/>
                          <a:cs typeface="Courier New"/>
                        </a:rPr>
                        <a:t>s.find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lang="en-US" dirty="0" err="1" smtClean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)</a:t>
                      </a:r>
                    </a:p>
                    <a:p>
                      <a:r>
                        <a:rPr lang="en-US" dirty="0" err="1" smtClean="0">
                          <a:latin typeface="Courier New"/>
                          <a:cs typeface="Courier New"/>
                        </a:rPr>
                        <a:t>s.rfind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lang="en-US" dirty="0" err="1" smtClean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)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first or last index where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appears in s (or string::</a:t>
                      </a:r>
                      <a:r>
                        <a:rPr lang="en-US" dirty="0" err="1" smtClean="0"/>
                        <a:t>npos</a:t>
                      </a:r>
                      <a:r>
                        <a:rPr lang="en-US" baseline="0" dirty="0" smtClean="0"/>
                        <a:t> if not found)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/>
                          <a:cs typeface="Courier New"/>
                        </a:rPr>
                        <a:t>s.length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()</a:t>
                      </a:r>
                      <a:r>
                        <a:rPr lang="en-US" baseline="0" dirty="0" smtClean="0">
                          <a:latin typeface="Courier New"/>
                          <a:cs typeface="Courier New"/>
                        </a:rPr>
                        <a:t> or </a:t>
                      </a:r>
                      <a:r>
                        <a:rPr lang="en-US" baseline="0" dirty="0" err="1" smtClean="0">
                          <a:latin typeface="Courier New"/>
                          <a:cs typeface="Courier New"/>
                        </a:rPr>
                        <a:t>s.size</a:t>
                      </a:r>
                      <a:r>
                        <a:rPr lang="en-US" baseline="0" dirty="0" smtClean="0">
                          <a:latin typeface="Courier New"/>
                          <a:cs typeface="Courier New"/>
                        </a:rPr>
                        <a:t>()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number of characters in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/>
                          <a:cs typeface="Courier New"/>
                        </a:rPr>
                        <a:t>s.replace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(index, </a:t>
                      </a:r>
                      <a:r>
                        <a:rPr lang="en-US" dirty="0" err="1" smtClean="0">
                          <a:latin typeface="Courier New"/>
                          <a:cs typeface="Courier New"/>
                        </a:rPr>
                        <a:t>len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US" dirty="0" err="1" smtClean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)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Replaces </a:t>
                      </a:r>
                      <a:r>
                        <a:rPr lang="en-US" dirty="0" err="1" smtClean="0"/>
                        <a:t>len</a:t>
                      </a:r>
                      <a:r>
                        <a:rPr lang="en-US" dirty="0" smtClean="0"/>
                        <a:t> chars at given index with </a:t>
                      </a:r>
                      <a:r>
                        <a:rPr lang="en-US" dirty="0" err="1" smtClean="0"/>
                        <a:t>str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/>
                          <a:cs typeface="Courier New"/>
                        </a:rPr>
                        <a:t>s.substr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(start,</a:t>
                      </a:r>
                      <a:r>
                        <a:rPr lang="en-US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aseline="0" dirty="0" err="1" smtClean="0">
                          <a:latin typeface="Courier New"/>
                          <a:cs typeface="Courier New"/>
                        </a:rPr>
                        <a:t>len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)</a:t>
                      </a:r>
                    </a:p>
                    <a:p>
                      <a:r>
                        <a:rPr lang="en-US" dirty="0" err="1" smtClean="0">
                          <a:latin typeface="Courier New"/>
                          <a:cs typeface="Courier New"/>
                        </a:rPr>
                        <a:t>s.substr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(start)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next </a:t>
                      </a:r>
                      <a:r>
                        <a:rPr lang="en-US" baseline="0" dirty="0" err="1" smtClean="0"/>
                        <a:t>len</a:t>
                      </a:r>
                      <a:r>
                        <a:rPr lang="en-US" baseline="0" dirty="0" smtClean="0"/>
                        <a:t> chars beginning at start index</a:t>
                      </a:r>
                    </a:p>
                    <a:p>
                      <a:r>
                        <a:rPr lang="en-US" baseline="0" dirty="0" smtClean="0"/>
                        <a:t>If </a:t>
                      </a:r>
                      <a:r>
                        <a:rPr lang="en-US" baseline="0" dirty="0" err="1" smtClean="0"/>
                        <a:t>len</a:t>
                      </a:r>
                      <a:r>
                        <a:rPr lang="en-US" baseline="0" dirty="0" smtClean="0"/>
                        <a:t> omitted, goes to end of 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8100" y="5661938"/>
            <a:ext cx="7430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string greeting = "hello world"; </a:t>
            </a:r>
          </a:p>
          <a:p>
            <a:r>
              <a:rPr lang="en-US" dirty="0" smtClean="0">
                <a:latin typeface="Courier New"/>
                <a:cs typeface="Courier New"/>
              </a:rPr>
              <a:t>if(</a:t>
            </a:r>
            <a:r>
              <a:rPr lang="en-US" dirty="0" err="1" smtClean="0">
                <a:latin typeface="Courier New"/>
                <a:cs typeface="Courier New"/>
              </a:rPr>
              <a:t>greeting.find</a:t>
            </a:r>
            <a:r>
              <a:rPr lang="en-US" dirty="0" smtClean="0">
                <a:latin typeface="Courier New"/>
                <a:cs typeface="Courier New"/>
              </a:rPr>
              <a:t>("hello") != string::</a:t>
            </a:r>
            <a:r>
              <a:rPr lang="en-US" dirty="0" err="1" smtClean="0">
                <a:latin typeface="Courier New"/>
                <a:cs typeface="Courier New"/>
              </a:rPr>
              <a:t>npos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greeting.erase</a:t>
            </a:r>
            <a:r>
              <a:rPr lang="en-US" dirty="0" smtClean="0">
                <a:latin typeface="Courier New"/>
                <a:cs typeface="Courier New"/>
              </a:rPr>
              <a:t>(0, 6);  // "world"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395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452"/>
            <a:ext cx="8229600" cy="85019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Question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575"/>
            <a:ext cx="8229600" cy="54055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What's the output?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void mystery(string a, string&amp; b)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a.erase</a:t>
            </a:r>
            <a:r>
              <a:rPr lang="en-US" sz="2000" dirty="0" smtClean="0">
                <a:latin typeface="Courier New"/>
                <a:cs typeface="Courier New"/>
              </a:rPr>
              <a:t>(0, 1);  // erase 1 from index 0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b += a[0];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b.insert</a:t>
            </a:r>
            <a:r>
              <a:rPr lang="en-US" sz="2000" dirty="0" smtClean="0">
                <a:latin typeface="Courier New"/>
                <a:cs typeface="Courier New"/>
              </a:rPr>
              <a:t>(3, "FOO");  // insert at index 3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main() {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string a = "</a:t>
            </a:r>
            <a:r>
              <a:rPr lang="en-US" sz="2000" dirty="0" err="1" smtClean="0">
                <a:latin typeface="Courier New"/>
                <a:cs typeface="Courier New"/>
              </a:rPr>
              <a:t>mary</a:t>
            </a:r>
            <a:r>
              <a:rPr lang="en-US" sz="2000" dirty="0" smtClean="0">
                <a:latin typeface="Courier New"/>
                <a:cs typeface="Courier New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string b = "</a:t>
            </a:r>
            <a:r>
              <a:rPr lang="en-US" sz="2000" dirty="0" err="1" smtClean="0">
                <a:latin typeface="Courier New"/>
                <a:cs typeface="Courier New"/>
              </a:rPr>
              <a:t>eberlein</a:t>
            </a:r>
            <a:r>
              <a:rPr lang="en-US" sz="2000" dirty="0" smtClean="0">
                <a:latin typeface="Courier New"/>
                <a:cs typeface="Courier New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mystery(a, b);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cout</a:t>
            </a:r>
            <a:r>
              <a:rPr lang="en-US" sz="2000" dirty="0" smtClean="0">
                <a:latin typeface="Courier New"/>
                <a:cs typeface="Courier New"/>
              </a:rPr>
              <a:t> &lt;&lt; a &lt;&lt; " " &lt;&lt; b &lt;&lt; </a:t>
            </a:r>
            <a:r>
              <a:rPr lang="en-US" sz="2000" dirty="0" err="1" smtClean="0">
                <a:latin typeface="Courier New"/>
                <a:cs typeface="Courier New"/>
              </a:rPr>
              <a:t>endl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return 0;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145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36453"/>
            <a:ext cx="8083296" cy="83281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C++ Strings vs. C Strings!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1" y="969265"/>
            <a:ext cx="8808861" cy="5888735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 smtClean="0"/>
              <a:t>C++ has two kinds of strings:</a:t>
            </a:r>
          </a:p>
          <a:p>
            <a:pPr lvl="1"/>
            <a:r>
              <a:rPr lang="en-US" sz="2900" dirty="0" smtClean="0"/>
              <a:t>C strings, which are char arrays</a:t>
            </a:r>
          </a:p>
          <a:p>
            <a:pPr lvl="1"/>
            <a:r>
              <a:rPr lang="en-US" sz="2900" dirty="0" smtClean="0"/>
              <a:t>C++ strings which are string objects</a:t>
            </a:r>
          </a:p>
          <a:p>
            <a:pPr lvl="2"/>
            <a:r>
              <a:rPr lang="en-US" sz="2900" dirty="0" smtClean="0"/>
              <a:t>Use these!</a:t>
            </a:r>
          </a:p>
          <a:p>
            <a:pPr lvl="2"/>
            <a:endParaRPr lang="en-US" dirty="0"/>
          </a:p>
          <a:p>
            <a:r>
              <a:rPr lang="en-US" dirty="0" smtClean="0"/>
              <a:t>Ugh: a string literal like "hello" is a </a:t>
            </a:r>
            <a:r>
              <a:rPr lang="en-US" b="1" dirty="0" smtClean="0">
                <a:solidFill>
                  <a:srgbClr val="0000FF"/>
                </a:solidFill>
              </a:rPr>
              <a:t>C string</a:t>
            </a:r>
          </a:p>
          <a:p>
            <a:pPr lvl="1"/>
            <a:r>
              <a:rPr lang="en-US" dirty="0" smtClean="0"/>
              <a:t>Can't use member functions</a:t>
            </a:r>
          </a:p>
          <a:p>
            <a:pPr lvl="1"/>
            <a:r>
              <a:rPr lang="en-US" dirty="0" smtClean="0"/>
              <a:t>Ex: </a:t>
            </a:r>
            <a:r>
              <a:rPr lang="en-US" dirty="0" smtClean="0">
                <a:latin typeface="Courier New"/>
                <a:cs typeface="Courier New"/>
              </a:rPr>
              <a:t>("hello").length()  </a:t>
            </a:r>
            <a:r>
              <a:rPr lang="en-US" dirty="0" smtClean="0"/>
              <a:t>// syntax error</a:t>
            </a:r>
          </a:p>
          <a:p>
            <a:pPr lvl="1"/>
            <a:r>
              <a:rPr lang="en-US" dirty="0" smtClean="0"/>
              <a:t>Ex: </a:t>
            </a:r>
            <a:r>
              <a:rPr lang="en-US" dirty="0" smtClean="0">
                <a:latin typeface="Courier New"/>
                <a:cs typeface="Courier New"/>
              </a:rPr>
              <a:t>string s = "hello";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len</a:t>
            </a:r>
            <a:r>
              <a:rPr lang="en-US" sz="2800" dirty="0" smtClean="0">
                <a:latin typeface="Courier New"/>
                <a:cs typeface="Courier New"/>
              </a:rPr>
              <a:t> = </a:t>
            </a:r>
            <a:r>
              <a:rPr lang="en-US" sz="2800" dirty="0" err="1" smtClean="0">
                <a:latin typeface="Courier New"/>
                <a:cs typeface="Courier New"/>
              </a:rPr>
              <a:t>s.length</a:t>
            </a:r>
            <a:r>
              <a:rPr lang="en-US" sz="2800" dirty="0" smtClean="0">
                <a:latin typeface="Courier New"/>
                <a:cs typeface="Courier New"/>
              </a:rPr>
              <a:t>();  // 5</a:t>
            </a:r>
          </a:p>
          <a:p>
            <a:pPr marL="971550" lvl="1" indent="-457200"/>
            <a:r>
              <a:rPr lang="en-US" sz="2900" dirty="0" smtClean="0">
                <a:cs typeface="Courier New"/>
              </a:rPr>
              <a:t>Ex:</a:t>
            </a:r>
            <a:r>
              <a:rPr lang="en-US" sz="2900" dirty="0" smtClean="0">
                <a:latin typeface="Courier New"/>
                <a:cs typeface="Courier New"/>
              </a:rPr>
              <a:t> string s = "hello" + " world"; // error</a:t>
            </a:r>
          </a:p>
          <a:p>
            <a:pPr marL="971550" lvl="1" indent="-457200"/>
            <a:r>
              <a:rPr lang="en-US" sz="2900" dirty="0" smtClean="0">
                <a:cs typeface="Courier New"/>
              </a:rPr>
              <a:t>Ex:</a:t>
            </a:r>
            <a:r>
              <a:rPr lang="en-US" sz="2900" dirty="0" smtClean="0">
                <a:latin typeface="Courier New"/>
                <a:cs typeface="Courier New"/>
              </a:rPr>
              <a:t> string s = "hello"; string t = " world";</a:t>
            </a:r>
          </a:p>
          <a:p>
            <a:pPr marL="914400" lvl="2" indent="0">
              <a:buNone/>
            </a:pPr>
            <a:r>
              <a:rPr lang="en-US" sz="2900" dirty="0">
                <a:latin typeface="Courier New"/>
                <a:cs typeface="Courier New"/>
              </a:rPr>
              <a:t>	</a:t>
            </a:r>
            <a:r>
              <a:rPr lang="en-US" sz="2900" dirty="0" smtClean="0">
                <a:latin typeface="Courier New"/>
                <a:cs typeface="Courier New"/>
              </a:rPr>
              <a:t>string u = s + t; // works!</a:t>
            </a:r>
          </a:p>
          <a:p>
            <a:pPr marL="1371600" lvl="3" indent="0">
              <a:buNone/>
            </a:pPr>
            <a:endParaRPr lang="en-US" dirty="0" smtClean="0"/>
          </a:p>
          <a:p>
            <a:r>
              <a:rPr lang="en-US" b="1" dirty="0" smtClean="0"/>
              <a:t>Conversions: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string("</a:t>
            </a:r>
            <a:r>
              <a:rPr lang="en-US" dirty="0" err="1" smtClean="0">
                <a:latin typeface="Courier New"/>
                <a:cs typeface="Courier New"/>
              </a:rPr>
              <a:t>str</a:t>
            </a:r>
            <a:r>
              <a:rPr lang="en-US" dirty="0" smtClean="0">
                <a:latin typeface="Courier New"/>
                <a:cs typeface="Courier New"/>
              </a:rPr>
              <a:t>")  </a:t>
            </a:r>
            <a:r>
              <a:rPr lang="en-US" dirty="0" smtClean="0"/>
              <a:t>// converts "</a:t>
            </a:r>
            <a:r>
              <a:rPr lang="en-US" dirty="0" err="1" smtClean="0"/>
              <a:t>str</a:t>
            </a:r>
            <a:r>
              <a:rPr lang="en-US" dirty="0" smtClean="0"/>
              <a:t>" to a C++ string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string.c_str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// returns C string version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2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7789</TotalTime>
  <Words>1470</Words>
  <Application>Microsoft Macintosh PowerPoint</Application>
  <PresentationFormat>On-screen Show (4:3)</PresentationFormat>
  <Paragraphs>296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Office Theme</vt:lpstr>
      <vt:lpstr>C++ Strings</vt:lpstr>
      <vt:lpstr>Strings</vt:lpstr>
      <vt:lpstr>String Indexing</vt:lpstr>
      <vt:lpstr>String Operations</vt:lpstr>
      <vt:lpstr>String Operations</vt:lpstr>
      <vt:lpstr>String Comparison</vt:lpstr>
      <vt:lpstr>Member Functions</vt:lpstr>
      <vt:lpstr>Question</vt:lpstr>
      <vt:lpstr>C++ Strings vs. C Strings!</vt:lpstr>
      <vt:lpstr>Example</vt:lpstr>
      <vt:lpstr>Reading Strings</vt:lpstr>
      <vt:lpstr>Standard and FiLE I/O</vt:lpstr>
      <vt:lpstr>I/O Streams</vt:lpstr>
      <vt:lpstr>Formatting with &lt;iomanip&gt;</vt:lpstr>
      <vt:lpstr>File I/O</vt:lpstr>
      <vt:lpstr>ifstream functions</vt:lpstr>
      <vt:lpstr>Example</vt:lpstr>
      <vt:lpstr>ofstream functions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Strings</dc:title>
  <dc:creator>Microsoft Office User</dc:creator>
  <cp:lastModifiedBy>Mary Eberlein</cp:lastModifiedBy>
  <cp:revision>33</cp:revision>
  <dcterms:created xsi:type="dcterms:W3CDTF">2017-09-02T19:21:35Z</dcterms:created>
  <dcterms:modified xsi:type="dcterms:W3CDTF">2017-11-01T05:18:58Z</dcterms:modified>
</cp:coreProperties>
</file>