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206"/>
  </p:normalViewPr>
  <p:slideViewPr>
    <p:cSldViewPr snapToGrid="0" snapToObjects="1">
      <p:cViewPr>
        <p:scale>
          <a:sx n="72" d="100"/>
          <a:sy n="72" d="100"/>
        </p:scale>
        <p:origin x="8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7DBC5-757C-4B41-8E3D-16FE39EAB0F6}" type="datetimeFigureOut"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483CA-D423-874D-B1CA-AA3F48F7D5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mr-IN"/>
              <a:t>–</a:t>
            </a:r>
            <a:r>
              <a:rPr lang="en-US"/>
              <a:t> doesn't change the date (state of date) </a:t>
            </a:r>
            <a:r>
              <a:rPr lang="mr-IN"/>
              <a:t>–</a:t>
            </a:r>
            <a:r>
              <a:rPr lang="en-US"/>
              <a:t> ie, doesn't change fields day, month</a:t>
            </a:r>
          </a:p>
          <a:p>
            <a:r>
              <a:rPr lang="en-US"/>
              <a:t>Promise that calling function doesn't modify the date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483CA-D423-874D-B1CA-AA3F48F7D548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2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F9AE-B7B2-8C48-A9AB-2C167F4EC02C}" type="datetimeFigureOut"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3D5C-D573-154B-9FD1-B10990DF1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>
                <a:solidFill>
                  <a:schemeClr val="accent6">
                    <a:lumMod val="50000"/>
                  </a:schemeClr>
                </a:solidFill>
              </a:rPr>
              <a:t>Classes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"A class is where we teach an object how to behave."</a:t>
            </a:r>
          </a:p>
          <a:p>
            <a:r>
              <a:rPr lang="en-US" sz="2800"/>
              <a:t>--Rich Pattis</a:t>
            </a:r>
          </a:p>
        </p:txBody>
      </p:sp>
    </p:spTree>
    <p:extLst>
      <p:ext uri="{BB962C8B-B14F-4D97-AF65-F5344CB8AC3E}">
        <p14:creationId xmlns:p14="http://schemas.microsoft.com/office/powerpoint/2010/main" val="1050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840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C++ Date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64" y="953311"/>
            <a:ext cx="11958535" cy="566149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#include "Date.h"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Date::Date(int m, int d)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month = 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day = 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Date::getMonth() const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return month;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Date::getDay() const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return day;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3131" y="953311"/>
            <a:ext cx="6588867" cy="61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Date::daysInMonth() const {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if(month == 4 || month == 9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|| month == 6 || month == 11){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return 30;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else if(month == 2) return 28;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else return 31;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Date::nextDay() {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day++;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if(day &gt; daysInMonth()) {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day = 1;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month++;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if(month &gt; 12) month = 1;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685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0" y="161365"/>
            <a:ext cx="10457329" cy="950259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Interface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290918"/>
            <a:ext cx="11779623" cy="5091953"/>
          </a:xfrm>
        </p:spPr>
        <p:txBody>
          <a:bodyPr>
            <a:normAutofit/>
          </a:bodyPr>
          <a:lstStyle/>
          <a:p>
            <a:r>
              <a:rPr lang="en-US"/>
              <a:t>C++ classes:</a:t>
            </a:r>
          </a:p>
          <a:p>
            <a:pPr lvl="1"/>
            <a:r>
              <a:rPr lang="en-US" sz="2800"/>
              <a:t>interface: declaration of functions, classes, members, etc.</a:t>
            </a:r>
          </a:p>
          <a:p>
            <a:pPr lvl="1"/>
            <a:r>
              <a:rPr lang="en-US" sz="2800"/>
              <a:t>implementation: definitions </a:t>
            </a:r>
            <a:r>
              <a:rPr lang="mr-IN" sz="2800"/>
              <a:t>–</a:t>
            </a:r>
            <a:r>
              <a:rPr lang="en-US" sz="2800"/>
              <a:t> how the things in interface are implemented</a:t>
            </a:r>
          </a:p>
          <a:p>
            <a:pPr lvl="1"/>
            <a:endParaRPr lang="en-US" sz="2800"/>
          </a:p>
          <a:p>
            <a:r>
              <a:rPr lang="en-US" sz="3200"/>
              <a:t>Separated into two types of files</a:t>
            </a:r>
          </a:p>
          <a:p>
            <a:pPr lvl="1"/>
            <a:r>
              <a:rPr lang="en-US" sz="2800"/>
              <a:t>header .h file contains the interface</a:t>
            </a:r>
          </a:p>
          <a:p>
            <a:pPr lvl="1"/>
            <a:r>
              <a:rPr lang="en-US" sz="2800"/>
              <a:t>source .cpp file contains definitions</a:t>
            </a:r>
          </a:p>
          <a:p>
            <a:pPr lvl="1"/>
            <a:r>
              <a:rPr lang="en-US" sz="2800"/>
              <a:t>For class Date, write Date.h and Date.cpp</a:t>
            </a:r>
          </a:p>
          <a:p>
            <a:pPr lvl="1"/>
            <a:r>
              <a:rPr lang="en-US" sz="2800"/>
              <a:t>In Date.cpp: #include "Date.h"</a:t>
            </a:r>
          </a:p>
        </p:txBody>
      </p:sp>
    </p:spTree>
    <p:extLst>
      <p:ext uri="{BB962C8B-B14F-4D97-AF65-F5344CB8AC3E}">
        <p14:creationId xmlns:p14="http://schemas.microsoft.com/office/powerpoint/2010/main" val="19577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.h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470212"/>
            <a:ext cx="9861177" cy="4607859"/>
          </a:xfrm>
        </p:spPr>
        <p:txBody>
          <a:bodyPr/>
          <a:lstStyle/>
          <a:p>
            <a:r>
              <a:rPr lang="en-US"/>
              <a:t>// yourClass.h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#ifndef _classname_h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#define _classname_h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class declaration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#endif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5294" y="2223247"/>
            <a:ext cx="5701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Possibly multiple .cpp files will include the header file. This prevents the contents getting declared twice. </a:t>
            </a:r>
          </a:p>
        </p:txBody>
      </p:sp>
    </p:spTree>
    <p:extLst>
      <p:ext uri="{BB962C8B-B14F-4D97-AF65-F5344CB8AC3E}">
        <p14:creationId xmlns:p14="http://schemas.microsoft.com/office/powerpoint/2010/main" val="14991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091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Class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290919"/>
            <a:ext cx="11654117" cy="52891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class ClassName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ClassName(parameter-list);       // constructor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type name1(parameter-list);     // member functions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type name2(parameter-list);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type name;                     // member variables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type name;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43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Date.h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5" y="1308848"/>
            <a:ext cx="11156576" cy="5307105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#ifndef _date_h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#define _date_h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class Date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Date(int m, int d);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daysInMonth();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getMonth();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getDay();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void nextDay();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string toString();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month;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day;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88387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690688"/>
            <a:ext cx="10905565" cy="4486275"/>
          </a:xfrm>
        </p:spPr>
        <p:txBody>
          <a:bodyPr/>
          <a:lstStyle/>
          <a:p>
            <a:r>
              <a:rPr lang="en-US"/>
              <a:t>encapsulation: hiding implementation details of class from clients</a:t>
            </a:r>
          </a:p>
          <a:p>
            <a:pPr lvl="1"/>
            <a:r>
              <a:rPr lang="en-US"/>
              <a:t>protects data from manipulation by client</a:t>
            </a:r>
          </a:p>
          <a:p>
            <a:pPr lvl="1"/>
            <a:r>
              <a:rPr lang="en-US"/>
              <a:t>Ex: client cannot change month field in Date object to 20</a:t>
            </a:r>
          </a:p>
          <a:p>
            <a:r>
              <a:rPr lang="en-US"/>
              <a:t>Class data fields should be declared private</a:t>
            </a:r>
          </a:p>
          <a:p>
            <a:pPr lvl="1"/>
            <a:r>
              <a:rPr lang="en-US"/>
              <a:t>access permitted only through member functions</a:t>
            </a:r>
          </a:p>
          <a:p>
            <a:pPr lvl="1"/>
            <a:r>
              <a:rPr lang="en-US"/>
              <a:t>code outside class cannot access them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type fieldName;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24"/>
            <a:ext cx="10515600" cy="1290918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Member Definitions (.cpp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2" y="1882587"/>
            <a:ext cx="11528612" cy="4572001"/>
          </a:xfrm>
        </p:spPr>
        <p:txBody>
          <a:bodyPr/>
          <a:lstStyle/>
          <a:p>
            <a:r>
              <a:rPr lang="en-US"/>
              <a:t>ClassName.cpp: contains function definitions for member functions that were declared in header file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#include "ClassName.h"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type ClassName::functionName(parameter-list)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// function stuff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63153" y="4249272"/>
            <a:ext cx="5396753" cy="9681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59906" y="5038165"/>
            <a:ext cx="3532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Not any old function </a:t>
            </a:r>
            <a:r>
              <a:rPr lang="mr-IN" sz="2400"/>
              <a:t>–</a:t>
            </a:r>
            <a:r>
              <a:rPr lang="en-US" sz="2400"/>
              <a:t> part of my class</a:t>
            </a:r>
          </a:p>
        </p:txBody>
      </p:sp>
    </p:spTree>
    <p:extLst>
      <p:ext uri="{BB962C8B-B14F-4D97-AF65-F5344CB8AC3E}">
        <p14:creationId xmlns:p14="http://schemas.microsoft.com/office/powerpoint/2010/main" val="115110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9883588" cy="4566677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#include "Date.h"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Date::Date(int m, int d)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month = m;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day = d;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// write getMonth() function here...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4476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accent6">
                    <a:lumMod val="50000"/>
                  </a:schemeClr>
                </a:solidFill>
              </a:rPr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825625"/>
            <a:ext cx="11066929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Date::getMonth() {  // in Date.cpp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month;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// client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Date today;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Date halloween;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mo = today.getMonth();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halloween.getMonth();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8928847" y="2743201"/>
            <a:ext cx="3119719" cy="1775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month         day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int Date::getMonth() {</a:t>
            </a:r>
          </a:p>
          <a:p>
            <a:r>
              <a:rPr lang="en-US" sz="2400">
                <a:solidFill>
                  <a:schemeClr val="tx1"/>
                </a:solidFill>
              </a:rPr>
              <a:t>   return month;</a:t>
            </a:r>
          </a:p>
          <a:p>
            <a:r>
              <a:rPr lang="en-US" sz="2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77082" y="3128682"/>
            <a:ext cx="699247" cy="313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488707" y="3128682"/>
            <a:ext cx="681317" cy="313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4446" y="4903694"/>
            <a:ext cx="3119719" cy="1775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month         day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int Date::getMonth() {</a:t>
            </a:r>
          </a:p>
          <a:p>
            <a:r>
              <a:rPr lang="en-US" sz="2400">
                <a:solidFill>
                  <a:schemeClr val="tx1"/>
                </a:solidFill>
              </a:rPr>
              <a:t>   return month;</a:t>
            </a:r>
          </a:p>
          <a:p>
            <a:r>
              <a:rPr lang="en-US" sz="2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81148" y="5243513"/>
            <a:ext cx="699247" cy="313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574305" y="5243512"/>
            <a:ext cx="681317" cy="313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92672" y="2319628"/>
            <a:ext cx="161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today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4811" y="4515981"/>
            <a:ext cx="197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halloween</a:t>
            </a:r>
          </a:p>
        </p:txBody>
      </p:sp>
    </p:spTree>
    <p:extLst>
      <p:ext uri="{BB962C8B-B14F-4D97-AF65-F5344CB8AC3E}">
        <p14:creationId xmlns:p14="http://schemas.microsoft.com/office/powerpoint/2010/main" val="80531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294"/>
            <a:ext cx="10515600" cy="1183342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4" y="1219200"/>
            <a:ext cx="11994776" cy="5217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#include "Date.h"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Date date1(10, 30);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Date date2(10, 31);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Date examDate(12, 15); 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cout &lt;&lt; "date1 is: " &lt;&lt; date1.getMonth() &lt;&lt; "\" &lt;&lt;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 date1.getDay() &lt;&lt; endl;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40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512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666"/>
            <a:ext cx="10515600" cy="1064305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C++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43" y="1240972"/>
            <a:ext cx="11043558" cy="5225142"/>
          </a:xfrm>
        </p:spPr>
        <p:txBody>
          <a:bodyPr>
            <a:normAutofit lnSpcReduction="10000"/>
          </a:bodyPr>
          <a:lstStyle/>
          <a:p>
            <a:r>
              <a:rPr lang="en-US"/>
              <a:t>Classes are programmer-defined types</a:t>
            </a:r>
          </a:p>
          <a:p>
            <a:r>
              <a:rPr lang="en-US"/>
              <a:t>Classes help us manage complexity, since they:</a:t>
            </a:r>
          </a:p>
          <a:p>
            <a:pPr lvl="1"/>
            <a:r>
              <a:rPr lang="en-US"/>
              <a:t>tie together related data and operations</a:t>
            </a:r>
          </a:p>
          <a:p>
            <a:pPr lvl="1"/>
            <a:r>
              <a:rPr lang="en-US"/>
              <a:t>decompose an application into objects and their interactions</a:t>
            </a:r>
          </a:p>
          <a:p>
            <a:pPr lvl="1"/>
            <a:r>
              <a:rPr lang="en-US"/>
              <a:t>can be re-used in different applications</a:t>
            </a:r>
            <a:endParaRPr lang="en-US"/>
          </a:p>
          <a:p>
            <a:r>
              <a:rPr lang="en-US"/>
              <a:t>Example: string class</a:t>
            </a:r>
          </a:p>
          <a:p>
            <a:pPr lvl="1"/>
            <a:r>
              <a:rPr lang="en-US"/>
              <a:t>data: sequences of characters</a:t>
            </a:r>
          </a:p>
          <a:p>
            <a:pPr lvl="1"/>
            <a:r>
              <a:rPr lang="en-US"/>
              <a:t>operations: length(), append(), insert(), etc. </a:t>
            </a:r>
            <a:endParaRPr lang="en-US"/>
          </a:p>
          <a:p>
            <a:pPr lvl="1"/>
            <a:r>
              <a:rPr lang="en-US"/>
              <a:t>general description or blueprint of a collection of objects, such as "Charlie", and operations that I can invoke on those objects</a:t>
            </a:r>
          </a:p>
          <a:p>
            <a:pPr lvl="1"/>
            <a:r>
              <a:rPr lang="en-US"/>
              <a:t>string myDogsName = "Charlie";   // a string object, a instance of string class</a:t>
            </a:r>
          </a:p>
          <a:p>
            <a:pPr lvl="1"/>
            <a:r>
              <a:rPr lang="en-US"/>
              <a:t>Call string functions on the object:</a:t>
            </a:r>
          </a:p>
          <a:p>
            <a:pPr lvl="2"/>
            <a:r>
              <a:rPr lang="en-US"/>
              <a:t>myDogsName.append(" Boy"); </a:t>
            </a:r>
          </a:p>
        </p:txBody>
      </p:sp>
    </p:spTree>
    <p:extLst>
      <p:ext uri="{BB962C8B-B14F-4D97-AF65-F5344CB8AC3E}">
        <p14:creationId xmlns:p14="http://schemas.microsoft.com/office/powerpoint/2010/main" val="3064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6776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3" y="1326777"/>
            <a:ext cx="11120718" cy="5396752"/>
          </a:xfrm>
        </p:spPr>
        <p:txBody>
          <a:bodyPr>
            <a:normAutofit/>
          </a:bodyPr>
          <a:lstStyle/>
          <a:p>
            <a:r>
              <a:rPr lang="en-US"/>
              <a:t>Overload the behavior of operators in C++</a:t>
            </a:r>
          </a:p>
          <a:p>
            <a:pPr lvl="1"/>
            <a:r>
              <a:rPr lang="en-US"/>
              <a:t>+ - ++ * &amp; ! % &gt;</a:t>
            </a:r>
          </a:p>
          <a:p>
            <a:pPr lvl="1"/>
            <a:endParaRPr lang="en-US"/>
          </a:p>
          <a:p>
            <a:r>
              <a:rPr lang="en-US"/>
              <a:t>Don't overuse </a:t>
            </a:r>
            <a:r>
              <a:rPr lang="mr-IN"/>
              <a:t>–</a:t>
            </a:r>
            <a:r>
              <a:rPr lang="en-US"/>
              <a:t> can produce confusing code</a:t>
            </a:r>
          </a:p>
          <a:p>
            <a:endParaRPr lang="en-US"/>
          </a:p>
          <a:p>
            <a:r>
              <a:rPr lang="en-US"/>
              <a:t>Declare operator in .h file, implement in .cpp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operator op(parameter-list);    // .h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operator or(parameter-list) {   // .cpp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statements;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18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674253"/>
          </a:xfrm>
        </p:spPr>
        <p:txBody>
          <a:bodyPr/>
          <a:lstStyle/>
          <a:p>
            <a:r>
              <a:rPr lang="en-US"/>
              <a:t>In Date.cpp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bool operator ==(const Date&amp; d1, const Date&amp; d2) {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return d1.getMonth() == d2.getMonth() &amp;&amp; d1.getDay() ==      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d2.getDay());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>
                <a:ea typeface="Courier New" charset="0"/>
                <a:cs typeface="Courier New" charset="0"/>
              </a:rPr>
              <a:t>Exercise: </a:t>
            </a:r>
            <a:r>
              <a:rPr lang="en-US">
                <a:ea typeface="Courier New" charset="0"/>
                <a:cs typeface="Courier New" charset="0"/>
              </a:rPr>
              <a:t>Overload &lt; for Dates: if a Date comes earlier in the year, it's less than another Date</a:t>
            </a:r>
          </a:p>
        </p:txBody>
      </p:sp>
    </p:spTree>
    <p:extLst>
      <p:ext uri="{BB962C8B-B14F-4D97-AF65-F5344CB8AC3E}">
        <p14:creationId xmlns:p14="http://schemas.microsoft.com/office/powerpoint/2010/main" val="15931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Want to write program that manipulates dates</a:t>
            </a:r>
          </a:p>
          <a:p>
            <a:r>
              <a:rPr lang="en-US"/>
              <a:t>Calendar application, program that stores birthdays, etc. </a:t>
            </a:r>
          </a:p>
          <a:p>
            <a:r>
              <a:rPr lang="en-US"/>
              <a:t>No C++ type that represents dates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What is today's date? </a:t>
            </a:r>
            <a:r>
              <a:rPr lang="en-US" u="sng">
                <a:latin typeface="Courier New" charset="0"/>
                <a:ea typeface="Courier New" charset="0"/>
                <a:cs typeface="Courier New" charset="0"/>
              </a:rPr>
              <a:t>10 30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What is your birthday: </a:t>
            </a:r>
            <a:r>
              <a:rPr lang="en-US" u="sng">
                <a:latin typeface="Courier New" charset="0"/>
                <a:ea typeface="Courier New" charset="0"/>
                <a:cs typeface="Courier New" charset="0"/>
              </a:rPr>
              <a:t>11 3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It is 4 days until your next birthday.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So: write a Date class so that each object represents a date like October 30. </a:t>
            </a:r>
          </a:p>
          <a:p>
            <a:r>
              <a:rPr lang="en-US"/>
              <a:t>What data and operations should a Date object have?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Date </a:t>
            </a:r>
            <a:r>
              <a:rPr lang="mr-IN" sz="5400" b="1">
                <a:solidFill>
                  <a:schemeClr val="accent6">
                    <a:lumMod val="50000"/>
                  </a:schemeClr>
                </a:solidFill>
              </a:rPr>
              <a:t>–</a:t>
            </a:r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 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#include&lt;iostream&gt;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#include "Date.h"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Date today(10, 30);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Date halloween(10, 31);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cout &lt;&lt; "Today is: " &lt;&lt; today.toString()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&lt;&lt; ", the month is: " &lt;&lt; today.getMonth() &lt;&lt; endl;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54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class: a blueprint or template for a new type of objects</a:t>
            </a:r>
          </a:p>
          <a:p>
            <a:r>
              <a:rPr lang="en-US"/>
              <a:t>object: an entity in your program that combines state and behavior</a:t>
            </a:r>
          </a:p>
          <a:p>
            <a:r>
              <a:rPr lang="en-US"/>
              <a:t>object-oriented programming (OOP): programs that perform their behavior as interactions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347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1026"/>
          <p:cNvSpPr>
            <a:spLocks noGrp="1"/>
          </p:cNvSpPr>
          <p:nvPr>
            <p:ph type="title"/>
          </p:nvPr>
        </p:nvSpPr>
        <p:spPr>
          <a:xfrm>
            <a:off x="800100" y="1"/>
            <a:ext cx="10553700" cy="1042988"/>
          </a:xfrm>
        </p:spPr>
        <p:txBody>
          <a:bodyPr>
            <a:normAutofit/>
          </a:bodyPr>
          <a:lstStyle/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</a:rPr>
              <a:t>Blueprint analogy</a:t>
            </a:r>
          </a:p>
        </p:txBody>
      </p:sp>
      <p:sp>
        <p:nvSpPr>
          <p:cNvPr id="1060867" name="Text Box 1027"/>
          <p:cNvSpPr txBox="1">
            <a:spLocks noChangeArrowheads="1"/>
          </p:cNvSpPr>
          <p:nvPr/>
        </p:nvSpPr>
        <p:spPr bwMode="auto">
          <a:xfrm>
            <a:off x="3124200" y="1358900"/>
            <a:ext cx="4876800" cy="2074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u="sng"/>
              <a:t>iPod blueprint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1400" b="1" u="sng"/>
              <a:t>state:</a:t>
            </a:r>
            <a:br>
              <a:rPr lang="en-US" altLang="en-US" sz="1400" b="1" u="sng"/>
            </a:br>
            <a:r>
              <a:rPr lang="en-US" altLang="en-US" sz="1400" b="1"/>
              <a:t>  </a:t>
            </a:r>
            <a:r>
              <a:rPr lang="en-US" altLang="en-US" sz="1400"/>
              <a:t>current song</a:t>
            </a:r>
            <a:br>
              <a:rPr lang="en-US" altLang="en-US" sz="1400"/>
            </a:br>
            <a:r>
              <a:rPr lang="en-US" altLang="en-US" sz="1400"/>
              <a:t>  volume</a:t>
            </a:r>
            <a:br>
              <a:rPr lang="en-US" altLang="en-US" sz="1400"/>
            </a:br>
            <a:r>
              <a:rPr lang="en-US" altLang="en-US" sz="1400"/>
              <a:t>  battery life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1400" b="1" u="sng"/>
              <a:t>behavior:</a:t>
            </a:r>
            <a:br>
              <a:rPr lang="en-US" altLang="en-US" sz="1400" b="1" u="sng"/>
            </a:br>
            <a:r>
              <a:rPr lang="en-US" altLang="en-US" sz="1400" b="1"/>
              <a:t>  </a:t>
            </a:r>
            <a:r>
              <a:rPr lang="en-US" altLang="en-US" sz="1400"/>
              <a:t>power on/off</a:t>
            </a:r>
            <a:br>
              <a:rPr lang="en-US" altLang="en-US" sz="1400"/>
            </a:br>
            <a:r>
              <a:rPr lang="en-US" altLang="en-US" sz="1400"/>
              <a:t>  change station/song</a:t>
            </a:r>
            <a:br>
              <a:rPr lang="en-US" altLang="en-US" sz="1400"/>
            </a:br>
            <a:r>
              <a:rPr lang="en-US" altLang="en-US" sz="1400"/>
              <a:t>  change volume</a:t>
            </a:r>
            <a:br>
              <a:rPr lang="en-US" altLang="en-US" sz="1400"/>
            </a:br>
            <a:r>
              <a:rPr lang="en-US" altLang="en-US" sz="1400"/>
              <a:t>  choose random song</a:t>
            </a:r>
          </a:p>
        </p:txBody>
      </p:sp>
      <p:grpSp>
        <p:nvGrpSpPr>
          <p:cNvPr id="1060868" name="Group 1028"/>
          <p:cNvGrpSpPr>
            <a:grpSpLocks/>
          </p:cNvGrpSpPr>
          <p:nvPr/>
        </p:nvGrpSpPr>
        <p:grpSpPr bwMode="auto">
          <a:xfrm>
            <a:off x="1828800" y="4387850"/>
            <a:ext cx="8077200" cy="2032000"/>
            <a:chOff x="192" y="2967"/>
            <a:chExt cx="5088" cy="1280"/>
          </a:xfrm>
        </p:grpSpPr>
        <p:sp>
          <p:nvSpPr>
            <p:cNvPr id="1060869" name="Text Box 1029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iPod #1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state:</a:t>
              </a:r>
              <a:br>
                <a:rPr lang="en-US" altLang="en-US" sz="1400" b="1" u="sng"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song = "</a:t>
              </a:r>
              <a:r>
                <a:rPr lang="en-US" altLang="en-US" sz="1200">
                  <a:solidFill>
                    <a:srgbClr val="003399"/>
                  </a:solidFill>
                  <a:latin typeface="Tahoma" charset="0"/>
                </a:rPr>
                <a:t>1,000,000 Miles</a:t>
              </a: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"</a:t>
              </a:r>
              <a:br>
                <a:rPr lang="en-US" altLang="en-US" sz="1400">
                  <a:solidFill>
                    <a:srgbClr val="003399"/>
                  </a:solidFill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volume = 17</a:t>
              </a:r>
              <a:br>
                <a:rPr lang="en-US" altLang="en-US" sz="1400">
                  <a:solidFill>
                    <a:srgbClr val="003399"/>
                  </a:solidFill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battery life = 2.5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behavior:</a:t>
              </a:r>
              <a:br>
                <a:rPr lang="en-US" altLang="en-US" sz="1400" b="1" u="sng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power on/off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change station/song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change volume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choose random song</a:t>
              </a:r>
            </a:p>
          </p:txBody>
        </p:sp>
        <p:sp>
          <p:nvSpPr>
            <p:cNvPr id="1060870" name="Text Box 1030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iPod #2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state:</a:t>
              </a:r>
              <a:br>
                <a:rPr lang="en-US" altLang="en-US" sz="1400" b="1" u="sng"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song = "Letting You"</a:t>
              </a:r>
              <a:br>
                <a:rPr lang="en-US" altLang="en-US" sz="1400">
                  <a:solidFill>
                    <a:srgbClr val="003399"/>
                  </a:solidFill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volume = 9</a:t>
              </a:r>
              <a:br>
                <a:rPr lang="en-US" altLang="en-US" sz="1400">
                  <a:solidFill>
                    <a:srgbClr val="003399"/>
                  </a:solidFill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battery life = 3.41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behavior:</a:t>
              </a:r>
              <a:br>
                <a:rPr lang="en-US" altLang="en-US" sz="1400" b="1" u="sng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power on/off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change station/song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change volume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choose random song</a:t>
              </a:r>
            </a:p>
          </p:txBody>
        </p:sp>
        <p:sp>
          <p:nvSpPr>
            <p:cNvPr id="1060871" name="Text Box 1031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iPod #3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state:</a:t>
              </a:r>
              <a:br>
                <a:rPr lang="en-US" altLang="en-US" sz="1400" b="1" u="sng"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song = "Discipline"</a:t>
              </a:r>
              <a:br>
                <a:rPr lang="en-US" altLang="en-US" sz="1400">
                  <a:solidFill>
                    <a:srgbClr val="003399"/>
                  </a:solidFill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volume = 24</a:t>
              </a:r>
              <a:br>
                <a:rPr lang="en-US" altLang="en-US" sz="1400">
                  <a:solidFill>
                    <a:srgbClr val="003399"/>
                  </a:solidFill>
                  <a:latin typeface="Tahoma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charset="0"/>
                </a:rPr>
                <a:t>  battery life = 1.8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 u="sng">
                  <a:latin typeface="Tahoma" charset="0"/>
                </a:rPr>
                <a:t>behavior:</a:t>
              </a:r>
              <a:br>
                <a:rPr lang="en-US" altLang="en-US" sz="1400" b="1" u="sng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power on/off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change station/song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change volume</a:t>
              </a:r>
              <a:br>
                <a:rPr lang="en-US" altLang="en-US" sz="1400">
                  <a:latin typeface="Tahoma" charset="0"/>
                </a:rPr>
              </a:br>
              <a:r>
                <a:rPr lang="en-US" altLang="en-US" sz="1400">
                  <a:latin typeface="Tahoma" charset="0"/>
                </a:rPr>
                <a:t>  choose random song</a:t>
              </a:r>
            </a:p>
          </p:txBody>
        </p:sp>
      </p:grpSp>
      <p:grpSp>
        <p:nvGrpSpPr>
          <p:cNvPr id="1060872" name="Group 1032"/>
          <p:cNvGrpSpPr>
            <a:grpSpLocks/>
          </p:cNvGrpSpPr>
          <p:nvPr/>
        </p:nvGrpSpPr>
        <p:grpSpPr bwMode="auto">
          <a:xfrm>
            <a:off x="3810000" y="3563938"/>
            <a:ext cx="4419600" cy="823912"/>
            <a:chOff x="1440" y="2313"/>
            <a:chExt cx="2784" cy="519"/>
          </a:xfrm>
        </p:grpSpPr>
        <p:grpSp>
          <p:nvGrpSpPr>
            <p:cNvPr id="1060873" name="Group 1033"/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1060874" name="Line 1034"/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0875" name="Line 1035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0876" name="Line 1036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60877" name="Text Box 1037"/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ahoma" charset="0"/>
                </a:rPr>
                <a:t>creates</a:t>
              </a:r>
            </a:p>
          </p:txBody>
        </p:sp>
      </p:grpSp>
      <p:pic>
        <p:nvPicPr>
          <p:cNvPr id="1060878" name="Picture 1038" descr="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879" name="Picture 1039" descr="video-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37338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880" name="Picture 1040" descr="video-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6705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881" name="Picture 1041" descr="video-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9753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1026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</p:txBody>
      </p:sp>
      <p:sp>
        <p:nvSpPr>
          <p:cNvPr id="1061891" name="Rectangle 1027"/>
          <p:cNvSpPr>
            <a:spLocks noGrp="1"/>
          </p:cNvSpPr>
          <p:nvPr>
            <p:ph type="body" idx="1"/>
          </p:nvPr>
        </p:nvSpPr>
        <p:spPr>
          <a:xfrm>
            <a:off x="195943" y="685800"/>
            <a:ext cx="10472057" cy="6019800"/>
          </a:xfrm>
        </p:spPr>
        <p:txBody>
          <a:bodyPr/>
          <a:lstStyle/>
          <a:p>
            <a:r>
              <a:rPr lang="en-US" altLang="en-US" b="1"/>
              <a:t>abstraction</a:t>
            </a:r>
            <a:r>
              <a:rPr lang="en-US" altLang="en-US"/>
              <a:t>: A distancing between ideas and details.</a:t>
            </a:r>
          </a:p>
          <a:p>
            <a:pPr lvl="1"/>
            <a:r>
              <a:rPr lang="en-US" altLang="en-US"/>
              <a:t>We can use objects without knowing how they work.</a:t>
            </a:r>
          </a:p>
          <a:p>
            <a:pPr lvl="1"/>
            <a:r>
              <a:rPr lang="en-US" altLang="en-US"/>
              <a:t>Objects provide abstraction in programming.</a:t>
            </a:r>
          </a:p>
          <a:p>
            <a:pPr lvl="1">
              <a:buFont typeface="Wingdings" charset="2"/>
              <a:buNone/>
            </a:pPr>
            <a:endParaRPr lang="en-US" altLang="en-US" sz="900"/>
          </a:p>
          <a:p>
            <a:r>
              <a:rPr lang="en-US" altLang="en-US"/>
              <a:t>abstraction in an iPod:</a:t>
            </a:r>
          </a:p>
          <a:p>
            <a:pPr lvl="1"/>
            <a:r>
              <a:rPr lang="en-US" altLang="en-US"/>
              <a:t>You understand its external behavior (buttons, screen).</a:t>
            </a:r>
          </a:p>
          <a:p>
            <a:pPr lvl="1"/>
            <a:r>
              <a:rPr lang="en-US" altLang="en-US"/>
              <a:t>You don't understand its inner details, and you don't need to, in order to use an iPod.</a:t>
            </a:r>
          </a:p>
        </p:txBody>
      </p:sp>
      <p:grpSp>
        <p:nvGrpSpPr>
          <p:cNvPr id="1061892" name="Group 1028"/>
          <p:cNvGrpSpPr>
            <a:grpSpLocks/>
          </p:cNvGrpSpPr>
          <p:nvPr/>
        </p:nvGrpSpPr>
        <p:grpSpPr bwMode="auto">
          <a:xfrm>
            <a:off x="4876800" y="4114800"/>
            <a:ext cx="5334000" cy="2090738"/>
            <a:chOff x="2400" y="3003"/>
            <a:chExt cx="3360" cy="1317"/>
          </a:xfrm>
        </p:grpSpPr>
        <p:pic>
          <p:nvPicPr>
            <p:cNvPr id="1061893" name="Picture 1029" descr="boardb4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3003"/>
              <a:ext cx="1680" cy="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1894" name="Picture 1030" descr="r-4c_r-4b_improve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3009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61895" name="Group 1031"/>
            <p:cNvGrpSpPr>
              <a:grpSpLocks/>
            </p:cNvGrpSpPr>
            <p:nvPr/>
          </p:nvGrpSpPr>
          <p:grpSpPr bwMode="auto">
            <a:xfrm>
              <a:off x="2400" y="3024"/>
              <a:ext cx="3360" cy="1200"/>
              <a:chOff x="2400" y="3024"/>
              <a:chExt cx="3360" cy="1200"/>
            </a:xfrm>
          </p:grpSpPr>
          <p:sp>
            <p:nvSpPr>
              <p:cNvPr id="1061896" name="Line 10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3312" cy="12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1897" name="Line 1033"/>
              <p:cNvSpPr>
                <a:spLocks noChangeShapeType="1"/>
              </p:cNvSpPr>
              <p:nvPr/>
            </p:nvSpPr>
            <p:spPr bwMode="auto">
              <a:xfrm flipH="1">
                <a:off x="2400" y="3024"/>
                <a:ext cx="3360" cy="12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061898" name="Picture 1034" descr="video-ipo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133600" y="3733800"/>
            <a:ext cx="15367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9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0146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1485900"/>
            <a:ext cx="11462657" cy="5012871"/>
          </a:xfrm>
        </p:spPr>
        <p:txBody>
          <a:bodyPr>
            <a:normAutofit lnSpcReduction="10000"/>
          </a:bodyPr>
          <a:lstStyle/>
          <a:p>
            <a:r>
              <a:rPr lang="en-US"/>
              <a:t>We will implement a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Date</a:t>
            </a:r>
            <a:r>
              <a:rPr lang="en-US"/>
              <a:t> class, i.e., a type of objects named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Date</a:t>
            </a:r>
          </a:p>
          <a:p>
            <a:r>
              <a:rPr lang="en-US"/>
              <a:t>Each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Date</a:t>
            </a:r>
            <a:r>
              <a:rPr lang="en-US"/>
              <a:t> object will contain month, day variables called fields or member variables</a:t>
            </a:r>
          </a:p>
          <a:p>
            <a:r>
              <a:rPr lang="en-US"/>
              <a:t>Each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Date</a:t>
            </a:r>
            <a:r>
              <a:rPr lang="en-US"/>
              <a:t> object will contain behavior called member functions or methods</a:t>
            </a:r>
          </a:p>
          <a:p>
            <a:r>
              <a:rPr lang="en-US"/>
              <a:t>Client programs will use the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Date</a:t>
            </a:r>
            <a:r>
              <a:rPr lang="en-US"/>
              <a:t> objects. </a:t>
            </a:r>
          </a:p>
          <a:p>
            <a:endParaRPr lang="en-US"/>
          </a:p>
          <a:p>
            <a:r>
              <a:rPr lang="en-US"/>
              <a:t>To create a new class, think about the objects that will be created of this new class type:</a:t>
            </a:r>
          </a:p>
          <a:p>
            <a:r>
              <a:rPr lang="en-US"/>
              <a:t>what information to store about the object</a:t>
            </a:r>
          </a:p>
          <a:p>
            <a:r>
              <a:rPr lang="en-US"/>
              <a:t>what behavior the object has</a:t>
            </a:r>
          </a:p>
        </p:txBody>
      </p:sp>
    </p:spTree>
    <p:extLst>
      <p:ext uri="{BB962C8B-B14F-4D97-AF65-F5344CB8AC3E}">
        <p14:creationId xmlns:p14="http://schemas.microsoft.com/office/powerpoint/2010/main" val="19495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643"/>
            <a:ext cx="10515600" cy="1306785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Client, Class and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3759" y="1690688"/>
            <a:ext cx="4130041" cy="1920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377543"/>
            <a:ext cx="4052327" cy="1865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9108" y="4685713"/>
            <a:ext cx="4452328" cy="2067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7231" y="4956651"/>
            <a:ext cx="1453243" cy="857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1262" y="4956651"/>
            <a:ext cx="1453243" cy="857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5220" y="1629495"/>
            <a:ext cx="3246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Client Program</a:t>
            </a:r>
          </a:p>
          <a:p>
            <a:endParaRPr lang="en-US" sz="2400"/>
          </a:p>
          <a:p>
            <a:r>
              <a:rPr lang="en-US" sz="2400"/>
              <a:t>    int main() {...</a:t>
            </a:r>
          </a:p>
          <a:p>
            <a:endParaRPr lang="en-US" sz="2400"/>
          </a:p>
          <a:p>
            <a:r>
              <a:rPr lang="en-US" sz="2400"/>
              <a:t>- uses class and objects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2404338"/>
            <a:ext cx="40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Class</a:t>
            </a:r>
          </a:p>
          <a:p>
            <a:endParaRPr lang="en-US" sz="2400"/>
          </a:p>
          <a:p>
            <a:r>
              <a:rPr lang="en-US" sz="2400"/>
              <a:t>- defines data in each object</a:t>
            </a:r>
          </a:p>
          <a:p>
            <a:r>
              <a:rPr lang="en-US" sz="2400"/>
              <a:t>-how to construct new objects</a:t>
            </a:r>
          </a:p>
        </p:txBody>
      </p: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 flipH="1">
            <a:off x="2523853" y="4243000"/>
            <a:ext cx="340511" cy="7136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64364" y="4243000"/>
            <a:ext cx="1357440" cy="7136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63426" y="5051107"/>
            <a:ext cx="138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object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27457" y="5063347"/>
            <a:ext cx="138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object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5218" y="4832857"/>
            <a:ext cx="4189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Object</a:t>
            </a:r>
          </a:p>
          <a:p>
            <a:r>
              <a:rPr lang="en-US" sz="2400"/>
              <a:t>-member functions (behavior)</a:t>
            </a:r>
          </a:p>
          <a:p>
            <a:r>
              <a:rPr lang="en-US" sz="2400"/>
              <a:t>    fun1()</a:t>
            </a:r>
          </a:p>
          <a:p>
            <a:r>
              <a:rPr lang="en-US" sz="2400"/>
              <a:t>    fun2()</a:t>
            </a:r>
          </a:p>
          <a:p>
            <a:r>
              <a:rPr lang="en-US" sz="2400"/>
              <a:t>-member variables (data)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0696" y="4425586"/>
            <a:ext cx="17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constructs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90527" y="3610730"/>
            <a:ext cx="2333232" cy="9954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774350" y="3671609"/>
            <a:ext cx="19454" cy="97186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42854" y="3757874"/>
            <a:ext cx="3079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send/receive messages to/from objects by calling member functions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952516" y="2157480"/>
            <a:ext cx="2209254" cy="4022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9403" y="1617253"/>
            <a:ext cx="265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Use class to construct</a:t>
            </a:r>
          </a:p>
          <a:p>
            <a:r>
              <a:rPr lang="en-US" sz="2000"/>
              <a:t>new objects</a:t>
            </a:r>
          </a:p>
        </p:txBody>
      </p:sp>
    </p:spTree>
    <p:extLst>
      <p:ext uri="{BB962C8B-B14F-4D97-AF65-F5344CB8AC3E}">
        <p14:creationId xmlns:p14="http://schemas.microsoft.com/office/powerpoint/2010/main" val="810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1248</Words>
  <Application>Microsoft Macintosh PowerPoint</Application>
  <PresentationFormat>Widescreen</PresentationFormat>
  <Paragraphs>256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 Light</vt:lpstr>
      <vt:lpstr>Mangal</vt:lpstr>
      <vt:lpstr>Arial</vt:lpstr>
      <vt:lpstr>Calibri</vt:lpstr>
      <vt:lpstr>Courier New</vt:lpstr>
      <vt:lpstr>Tahoma</vt:lpstr>
      <vt:lpstr>Wingdings</vt:lpstr>
      <vt:lpstr>Office Theme</vt:lpstr>
      <vt:lpstr>Classes and Objects</vt:lpstr>
      <vt:lpstr>C++ Classes</vt:lpstr>
      <vt:lpstr>Calendar Program</vt:lpstr>
      <vt:lpstr>Date – client code</vt:lpstr>
      <vt:lpstr>Classes and Objects</vt:lpstr>
      <vt:lpstr>Blueprint analogy</vt:lpstr>
      <vt:lpstr>Abstraction</vt:lpstr>
      <vt:lpstr>Class Design</vt:lpstr>
      <vt:lpstr>Client, Class and Object</vt:lpstr>
      <vt:lpstr>C++ Date Class</vt:lpstr>
      <vt:lpstr>Interface and Implementation</vt:lpstr>
      <vt:lpstr>.h File</vt:lpstr>
      <vt:lpstr>Class Declaration</vt:lpstr>
      <vt:lpstr>Date.h</vt:lpstr>
      <vt:lpstr>Encapsulation</vt:lpstr>
      <vt:lpstr>Member Definitions (.cpp file)</vt:lpstr>
      <vt:lpstr>Implementation</vt:lpstr>
      <vt:lpstr>Date</vt:lpstr>
      <vt:lpstr>Client Code</vt:lpstr>
      <vt:lpstr>Operator Overloading</vt:lpstr>
      <vt:lpstr>Operator Overloading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Mary Eberlein</dc:creator>
  <cp:lastModifiedBy>Mary Eberlein</cp:lastModifiedBy>
  <cp:revision>22</cp:revision>
  <dcterms:created xsi:type="dcterms:W3CDTF">2017-11-01T02:18:10Z</dcterms:created>
  <dcterms:modified xsi:type="dcterms:W3CDTF">2017-11-01T17:40:58Z</dcterms:modified>
</cp:coreProperties>
</file>