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2"/>
    <p:restoredTop sz="86404"/>
  </p:normalViewPr>
  <p:slideViewPr>
    <p:cSldViewPr snapToGrid="0" snapToObjects="1">
      <p:cViewPr varScale="1">
        <p:scale>
          <a:sx n="83" d="100"/>
          <a:sy n="83" d="100"/>
        </p:scale>
        <p:origin x="1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37C46-CAC0-D44E-A9BF-B94D7F0689F1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4D70E-ED3D-4649-8E62-A76667FC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use an </a:t>
            </a:r>
            <a:r>
              <a:rPr lang="en-US" dirty="0" err="1" smtClean="0"/>
              <a:t>iphone</a:t>
            </a:r>
            <a:r>
              <a:rPr lang="en-US" dirty="0" smtClean="0"/>
              <a:t> proficiently, but you don't necessarily understand internal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D70E-ED3D-4649-8E62-A76667FC4F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pass an object in</a:t>
            </a:r>
            <a:r>
              <a:rPr lang="en-US" baseline="0" dirty="0" smtClean="0"/>
              <a:t> C++ (without the &amp;) it's passed by value – C++ makes a complete copy of its contents, rather than sharing its location. Objects are passed by value by default, not be reference. Making copies of objects is usually slow – you probably don't want this.  So: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computeSum</a:t>
            </a:r>
            <a:r>
              <a:rPr lang="en-US" baseline="0" dirty="0" smtClean="0"/>
              <a:t>(Something&lt;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&gt;&amp; s) { ...</a:t>
            </a:r>
          </a:p>
          <a:p>
            <a:r>
              <a:rPr lang="en-US" baseline="0" dirty="0" smtClean="0"/>
              <a:t>Have to pass by reference if you want function </a:t>
            </a:r>
            <a:r>
              <a:rPr lang="en-US" baseline="0" dirty="0" err="1" smtClean="0"/>
              <a:t>tmodify</a:t>
            </a:r>
            <a:r>
              <a:rPr lang="en-US" baseline="0" dirty="0" smtClean="0"/>
              <a:t> object also.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D70E-ED3D-4649-8E62-A76667FC4F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D70E-ED3D-4649-8E62-A76667FC4F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don't have many features. Not very powerful. </a:t>
            </a:r>
          </a:p>
          <a:p>
            <a:r>
              <a:rPr lang="en-US" dirty="0" smtClean="0"/>
              <a:t>Go right ahead</a:t>
            </a:r>
            <a:r>
              <a:rPr lang="en-US" baseline="0" dirty="0" smtClean="0"/>
              <a:t> and exceed bound of array and access random garbage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D70E-ED3D-4649-8E62-A76667FC4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have to worry about resizing yourself.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D70E-ED3D-4649-8E62-A76667FC4F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Vectors have advantages of static and dynamically allocated array – it takes a non constant size like the </a:t>
            </a:r>
            <a:r>
              <a:rPr lang="en-US" dirty="0" err="1" smtClean="0"/>
              <a:t>dyn</a:t>
            </a:r>
            <a:r>
              <a:rPr lang="en-US" dirty="0" smtClean="0"/>
              <a:t> allocated array and </a:t>
            </a:r>
            <a:r>
              <a:rPr lang="en-US" dirty="0" err="1" smtClean="0"/>
              <a:t>ia</a:t>
            </a:r>
            <a:r>
              <a:rPr lang="en-US" baseline="0" dirty="0" smtClean="0"/>
              <a:t> automatically deleted like the static one. </a:t>
            </a:r>
          </a:p>
          <a:p>
            <a:r>
              <a:rPr lang="en-US" baseline="0" dirty="0" smtClean="0"/>
              <a:t>Vector uses [] to allow indexing like arrays.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D70E-ED3D-4649-8E62-A76667FC4F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ACBA-D5AE-7942-B1AB-A1F34BA43E7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477D-F633-2F44-9573-052540AE9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</a:rPr>
              <a:t>Collections Intro</a:t>
            </a:r>
            <a:endParaRPr lang="en-US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What is the STL?</a:t>
            </a:r>
          </a:p>
          <a:p>
            <a:pPr algn="l"/>
            <a:r>
              <a:rPr lang="en-US"/>
              <a:t>Templates, collections, &amp; iterators</a:t>
            </a:r>
          </a:p>
          <a:p>
            <a:pPr algn="l"/>
            <a:r>
              <a:rPr lang="en-US"/>
              <a:t>Focus on vector, for now</a:t>
            </a:r>
          </a:p>
        </p:txBody>
      </p:sp>
    </p:spTree>
    <p:extLst>
      <p:ext uri="{BB962C8B-B14F-4D97-AF65-F5344CB8AC3E}">
        <p14:creationId xmlns:p14="http://schemas.microsoft.com/office/powerpoint/2010/main" val="40166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accent3">
                    <a:lumMod val="50000"/>
                  </a:schemeClr>
                </a:solidFill>
              </a:rPr>
              <a:t>STL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8" y="1417638"/>
            <a:ext cx="8849532" cy="5169142"/>
          </a:xfrm>
        </p:spPr>
        <p:txBody>
          <a:bodyPr>
            <a:normAutofit lnSpcReduction="10000"/>
          </a:bodyPr>
          <a:lstStyle/>
          <a:p>
            <a:r>
              <a:rPr lang="en-US"/>
              <a:t>iterator: object that iterates over a data structure</a:t>
            </a:r>
          </a:p>
          <a:p>
            <a:pPr lvl="1"/>
            <a:r>
              <a:rPr lang="en-US"/>
              <a:t>pointer-like object that can be incremented (++), dereferenced (*), compared to another iterator (!=)</a:t>
            </a:r>
          </a:p>
          <a:p>
            <a:pPr lvl="1"/>
            <a:r>
              <a:rPr lang="en-US"/>
              <a:t>stores current position within data structure</a:t>
            </a:r>
          </a:p>
          <a:p>
            <a:pPr lvl="1"/>
            <a:r>
              <a:rPr lang="en-US"/>
              <a:t>used to traverse over the elements in a collection</a:t>
            </a:r>
          </a:p>
          <a:p>
            <a:r>
              <a:rPr lang="en-US"/>
              <a:t>iterator generated by STL member functions like begin() and end()</a:t>
            </a:r>
          </a:p>
          <a:p>
            <a:pPr lvl="1"/>
            <a:r>
              <a:rPr lang="en-US">
                <a:latin typeface="Courier New" charset="0"/>
                <a:ea typeface="Courier New" charset="0"/>
                <a:cs typeface="Courier New" charset="0"/>
              </a:rPr>
              <a:t>begin()</a:t>
            </a:r>
            <a:r>
              <a:rPr lang="en-US">
                <a:ea typeface="Courier New" charset="0"/>
                <a:cs typeface="Courier New" charset="0"/>
              </a:rPr>
              <a:t>: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/>
              <a:t>returns iterator pointing to 1</a:t>
            </a:r>
            <a:r>
              <a:rPr lang="en-US" baseline="30000"/>
              <a:t>st</a:t>
            </a:r>
            <a:r>
              <a:rPr lang="en-US"/>
              <a:t> element of ordered collection (e.g., vector)</a:t>
            </a:r>
          </a:p>
          <a:p>
            <a:pPr lvl="1"/>
            <a:r>
              <a:rPr lang="en-US">
                <a:latin typeface="Courier New" charset="0"/>
                <a:ea typeface="Courier New" charset="0"/>
                <a:cs typeface="Courier New" charset="0"/>
              </a:rPr>
              <a:t>end()</a:t>
            </a:r>
            <a:r>
              <a:rPr lang="en-US">
                <a:ea typeface="Courier New" charset="0"/>
                <a:cs typeface="Courier New" charset="0"/>
              </a:rPr>
              <a:t>: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/>
              <a:t>returns iterator which is past the end of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186051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53" y="0"/>
            <a:ext cx="8314839" cy="976393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accent3">
                    <a:lumMod val="50000"/>
                  </a:schemeClr>
                </a:solidFill>
              </a:rPr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1255363"/>
            <a:ext cx="8911525" cy="560263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collection has a begin and end iterator to front and back</a:t>
            </a:r>
          </a:p>
          <a:p>
            <a:r>
              <a:rPr lang="en-US"/>
              <a:t>Advance one element: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iter++</a:t>
            </a:r>
          </a:p>
          <a:p>
            <a:r>
              <a:rPr lang="en-US"/>
              <a:t>Go back one element: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iter--</a:t>
            </a:r>
          </a:p>
          <a:p>
            <a:r>
              <a:rPr lang="en-US"/>
              <a:t>Access element the iterator is next to: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*iter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vector&lt;int&gt; v;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// loop over vector elements and print them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for(vector&lt;int&gt;::iterator it = v.begin(); 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   it != v.end(); it++) {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cout &lt;&lt; *it &lt;&lt; endl;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08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accent3">
                    <a:lumMod val="50000"/>
                  </a:schemeClr>
                </a:solidFill>
              </a:rPr>
              <a:t>Iterator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9824" cy="4816098"/>
          </a:xfrm>
        </p:spPr>
        <p:txBody>
          <a:bodyPr/>
          <a:lstStyle/>
          <a:p>
            <a:r>
              <a:rPr lang="en-US"/>
              <a:t>// for-each loop </a:t>
            </a:r>
            <a:r>
              <a:rPr lang="mr-IN"/>
              <a:t>–</a:t>
            </a:r>
            <a:r>
              <a:rPr lang="en-US"/>
              <a:t> implicit iterator (C++11)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vector&lt;int&gt; v;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for(int k : v) {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cout &lt;&lt; k &lt;&lt; endl;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343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Iterator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8" y="1600200"/>
            <a:ext cx="8927024" cy="5126064"/>
          </a:xfrm>
        </p:spPr>
        <p:txBody>
          <a:bodyPr>
            <a:normAutofit/>
          </a:bodyPr>
          <a:lstStyle/>
          <a:p>
            <a:r>
              <a:rPr lang="en-US"/>
              <a:t>Some container member functions take an iterator argument to indicate position</a:t>
            </a:r>
          </a:p>
          <a:p>
            <a:r>
              <a:rPr lang="en-US"/>
              <a:t>Example for vector: insert, erase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vector&lt;int&gt; v;  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for(vector&lt;int&gt;::iterator it = v.end(); 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		it != v.begin(); it--) {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if(*it % 2 == 0) {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   it = v.erase(it); </a:t>
            </a:r>
            <a:r>
              <a:rPr lang="en-US" sz="2000">
                <a:ea typeface="Courier New" charset="0"/>
                <a:cs typeface="Courier New" charset="0"/>
              </a:rPr>
              <a:t>// delete element at this position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648"/>
            <a:ext cx="8229600" cy="949728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STL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7" y="1472340"/>
            <a:ext cx="8555064" cy="5207430"/>
          </a:xfrm>
        </p:spPr>
        <p:txBody>
          <a:bodyPr/>
          <a:lstStyle/>
          <a:p>
            <a:r>
              <a:rPr lang="en-US"/>
              <a:t>Many algorithms</a:t>
            </a:r>
          </a:p>
          <a:p>
            <a:r>
              <a:rPr lang="en-US"/>
              <a:t>Example: sorting vectors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#include&lt;algorithm&gt;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vector&lt;string&gt; vec;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vec.push_back("hello"); vec.push_back("world"); 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vec.push_back("bye");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sort(v.begin(), v.end());</a:t>
            </a: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>
                <a:ea typeface="Courier New" charset="0"/>
                <a:cs typeface="Courier New" charset="0"/>
                <a:hlinkClick r:id="rId2"/>
              </a:rPr>
              <a:t>http://www.cplusplus.com/reference/algorithm/</a:t>
            </a:r>
            <a:endParaRPr lang="en-US" sz="240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4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2683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Data Structures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57" y="1315466"/>
            <a:ext cx="9041943" cy="52732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Collection or data structure: an object that stores data</a:t>
            </a:r>
          </a:p>
          <a:p>
            <a:pPr lvl="1"/>
            <a:r>
              <a:rPr lang="en-US" dirty="0" smtClean="0"/>
              <a:t>elements: objects that are stored</a:t>
            </a:r>
          </a:p>
          <a:p>
            <a:pPr lvl="1"/>
            <a:r>
              <a:rPr lang="en-US" dirty="0" smtClean="0"/>
              <a:t>collections can be ordered or unordered</a:t>
            </a:r>
          </a:p>
          <a:p>
            <a:pPr lvl="1"/>
            <a:r>
              <a:rPr lang="en-US" dirty="0" smtClean="0"/>
              <a:t>some collections allow duplicate elements</a:t>
            </a:r>
          </a:p>
          <a:p>
            <a:pPr lvl="1"/>
            <a:r>
              <a:rPr lang="en-US" dirty="0" smtClean="0"/>
              <a:t>Common operations: insert, size, isEmpty...</a:t>
            </a:r>
          </a:p>
          <a:p>
            <a:r>
              <a:rPr lang="en-US" sz="3000" dirty="0" smtClean="0"/>
              <a:t>Good to know how to build collections (implementation)</a:t>
            </a:r>
          </a:p>
          <a:p>
            <a:r>
              <a:rPr lang="en-US" sz="3000" dirty="0" smtClean="0"/>
              <a:t>Often use an available collection rather than implementing it yourself (and learn to use it effectively)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020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Type Parameters (templates)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Collection&lt;type&gt; name; </a:t>
            </a:r>
          </a:p>
          <a:p>
            <a:r>
              <a:rPr lang="en-US" dirty="0" smtClean="0"/>
              <a:t>specify type of elements in triangle brackets</a:t>
            </a:r>
          </a:p>
          <a:p>
            <a:r>
              <a:rPr lang="en-US" dirty="0" smtClean="0"/>
              <a:t>Called a type parameter – you get a parameterized class, or </a:t>
            </a:r>
            <a:r>
              <a:rPr lang="en-US" b="1" dirty="0" smtClean="0"/>
              <a:t>template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type can be any data type: </a:t>
            </a:r>
            <a:r>
              <a:rPr lang="en-US" dirty="0" err="1" smtClean="0"/>
              <a:t>int</a:t>
            </a:r>
            <a:r>
              <a:rPr lang="en-US" dirty="0" smtClean="0"/>
              <a:t>, char, string, user-defined type...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vector&lt;int&gt; v;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STL: Standard Template Library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43892"/>
            <a:ext cx="8423564" cy="4782272"/>
          </a:xfrm>
        </p:spPr>
        <p:txBody>
          <a:bodyPr/>
          <a:lstStyle/>
          <a:p>
            <a:r>
              <a:rPr lang="en-US" dirty="0" smtClean="0"/>
              <a:t>STL: library of collections and algorithms for C++</a:t>
            </a:r>
          </a:p>
          <a:p>
            <a:pPr lvl="1"/>
            <a:r>
              <a:rPr lang="en-US" dirty="0"/>
              <a:t>Many use templates</a:t>
            </a:r>
            <a:endParaRPr lang="en-US" dirty="0"/>
          </a:p>
          <a:p>
            <a:pPr lvl="1"/>
            <a:r>
              <a:rPr lang="en-US" dirty="0"/>
              <a:t>container classes (set, list, stack, vector, queue...)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0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VECTOR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084"/>
            <a:ext cx="8229600" cy="1020620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Won't Arrays Do?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5" y="1292786"/>
            <a:ext cx="8844917" cy="4833378"/>
          </a:xfrm>
        </p:spPr>
        <p:txBody>
          <a:bodyPr/>
          <a:lstStyle/>
          <a:p>
            <a:r>
              <a:rPr lang="en-US" dirty="0" smtClean="0"/>
              <a:t>Arrays:</a:t>
            </a:r>
          </a:p>
          <a:p>
            <a:pPr lvl="1"/>
            <a:r>
              <a:rPr lang="en-US" dirty="0" smtClean="0"/>
              <a:t>fixed size – not easily resized</a:t>
            </a:r>
          </a:p>
          <a:p>
            <a:pPr lvl="1"/>
            <a:r>
              <a:rPr lang="en-US" dirty="0" smtClean="0"/>
              <a:t>array doesn't "know" its own size</a:t>
            </a:r>
          </a:p>
          <a:p>
            <a:pPr lvl="1"/>
            <a:r>
              <a:rPr lang="en-US" dirty="0" smtClean="0"/>
              <a:t>array index out of bounds errors not caught</a:t>
            </a:r>
          </a:p>
          <a:p>
            <a:pPr lvl="1"/>
            <a:r>
              <a:rPr lang="en-US" dirty="0" smtClean="0"/>
              <a:t>don't support useful operations like:</a:t>
            </a:r>
          </a:p>
          <a:p>
            <a:pPr lvl="2"/>
            <a:r>
              <a:rPr lang="en-US" dirty="0" smtClean="0"/>
              <a:t>inserting/deleting elements at front/middle/back of array</a:t>
            </a:r>
          </a:p>
          <a:p>
            <a:pPr lvl="2"/>
            <a:r>
              <a:rPr lang="en-US" dirty="0" smtClean="0"/>
              <a:t>reversing order of elements</a:t>
            </a:r>
          </a:p>
          <a:p>
            <a:pPr lvl="2"/>
            <a:r>
              <a:rPr lang="en-US" dirty="0" smtClean="0"/>
              <a:t>searching or sorting</a:t>
            </a:r>
          </a:p>
          <a:p>
            <a:pPr lvl="2"/>
            <a:r>
              <a:rPr lang="en-US" dirty="0" smtClean="0"/>
              <a:t>preventing duplicate elements from being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537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Vector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6" y="1088662"/>
            <a:ext cx="9019264" cy="55340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vector (aka list): collection of elements with 0-based indexing</a:t>
            </a:r>
          </a:p>
          <a:p>
            <a:pPr lvl="1"/>
            <a:r>
              <a:rPr lang="en-US" dirty="0" smtClean="0"/>
              <a:t>add elements anywhere in vector</a:t>
            </a:r>
          </a:p>
          <a:p>
            <a:pPr lvl="1"/>
            <a:r>
              <a:rPr lang="en-US" dirty="0"/>
              <a:t>automatic resizing as needed</a:t>
            </a:r>
            <a:endParaRPr lang="en-US" dirty="0" smtClean="0"/>
          </a:p>
          <a:p>
            <a:pPr lvl="1"/>
            <a:r>
              <a:rPr lang="en-US" dirty="0" smtClean="0"/>
              <a:t>vector has a size (current # of elements)</a:t>
            </a:r>
          </a:p>
          <a:p>
            <a:pPr lvl="1"/>
            <a:r>
              <a:rPr lang="en-US" dirty="0"/>
              <a:t>template class </a:t>
            </a:r>
            <a:r>
              <a:rPr lang="mr-IN" dirty="0"/>
              <a:t>–</a:t>
            </a:r>
            <a:r>
              <a:rPr lang="en-US" dirty="0"/>
              <a:t> create vectors of different types</a:t>
            </a:r>
            <a:endParaRPr lang="en-US" dirty="0" smtClean="0"/>
          </a:p>
          <a:p>
            <a:r>
              <a:rPr lang="en-US" dirty="0" smtClean="0"/>
              <a:t>No need to allocate/delete memory for vector</a:t>
            </a:r>
          </a:p>
          <a:p>
            <a:r>
              <a:rPr lang="en-US" dirty="0" smtClean="0"/>
              <a:t>Header: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#include&lt;vector&gt;</a:t>
            </a:r>
          </a:p>
          <a:p>
            <a:pPr lvl="1"/>
            <a:r>
              <a:rPr lang="en-US" dirty="0" smtClean="0"/>
              <a:t>Recall: all of standard library in namespace </a:t>
            </a:r>
            <a:r>
              <a:rPr lang="en-US" dirty="0" err="1" smtClean="0"/>
              <a:t>std</a:t>
            </a:r>
            <a:endParaRPr lang="en-US" dirty="0" smtClean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vector&lt;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myVector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dirty="0" smtClean="0"/>
              <a:t>// vector of </a:t>
            </a:r>
            <a:r>
              <a:rPr lang="en-US" dirty="0" err="1" smtClean="0"/>
              <a:t>ints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vector&lt;string&gt; strVec; </a:t>
            </a:r>
            <a:r>
              <a:rPr lang="en-US" dirty="0" err="1"/>
              <a:t>// vector of strings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6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66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5" y="1281445"/>
            <a:ext cx="8985245" cy="5341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C++ Array Example: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size = 10;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myArr</a:t>
            </a:r>
            <a:r>
              <a:rPr lang="en-US" sz="1800" dirty="0" smtClean="0">
                <a:latin typeface="Courier New"/>
                <a:cs typeface="Courier New"/>
              </a:rPr>
              <a:t>[10];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arrPtr</a:t>
            </a:r>
            <a:r>
              <a:rPr lang="en-US" sz="1800" dirty="0" smtClean="0">
                <a:latin typeface="Courier New"/>
                <a:cs typeface="Courier New"/>
              </a:rPr>
              <a:t> = new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[size];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for(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 = 0;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 &lt; 10;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myArr</a:t>
            </a: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] =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arrPtr</a:t>
            </a: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] =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delete [] </a:t>
            </a:r>
            <a:r>
              <a:rPr lang="en-US" sz="1800" dirty="0" err="1" smtClean="0">
                <a:latin typeface="Courier New"/>
                <a:cs typeface="Courier New"/>
              </a:rPr>
              <a:t>arrPtr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cs typeface="Courier New"/>
            </a:endParaRPr>
          </a:p>
          <a:p>
            <a:r>
              <a:rPr lang="en-US" sz="2400" dirty="0" smtClean="0">
                <a:cs typeface="Courier New"/>
              </a:rPr>
              <a:t>Vector member function </a:t>
            </a:r>
            <a:r>
              <a:rPr lang="en-US" sz="2400" dirty="0" smtClean="0">
                <a:latin typeface="Courier New"/>
                <a:cs typeface="Courier New"/>
              </a:rPr>
              <a:t>at()</a:t>
            </a:r>
            <a:r>
              <a:rPr lang="en-US" sz="2400" dirty="0" smtClean="0">
                <a:cs typeface="Courier New"/>
              </a:rPr>
              <a:t>: </a:t>
            </a:r>
          </a:p>
          <a:p>
            <a:pPr lvl="1"/>
            <a:r>
              <a:rPr lang="en-US" sz="2400" dirty="0" smtClean="0">
                <a:cs typeface="Courier New"/>
              </a:rPr>
              <a:t>similar to indexing with </a:t>
            </a:r>
            <a:r>
              <a:rPr lang="en-US" sz="2400" dirty="0" smtClean="0">
                <a:latin typeface="Courier New"/>
                <a:cs typeface="Courier New"/>
              </a:rPr>
              <a:t>[]</a:t>
            </a:r>
            <a:r>
              <a:rPr lang="en-US" sz="2400" dirty="0" smtClean="0">
                <a:cs typeface="Courier New"/>
              </a:rPr>
              <a:t>, but checks index validity</a:t>
            </a:r>
          </a:p>
          <a:p>
            <a:r>
              <a:rPr lang="en-US" sz="2400" dirty="0" smtClean="0">
                <a:cs typeface="Courier New"/>
              </a:rPr>
              <a:t>Resizing is handled for you when necessary</a:t>
            </a:r>
            <a:endParaRPr lang="en-US" sz="2400" dirty="0"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9111" y="1281445"/>
            <a:ext cx="4394889" cy="3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C++ Vector Example: </a:t>
            </a:r>
          </a:p>
          <a:p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#include &lt;vector&gt;</a:t>
            </a:r>
          </a:p>
          <a:p>
            <a:r>
              <a:rPr lang="en-US" dirty="0" smtClean="0">
                <a:latin typeface="Courier New"/>
                <a:cs typeface="Courier New"/>
              </a:rPr>
              <a:t>using namespace </a:t>
            </a:r>
            <a:r>
              <a:rPr lang="en-US" dirty="0" err="1" smtClean="0">
                <a:latin typeface="Courier New"/>
                <a:cs typeface="Courier New"/>
              </a:rPr>
              <a:t>std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size = 10;</a:t>
            </a:r>
          </a:p>
          <a:p>
            <a:r>
              <a:rPr lang="en-US" dirty="0" smtClean="0">
                <a:latin typeface="Courier New"/>
                <a:cs typeface="Courier New"/>
              </a:rPr>
              <a:t>// 10 </a:t>
            </a:r>
            <a:r>
              <a:rPr lang="en-US" dirty="0" err="1" smtClean="0">
                <a:latin typeface="Courier New"/>
                <a:cs typeface="Courier New"/>
              </a:rPr>
              <a:t>ints</a:t>
            </a:r>
            <a:r>
              <a:rPr lang="en-US" dirty="0" smtClean="0">
                <a:latin typeface="Courier New"/>
                <a:cs typeface="Courier New"/>
              </a:rPr>
              <a:t> in array,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r>
              <a:rPr lang="en-US" dirty="0" smtClean="0">
                <a:latin typeface="Courier New"/>
                <a:cs typeface="Courier New"/>
              </a:rPr>
              <a:t> to 0</a:t>
            </a:r>
          </a:p>
          <a:p>
            <a:r>
              <a:rPr lang="en-US" dirty="0" smtClean="0">
                <a:latin typeface="Courier New"/>
                <a:cs typeface="Courier New"/>
              </a:rPr>
              <a:t>vector&lt;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myArr</a:t>
            </a:r>
            <a:r>
              <a:rPr lang="en-US" dirty="0" smtClean="0">
                <a:latin typeface="Courier New"/>
                <a:cs typeface="Courier New"/>
              </a:rPr>
              <a:t>(size);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size;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</a:t>
            </a: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myArr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 =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// Don't need to delete!</a:t>
            </a:r>
          </a:p>
        </p:txBody>
      </p:sp>
    </p:spTree>
    <p:extLst>
      <p:ext uri="{BB962C8B-B14F-4D97-AF65-F5344CB8AC3E}">
        <p14:creationId xmlns:p14="http://schemas.microsoft.com/office/powerpoint/2010/main" val="211404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44" y="0"/>
            <a:ext cx="8082366" cy="96089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accent3">
                    <a:lumMod val="50000"/>
                  </a:schemeClr>
                </a:solidFill>
              </a:rPr>
              <a:t>STL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86" y="1317356"/>
            <a:ext cx="9020013" cy="525392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vector&lt;int&gt; v;</a:t>
            </a:r>
            <a:r>
              <a:rPr lang="en-US" sz="2400"/>
              <a:t>  // empty vector</a:t>
            </a:r>
          </a:p>
          <a:p>
            <a:pPr defTabSz="914400">
              <a:spcBef>
                <a:spcPts val="0"/>
              </a:spcBef>
            </a:pPr>
            <a:r>
              <a:rPr lang="en-US" sz="2400" b="1"/>
              <a:t>Member functions:</a:t>
            </a:r>
          </a:p>
          <a:p>
            <a:pPr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push_back(value)</a:t>
            </a:r>
            <a:r>
              <a:rPr lang="en-US" sz="2400"/>
              <a:t>: insert element at the end of the vector</a:t>
            </a:r>
          </a:p>
          <a:p>
            <a:pPr lvl="1"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v.push_back(3); 	</a:t>
            </a:r>
            <a:r>
              <a:rPr lang="en-US" sz="2400"/>
              <a:t>// 3 added at end of v</a:t>
            </a:r>
          </a:p>
          <a:p>
            <a:pPr lvl="1"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v.push_back(5); </a:t>
            </a:r>
            <a:r>
              <a:rPr lang="en-US" sz="2400"/>
              <a:t>	// 5 added at end of v</a:t>
            </a:r>
          </a:p>
          <a:p>
            <a:pPr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at(index)</a:t>
            </a:r>
            <a:r>
              <a:rPr lang="en-US" sz="2400"/>
              <a:t>: return element at specified index</a:t>
            </a:r>
          </a:p>
          <a:p>
            <a:pPr lvl="1"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x = v.at(0);</a:t>
            </a:r>
            <a:r>
              <a:rPr lang="en-US" sz="2400"/>
              <a:t>  	//  3</a:t>
            </a:r>
          </a:p>
          <a:p>
            <a:pPr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size()</a:t>
            </a:r>
            <a:r>
              <a:rPr lang="en-US" sz="2400"/>
              <a:t>: returns number of elements in vector</a:t>
            </a:r>
          </a:p>
          <a:p>
            <a:pPr lvl="1"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numElts = v.size();</a:t>
            </a:r>
            <a:r>
              <a:rPr lang="en-US" sz="2400"/>
              <a:t> // 2</a:t>
            </a:r>
          </a:p>
          <a:p>
            <a:pPr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front()</a:t>
            </a:r>
            <a:r>
              <a:rPr lang="en-US" sz="2400"/>
              <a:t>: returns reference to first element of vector</a:t>
            </a:r>
          </a:p>
          <a:p>
            <a:pPr lvl="1"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int&amp; num = v.front(); </a:t>
            </a:r>
            <a:r>
              <a:rPr lang="en-US" sz="2400"/>
              <a:t>// 3</a:t>
            </a:r>
          </a:p>
          <a:p>
            <a:pPr defTabSz="914400">
              <a:spcBef>
                <a:spcPts val="0"/>
              </a:spcBef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back()</a:t>
            </a:r>
            <a:r>
              <a:rPr lang="en-US" sz="2400"/>
              <a:t>: returns reference to last element of vector</a:t>
            </a:r>
          </a:p>
        </p:txBody>
      </p:sp>
    </p:spTree>
    <p:extLst>
      <p:ext uri="{BB962C8B-B14F-4D97-AF65-F5344CB8AC3E}">
        <p14:creationId xmlns:p14="http://schemas.microsoft.com/office/powerpoint/2010/main" val="208144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838</Words>
  <Application>Microsoft Macintosh PowerPoint</Application>
  <PresentationFormat>On-screen Show (4:3)</PresentationFormat>
  <Paragraphs>153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Mangal</vt:lpstr>
      <vt:lpstr>Arial</vt:lpstr>
      <vt:lpstr>Calibri</vt:lpstr>
      <vt:lpstr>Courier New</vt:lpstr>
      <vt:lpstr>Office Theme</vt:lpstr>
      <vt:lpstr>Collections Intro</vt:lpstr>
      <vt:lpstr>Data Structures</vt:lpstr>
      <vt:lpstr>Type Parameters (templates)</vt:lpstr>
      <vt:lpstr>STL: Standard Template Library</vt:lpstr>
      <vt:lpstr>PowerPoint Presentation</vt:lpstr>
      <vt:lpstr>Won't Arrays Do?</vt:lpstr>
      <vt:lpstr>Vector</vt:lpstr>
      <vt:lpstr>Example</vt:lpstr>
      <vt:lpstr>STL vector</vt:lpstr>
      <vt:lpstr>STL iterator</vt:lpstr>
      <vt:lpstr>Iterator</vt:lpstr>
      <vt:lpstr>Iterator Example</vt:lpstr>
      <vt:lpstr>Iterator Example</vt:lpstr>
      <vt:lpstr>STL Algorithms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Microsoft Office User</dc:creator>
  <cp:lastModifiedBy>Mary Eberlein</cp:lastModifiedBy>
  <cp:revision>25</cp:revision>
  <dcterms:created xsi:type="dcterms:W3CDTF">2017-09-04T16:05:18Z</dcterms:created>
  <dcterms:modified xsi:type="dcterms:W3CDTF">2017-11-06T01:34:20Z</dcterms:modified>
</cp:coreProperties>
</file>