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5" r:id="rId13"/>
    <p:sldId id="271" r:id="rId14"/>
    <p:sldId id="267" r:id="rId15"/>
    <p:sldId id="268" r:id="rId16"/>
    <p:sldId id="272" r:id="rId17"/>
    <p:sldId id="274" r:id="rId18"/>
    <p:sldId id="269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554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4900-4EEC-2347-B288-791E00188C66}" type="datetimeFigureOut"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9D5C-3F4A-B34E-8E0E-C9C8DAD21A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node at index-1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9D5C-3F4A-B34E-8E0E-C9C8DAD21A34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linked list discarded, make sure all nodes are deleted.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9D5C-3F4A-B34E-8E0E-C9C8DAD21A34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sure assignment operator</a:t>
            </a:r>
            <a:r>
              <a:rPr lang="en-US" baseline="0"/>
              <a:t> works if we do something like this: x = x;  (That's why we include the if)</a:t>
            </a:r>
          </a:p>
          <a:p>
            <a:r>
              <a:rPr lang="en-US" baseline="0"/>
              <a:t>Return a reference to this object so that chaining of assignments works: x = y = z;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9D5C-3F4A-B34E-8E0E-C9C8DAD21A34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E0B3-E325-9A45-974F-E9293039A70E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3235-BD8C-3940-AC36-1451DD5B98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LinkedList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clear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325563"/>
            <a:ext cx="11062252" cy="4851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// Remove all values from the list.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LinkedList::clear()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while(front != NULL) remove(0);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8028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Destructor should free all nodes in the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LinkedList::~LinkedList()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clear();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>
                <a:ea typeface="Courier New" charset="0"/>
                <a:cs typeface="Courier New" charset="0"/>
              </a:rPr>
              <a:t>A default constructor is provided. But it will not delete the nodes in the linked list that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front</a:t>
            </a:r>
            <a:r>
              <a:rPr lang="en-US">
                <a:ea typeface="Courier New" charset="0"/>
                <a:cs typeface="Courier New" charset="0"/>
              </a:rPr>
              <a:t> points to. </a:t>
            </a:r>
          </a:p>
        </p:txBody>
      </p:sp>
    </p:spTree>
    <p:extLst>
      <p:ext uri="{BB962C8B-B14F-4D97-AF65-F5344CB8AC3E}">
        <p14:creationId xmlns:p14="http://schemas.microsoft.com/office/powerpoint/2010/main" val="43400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Destructors, Copy Constructors &amp; Copy Assignment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Non-Default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When do you need it?</a:t>
            </a:r>
          </a:p>
          <a:p>
            <a:r>
              <a:rPr lang="en-US"/>
              <a:t>Memory is allocated in your constructor: use a destructor to delete it.</a:t>
            </a:r>
          </a:p>
          <a:p>
            <a:pPr lvl="1"/>
            <a:r>
              <a:rPr lang="en-US" sz="2800"/>
              <a:t>Otherwise: memory leaks</a:t>
            </a:r>
          </a:p>
        </p:txBody>
      </p:sp>
    </p:spTree>
    <p:extLst>
      <p:ext uri="{BB962C8B-B14F-4D97-AF65-F5344CB8AC3E}">
        <p14:creationId xmlns:p14="http://schemas.microsoft.com/office/powerpoint/2010/main" val="168055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333"/>
            <a:ext cx="10535478" cy="815355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50000"/>
                  </a:schemeClr>
                </a:solidFill>
              </a:rPr>
              <a:t>Copy Constructor &amp; Copy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928688"/>
            <a:ext cx="11916603" cy="58166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Two ways to copy an object:</a:t>
            </a:r>
          </a:p>
          <a:p>
            <a:pPr lvl="1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copy constructor</a:t>
            </a:r>
            <a:r>
              <a:rPr lang="en-US"/>
              <a:t>: </a:t>
            </a:r>
            <a:r>
              <a:rPr lang="en-US" u="sng"/>
              <a:t>create a new object </a:t>
            </a:r>
            <a:r>
              <a:rPr lang="en-US"/>
              <a:t>that's a copy of an existing object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>
                <a:solidFill>
                  <a:srgbClr val="7030A0"/>
                </a:solidFill>
              </a:rPr>
              <a:t>copy assignment operator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u="sng"/>
              <a:t>set an existing object </a:t>
            </a:r>
            <a:r>
              <a:rPr lang="en-US"/>
              <a:t>equal to another object</a:t>
            </a:r>
            <a:endParaRPr lang="en-US" b="1">
              <a:solidFill>
                <a:srgbClr val="7030A0"/>
              </a:solidFill>
            </a:endParaRPr>
          </a:p>
          <a:p>
            <a:r>
              <a:rPr lang="en-US"/>
              <a:t>For existing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/>
              <a:t> object p:</a:t>
            </a:r>
          </a:p>
          <a:p>
            <a:pPr lvl="1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Copy constructor:</a:t>
            </a:r>
          </a:p>
          <a:p>
            <a:pPr lvl="2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Person p2(p);  </a:t>
            </a:r>
            <a:r>
              <a:rPr lang="en-US"/>
              <a:t>// create new object p2 using state of existing object p</a:t>
            </a:r>
          </a:p>
          <a:p>
            <a:pPr lvl="2"/>
            <a:r>
              <a:rPr lang="en-US" sz="2400"/>
              <a:t>Or equivalently: 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Person p2 = p;</a:t>
            </a:r>
            <a:r>
              <a:rPr lang="en-US" sz="2400"/>
              <a:t> 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Copy assignment operator: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Person p2 = ...;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p2 = p;  </a:t>
            </a:r>
            <a:r>
              <a:rPr lang="en-US"/>
              <a:t>// p2 is a Person object, and we want to set its state equal to that of p</a:t>
            </a:r>
          </a:p>
          <a:p>
            <a:r>
              <a:rPr lang="en-US"/>
              <a:t>If we don't define them in our classes, we get a default destructor, copy constructor and copy assignment operator. </a:t>
            </a:r>
          </a:p>
          <a:p>
            <a:r>
              <a:rPr lang="en-US"/>
              <a:t>When do we need to define our own? If an object has pointers or some other run-time allocation of a resource (e.g., opening a file).</a:t>
            </a:r>
          </a:p>
          <a:p>
            <a:pPr lvl="1"/>
            <a:r>
              <a:rPr lang="en-US"/>
              <a:t>default copy constructor and assignment operator will do a shallow copy</a:t>
            </a:r>
          </a:p>
          <a:p>
            <a:pPr lvl="1"/>
            <a:r>
              <a:rPr lang="en-US"/>
              <a:t>default destructor will not deallocate memory allocated for an instance variable</a:t>
            </a:r>
          </a:p>
        </p:txBody>
      </p:sp>
    </p:spTree>
    <p:extLst>
      <p:ext uri="{BB962C8B-B14F-4D97-AF65-F5344CB8AC3E}">
        <p14:creationId xmlns:p14="http://schemas.microsoft.com/office/powerpoint/2010/main" val="7335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7" y="1417982"/>
            <a:ext cx="11075504" cy="531412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class String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char* str;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length;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String(const char* str = NULL); // constructor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~String();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String(const String&amp;); // copy constructor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// other member functions...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674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69008"/>
            <a:ext cx="10371667" cy="110081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Shallow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23"/>
            <a:ext cx="10896600" cy="4907140"/>
          </a:xfrm>
        </p:spPr>
        <p:txBody>
          <a:bodyPr/>
          <a:lstStyle/>
          <a:p>
            <a:r>
              <a:rPr lang="en-US"/>
              <a:t>Default assignment operator and copy constructor produce a shallow copy</a:t>
            </a:r>
          </a:p>
          <a:p>
            <a:pPr marL="457200" lvl="1" indent="0">
              <a:buNone/>
            </a:pPr>
            <a:r>
              <a:rPr lang="en-US"/>
              <a:t>String s1("hello");</a:t>
            </a:r>
          </a:p>
          <a:p>
            <a:pPr marL="457200" lvl="1" indent="0">
              <a:buNone/>
            </a:pPr>
            <a:r>
              <a:rPr lang="en-US"/>
              <a:t>String s2 = s1;  // default copy constructor invoked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9798" y="4001294"/>
            <a:ext cx="2370668" cy="1657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str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1131" y="4113875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65132" y="4886581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3649"/>
              </p:ext>
            </p:extLst>
          </p:nvPr>
        </p:nvGraphicFramePr>
        <p:xfrm>
          <a:off x="5435599" y="6176963"/>
          <a:ext cx="5427132" cy="52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/>
                <a:gridCol w="904522"/>
                <a:gridCol w="904522"/>
                <a:gridCol w="904522"/>
                <a:gridCol w="904522"/>
                <a:gridCol w="904522"/>
              </a:tblGrid>
              <a:tr h="52419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'h'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'e'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'l'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'l'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'o'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'\0'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162798" y="4001294"/>
            <a:ext cx="2370668" cy="1657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str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26397" y="4129746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90460" y="4912764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6797" y="4341412"/>
            <a:ext cx="558802" cy="18355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96465" y="4341412"/>
            <a:ext cx="2895598" cy="18355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9798" y="3390311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98265" y="3436467"/>
            <a:ext cx="104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22020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69008"/>
            <a:ext cx="10371667" cy="110081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Default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23"/>
            <a:ext cx="10896600" cy="4907140"/>
          </a:xfrm>
        </p:spPr>
        <p:txBody>
          <a:bodyPr/>
          <a:lstStyle/>
          <a:p>
            <a:r>
              <a:rPr lang="en-US"/>
              <a:t>Default destructor does not free the heap-allocated array that the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/>
              <a:t> instance variable points to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String* s1 = new String("hello");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delete s1; // default destructor results in memory leak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79798" y="4001294"/>
            <a:ext cx="2370668" cy="1657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str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1131" y="4113875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65132" y="4886581"/>
            <a:ext cx="931333" cy="42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35599" y="6176963"/>
          <a:ext cx="5427132" cy="52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/>
                <a:gridCol w="904522"/>
                <a:gridCol w="904522"/>
                <a:gridCol w="904522"/>
                <a:gridCol w="904522"/>
                <a:gridCol w="904522"/>
              </a:tblGrid>
              <a:tr h="52419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'h'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'e'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'l'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'l'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'o'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'\0'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876797" y="4341412"/>
            <a:ext cx="558802" cy="18355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9798" y="3390311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114346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0992"/>
            <a:ext cx="11353800" cy="47059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String::String(const char *s)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length = strlen(s);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str = new char[length+1];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strcpy(str, 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// copy constructor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String::String(const String&amp; oldStr){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length = oldStr.length;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str = new char[length+1];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strcpy(str, oldStr.str);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/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900" y="1690688"/>
            <a:ext cx="6919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String::~String() {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delete [] str;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// copy assignment operator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String&amp; String::operator =(const String &amp;s){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if(this != &amp;s)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delete[] str;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length = s.length;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str = new char[length];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strcpy(str, s.str);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*this;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140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Copy Constructor &amp; Copy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524000"/>
            <a:ext cx="11635409" cy="5155095"/>
          </a:xfrm>
        </p:spPr>
        <p:txBody>
          <a:bodyPr/>
          <a:lstStyle/>
          <a:p>
            <a:r>
              <a:rPr lang="en-US"/>
              <a:t>To avoid implementing them, you can declare them to be private in your class. </a:t>
            </a:r>
          </a:p>
          <a:p>
            <a:r>
              <a:rPr lang="en-US"/>
              <a:t>Then if a client attempts to invoke them, they get a compile error.</a:t>
            </a:r>
          </a:p>
          <a:p>
            <a:r>
              <a:rPr lang="en-US"/>
              <a:t>The </a:t>
            </a:r>
            <a:r>
              <a:rPr lang="en-US" b="1"/>
              <a:t>Rule of Three </a:t>
            </a:r>
            <a:r>
              <a:rPr lang="en-US"/>
              <a:t>is a rule of thumb for C++: if your class needs to define any of copy constructor, assignment operator, destructor, then it needs all three of them.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0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1185334"/>
            <a:ext cx="11796733" cy="5227992"/>
          </a:xfrm>
        </p:spPr>
        <p:txBody>
          <a:bodyPr/>
          <a:lstStyle/>
          <a:p>
            <a:r>
              <a:rPr lang="en-US"/>
              <a:t>Member functions: add, clear, get, insert, isEmpty, remove, size, toString</a:t>
            </a:r>
          </a:p>
          <a:p>
            <a:r>
              <a:rPr lang="en-US"/>
              <a:t>LinkedList instance variables: </a:t>
            </a:r>
          </a:p>
          <a:p>
            <a:pPr lvl="1"/>
            <a:r>
              <a:rPr lang="en-US"/>
              <a:t>pointer to list, i.e., pointer to front node</a:t>
            </a:r>
          </a:p>
          <a:p>
            <a:pPr lvl="2"/>
            <a:r>
              <a:rPr lang="en-US" sz="2400"/>
              <a:t>front is NULL if list is empty</a:t>
            </a:r>
          </a:p>
          <a:p>
            <a:pPr lvl="1"/>
            <a:r>
              <a:rPr lang="en-US"/>
              <a:t>int data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1" y="4131733"/>
            <a:ext cx="2827866" cy="272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  front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add(value)</a:t>
            </a:r>
          </a:p>
          <a:p>
            <a:r>
              <a:rPr lang="en-US" sz="2400">
                <a:solidFill>
                  <a:schemeClr val="tx1"/>
                </a:solidFill>
              </a:rPr>
              <a:t>insert(index, value)</a:t>
            </a:r>
          </a:p>
          <a:p>
            <a:r>
              <a:rPr lang="en-US" sz="2400">
                <a:solidFill>
                  <a:schemeClr val="tx1"/>
                </a:solidFill>
              </a:rPr>
              <a:t>remove(index)</a:t>
            </a:r>
          </a:p>
          <a:p>
            <a:r>
              <a:rPr lang="en-US" sz="2400">
                <a:solidFill>
                  <a:schemeClr val="tx1"/>
                </a:solidFill>
              </a:rPr>
              <a:t>size()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134" y="3623733"/>
            <a:ext cx="255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LinkedList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1534" y="4284133"/>
            <a:ext cx="719666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8933" y="4707467"/>
            <a:ext cx="1270000" cy="72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5468" y="4178068"/>
            <a:ext cx="155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ListNode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4799" y="4707467"/>
            <a:ext cx="1270000" cy="72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2366" y="4707467"/>
            <a:ext cx="1270000" cy="72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1981200" y="4461933"/>
            <a:ext cx="2607733" cy="4656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5858933" y="5071534"/>
            <a:ext cx="7958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24799" y="5071533"/>
            <a:ext cx="7958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62366" y="5071533"/>
            <a:ext cx="7958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9368" y="4707467"/>
            <a:ext cx="161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500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690688"/>
            <a:ext cx="11372850" cy="4595812"/>
          </a:xfrm>
        </p:spPr>
        <p:txBody>
          <a:bodyPr/>
          <a:lstStyle/>
          <a:p>
            <a:r>
              <a:rPr lang="en-US"/>
              <a:t>Add copy constructor and copy assignment operator to 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744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357" y="100082"/>
            <a:ext cx="10545417" cy="1039606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ListNode struct (LinkedList.h)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66" y="970379"/>
            <a:ext cx="11475140" cy="525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_LINKEDLIST_H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#define _LINKEDLIST_H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d = 0,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NULL)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data = d;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next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43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35" y="0"/>
            <a:ext cx="10532165" cy="99391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LinkedList Class (LinkedList.h)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993913"/>
            <a:ext cx="11208026" cy="573819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~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(); // destructor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void add(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void clear();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get(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index)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void insert(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index,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bool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isEmpty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void remove(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index);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void set(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index,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value);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size()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friend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&amp; out,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&amp; list);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* front;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9580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LinkedList Class (LinkedList.cpp)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 Construct a new empty list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front = NULL;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0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5" y="1325563"/>
            <a:ext cx="11208026" cy="5433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 Add new value to the end of the list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::add(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if(front == NULL)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front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else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 cur = front;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while(cur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 next != NULL) cur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curnext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      cur-&gt;next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ListNode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5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65915"/>
            <a:ext cx="10903225" cy="10207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086678"/>
            <a:ext cx="11807687" cy="5771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Returns value at given index in list (first node at index 0).</a:t>
            </a:r>
          </a:p>
          <a:p>
            <a:pPr marL="0" indent="0">
              <a:buNone/>
            </a:pPr>
            <a:r>
              <a:rPr lang="en-US" dirty="0"/>
              <a:t>// Throws integer exception if specified index is not in the interval [0,size-1]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::get(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index)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if(index &lt; 0 || index &gt;= size()) throw index;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 cur = front;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for(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 index;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++) cur = cur-&gt;next;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return cur-&gt;data;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Exercise:</a:t>
            </a:r>
          </a:p>
          <a:p>
            <a:pPr marL="0" indent="0">
              <a:buNone/>
            </a:pPr>
            <a:r>
              <a:rPr lang="en-US" dirty="0"/>
              <a:t>// Sets value in </a:t>
            </a:r>
            <a:r>
              <a:rPr lang="en-US" dirty="0" err="1"/>
              <a:t>ith</a:t>
            </a:r>
            <a:r>
              <a:rPr lang="en-US" dirty="0"/>
              <a:t> node in the list to specified value.</a:t>
            </a:r>
          </a:p>
          <a:p>
            <a:pPr marL="0" indent="0">
              <a:buNone/>
            </a:pPr>
            <a:r>
              <a:rPr lang="en-US" dirty="0"/>
              <a:t>// Throws integer exception if specified index is not in interval [0, size-1].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::set(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index,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value) {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37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" y="0"/>
            <a:ext cx="10463695" cy="93133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insert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1333"/>
            <a:ext cx="11979965" cy="59266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// Insert specified value at specified index in list.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LinkedList::insert(int index, int value)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if(index &lt; 0 || index &gt;= size()) throw index;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if(index == 0)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ListNode* list = front;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front = new ListNode(value);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front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 = list;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else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ListNode* cur = front;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for(int i = 0; i &lt; index-1; i++) cur = cur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// add new node after cur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ListNode* newNode = new ListNode(value);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newNode  next = cur  next;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cur  next = newNode;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78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83" y="92421"/>
            <a:ext cx="10571921" cy="94125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033671"/>
            <a:ext cx="11940209" cy="569843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// Remove value at specified index from the list.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LinkedList::remove(int index)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if(index &lt; 0 || index &gt;= size()) throw index;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ListNode *temp;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if(index == 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temp = front;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front = front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else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ListNode* cur = front;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for(int i = 0; i &lt; index-1; i++) cur = cur 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temp = curnext;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cur  next = temp  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delete temp;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28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1341</Words>
  <Application>Microsoft Macintosh PowerPoint</Application>
  <PresentationFormat>Widescreen</PresentationFormat>
  <Paragraphs>238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LinkedList Class</vt:lpstr>
      <vt:lpstr>Linked List</vt:lpstr>
      <vt:lpstr>ListNode struct (LinkedList.h)</vt:lpstr>
      <vt:lpstr>LinkedList Class (LinkedList.h)</vt:lpstr>
      <vt:lpstr>LinkedList Class (LinkedList.cpp)</vt:lpstr>
      <vt:lpstr>add Method</vt:lpstr>
      <vt:lpstr>get Method</vt:lpstr>
      <vt:lpstr>insert Method</vt:lpstr>
      <vt:lpstr>remove Method</vt:lpstr>
      <vt:lpstr>clear Method</vt:lpstr>
      <vt:lpstr>Destructor</vt:lpstr>
      <vt:lpstr>Destructors, Copy Constructors &amp; Copy Assignment Operators</vt:lpstr>
      <vt:lpstr>Non-Default Destructor</vt:lpstr>
      <vt:lpstr>Copy Constructor &amp; Copy Assignment Operator</vt:lpstr>
      <vt:lpstr>Example</vt:lpstr>
      <vt:lpstr>Shallow Copy</vt:lpstr>
      <vt:lpstr>Default Destructor</vt:lpstr>
      <vt:lpstr>Example</vt:lpstr>
      <vt:lpstr>Copy Constructor &amp; Copy Assignment</vt:lpstr>
      <vt:lpstr>Exercise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 Class</dc:title>
  <dc:creator>Mary Eberlein</dc:creator>
  <cp:lastModifiedBy>Sandesara, Dhruv J</cp:lastModifiedBy>
  <cp:revision>36</cp:revision>
  <dcterms:created xsi:type="dcterms:W3CDTF">2017-11-11T18:17:25Z</dcterms:created>
  <dcterms:modified xsi:type="dcterms:W3CDTF">2017-12-11T09:17:11Z</dcterms:modified>
</cp:coreProperties>
</file>