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70" r:id="rId12"/>
    <p:sldId id="265" r:id="rId13"/>
    <p:sldId id="267" r:id="rId14"/>
    <p:sldId id="268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D5342-B591-D246-9532-E7ECD94DE55B}" type="datetimeFigureOut"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BB887-FAA1-6545-8925-ACFE2667A9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A1A66-AA11-46A7-A0B7-C583A5549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2404A3-A4C6-49E2-A4FB-5B80BE313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7665C9-C565-49DC-AC5C-54FE3BBD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00A0-1136-47A4-A05B-0EC615B314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9EFDC1-CC41-4B49-83B6-CFBD817C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DDE1C-43B8-48DE-8047-A7176FB2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F5A-BD37-4E14-BC60-D9FCFABBC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E0A90E-D152-4B38-898B-90C89C59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E77A72-C2D1-4753-B884-5F8DB0A3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2AF4BB-473C-4863-B1FA-AAC28837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00A0-1136-47A4-A05B-0EC615B314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57C4DE-0A3A-4A1D-BFD3-E77706D5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002453-7C2D-452B-85C2-A665B292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F5A-BD37-4E14-BC60-D9FCFABBC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9F1DEB2-B491-43B7-9794-F990EBDC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955B92-2E2F-4743-8E41-B93F4B72C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FD6E5D-2B63-44EA-A4C0-8B4325CA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00A0-1136-47A4-A05B-0EC615B314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53AD39-8D80-4A55-BF7B-73DE8D8B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B8651C-A36E-4BA7-BA4D-A6116293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F5A-BD37-4E14-BC60-D9FCFABBC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10C89-2FBC-41DF-B71D-99E0EC96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28" y="136525"/>
            <a:ext cx="10634272" cy="118260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69B154-CA1D-4C9A-B58B-301C2BD5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3" y="1514006"/>
            <a:ext cx="11392525" cy="46769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B81FDD-7A99-4C99-A21F-9D04340B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00A0-1136-47A4-A05B-0EC615B314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9E3A46-5871-4FB4-9864-31D14ACC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950F66-F304-4A80-93AF-02724FD1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F5A-BD37-4E14-BC60-D9FCFABBC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D413B-F0DE-4DF3-8BF8-01D7F65E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42FCE6-3EAC-4E37-9F41-B38C491C7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0FF330-B85D-45C9-AC3F-F3FE47E3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00A0-1136-47A4-A05B-0EC615B314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9EBCEA-344E-43D5-AA8E-6E41A31C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0AA9E2-B502-4F51-BC67-51B8FE0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F5A-BD37-4E14-BC60-D9FCFABBC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3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64644-32AC-44D3-9C1E-63D4908E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40BDFA-11B4-48A6-A136-5DD27B8E2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4183A75-701F-4095-ADAD-7B332A307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A93DC7-749B-4419-BF0E-4D44D525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00A0-1136-47A4-A05B-0EC615B314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7E2417-718B-472A-91CC-07B4F830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D20C4C-965E-4AB9-AAFB-5B529E8F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F5A-BD37-4E14-BC60-D9FCFABBC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B0990-A49E-4E59-BFCA-D56F7E40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693294-DFBA-4346-8D68-D7C28F40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AB93B9-D296-4847-B771-B108FA4ED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C7FF8-6295-410D-9F7B-D0DA42E02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15F277-C55C-4CAF-81CE-A1E37DC24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2A82FBB-753B-415C-9E11-E72DE9F2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00A0-1136-47A4-A05B-0EC615B314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8E5FC03-EE55-4EBE-A220-A8A14843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BA3B4D4-9A29-4C74-85CD-2DD2BCE1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F5A-BD37-4E14-BC60-D9FCFABBC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9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6F5F45-8A21-4C68-B1FF-8B2EC93F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08CA6F-1EFD-4F7B-9366-5F23A021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00A0-1136-47A4-A05B-0EC615B314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3BA14F-2594-4761-ACFD-96782E42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A5CFE1-1175-4192-BB85-376E09A9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F5A-BD37-4E14-BC60-D9FCFABBC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5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6CD07C-0DD9-4EBD-A310-3EE5BD0C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00A0-1136-47A4-A05B-0EC615B314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FD0A582-E7FF-481B-B0A0-FDD03685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F5FB50-17A3-41F3-8214-8540D3EF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F5A-BD37-4E14-BC60-D9FCFABBC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001855-FFB3-468F-B5B9-6A819BB6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213954-E35B-4FDF-92C7-E25406DF8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926E84-404B-448E-A3AF-111CF04D7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D7DDAC-FB9E-4916-B633-E27975AA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00A0-1136-47A4-A05B-0EC615B314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466AED-9D8C-4932-8304-DDB79A12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C3379B-6696-4DB8-AB99-0B06D6C0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F5A-BD37-4E14-BC60-D9FCFABBC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CBAC6A-8024-489B-86C7-70EF6719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2CB0330-ADF6-4E2A-92DD-2C5E8C0D8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1F4796-7246-4788-8767-BB6B2994B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CCAE8E-7DA3-4C05-8257-A45834C0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00A0-1136-47A4-A05B-0EC615B314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AEA2A3-17FA-4888-9AE3-FB5E755B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1BC74D-4B63-4ADA-A10B-8208C195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F5A-BD37-4E14-BC60-D9FCFABBC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4D2D3D1-044C-462C-814E-7A48515B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AD51DA-0D9E-41BE-B889-B8085161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582EEE-1924-4A41-96F3-70284025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800A0-1136-47A4-A05B-0EC615B314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CFC842-1FBC-4369-A37F-8CD7303D6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39A9DE-1D5C-4AD0-A950-87BA3ACD6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A2F5A-BD37-4E14-BC60-D9FCFABBC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8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F7C88-26DE-4EC6-A161-8B3BFA977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Containers &amp; Iterators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FD81FE-5BCE-438C-B7FA-96D7F6033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1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57E52E-0999-43AD-ADD0-1DF74545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7BC419-D483-4784-8FD5-2B38140B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 v; 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("bye");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vector&lt;string&gt;::iterator it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9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1A427-2070-4D4A-8C26-CD68016B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86677"/>
            <a:ext cx="10325100" cy="892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Iterating Backwards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B4ED40-F039-4980-B598-D0E6E765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300"/>
            <a:ext cx="12192000" cy="5235575"/>
          </a:xfrm>
        </p:spPr>
        <p:txBody>
          <a:bodyPr/>
          <a:lstStyle/>
          <a:p>
            <a:r>
              <a:rPr lang="en-US" dirty="0"/>
              <a:t>To traverse container's elements in reverse order, use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object: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moves to the previous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rend()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for(vector&lt;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reverse_iterator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vec.rbegin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vec.rend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it++)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end;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8D9FF32-3EA8-48A1-AD72-980BB350E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15759"/>
              </p:ext>
            </p:extLst>
          </p:nvPr>
        </p:nvGraphicFramePr>
        <p:xfrm>
          <a:off x="2801256" y="5397500"/>
          <a:ext cx="6952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086">
                  <a:extLst>
                    <a:ext uri="{9D8B030D-6E8A-4147-A177-3AD203B41FA5}">
                      <a16:colId xmlns:a16="http://schemas.microsoft.com/office/drawing/2014/main" xmlns="" val="858974064"/>
                    </a:ext>
                  </a:extLst>
                </a:gridCol>
                <a:gridCol w="1738086">
                  <a:extLst>
                    <a:ext uri="{9D8B030D-6E8A-4147-A177-3AD203B41FA5}">
                      <a16:colId xmlns:a16="http://schemas.microsoft.com/office/drawing/2014/main" xmlns="" val="1990740448"/>
                    </a:ext>
                  </a:extLst>
                </a:gridCol>
                <a:gridCol w="1738086">
                  <a:extLst>
                    <a:ext uri="{9D8B030D-6E8A-4147-A177-3AD203B41FA5}">
                      <a16:colId xmlns:a16="http://schemas.microsoft.com/office/drawing/2014/main" xmlns="" val="1512710364"/>
                    </a:ext>
                  </a:extLst>
                </a:gridCol>
                <a:gridCol w="1738086">
                  <a:extLst>
                    <a:ext uri="{9D8B030D-6E8A-4147-A177-3AD203B41FA5}">
                      <a16:colId xmlns:a16="http://schemas.microsoft.com/office/drawing/2014/main" xmlns="" val="3713618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64436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594978-40FD-4400-9BFD-2E3B30225FF1}"/>
              </a:ext>
            </a:extLst>
          </p:cNvPr>
          <p:cNvSpPr txBox="1"/>
          <p:nvPr/>
        </p:nvSpPr>
        <p:spPr>
          <a:xfrm>
            <a:off x="1669142" y="4458912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rend()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9CD52A-1E8E-4B6A-B04D-469A12DFE9F7}"/>
              </a:ext>
            </a:extLst>
          </p:cNvPr>
          <p:cNvSpPr txBox="1"/>
          <p:nvPr/>
        </p:nvSpPr>
        <p:spPr>
          <a:xfrm>
            <a:off x="8113488" y="4442132"/>
            <a:ext cx="140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rbegin</a:t>
            </a:r>
            <a:r>
              <a:rPr lang="en-US" sz="2400" dirty="0"/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F089244-2E3D-49D2-8F77-6C6C6CB60B1F}"/>
              </a:ext>
            </a:extLst>
          </p:cNvPr>
          <p:cNvCxnSpPr/>
          <p:nvPr/>
        </p:nvCxnSpPr>
        <p:spPr>
          <a:xfrm>
            <a:off x="2075543" y="4903797"/>
            <a:ext cx="0" cy="4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EFFE64E-75FB-4FCD-B639-C146D44CC45B}"/>
              </a:ext>
            </a:extLst>
          </p:cNvPr>
          <p:cNvCxnSpPr>
            <a:stCxn id="6" idx="2"/>
          </p:cNvCxnSpPr>
          <p:nvPr/>
        </p:nvCxnSpPr>
        <p:spPr>
          <a:xfrm flipH="1">
            <a:off x="8815453" y="4903797"/>
            <a:ext cx="1" cy="4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44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B1DB9-FBB3-437C-A3BC-4B140232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98425"/>
            <a:ext cx="10502900" cy="8413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8307C9-8058-48E3-A392-85CB4DBE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841375"/>
            <a:ext cx="11112500" cy="5918200"/>
          </a:xfrm>
        </p:spPr>
        <p:txBody>
          <a:bodyPr>
            <a:normAutofit/>
          </a:bodyPr>
          <a:lstStyle/>
          <a:p>
            <a:r>
              <a:rPr lang="en-US" dirty="0"/>
              <a:t>set: represents an unordered collection without duplicates</a:t>
            </a:r>
          </a:p>
          <a:p>
            <a:r>
              <a:rPr lang="en-US" dirty="0"/>
              <a:t>efficient insertion and removal, determining if element is in set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insert(), erase(), count()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count(): </a:t>
            </a:r>
            <a:r>
              <a:rPr lang="en-US" dirty="0"/>
              <a:t>returns 1 if element in set, 0 otherwise</a:t>
            </a:r>
          </a:p>
          <a:p>
            <a:r>
              <a:rPr lang="en-US" dirty="0"/>
              <a:t>elements must be comparable using &lt;</a:t>
            </a:r>
          </a:p>
          <a:p>
            <a:pPr lvl="1"/>
            <a:r>
              <a:rPr lang="en-US" dirty="0"/>
              <a:t>underlying implementation: binary search tree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set1;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set1.insert(120); // {120}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set1.insert(32); // {32, 120}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set1.insert(4);  // {4, 32, 120}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set1.insert(32); // {4, 32, 120} (no dupes)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set1.count(32)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"32 is in the set"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set1.size()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// 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set1.clear();  // removes all elements</a:t>
            </a:r>
          </a:p>
        </p:txBody>
      </p:sp>
    </p:spTree>
    <p:extLst>
      <p:ext uri="{BB962C8B-B14F-4D97-AF65-F5344CB8AC3E}">
        <p14:creationId xmlns:p14="http://schemas.microsoft.com/office/powerpoint/2010/main" val="133969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35669A-D36B-4DCB-830D-B7AA8023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099"/>
            <a:ext cx="10515600" cy="10318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set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C9C26F-2468-424F-B195-C3E08744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069974"/>
            <a:ext cx="11938000" cy="5622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...;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for(set&lt;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it++)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The set's elements are traversed in sorted (increasing) order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#include&lt;set&gt;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#include&lt;cstdlib&gt;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 = 0; k &lt; 10; k++)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randNums.insert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(rand() % 100);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print random numbers in sorted order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for(set&lt;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randomNums.begin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randomNums.end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" ";</a:t>
            </a:r>
          </a:p>
        </p:txBody>
      </p:sp>
    </p:spTree>
    <p:extLst>
      <p:ext uri="{BB962C8B-B14F-4D97-AF65-F5344CB8AC3E}">
        <p14:creationId xmlns:p14="http://schemas.microsoft.com/office/powerpoint/2010/main" val="417448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64E67-A254-425A-B99E-BF0FCEB5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49"/>
            <a:ext cx="10515600" cy="9683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1F066C-46EB-4972-9057-3B0A4B50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320800"/>
            <a:ext cx="11326586" cy="5196114"/>
          </a:xfrm>
        </p:spPr>
        <p:txBody>
          <a:bodyPr/>
          <a:lstStyle/>
          <a:p>
            <a:r>
              <a:rPr lang="en-US" dirty="0"/>
              <a:t>Iterate over elements in a set in a specified range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(lower): </a:t>
            </a:r>
            <a:r>
              <a:rPr lang="en-US" dirty="0"/>
              <a:t>returns iterator to first element &gt;= lower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(upper): </a:t>
            </a:r>
            <a:r>
              <a:rPr lang="en-US" dirty="0"/>
              <a:t>returns iterator to first element &gt; upper</a:t>
            </a:r>
          </a:p>
          <a:p>
            <a:r>
              <a:rPr lang="en-US" dirty="0"/>
              <a:t>To iterate over values in range [lower, upper]: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for(set&lt;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mySet.lower_bound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it !=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mySet.upper_bound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(200); it++)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cs typeface="Courier New" panose="02070309020205020404" pitchFamily="49" charset="0"/>
              </a:rPr>
              <a:t>If set contains the odd numbers from 3 to 301, the loop will print 101, 103, ..., 199</a:t>
            </a:r>
          </a:p>
        </p:txBody>
      </p:sp>
    </p:spTree>
    <p:extLst>
      <p:ext uri="{BB962C8B-B14F-4D97-AF65-F5344CB8AC3E}">
        <p14:creationId xmlns:p14="http://schemas.microsoft.com/office/powerpoint/2010/main" val="211394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207F5-375F-4B07-A16F-CA552E73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378BBE-97DC-4BBE-8DFB-E99AB2534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204686"/>
            <a:ext cx="11771086" cy="5413828"/>
          </a:xfrm>
        </p:spPr>
        <p:txBody>
          <a:bodyPr/>
          <a:lstStyle/>
          <a:p>
            <a:r>
              <a:rPr lang="en-US" dirty="0"/>
              <a:t>parameterized helper class</a:t>
            </a:r>
          </a:p>
          <a:p>
            <a:r>
              <a:rPr lang="en-US" dirty="0"/>
              <a:t>pair object holds two values of any type: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pair&lt;Type1, Type2&gt;</a:t>
            </a:r>
          </a:p>
          <a:p>
            <a:pPr lvl="1"/>
            <a:r>
              <a:rPr lang="en-US" dirty="0"/>
              <a:t>two fields: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dirty="0"/>
              <a:t> (of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dirty="0"/>
              <a:t> (of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Type2</a:t>
            </a:r>
            <a:r>
              <a:rPr lang="en-US" dirty="0"/>
              <a:t>)</a:t>
            </a:r>
          </a:p>
          <a:p>
            <a:r>
              <a:rPr lang="en-US" dirty="0"/>
              <a:t>defined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&lt;utility&gt;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string&gt; p1;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p1.first = 312;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p1.second = "I love C++";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string&gt; p2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(422, "I love Java");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1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50D75-300B-4EF3-AE0B-F6B18481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6" y="365125"/>
            <a:ext cx="10453914" cy="73796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set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0242336-51B9-43FC-ACC9-7D4827A79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275478"/>
              </p:ext>
            </p:extLst>
          </p:nvPr>
        </p:nvGraphicFramePr>
        <p:xfrm>
          <a:off x="749300" y="1103086"/>
          <a:ext cx="10693400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6700">
                  <a:extLst>
                    <a:ext uri="{9D8B030D-6E8A-4147-A177-3AD203B41FA5}">
                      <a16:colId xmlns:a16="http://schemas.microsoft.com/office/drawing/2014/main" xmlns="" val="3291002981"/>
                    </a:ext>
                  </a:extLst>
                </a:gridCol>
                <a:gridCol w="5346700">
                  <a:extLst>
                    <a:ext uri="{9D8B030D-6E8A-4147-A177-3AD203B41FA5}">
                      <a16:colId xmlns:a16="http://schemas.microsoft.com/office/drawing/2014/main" xmlns="" val="56769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750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set&lt;T&gt; (iterator start, iterator stop)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Constructs set containing copies of elements in range [start, stop). Duplicates are discarded. Elements are sorted. Accepts iterator from any source.</a:t>
                      </a:r>
                    </a:p>
                    <a:p>
                      <a:r>
                        <a:rPr lang="en-US" dirty="0"/>
                        <a:t>set&lt;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&gt; </a:t>
                      </a:r>
                      <a:r>
                        <a:rPr lang="en-US" dirty="0" err="1"/>
                        <a:t>theSet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vec.begin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vec.end</a:t>
                      </a:r>
                      <a:r>
                        <a:rPr lang="en-US" dirty="0"/>
                        <a:t>());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985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set&lt;T&gt;()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Constructs empty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258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set&lt;T&gt;(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set&lt;T&gt;&amp;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constructor</a:t>
                      </a:r>
                    </a:p>
                    <a:p>
                      <a:r>
                        <a:rPr lang="en-US" dirty="0"/>
                        <a:t>set&lt;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&gt; set2 = set1;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966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size_type</a:t>
                      </a:r>
                      <a:r>
                        <a:rPr lang="en-US" dirty="0"/>
                        <a:t> size() </a:t>
                      </a:r>
                      <a:r>
                        <a:rPr lang="en-US" dirty="0" err="1"/>
                        <a:t>const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number of elements in the set.</a:t>
                      </a:r>
                    </a:p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num</a:t>
                      </a:r>
                      <a:r>
                        <a:rPr lang="en-US" dirty="0"/>
                        <a:t> = set1.size();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01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 empty() </a:t>
                      </a:r>
                      <a:r>
                        <a:rPr lang="en-US" dirty="0" err="1"/>
                        <a:t>const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set is empty,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440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iterator begin()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iterator to the start of the set.</a:t>
                      </a:r>
                    </a:p>
                    <a:p>
                      <a:r>
                        <a:rPr lang="en-US" dirty="0"/>
                        <a:t>set&lt;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&gt;::iterator it = set1.begin();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44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pair&lt;iterator, bool&gt; insert(</a:t>
                      </a:r>
                      <a:r>
                        <a:rPr lang="en-US" b="1" dirty="0" err="1"/>
                        <a:t>const</a:t>
                      </a:r>
                      <a:r>
                        <a:rPr lang="en-US" b="1" dirty="0"/>
                        <a:t> T&amp; value)</a:t>
                      </a:r>
                    </a:p>
                    <a:p>
                      <a:r>
                        <a:rPr lang="en-US" dirty="0"/>
                        <a:t>void insert(iterator begin, iterator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version: inserts value into set, returning a pair which contains an iterator to the element and true if value was inserted, false if it was already in set.</a:t>
                      </a:r>
                    </a:p>
                    <a:p>
                      <a:r>
                        <a:rPr lang="en-US" dirty="0"/>
                        <a:t>second version: inserts range of elements into set, ignoring duplicates.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221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30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25E80-F529-4AB1-BC60-86856E02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set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2C881DC-3145-46CA-9752-2B8A111DB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72966"/>
              </p:ext>
            </p:extLst>
          </p:nvPr>
        </p:nvGraphicFramePr>
        <p:xfrm>
          <a:off x="374650" y="1514475"/>
          <a:ext cx="11391900" cy="496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950">
                  <a:extLst>
                    <a:ext uri="{9D8B030D-6E8A-4147-A177-3AD203B41FA5}">
                      <a16:colId xmlns:a16="http://schemas.microsoft.com/office/drawing/2014/main" xmlns="" val="1379777801"/>
                    </a:ext>
                  </a:extLst>
                </a:gridCol>
                <a:gridCol w="5695950">
                  <a:extLst>
                    <a:ext uri="{9D8B030D-6E8A-4147-A177-3AD203B41FA5}">
                      <a16:colId xmlns:a16="http://schemas.microsoft.com/office/drawing/2014/main" xmlns="" val="273233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69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void 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904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iterator 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iterator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99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iterator find(</a:t>
                      </a:r>
                      <a:r>
                        <a:rPr lang="en-US" b="1" dirty="0" err="1"/>
                        <a:t>const</a:t>
                      </a:r>
                      <a:r>
                        <a:rPr lang="en-US" b="1" dirty="0"/>
                        <a:t> T&amp; </a:t>
                      </a:r>
                      <a:r>
                        <a:rPr lang="en-US" b="1" dirty="0" err="1"/>
                        <a:t>elt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iterator to specified element if it exists, and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US" dirty="0"/>
                        <a:t>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793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size_type</a:t>
                      </a:r>
                      <a:r>
                        <a:rPr lang="en-US" dirty="0"/>
                        <a:t> erase(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T&amp; </a:t>
                      </a:r>
                      <a:r>
                        <a:rPr lang="en-US" dirty="0" err="1"/>
                        <a:t>elt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void erase(iterator it)</a:t>
                      </a:r>
                    </a:p>
                    <a:p>
                      <a:r>
                        <a:rPr lang="en-US" dirty="0"/>
                        <a:t>void erase(iterator start, iterator stop)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if(</a:t>
                      </a:r>
                      <a:r>
                        <a:rPr lang="en-US" dirty="0" err="1"/>
                        <a:t>mySet.erase</a:t>
                      </a:r>
                      <a:r>
                        <a:rPr lang="en-US" dirty="0"/>
                        <a:t>(0)) {... // 0 erased</a:t>
                      </a:r>
                    </a:p>
                    <a:p>
                      <a:r>
                        <a:rPr lang="en-US" dirty="0" err="1"/>
                        <a:t>mySet.erase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mySet.begin</a:t>
                      </a:r>
                      <a:r>
                        <a:rPr lang="en-US" dirty="0"/>
                        <a:t>()); </a:t>
                      </a:r>
                    </a:p>
                    <a:p>
                      <a:r>
                        <a:rPr lang="en-US" dirty="0" err="1"/>
                        <a:t>mySet.erase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mySet.begin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mySet.end</a:t>
                      </a:r>
                      <a:r>
                        <a:rPr lang="en-US" dirty="0"/>
                        <a:t>());</a:t>
                      </a:r>
                    </a:p>
                    <a:p>
                      <a:r>
                        <a:rPr lang="en-US" dirty="0"/>
                        <a:t>Removes an element from set. </a:t>
                      </a:r>
                    </a:p>
                    <a:p>
                      <a:r>
                        <a:rPr lang="en-US" dirty="0"/>
                        <a:t>First version: 1 returned if element removed, 0 otherwise</a:t>
                      </a:r>
                    </a:p>
                    <a:p>
                      <a:r>
                        <a:rPr lang="en-US" dirty="0"/>
                        <a:t>Second: removes element pointed at by it</a:t>
                      </a:r>
                    </a:p>
                    <a:p>
                      <a:r>
                        <a:rPr lang="en-US" dirty="0"/>
                        <a:t>Third: Erases elements in range [start, stop)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17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iterator </a:t>
                      </a:r>
                      <a:r>
                        <a:rPr lang="en-US" dirty="0" err="1"/>
                        <a:t>lower_bound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T&amp;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iterator to first element &gt;=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027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iterator </a:t>
                      </a:r>
                      <a:r>
                        <a:rPr lang="en-US" dirty="0" err="1"/>
                        <a:t>upper_bound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 T&amp;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iterator to first element &gt;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894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867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69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41DD0-8139-4478-A8D0-AC4F2269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B9DF8F-9557-4EC5-9F6D-959FA36DE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key-value pairs</a:t>
            </a:r>
          </a:p>
          <a:p>
            <a:r>
              <a:rPr lang="en-US" dirty="0"/>
              <a:t>map&lt;string, string&gt; </a:t>
            </a:r>
            <a:r>
              <a:rPr lang="en-US" dirty="0" err="1"/>
              <a:t>dict</a:t>
            </a:r>
            <a:r>
              <a:rPr lang="en-US" dirty="0"/>
              <a:t>;</a:t>
            </a:r>
          </a:p>
          <a:p>
            <a:r>
              <a:rPr lang="en-US" dirty="0" err="1"/>
              <a:t>dict</a:t>
            </a:r>
            <a:r>
              <a:rPr lang="en-US" dirty="0"/>
              <a:t>["thanks"] = "an expression of gratitude"; </a:t>
            </a:r>
          </a:p>
        </p:txBody>
      </p:sp>
    </p:spTree>
    <p:extLst>
      <p:ext uri="{BB962C8B-B14F-4D97-AF65-F5344CB8AC3E}">
        <p14:creationId xmlns:p14="http://schemas.microsoft.com/office/powerpoint/2010/main" val="47254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B8F3D-93A4-4FF8-A902-ACA0CF82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BB07F8-0397-4598-8B78-B482E8E1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between set of keys and set of values</a:t>
            </a:r>
          </a:p>
          <a:p>
            <a:r>
              <a:rPr lang="en-US" dirty="0"/>
              <a:t>elements are unordered – cannot be retrieved by position, only by key</a:t>
            </a:r>
          </a:p>
          <a:p>
            <a:r>
              <a:rPr lang="en-US" dirty="0"/>
              <a:t>implemented using balanced binary tree</a:t>
            </a:r>
          </a:p>
          <a:p>
            <a:r>
              <a:rPr lang="en-US" dirty="0"/>
              <a:t>keys must be comparable using &lt;</a:t>
            </a:r>
          </a:p>
          <a:p>
            <a:r>
              <a:rPr lang="en-US" dirty="0"/>
              <a:t>keys are unique – no two key-value pairs in map may have same key</a:t>
            </a:r>
          </a:p>
          <a:p>
            <a:r>
              <a:rPr lang="en-US" dirty="0"/>
              <a:t>Useful operations: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 a key-value pair</a:t>
            </a:r>
          </a:p>
          <a:p>
            <a:pPr lvl="1"/>
            <a:r>
              <a:rPr lang="en-US" b="1" dirty="0"/>
              <a:t>membership</a:t>
            </a:r>
            <a:r>
              <a:rPr lang="en-US" dirty="0"/>
              <a:t>: check whether a key is in the map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value associated with a key</a:t>
            </a:r>
          </a:p>
          <a:p>
            <a:pPr lvl="1"/>
            <a:r>
              <a:rPr lang="en-US" b="1" dirty="0"/>
              <a:t>remove</a:t>
            </a:r>
            <a:r>
              <a:rPr lang="en-US" dirty="0"/>
              <a:t> a key-value pair</a:t>
            </a:r>
          </a:p>
        </p:txBody>
      </p:sp>
    </p:spTree>
    <p:extLst>
      <p:ext uri="{BB962C8B-B14F-4D97-AF65-F5344CB8AC3E}">
        <p14:creationId xmlns:p14="http://schemas.microsoft.com/office/powerpoint/2010/main" val="18253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AD0A0-D824-409A-AB9E-7AAC119A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STL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A7A681-891F-44E2-9F9E-AECF3541C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85900"/>
            <a:ext cx="11391900" cy="5168900"/>
          </a:xfrm>
        </p:spPr>
        <p:txBody>
          <a:bodyPr/>
          <a:lstStyle/>
          <a:p>
            <a:r>
              <a:rPr lang="en-US" dirty="0"/>
              <a:t>Container: object that holds other objects</a:t>
            </a:r>
          </a:p>
          <a:p>
            <a:r>
              <a:rPr lang="en-US" dirty="0"/>
              <a:t>Sequence containers in STL:</a:t>
            </a:r>
          </a:p>
          <a:p>
            <a:pPr lvl="1"/>
            <a:r>
              <a:rPr lang="en-US" dirty="0"/>
              <a:t>vector: dynamic array</a:t>
            </a:r>
          </a:p>
          <a:p>
            <a:pPr lvl="1"/>
            <a:r>
              <a:rPr lang="en-US" dirty="0"/>
              <a:t>deque: double-ended queue</a:t>
            </a:r>
          </a:p>
          <a:p>
            <a:pPr lvl="1"/>
            <a:r>
              <a:rPr lang="en-US" dirty="0"/>
              <a:t>list: linear list</a:t>
            </a:r>
          </a:p>
          <a:p>
            <a:r>
              <a:rPr lang="en-US" dirty="0"/>
              <a:t>Associative containers: permit efficient retrieval of values based on keys – elements referenced by key, not position</a:t>
            </a:r>
          </a:p>
          <a:p>
            <a:pPr lvl="1"/>
            <a:r>
              <a:rPr lang="en-US" dirty="0"/>
              <a:t>Unique keys – no two elements can have equivalent keys</a:t>
            </a:r>
          </a:p>
          <a:p>
            <a:pPr lvl="1"/>
            <a:r>
              <a:rPr lang="en-US" dirty="0"/>
              <a:t>map: key-value pairs, like a dictionary</a:t>
            </a:r>
          </a:p>
          <a:p>
            <a:pPr lvl="1"/>
            <a:r>
              <a:rPr lang="en-US" dirty="0"/>
              <a:t>set: no duplicate elements</a:t>
            </a:r>
          </a:p>
        </p:txBody>
      </p:sp>
    </p:spTree>
    <p:extLst>
      <p:ext uri="{BB962C8B-B14F-4D97-AF65-F5344CB8AC3E}">
        <p14:creationId xmlns:p14="http://schemas.microsoft.com/office/powerpoint/2010/main" val="1821829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59AA4-4005-41D6-B52B-4F65AFD4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87" y="136525"/>
            <a:ext cx="10589087" cy="865557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map: inserting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08D79-1A54-47D3-B109-030AEC08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6629"/>
            <a:ext cx="11462479" cy="5711371"/>
          </a:xfrm>
        </p:spPr>
        <p:txBody>
          <a:bodyPr/>
          <a:lstStyle/>
          <a:p>
            <a:r>
              <a:rPr lang="en-US" dirty="0" err="1"/>
              <a:t>myMap</a:t>
            </a:r>
            <a:r>
              <a:rPr lang="en-US" dirty="0"/>
              <a:t>[</a:t>
            </a:r>
            <a:r>
              <a:rPr lang="en-US" i="1" dirty="0"/>
              <a:t>key</a:t>
            </a:r>
            <a:r>
              <a:rPr lang="en-US" dirty="0"/>
              <a:t>] = </a:t>
            </a:r>
            <a:r>
              <a:rPr lang="en-US" i="1" dirty="0"/>
              <a:t>value</a:t>
            </a:r>
            <a:r>
              <a:rPr lang="en-US" dirty="0"/>
              <a:t>; // add (</a:t>
            </a:r>
            <a:r>
              <a:rPr lang="en-US" i="1" dirty="0"/>
              <a:t>key</a:t>
            </a:r>
            <a:r>
              <a:rPr lang="en-US" dirty="0"/>
              <a:t>, </a:t>
            </a:r>
            <a:r>
              <a:rPr lang="en-US" i="1" dirty="0"/>
              <a:t>value</a:t>
            </a:r>
            <a:r>
              <a:rPr lang="en-US" dirty="0"/>
              <a:t>) to map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// empty map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["apple"] = 2; //insert ("apple", 2)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["elephant"] = 3;</a:t>
            </a:r>
          </a:p>
          <a:p>
            <a:r>
              <a:rPr lang="en-US" dirty="0"/>
              <a:t>square brackets can also be used to retrieve value associated with key: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["apple"]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// 2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["laugh"]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// adds ("laugh", 0) and prints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find(): </a:t>
            </a:r>
            <a:r>
              <a:rPr lang="en-US" dirty="0"/>
              <a:t>takes key and returns iterator that points to pair with that key, or end() if key doesn't exist in map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("laugh");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if(it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"key is not in map"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642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D740D-B51F-4F4C-91B1-A3C15B91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0"/>
            <a:ext cx="10642600" cy="748846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map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B117E2-4D3A-413A-9B4D-656ED1CE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14" y="725716"/>
            <a:ext cx="11654971" cy="583610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Dereferencing a map iterator produces a pair of type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pair&lt;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Keys in a map cannot be modified, but they can be removed. Value can be modified.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myMap.find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("laugh");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if(it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"key is not in map"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"Key "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&lt;&lt; " has value "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itsecond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r>
              <a:rPr lang="en-US" sz="2400" b="1" dirty="0">
                <a:cs typeface="Courier New" panose="02070309020205020404" pitchFamily="49" charset="0"/>
                <a:sym typeface="Wingdings" panose="05000000000000000000" pitchFamily="2" charset="2"/>
              </a:rPr>
              <a:t>To loop over a map: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for(map&lt;string,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&gt;::iterator it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myMap.begin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 it !=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myMap.end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(); it++)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itfirst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&lt;&lt; ": "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itsecond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key-value pairs traversed in increasing sorted order of key (alphabetical order in our example)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apple: 2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elephant: 3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laugh: 0</a:t>
            </a:r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B37C4F-C3E7-4C0D-A8BC-6A77FC5FA590}"/>
              </a:ext>
            </a:extLst>
          </p:cNvPr>
          <p:cNvSpPr txBox="1"/>
          <p:nvPr/>
        </p:nvSpPr>
        <p:spPr>
          <a:xfrm>
            <a:off x="7561944" y="2402897"/>
            <a:ext cx="188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Is key in map?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AA75FCD6-917C-4CB3-B9B4-14143BB4C89A}"/>
              </a:ext>
            </a:extLst>
          </p:cNvPr>
          <p:cNvCxnSpPr/>
          <p:nvPr/>
        </p:nvCxnSpPr>
        <p:spPr>
          <a:xfrm flipH="1" flipV="1">
            <a:off x="6371771" y="2249714"/>
            <a:ext cx="1117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582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15FA3-DD78-45B2-AE6D-FB433BD8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A83952-1D43-4E67-A2A5-20C8392D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an element with a specified key: </a:t>
            </a:r>
            <a:r>
              <a:rPr lang="en-US" dirty="0" err="1"/>
              <a:t>myMap.erase</a:t>
            </a:r>
            <a:r>
              <a:rPr lang="en-US" dirty="0"/>
              <a:t>(</a:t>
            </a:r>
            <a:r>
              <a:rPr lang="en-US" i="1" dirty="0"/>
              <a:t>key</a:t>
            </a:r>
            <a:r>
              <a:rPr lang="en-US" dirty="0"/>
              <a:t>); </a:t>
            </a:r>
          </a:p>
          <a:p>
            <a:r>
              <a:rPr lang="en-US" dirty="0"/>
              <a:t>To remove all elements from map: clear()</a:t>
            </a:r>
          </a:p>
          <a:p>
            <a:r>
              <a:rPr lang="en-US" dirty="0"/>
              <a:t>Number of elements in map: size()</a:t>
            </a:r>
          </a:p>
          <a:p>
            <a:r>
              <a:rPr lang="en-US" dirty="0"/>
              <a:t>How to add a key-value pair:</a:t>
            </a:r>
          </a:p>
          <a:p>
            <a:pPr marL="457200" lvl="1" indent="0">
              <a:buNone/>
            </a:pPr>
            <a:r>
              <a:rPr lang="en-US" dirty="0"/>
              <a:t>map&lt;string, string&gt; map1;</a:t>
            </a:r>
          </a:p>
          <a:p>
            <a:pPr marL="457200" lvl="1" indent="0">
              <a:buNone/>
            </a:pPr>
            <a:r>
              <a:rPr lang="en-US" dirty="0"/>
              <a:t>map1["ee312"] = "happy";</a:t>
            </a:r>
          </a:p>
          <a:p>
            <a:pPr marL="457200" lvl="1" indent="0">
              <a:buNone/>
            </a:pPr>
            <a:r>
              <a:rPr lang="en-US" dirty="0"/>
              <a:t>map1["ee312"] = "sad";</a:t>
            </a:r>
          </a:p>
          <a:p>
            <a:pPr marL="457200" lvl="1" indent="0">
              <a:buNone/>
            </a:pPr>
            <a:r>
              <a:rPr lang="en-US" dirty="0"/>
              <a:t>// map1 is {("ee312", "sad")}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7F78D9-CEEC-4352-A971-38E5AC33CDE3}"/>
              </a:ext>
            </a:extLst>
          </p:cNvPr>
          <p:cNvSpPr txBox="1"/>
          <p:nvPr/>
        </p:nvSpPr>
        <p:spPr>
          <a:xfrm>
            <a:off x="5254171" y="3429000"/>
            <a:ext cx="6357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map&lt;string, string&gt; map2;</a:t>
            </a:r>
          </a:p>
          <a:p>
            <a:r>
              <a:rPr lang="en-US" sz="2400" dirty="0"/>
              <a:t>map2.insert(</a:t>
            </a:r>
            <a:r>
              <a:rPr lang="en-US" sz="2400" dirty="0" err="1"/>
              <a:t>make_pair</a:t>
            </a:r>
            <a:r>
              <a:rPr lang="en-US" sz="2400" dirty="0"/>
              <a:t>("ee312", "happy"));</a:t>
            </a:r>
          </a:p>
          <a:p>
            <a:r>
              <a:rPr lang="en-US" sz="2400" dirty="0"/>
              <a:t>map2.insert(</a:t>
            </a:r>
            <a:r>
              <a:rPr lang="en-US" sz="2400" dirty="0" err="1"/>
              <a:t>make_pair</a:t>
            </a:r>
            <a:r>
              <a:rPr lang="en-US" sz="2400" dirty="0"/>
              <a:t>("ee312", "sad"));</a:t>
            </a:r>
          </a:p>
          <a:p>
            <a:r>
              <a:rPr lang="en-US" sz="2400" dirty="0"/>
              <a:t>// map2 is {("ee312", "happy")}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C6588D-CEC4-4083-9FA4-CF972246E748}"/>
              </a:ext>
            </a:extLst>
          </p:cNvPr>
          <p:cNvSpPr txBox="1"/>
          <p:nvPr/>
        </p:nvSpPr>
        <p:spPr>
          <a:xfrm>
            <a:off x="6400531" y="5176435"/>
            <a:ext cx="5791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insert will not insert pair if a pair with the specified key is already in the map. </a:t>
            </a:r>
          </a:p>
        </p:txBody>
      </p:sp>
    </p:spTree>
    <p:extLst>
      <p:ext uri="{BB962C8B-B14F-4D97-AF65-F5344CB8AC3E}">
        <p14:creationId xmlns:p14="http://schemas.microsoft.com/office/powerpoint/2010/main" val="78587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700C7-D8A6-4BBB-BF30-D6CF8EE5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map: insert()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D2A277-2B8C-42CB-9F96-B305435A3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319134"/>
            <a:ext cx="11901714" cy="5154237"/>
          </a:xfrm>
        </p:spPr>
        <p:txBody>
          <a:bodyPr/>
          <a:lstStyle/>
          <a:p>
            <a:r>
              <a:rPr lang="en-US" dirty="0"/>
              <a:t>A map stores a unique set of keys</a:t>
            </a:r>
          </a:p>
          <a:p>
            <a:r>
              <a:rPr lang="en-US" dirty="0"/>
              <a:t>insert returns a value of type pair&lt;iterator, bool&gt;</a:t>
            </a:r>
          </a:p>
          <a:p>
            <a:pPr lvl="1"/>
            <a:r>
              <a:rPr lang="en-US" dirty="0"/>
              <a:t>bool value: true if key-value pair inserted into map, false if key already existed in map</a:t>
            </a:r>
          </a:p>
          <a:p>
            <a:pPr lvl="1"/>
            <a:r>
              <a:rPr lang="en-US" dirty="0"/>
              <a:t>iterator: points to key-value pair in map with specified key, whether or not it was newly added</a:t>
            </a:r>
          </a:p>
          <a:p>
            <a:r>
              <a:rPr lang="en-US" dirty="0"/>
              <a:t>Using brackets to add a key-value pair often preferable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pair&lt;map&lt;string,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&gt;::iterator, bool&gt; result 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myMap.insert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("hi", 2));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result.second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// if insertion failed, bool value is false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result.first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2;  // update the value assigned to key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A342F3-2B57-4759-A542-FEED3D5E1478}"/>
              </a:ext>
            </a:extLst>
          </p:cNvPr>
          <p:cNvSpPr txBox="1"/>
          <p:nvPr/>
        </p:nvSpPr>
        <p:spPr>
          <a:xfrm>
            <a:off x="159657" y="5892800"/>
            <a:ext cx="355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iterator points to key-value pair with key "hi"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FF05B8D-6FC5-4BC2-B9CC-36437B54D7E8}"/>
              </a:ext>
            </a:extLst>
          </p:cNvPr>
          <p:cNvSpPr txBox="1"/>
          <p:nvPr/>
        </p:nvSpPr>
        <p:spPr>
          <a:xfrm>
            <a:off x="5080000" y="5798702"/>
            <a:ext cx="316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update the second entry in the key-value pair to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BFAD5EB-87B9-4395-ABFC-2643023460C8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828800" y="5538866"/>
            <a:ext cx="108857" cy="35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98483AF-AEE3-4916-9B55-04299FD77039}"/>
              </a:ext>
            </a:extLst>
          </p:cNvPr>
          <p:cNvCxnSpPr/>
          <p:nvPr/>
        </p:nvCxnSpPr>
        <p:spPr>
          <a:xfrm flipH="1" flipV="1">
            <a:off x="3715657" y="5538866"/>
            <a:ext cx="1364343" cy="35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3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map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" y="1215024"/>
            <a:ext cx="11962355" cy="5642975"/>
          </a:xfrm>
        </p:spPr>
        <p:txBody>
          <a:bodyPr>
            <a:normAutofit/>
          </a:bodyPr>
          <a:lstStyle/>
          <a:p>
            <a:r>
              <a:rPr lang="en-US"/>
              <a:t>Map a string to a set of synonyms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/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// Map of &lt;string, set&lt;string&gt;&gt;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map&lt;string, set&lt;string&gt; &gt; pairs;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set&lt;string&gt; s1;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s1.insert("hello"); s1.insert("hi"); s1.insert("hi ya");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pairs["greeting"] = s1;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set&lt;string&gt; s2;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s2.insert("bye"); s2.insert("later");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pairs["farewell"] = s2;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11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36" y="136525"/>
            <a:ext cx="10614764" cy="878083"/>
          </a:xfrm>
        </p:spPr>
        <p:txBody>
          <a:bodyPr/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map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60" y="1014608"/>
            <a:ext cx="11949829" cy="5843391"/>
          </a:xfrm>
        </p:spPr>
        <p:txBody>
          <a:bodyPr>
            <a:normAutofit/>
          </a:bodyPr>
          <a:lstStyle/>
          <a:p>
            <a:r>
              <a:rPr lang="en-US" sz="2400"/>
              <a:t>Map a string to a set of synonyms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for(map&lt;</a:t>
            </a:r>
            <a:r>
              <a:rPr lang="en-US" sz="2000" b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set&lt;string&gt;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&gt;::iterator it = pairs.begin();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						it != pairs.end(); it++)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cout &lt;&lt; "Key: " &lt;&lt; </a:t>
            </a:r>
            <a:r>
              <a:rPr lang="en-US" sz="2000" b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it-&gt;first 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&lt;&lt; endl;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for(set&lt;string&gt;::iterator it2 = (</a:t>
            </a:r>
            <a:r>
              <a:rPr lang="en-US" sz="20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it-&gt;second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).begin();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					it2 != (it-&gt;second).end(); it2++) {	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    cout &lt;&lt; *it2 &lt;&lt; " ";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}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  cout &lt;&lt; endl;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5511" y="3964485"/>
            <a:ext cx="4280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Output:</a:t>
            </a:r>
          </a:p>
          <a:p>
            <a:r>
              <a:rPr lang="en-US" sz="2000" b="1">
                <a:solidFill>
                  <a:srgbClr val="7030A0"/>
                </a:solidFill>
              </a:rPr>
              <a:t>Key: farewell</a:t>
            </a:r>
          </a:p>
          <a:p>
            <a:r>
              <a:rPr lang="en-US" sz="2000" b="1">
                <a:solidFill>
                  <a:srgbClr val="7030A0"/>
                </a:solidFill>
              </a:rPr>
              <a:t>bye later</a:t>
            </a:r>
          </a:p>
          <a:p>
            <a:r>
              <a:rPr lang="en-US" sz="2000" b="1">
                <a:solidFill>
                  <a:srgbClr val="7030A0"/>
                </a:solidFill>
              </a:rPr>
              <a:t>Key: greeting</a:t>
            </a:r>
          </a:p>
          <a:p>
            <a:r>
              <a:rPr lang="en-US" sz="2000" b="1">
                <a:solidFill>
                  <a:srgbClr val="7030A0"/>
                </a:solidFill>
              </a:rPr>
              <a:t>hello hi hi ya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567" y="4659682"/>
            <a:ext cx="6212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/>
              <a:t>Elements in pairs:</a:t>
            </a:r>
          </a:p>
          <a:p>
            <a:r>
              <a:rPr lang="en-US" sz="2000"/>
              <a:t>("greeting", {"hello", "hi", "hi ya"})</a:t>
            </a:r>
          </a:p>
          <a:p>
            <a:r>
              <a:rPr lang="en-US" sz="2000"/>
              <a:t>("farewell", {"bye", "later"})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104373" y="1941534"/>
            <a:ext cx="1929008" cy="52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720230" y="1941534"/>
            <a:ext cx="2467628" cy="82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12AF17-30E2-4154-A451-A922381E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778A1B-3DE5-4DB2-AA0F-4FF1C8E2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that act like pointers</a:t>
            </a:r>
          </a:p>
          <a:p>
            <a:pPr lvl="1"/>
            <a:r>
              <a:rPr lang="en-US" dirty="0"/>
              <a:t>increment, decrement, dereference</a:t>
            </a:r>
          </a:p>
          <a:p>
            <a:r>
              <a:rPr lang="en-US" dirty="0"/>
              <a:t>Use to cycle through container's elements</a:t>
            </a:r>
          </a:p>
          <a:p>
            <a:r>
              <a:rPr lang="en-US" dirty="0"/>
              <a:t>Depending on type of iterator, may permit:</a:t>
            </a:r>
          </a:p>
          <a:p>
            <a:pPr lvl="1"/>
            <a:r>
              <a:rPr lang="en-US" dirty="0"/>
              <a:t>moving forward and/or backward through elements</a:t>
            </a:r>
          </a:p>
          <a:p>
            <a:pPr lvl="1"/>
            <a:r>
              <a:rPr lang="en-US" dirty="0"/>
              <a:t>retrieve elements</a:t>
            </a:r>
          </a:p>
          <a:p>
            <a:pPr lvl="1"/>
            <a:r>
              <a:rPr lang="en-US" dirty="0"/>
              <a:t>modify elements</a:t>
            </a:r>
          </a:p>
          <a:p>
            <a:r>
              <a:rPr lang="en-US" dirty="0"/>
              <a:t>Declare using iterator type defined by container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vector&lt;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&gt;::iterator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iter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...;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6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3C101-8BA1-45A2-8FFD-51D8B1E9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vector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E526EB-D425-48F0-84C8-B4BE127B8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498600"/>
            <a:ext cx="118237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v;  // empty vector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(1000);  // 1000 elements, all initialized to 0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// 1000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vec.clear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 // remove all elements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// 0</a:t>
            </a:r>
          </a:p>
        </p:txBody>
      </p:sp>
    </p:spTree>
    <p:extLst>
      <p:ext uri="{BB962C8B-B14F-4D97-AF65-F5344CB8AC3E}">
        <p14:creationId xmlns:p14="http://schemas.microsoft.com/office/powerpoint/2010/main" val="163605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C3F3B-C265-4EA4-8E71-74EA65EA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0C19AD-0BE8-4868-BE63-D87D2E30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384300"/>
            <a:ext cx="11620500" cy="5283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resize() </a:t>
            </a:r>
            <a:r>
              <a:rPr lang="en-US" sz="2400" dirty="0"/>
              <a:t>for vectors:</a:t>
            </a:r>
          </a:p>
          <a:p>
            <a:pPr lvl="1"/>
            <a:r>
              <a:rPr lang="en-US" dirty="0"/>
              <a:t>specify size only (elements initialized to 0)</a:t>
            </a:r>
          </a:p>
          <a:p>
            <a:pPr lvl="1"/>
            <a:r>
              <a:rPr lang="en-US" dirty="0"/>
              <a:t>Specify size and value for new elements</a:t>
            </a:r>
          </a:p>
          <a:p>
            <a:pPr lvl="1"/>
            <a:r>
              <a:rPr lang="en-US" dirty="0"/>
              <a:t>new elements added at end of vector</a:t>
            </a:r>
          </a:p>
          <a:p>
            <a:pPr lvl="1"/>
            <a:r>
              <a:rPr lang="en-US" dirty="0"/>
              <a:t>if vector shrinks, elements removed from end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v;     // empty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v.resize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(10, 0);   // Add 10 new elements to end, set all of them to 0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v.resize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(5);      // remove 5 elements from end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v.resize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 1);  // add three new elements to end, all initialized to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400" dirty="0"/>
              <a:t>remove element from end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v.pop_back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48818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5782C-DF8E-442E-BFB8-3289E894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165099"/>
            <a:ext cx="10350500" cy="10318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vector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AC7EF-A431-48CF-A91E-1041FF0D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97000"/>
            <a:ext cx="11214100" cy="5143500"/>
          </a:xfrm>
        </p:spPr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 iterator points to 1</a:t>
            </a:r>
            <a:r>
              <a:rPr lang="en-US" baseline="30000" dirty="0"/>
              <a:t>st</a:t>
            </a:r>
            <a:r>
              <a:rPr lang="en-US" dirty="0"/>
              <a:t> element of vector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end() </a:t>
            </a:r>
            <a:r>
              <a:rPr lang="en-US" dirty="0"/>
              <a:t>iterator points one position past end of vector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for(vector&lt;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it !=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it++)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4F2AFDC0-0840-45B8-BBB3-6B1CB0402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62328"/>
              </p:ext>
            </p:extLst>
          </p:nvPr>
        </p:nvGraphicFramePr>
        <p:xfrm>
          <a:off x="4025900" y="5461000"/>
          <a:ext cx="63881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7620">
                  <a:extLst>
                    <a:ext uri="{9D8B030D-6E8A-4147-A177-3AD203B41FA5}">
                      <a16:colId xmlns:a16="http://schemas.microsoft.com/office/drawing/2014/main" xmlns="" val="1594519025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xmlns="" val="829578390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xmlns="" val="1790756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xmlns="" val="3285620867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xmlns="" val="555566473"/>
                    </a:ext>
                  </a:extLst>
                </a:gridCol>
              </a:tblGrid>
              <a:tr h="303106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768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EC2DDE-FE81-4637-BB01-E4630F1205B6}"/>
              </a:ext>
            </a:extLst>
          </p:cNvPr>
          <p:cNvSpPr txBox="1"/>
          <p:nvPr/>
        </p:nvSpPr>
        <p:spPr>
          <a:xfrm>
            <a:off x="4025900" y="4285595"/>
            <a:ext cx="113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begin()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67CD8F-C569-402D-B420-F08A38FA6A09}"/>
              </a:ext>
            </a:extLst>
          </p:cNvPr>
          <p:cNvSpPr txBox="1"/>
          <p:nvPr/>
        </p:nvSpPr>
        <p:spPr>
          <a:xfrm>
            <a:off x="10401300" y="4285595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981B5C5-2942-42F7-8546-08311560CB2F}"/>
              </a:ext>
            </a:extLst>
          </p:cNvPr>
          <p:cNvCxnSpPr>
            <a:cxnSpLocks/>
          </p:cNvCxnSpPr>
          <p:nvPr/>
        </p:nvCxnSpPr>
        <p:spPr>
          <a:xfrm>
            <a:off x="4489450" y="4747260"/>
            <a:ext cx="6350" cy="54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78EB790-C577-40AA-88D4-D1BC6691147E}"/>
              </a:ext>
            </a:extLst>
          </p:cNvPr>
          <p:cNvCxnSpPr>
            <a:cxnSpLocks/>
          </p:cNvCxnSpPr>
          <p:nvPr/>
        </p:nvCxnSpPr>
        <p:spPr>
          <a:xfrm>
            <a:off x="10871200" y="4747260"/>
            <a:ext cx="0" cy="51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6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C3105-E379-45E6-A772-571638B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13FB9-4E31-465C-8957-23313135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333500"/>
            <a:ext cx="11722100" cy="53594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front(): </a:t>
            </a:r>
            <a:r>
              <a:rPr lang="en-US" dirty="0"/>
              <a:t>return reference to first element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back(): </a:t>
            </a:r>
            <a:r>
              <a:rPr lang="en-US" dirty="0"/>
              <a:t>return reference to last element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insert(): </a:t>
            </a:r>
            <a:r>
              <a:rPr lang="en-US" dirty="0"/>
              <a:t>add element at specified position</a:t>
            </a:r>
          </a:p>
          <a:p>
            <a:pPr lvl="1"/>
            <a:r>
              <a:rPr lang="en-US" dirty="0" err="1"/>
              <a:t>vec.insert</a:t>
            </a:r>
            <a:r>
              <a:rPr lang="en-US" dirty="0"/>
              <a:t>(</a:t>
            </a:r>
            <a:r>
              <a:rPr lang="en-US" dirty="0" err="1"/>
              <a:t>vec.begin</a:t>
            </a:r>
            <a:r>
              <a:rPr lang="en-US" dirty="0"/>
              <a:t>() + n, element); // Add element at index n</a:t>
            </a:r>
          </a:p>
          <a:p>
            <a:pPr lvl="1"/>
            <a:r>
              <a:rPr lang="en-US" dirty="0" err="1"/>
              <a:t>vec.insert</a:t>
            </a:r>
            <a:r>
              <a:rPr lang="en-US" dirty="0"/>
              <a:t>(</a:t>
            </a:r>
            <a:r>
              <a:rPr lang="en-US" dirty="0" err="1"/>
              <a:t>vec.begin</a:t>
            </a:r>
            <a:r>
              <a:rPr lang="en-US" dirty="0"/>
              <a:t>() + n; </a:t>
            </a:r>
            <a:r>
              <a:rPr lang="en-US" dirty="0" err="1"/>
              <a:t>numCopies</a:t>
            </a:r>
            <a:r>
              <a:rPr lang="en-US" dirty="0"/>
              <a:t>, element); // add multiple copies at index 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/>
              <a:t>delete last element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v(5, 3);  // 5 elements with value 3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(7);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 7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v.pop_back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// remove 7 from end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v.insert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9); // add 9 at beginning of vector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130EE-85EB-4DD5-8762-4DA37A6A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00025"/>
            <a:ext cx="10414000" cy="7524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1AF10F-9D6A-451B-91B1-4521DFA20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371600"/>
            <a:ext cx="11518900" cy="5121275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begin(): </a:t>
            </a:r>
            <a:r>
              <a:rPr lang="en-US" dirty="0"/>
              <a:t>returns iterator pointing to first element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end(): </a:t>
            </a:r>
            <a:r>
              <a:rPr lang="en-US" dirty="0"/>
              <a:t>returns iterator pointing past the end of the vector</a:t>
            </a:r>
          </a:p>
          <a:p>
            <a:pPr lvl="1"/>
            <a:r>
              <a:rPr lang="en-US" dirty="0"/>
              <a:t>doesn't point to an element in vector (don't dereference)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erase(): </a:t>
            </a:r>
            <a:r>
              <a:rPr lang="en-US" dirty="0"/>
              <a:t>remove a single element or range of elements from vector</a:t>
            </a:r>
          </a:p>
          <a:p>
            <a:pPr lvl="1"/>
            <a:r>
              <a:rPr lang="en-US" b="1" dirty="0"/>
              <a:t>erase(iterator)</a:t>
            </a:r>
            <a:r>
              <a:rPr lang="en-US" dirty="0"/>
              <a:t>: iterator points to element to remove</a:t>
            </a:r>
          </a:p>
          <a:p>
            <a:pPr lvl="1"/>
            <a:r>
              <a:rPr lang="en-US" b="1" dirty="0"/>
              <a:t>erase(iterator start, iterator end)</a:t>
            </a:r>
            <a:r>
              <a:rPr lang="en-US" dirty="0"/>
              <a:t>: remove elements in range [start, end)</a:t>
            </a:r>
          </a:p>
          <a:p>
            <a:pPr lvl="1"/>
            <a:r>
              <a:rPr lang="en-US" dirty="0"/>
              <a:t>invalidates iterators pointing to or after removed element(s)</a:t>
            </a:r>
          </a:p>
          <a:p>
            <a:pPr lvl="1"/>
            <a:r>
              <a:rPr lang="en-US" dirty="0"/>
              <a:t>returns iterator pointing at element following last element erased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vec.erase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+ 3); // remove element at index 3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vec.erase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+ 2); // erase first two elements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3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75DBA-57B4-4AE9-9FB2-9526519F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91613D-12D3-4D4A-9A0E-CEF6C75DA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22400"/>
            <a:ext cx="12077700" cy="53086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empty(): </a:t>
            </a:r>
            <a:r>
              <a:rPr lang="en-US" dirty="0"/>
              <a:t>returns true if vector is empty, false otherwise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insert(): </a:t>
            </a:r>
            <a:r>
              <a:rPr lang="en-US" dirty="0"/>
              <a:t>add new element(s) at specified position</a:t>
            </a:r>
          </a:p>
          <a:p>
            <a:pPr lvl="1"/>
            <a:r>
              <a:rPr lang="en-US" dirty="0" err="1"/>
              <a:t>vec.insert</a:t>
            </a:r>
            <a:r>
              <a:rPr lang="en-US" dirty="0"/>
              <a:t>(</a:t>
            </a:r>
            <a:r>
              <a:rPr lang="en-US" dirty="0" err="1"/>
              <a:t>vec.begin</a:t>
            </a:r>
            <a:r>
              <a:rPr lang="en-US" dirty="0"/>
              <a:t>() + n, element); // add element at index n</a:t>
            </a:r>
          </a:p>
          <a:p>
            <a:pPr lvl="1"/>
            <a:r>
              <a:rPr lang="en-US" dirty="0" err="1"/>
              <a:t>vec.insert</a:t>
            </a:r>
            <a:r>
              <a:rPr lang="en-US" dirty="0"/>
              <a:t>(</a:t>
            </a:r>
            <a:r>
              <a:rPr lang="en-US" dirty="0" err="1"/>
              <a:t>vec.begin</a:t>
            </a:r>
            <a:r>
              <a:rPr lang="en-US" dirty="0"/>
              <a:t>() + n, </a:t>
            </a:r>
            <a:r>
              <a:rPr lang="en-US" dirty="0" err="1"/>
              <a:t>numCopies</a:t>
            </a:r>
            <a:r>
              <a:rPr lang="en-US" dirty="0"/>
              <a:t>, element); // add </a:t>
            </a:r>
            <a:r>
              <a:rPr lang="en-US" dirty="0" err="1"/>
              <a:t>numCopies</a:t>
            </a:r>
            <a:r>
              <a:rPr lang="en-US" dirty="0"/>
              <a:t> at index n</a:t>
            </a:r>
          </a:p>
          <a:p>
            <a:pPr lvl="1"/>
            <a:r>
              <a:rPr lang="en-US" dirty="0"/>
              <a:t>invalidates existing iterators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(3, 50); // [50, 50, 50]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vec.insert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+ 1, 100); // add 100 at index 1: [50, 100, 50, 50]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vec.insert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+ 2, 2, 40); // [50, 100, 40, 40, 50, 50]</a:t>
            </a:r>
          </a:p>
        </p:txBody>
      </p:sp>
    </p:spTree>
    <p:extLst>
      <p:ext uri="{BB962C8B-B14F-4D97-AF65-F5344CB8AC3E}">
        <p14:creationId xmlns:p14="http://schemas.microsoft.com/office/powerpoint/2010/main" val="67247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1929</Words>
  <Application>Microsoft Macintosh PowerPoint</Application>
  <PresentationFormat>Widescreen</PresentationFormat>
  <Paragraphs>298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Courier New</vt:lpstr>
      <vt:lpstr>Wingdings</vt:lpstr>
      <vt:lpstr>Arial</vt:lpstr>
      <vt:lpstr>Office Theme</vt:lpstr>
      <vt:lpstr>Containers &amp; Iterators</vt:lpstr>
      <vt:lpstr>STL Containers</vt:lpstr>
      <vt:lpstr>Iterators</vt:lpstr>
      <vt:lpstr>vector Review</vt:lpstr>
      <vt:lpstr>vector</vt:lpstr>
      <vt:lpstr>vector iteration</vt:lpstr>
      <vt:lpstr>vector</vt:lpstr>
      <vt:lpstr>vector</vt:lpstr>
      <vt:lpstr>vector</vt:lpstr>
      <vt:lpstr>vector</vt:lpstr>
      <vt:lpstr>Iterating Backwards</vt:lpstr>
      <vt:lpstr>set</vt:lpstr>
      <vt:lpstr>set iterator</vt:lpstr>
      <vt:lpstr>set</vt:lpstr>
      <vt:lpstr>pair</vt:lpstr>
      <vt:lpstr>set Methods</vt:lpstr>
      <vt:lpstr>set Methods</vt:lpstr>
      <vt:lpstr>map</vt:lpstr>
      <vt:lpstr>map</vt:lpstr>
      <vt:lpstr>map: inserting elements</vt:lpstr>
      <vt:lpstr>map iterator</vt:lpstr>
      <vt:lpstr>map</vt:lpstr>
      <vt:lpstr>map: insert()</vt:lpstr>
      <vt:lpstr>map Example</vt:lpstr>
      <vt:lpstr>map Example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&amp; Iterators</dc:title>
  <dc:creator>Mary Eberlein</dc:creator>
  <cp:lastModifiedBy>Mary Eberlein</cp:lastModifiedBy>
  <cp:revision>29</cp:revision>
  <dcterms:created xsi:type="dcterms:W3CDTF">2017-11-18T16:04:27Z</dcterms:created>
  <dcterms:modified xsi:type="dcterms:W3CDTF">2017-11-20T03:30:10Z</dcterms:modified>
</cp:coreProperties>
</file>