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7" r:id="rId11"/>
    <p:sldId id="266" r:id="rId12"/>
    <p:sldId id="271" r:id="rId13"/>
    <p:sldId id="268" r:id="rId14"/>
    <p:sldId id="269" r:id="rId15"/>
    <p:sldId id="272" r:id="rId16"/>
    <p:sldId id="280" r:id="rId17"/>
    <p:sldId id="273" r:id="rId18"/>
    <p:sldId id="281" r:id="rId19"/>
    <p:sldId id="274" r:id="rId20"/>
    <p:sldId id="275" r:id="rId21"/>
    <p:sldId id="276" r:id="rId22"/>
    <p:sldId id="277" r:id="rId23"/>
    <p:sldId id="278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345D-9EBC-7743-9E81-AD43B4EC3A1A}" type="datetimeFigureOut"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EACB-FA59-9E43-AFF1-933443BC6C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72C1-26E6-2347-A280-617170B5029F}" type="datetimeFigureOut"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B5A3-19FA-CB44-A428-A7F74DF5F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978" y="1"/>
            <a:ext cx="10401822" cy="1127342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53" y="1327759"/>
            <a:ext cx="10702447" cy="4849204"/>
          </a:xfrm>
        </p:spPr>
        <p:txBody>
          <a:bodyPr/>
          <a:lstStyle/>
          <a:p>
            <a:r>
              <a:rPr lang="en-US"/>
              <a:t>Add a new value to the BST so that the resulting tree is also a BST</a:t>
            </a:r>
          </a:p>
          <a:p>
            <a:r>
              <a:rPr lang="en-US"/>
              <a:t>Where do we add 7?  14?  39?</a:t>
            </a:r>
          </a:p>
          <a:p>
            <a:r>
              <a:rPr lang="en-US"/>
              <a:t>Typical approach for recursive tree method:</a:t>
            </a:r>
          </a:p>
          <a:p>
            <a:pPr lvl="1"/>
            <a:r>
              <a:rPr lang="en-US"/>
              <a:t>member function that calls helper only</a:t>
            </a:r>
          </a:p>
          <a:p>
            <a:pPr lvl="1"/>
            <a:r>
              <a:rPr lang="en-US"/>
              <a:t>private helper member function:</a:t>
            </a:r>
          </a:p>
          <a:p>
            <a:pPr lvl="2"/>
            <a:r>
              <a:rPr lang="en-US"/>
              <a:t>takes same args</a:t>
            </a:r>
          </a:p>
          <a:p>
            <a:pPr lvl="2"/>
            <a:r>
              <a:rPr lang="en-US"/>
              <a:t>plus a node pointer</a:t>
            </a:r>
            <a:endParaRPr lang="en-US"/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668010" y="222963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" name="Oval 4"/>
          <p:cNvSpPr/>
          <p:nvPr/>
        </p:nvSpPr>
        <p:spPr>
          <a:xfrm>
            <a:off x="7883507" y="3198374"/>
            <a:ext cx="746923" cy="697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9788394" y="3212526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" name="Oval 6"/>
          <p:cNvSpPr/>
          <p:nvPr/>
        </p:nvSpPr>
        <p:spPr>
          <a:xfrm>
            <a:off x="7174164" y="4312783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8447469" y="431278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Oval 8"/>
          <p:cNvSpPr/>
          <p:nvPr/>
        </p:nvSpPr>
        <p:spPr>
          <a:xfrm>
            <a:off x="9414933" y="428176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10496607" y="4312267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Oval 10"/>
          <p:cNvSpPr/>
          <p:nvPr/>
        </p:nvSpPr>
        <p:spPr>
          <a:xfrm>
            <a:off x="7700546" y="547741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8256969" y="2812524"/>
            <a:ext cx="520425" cy="3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0"/>
          </p:cNvCxnSpPr>
          <p:nvPr/>
        </p:nvCxnSpPr>
        <p:spPr>
          <a:xfrm>
            <a:off x="9305549" y="2812524"/>
            <a:ext cx="856307" cy="4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0"/>
          </p:cNvCxnSpPr>
          <p:nvPr/>
        </p:nvCxnSpPr>
        <p:spPr>
          <a:xfrm flipH="1">
            <a:off x="7547626" y="3793346"/>
            <a:ext cx="445265" cy="5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8" idx="0"/>
          </p:cNvCxnSpPr>
          <p:nvPr/>
        </p:nvCxnSpPr>
        <p:spPr>
          <a:xfrm>
            <a:off x="8521046" y="3793346"/>
            <a:ext cx="299885" cy="5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9788395" y="3795418"/>
            <a:ext cx="109383" cy="4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10425933" y="3795418"/>
            <a:ext cx="444136" cy="51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0"/>
          </p:cNvCxnSpPr>
          <p:nvPr/>
        </p:nvCxnSpPr>
        <p:spPr>
          <a:xfrm>
            <a:off x="7811703" y="4895675"/>
            <a:ext cx="262305" cy="58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8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18" y="102404"/>
            <a:ext cx="10527082" cy="106251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164921"/>
            <a:ext cx="11099800" cy="5422146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BST:BST()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root = NULL;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BST::add(int value)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add(root,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BST::add(TreeNode* node, int value)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if(node == NULL) node = new TreeNode(value);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&lt; nodedata) add(nodeleft,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 add(noderight,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Oops: modifying the NULL pointer doesn't change the tree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How do we make the base case work? Setting node modifies local variable, but doesn't modify existing tree.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Courier New" charset="0"/>
                <a:cs typeface="Courier New" charset="0"/>
              </a:rPr>
              <a:t>Need to modify the root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Courier New" charset="0"/>
                <a:cs typeface="Courier New" charset="0"/>
              </a:rPr>
              <a:t>Or modify an existing node's left or right pointer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978" y="1"/>
            <a:ext cx="10401822" cy="1127342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add Method: What's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6822"/>
            <a:ext cx="11887199" cy="567429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void BST::add(int value)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add(root,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void BST::add(TreeNode* node, int value)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if(node == NULL) </a:t>
            </a:r>
            <a:r>
              <a:rPr lang="en-US" sz="2000" b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node = new TreeNode(value);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&lt; nodedata) add(nodeleft,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 add(noderight,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call tree.add(24)</a:t>
            </a:r>
          </a:p>
        </p:txBody>
      </p:sp>
      <p:sp>
        <p:nvSpPr>
          <p:cNvPr id="5" name="Oval 4"/>
          <p:cNvSpPr/>
          <p:nvPr/>
        </p:nvSpPr>
        <p:spPr>
          <a:xfrm>
            <a:off x="7883507" y="3198374"/>
            <a:ext cx="746923" cy="697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9788394" y="3212526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" name="Oval 6"/>
          <p:cNvSpPr/>
          <p:nvPr/>
        </p:nvSpPr>
        <p:spPr>
          <a:xfrm>
            <a:off x="7174164" y="4312783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8447469" y="431278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Oval 8"/>
          <p:cNvSpPr/>
          <p:nvPr/>
        </p:nvSpPr>
        <p:spPr>
          <a:xfrm>
            <a:off x="9414933" y="428176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10496607" y="4312267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Oval 10"/>
          <p:cNvSpPr/>
          <p:nvPr/>
        </p:nvSpPr>
        <p:spPr>
          <a:xfrm>
            <a:off x="7700546" y="547741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8256969" y="2812524"/>
            <a:ext cx="520425" cy="3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9305549" y="2812524"/>
            <a:ext cx="856307" cy="4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0"/>
          </p:cNvCxnSpPr>
          <p:nvPr/>
        </p:nvCxnSpPr>
        <p:spPr>
          <a:xfrm flipH="1">
            <a:off x="7547626" y="3793346"/>
            <a:ext cx="445265" cy="5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8" idx="0"/>
          </p:cNvCxnSpPr>
          <p:nvPr/>
        </p:nvCxnSpPr>
        <p:spPr>
          <a:xfrm>
            <a:off x="8521046" y="3793346"/>
            <a:ext cx="299885" cy="5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9788395" y="3795418"/>
            <a:ext cx="109383" cy="4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10425933" y="3795418"/>
            <a:ext cx="444136" cy="51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0"/>
          </p:cNvCxnSpPr>
          <p:nvPr/>
        </p:nvCxnSpPr>
        <p:spPr>
          <a:xfrm>
            <a:off x="7811703" y="4895675"/>
            <a:ext cx="262305" cy="58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777394" y="238488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/>
          <p:cNvSpPr/>
          <p:nvPr/>
        </p:nvSpPr>
        <p:spPr>
          <a:xfrm>
            <a:off x="9995403" y="5412009"/>
            <a:ext cx="732123" cy="7025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6237" y="5535078"/>
            <a:ext cx="85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/>
              <a:t>node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72000" y="5708884"/>
            <a:ext cx="523403" cy="4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18" y="102404"/>
            <a:ext cx="10527082" cy="106251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014608"/>
            <a:ext cx="11887200" cy="55991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BST::add(int value)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if(root == NULL) root = new TreeNode(value);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else add(root,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BST::add(TreeNode* node, int value) { // private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if(value &lt; nodedata){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  if(nodeleft == NULL) nodeleft = new TreeNode(value);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  else add(nodeleft,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  if(noderight == NULL)noderight = new TreeNode(value);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  else add(noderight,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We addressed this type of issue in linked lists</a:t>
            </a:r>
          </a:p>
        </p:txBody>
      </p:sp>
    </p:spTree>
    <p:extLst>
      <p:ext uri="{BB962C8B-B14F-4D97-AF65-F5344CB8AC3E}">
        <p14:creationId xmlns:p14="http://schemas.microsoft.com/office/powerpoint/2010/main" val="57247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18" y="102404"/>
            <a:ext cx="10527082" cy="106251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164921"/>
            <a:ext cx="11099800" cy="542214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BST::add(int value)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add(root,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BST::add(TreeNode</a:t>
            </a:r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*&amp;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node, int value)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if(node == NULL) </a:t>
            </a:r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node = new TreeNode(value);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&lt; nodedata) add(nodeleft,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 add(noderight,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How do we make the base case work? </a:t>
            </a:r>
            <a:endParaRPr lang="en-US" sz="200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Pass the current node pointer by reference for changes to affect tree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Recall: The difference in a regular parameter and a reference parameter</a:t>
            </a:r>
            <a:endParaRPr lang="en-US" sz="2400"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3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978" y="1"/>
            <a:ext cx="10401822" cy="1127342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add Method: Second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6822"/>
            <a:ext cx="11887199" cy="567429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void BST::add(int value)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add(root,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void BST::add(TreeNode*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node, int value)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if(node == NULL) </a:t>
            </a:r>
            <a:r>
              <a:rPr lang="en-US" sz="2000" b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node = new TreeNode(value);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&lt; nodedata) add(nodeleft,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 add(noderight, value);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call tree.add(24)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We wanted to modify a pointer in the tree-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So pass the pointer by reference</a:t>
            </a:r>
          </a:p>
        </p:txBody>
      </p:sp>
      <p:sp>
        <p:nvSpPr>
          <p:cNvPr id="5" name="Oval 4"/>
          <p:cNvSpPr/>
          <p:nvPr/>
        </p:nvSpPr>
        <p:spPr>
          <a:xfrm>
            <a:off x="7883507" y="3198374"/>
            <a:ext cx="746923" cy="697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9788394" y="3212526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" name="Oval 6"/>
          <p:cNvSpPr/>
          <p:nvPr/>
        </p:nvSpPr>
        <p:spPr>
          <a:xfrm>
            <a:off x="7174164" y="4312783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8447469" y="431278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Oval 8"/>
          <p:cNvSpPr/>
          <p:nvPr/>
        </p:nvSpPr>
        <p:spPr>
          <a:xfrm>
            <a:off x="9414933" y="428176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10496607" y="4312267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Oval 10"/>
          <p:cNvSpPr/>
          <p:nvPr/>
        </p:nvSpPr>
        <p:spPr>
          <a:xfrm>
            <a:off x="7700546" y="547741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8256969" y="2812524"/>
            <a:ext cx="520425" cy="3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9305549" y="2812524"/>
            <a:ext cx="856307" cy="4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0"/>
          </p:cNvCxnSpPr>
          <p:nvPr/>
        </p:nvCxnSpPr>
        <p:spPr>
          <a:xfrm flipH="1">
            <a:off x="7547626" y="3793346"/>
            <a:ext cx="445265" cy="5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8" idx="0"/>
          </p:cNvCxnSpPr>
          <p:nvPr/>
        </p:nvCxnSpPr>
        <p:spPr>
          <a:xfrm>
            <a:off x="8521046" y="3793346"/>
            <a:ext cx="299885" cy="5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9788395" y="3795418"/>
            <a:ext cx="109383" cy="4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10425933" y="3795418"/>
            <a:ext cx="444136" cy="51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0"/>
          </p:cNvCxnSpPr>
          <p:nvPr/>
        </p:nvCxnSpPr>
        <p:spPr>
          <a:xfrm>
            <a:off x="7811703" y="4895675"/>
            <a:ext cx="262305" cy="58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777394" y="238488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/>
          <p:cNvSpPr/>
          <p:nvPr/>
        </p:nvSpPr>
        <p:spPr>
          <a:xfrm>
            <a:off x="9995403" y="5412009"/>
            <a:ext cx="732123" cy="7025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8892" y="4670309"/>
            <a:ext cx="85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/>
              <a:t>node</a:t>
            </a:r>
          </a:p>
        </p:txBody>
      </p:sp>
      <p:cxnSp>
        <p:nvCxnSpPr>
          <p:cNvPr id="12" name="Straight Arrow Connector 11"/>
          <p:cNvCxnSpPr>
            <a:endCxn id="22" idx="1"/>
          </p:cNvCxnSpPr>
          <p:nvPr/>
        </p:nvCxnSpPr>
        <p:spPr>
          <a:xfrm>
            <a:off x="9117932" y="4895675"/>
            <a:ext cx="984688" cy="61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4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getMin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getMin returns smallest value in binary search tree</a:t>
            </a:r>
          </a:p>
          <a:p>
            <a:r>
              <a:rPr lang="en-US"/>
              <a:t>throws exception if tree is empty</a:t>
            </a:r>
          </a:p>
        </p:txBody>
      </p:sp>
    </p:spTree>
    <p:extLst>
      <p:ext uri="{BB962C8B-B14F-4D97-AF65-F5344CB8AC3E}">
        <p14:creationId xmlns:p14="http://schemas.microsoft.com/office/powerpoint/2010/main" val="104846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9" y="1"/>
            <a:ext cx="10514555" cy="97703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getMin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977031"/>
            <a:ext cx="11065702" cy="56868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getMin returns the minimum value in the binary search tree</a:t>
            </a:r>
          </a:p>
          <a:p>
            <a:pPr lvl="1"/>
            <a:r>
              <a:rPr lang="en-US"/>
              <a:t>throws exception if tree is empty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/* Returns minimum value in BST. If BST is empty, throws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  a string exception.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*/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int BST::getMin() const {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if(root == NULL) throw "Cannot get minimum in empty BST";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return getMin(root);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// Add helper to .h file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int BST::getMin(TreeNode* node) const {  // private helper method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if(node 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 left == NULL) return nodedata;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return getMin(node  left);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contains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contains(value): returns true if value is in binary search tree, and false otherwise</a:t>
            </a:r>
          </a:p>
          <a:p>
            <a:r>
              <a:rPr lang="en-US"/>
              <a:t>Like many tree methods, requires a private helper method that takes a node pointer as an additional argument</a:t>
            </a:r>
          </a:p>
          <a:p>
            <a:r>
              <a:rPr lang="en-US"/>
              <a:t>Exercise: Write the contains Method</a:t>
            </a:r>
          </a:p>
        </p:txBody>
      </p:sp>
    </p:spTree>
    <p:extLst>
      <p:ext uri="{BB962C8B-B14F-4D97-AF65-F5344CB8AC3E}">
        <p14:creationId xmlns:p14="http://schemas.microsoft.com/office/powerpoint/2010/main" val="42149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remove: BST member function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Removes specified integer from BST (if it's in the tree)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Removal must result in a BST</a:t>
            </a:r>
          </a:p>
        </p:txBody>
      </p:sp>
    </p:spTree>
    <p:extLst>
      <p:ext uri="{BB962C8B-B14F-4D97-AF65-F5344CB8AC3E}">
        <p14:creationId xmlns:p14="http://schemas.microsoft.com/office/powerpoint/2010/main" val="15865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Why Use Trees? </a:t>
            </a:r>
            <a:r>
              <a:rPr lang="en-US"/>
              <a:t/>
            </a:r>
            <a:br>
              <a:rPr lang="en-US"/>
            </a:br>
            <a:r>
              <a:rPr lang="en-US" sz="3600"/>
              <a:t>AKA what's wrong with linked 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Accessing an item in a linked list takes O(N) time in average and worst case</a:t>
            </a:r>
          </a:p>
          <a:p>
            <a:r>
              <a:rPr lang="en-US"/>
              <a:t>Binary trees can improve on this </a:t>
            </a:r>
            <a:r>
              <a:rPr lang="mr-IN"/>
              <a:t>–</a:t>
            </a:r>
            <a:r>
              <a:rPr lang="en-US"/>
              <a:t> reduce access time to O(logN) in average case</a:t>
            </a:r>
          </a:p>
          <a:p>
            <a:r>
              <a:rPr lang="en-US"/>
              <a:t>Expands on the idea of binary search and allows insertions and deletions</a:t>
            </a:r>
          </a:p>
          <a:p>
            <a:r>
              <a:rPr lang="en-US"/>
              <a:t>Worst case degenerates to O(N) but this can be avoided by using 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30297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978" y="1"/>
            <a:ext cx="10401822" cy="1127342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remove</a:t>
            </a:r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53" y="1327759"/>
            <a:ext cx="10702447" cy="4849204"/>
          </a:xfrm>
        </p:spPr>
        <p:txBody>
          <a:bodyPr/>
          <a:lstStyle/>
          <a:p>
            <a:r>
              <a:rPr lang="en-US"/>
              <a:t>tree.remove(33)</a:t>
            </a:r>
          </a:p>
          <a:p>
            <a:r>
              <a:rPr lang="en-US"/>
              <a:t>tree.remove(8)</a:t>
            </a:r>
          </a:p>
          <a:p>
            <a:r>
              <a:rPr lang="en-US"/>
              <a:t>tree.remove(45)</a:t>
            </a:r>
          </a:p>
        </p:txBody>
      </p:sp>
      <p:sp>
        <p:nvSpPr>
          <p:cNvPr id="4" name="Oval 3"/>
          <p:cNvSpPr/>
          <p:nvPr/>
        </p:nvSpPr>
        <p:spPr>
          <a:xfrm>
            <a:off x="8668010" y="222963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" name="Oval 4"/>
          <p:cNvSpPr/>
          <p:nvPr/>
        </p:nvSpPr>
        <p:spPr>
          <a:xfrm>
            <a:off x="7883507" y="3198374"/>
            <a:ext cx="746923" cy="697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9788394" y="3212526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" name="Oval 6"/>
          <p:cNvSpPr/>
          <p:nvPr/>
        </p:nvSpPr>
        <p:spPr>
          <a:xfrm>
            <a:off x="7174164" y="4312783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8447469" y="431278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Oval 8"/>
          <p:cNvSpPr/>
          <p:nvPr/>
        </p:nvSpPr>
        <p:spPr>
          <a:xfrm>
            <a:off x="9414933" y="4281760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10496607" y="4312267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Oval 10"/>
          <p:cNvSpPr/>
          <p:nvPr/>
        </p:nvSpPr>
        <p:spPr>
          <a:xfrm>
            <a:off x="7700546" y="5477412"/>
            <a:ext cx="746923" cy="6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8256969" y="2812524"/>
            <a:ext cx="520425" cy="3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0"/>
          </p:cNvCxnSpPr>
          <p:nvPr/>
        </p:nvCxnSpPr>
        <p:spPr>
          <a:xfrm>
            <a:off x="9305549" y="2812524"/>
            <a:ext cx="856307" cy="4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0"/>
          </p:cNvCxnSpPr>
          <p:nvPr/>
        </p:nvCxnSpPr>
        <p:spPr>
          <a:xfrm flipH="1">
            <a:off x="7547626" y="3793346"/>
            <a:ext cx="445265" cy="5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8" idx="0"/>
          </p:cNvCxnSpPr>
          <p:nvPr/>
        </p:nvCxnSpPr>
        <p:spPr>
          <a:xfrm>
            <a:off x="8521046" y="3793346"/>
            <a:ext cx="299885" cy="5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9788395" y="3795418"/>
            <a:ext cx="109383" cy="4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10425933" y="3795418"/>
            <a:ext cx="444136" cy="51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0"/>
          </p:cNvCxnSpPr>
          <p:nvPr/>
        </p:nvCxnSpPr>
        <p:spPr>
          <a:xfrm>
            <a:off x="7811703" y="4895675"/>
            <a:ext cx="262305" cy="58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4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51" y="1524807"/>
            <a:ext cx="11040649" cy="471141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remove a leaf: replace with NULL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remove node with left child only: replace with left child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remove node with right child only: replace with right child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remove node with two children: replace with min from right subtree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Could also replace with max from right subtree</a:t>
            </a:r>
          </a:p>
        </p:txBody>
      </p:sp>
      <p:sp>
        <p:nvSpPr>
          <p:cNvPr id="4" name="Oval 3"/>
          <p:cNvSpPr/>
          <p:nvPr/>
        </p:nvSpPr>
        <p:spPr>
          <a:xfrm>
            <a:off x="2088831" y="3880516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1195192" y="4801639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" name="Oval 5"/>
          <p:cNvSpPr/>
          <p:nvPr/>
        </p:nvSpPr>
        <p:spPr>
          <a:xfrm>
            <a:off x="3216869" y="4801640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81208" y="5866707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" name="Oval 7"/>
          <p:cNvSpPr/>
          <p:nvPr/>
        </p:nvSpPr>
        <p:spPr>
          <a:xfrm>
            <a:off x="1735087" y="5855402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" name="Oval 8"/>
          <p:cNvSpPr/>
          <p:nvPr/>
        </p:nvSpPr>
        <p:spPr>
          <a:xfrm>
            <a:off x="2617128" y="5855401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0" name="Oval 9"/>
          <p:cNvSpPr/>
          <p:nvPr/>
        </p:nvSpPr>
        <p:spPr>
          <a:xfrm>
            <a:off x="3768015" y="5866707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552184" y="4511322"/>
            <a:ext cx="641208" cy="29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0"/>
          </p:cNvCxnSpPr>
          <p:nvPr/>
        </p:nvCxnSpPr>
        <p:spPr>
          <a:xfrm>
            <a:off x="2698254" y="4511322"/>
            <a:ext cx="875607" cy="2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0"/>
          </p:cNvCxnSpPr>
          <p:nvPr/>
        </p:nvCxnSpPr>
        <p:spPr>
          <a:xfrm flipH="1">
            <a:off x="838200" y="5432445"/>
            <a:ext cx="461553" cy="43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0"/>
          </p:cNvCxnSpPr>
          <p:nvPr/>
        </p:nvCxnSpPr>
        <p:spPr>
          <a:xfrm>
            <a:off x="1804615" y="5432445"/>
            <a:ext cx="287464" cy="4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0"/>
          </p:cNvCxnSpPr>
          <p:nvPr/>
        </p:nvCxnSpPr>
        <p:spPr>
          <a:xfrm flipH="1">
            <a:off x="2974120" y="5432446"/>
            <a:ext cx="347310" cy="4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0"/>
          </p:cNvCxnSpPr>
          <p:nvPr/>
        </p:nvCxnSpPr>
        <p:spPr>
          <a:xfrm>
            <a:off x="3826292" y="5432446"/>
            <a:ext cx="298715" cy="43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24340" y="3772287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5" name="Oval 24"/>
          <p:cNvSpPr/>
          <p:nvPr/>
        </p:nvSpPr>
        <p:spPr>
          <a:xfrm>
            <a:off x="6530701" y="4693410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6" name="Oval 25"/>
          <p:cNvSpPr/>
          <p:nvPr/>
        </p:nvSpPr>
        <p:spPr>
          <a:xfrm>
            <a:off x="8552378" y="4693411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7" name="Oval 26"/>
          <p:cNvSpPr/>
          <p:nvPr/>
        </p:nvSpPr>
        <p:spPr>
          <a:xfrm>
            <a:off x="5816717" y="5758478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Oval 27"/>
          <p:cNvSpPr/>
          <p:nvPr/>
        </p:nvSpPr>
        <p:spPr>
          <a:xfrm>
            <a:off x="7070596" y="5747173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0" name="Oval 29"/>
          <p:cNvSpPr/>
          <p:nvPr/>
        </p:nvSpPr>
        <p:spPr>
          <a:xfrm>
            <a:off x="9103524" y="5758478"/>
            <a:ext cx="713984" cy="739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31" name="Straight Arrow Connector 30"/>
          <p:cNvCxnSpPr>
            <a:stCxn id="26" idx="3"/>
            <a:endCxn id="27" idx="0"/>
          </p:cNvCxnSpPr>
          <p:nvPr/>
        </p:nvCxnSpPr>
        <p:spPr>
          <a:xfrm flipH="1">
            <a:off x="6887693" y="4403093"/>
            <a:ext cx="641208" cy="29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5"/>
            <a:endCxn id="28" idx="0"/>
          </p:cNvCxnSpPr>
          <p:nvPr/>
        </p:nvCxnSpPr>
        <p:spPr>
          <a:xfrm>
            <a:off x="8033763" y="4403093"/>
            <a:ext cx="875607" cy="2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</p:cNvCxnSpPr>
          <p:nvPr/>
        </p:nvCxnSpPr>
        <p:spPr>
          <a:xfrm flipH="1">
            <a:off x="6173709" y="5324216"/>
            <a:ext cx="461553" cy="43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5"/>
            <a:endCxn id="30" idx="0"/>
          </p:cNvCxnSpPr>
          <p:nvPr/>
        </p:nvCxnSpPr>
        <p:spPr>
          <a:xfrm>
            <a:off x="7140124" y="5324216"/>
            <a:ext cx="287464" cy="4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2" idx="0"/>
          </p:cNvCxnSpPr>
          <p:nvPr/>
        </p:nvCxnSpPr>
        <p:spPr>
          <a:xfrm>
            <a:off x="9161801" y="5324217"/>
            <a:ext cx="298715" cy="43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63951" y="3976454"/>
            <a:ext cx="23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tree.remove(50);</a:t>
            </a:r>
          </a:p>
        </p:txBody>
      </p:sp>
    </p:spTree>
    <p:extLst>
      <p:ext uri="{BB962C8B-B14F-4D97-AF65-F5344CB8AC3E}">
        <p14:creationId xmlns:p14="http://schemas.microsoft.com/office/powerpoint/2010/main" val="151017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4" y="1"/>
            <a:ext cx="10639817" cy="801666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1" y="801667"/>
            <a:ext cx="11140859" cy="5949862"/>
          </a:xfrm>
        </p:spPr>
        <p:txBody>
          <a:bodyPr>
            <a:normAutofit/>
          </a:bodyPr>
          <a:lstStyle/>
          <a:p>
            <a:r>
              <a:rPr lang="en-US"/>
              <a:t>Method removes the specified value from the BST if it is present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BST::remove(int value)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remove(root, value); // call helper on root of tree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// Need to modify tree </a:t>
            </a:r>
            <a:r>
              <a:rPr lang="mr-IN" sz="240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pass node pointer by reference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BST::remove(TreeNode*&amp; node, int value){</a:t>
            </a: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85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41" y="0"/>
            <a:ext cx="10351718" cy="925056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remove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3880"/>
            <a:ext cx="12050038" cy="6100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void BST::remove(TreeNode*&amp; node, int value){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if(node == NULL) { // value isn't in tree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else if(value &lt; node</a:t>
            </a: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data) remove(nodeleft, value);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if(value &gt; nodedata) remove(noderight, value);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{ // nodedata == value, remove this node.  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TreeNode* delNode = NULL; 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if(nodeleft == NULL &amp;&amp; noderight == NULL) {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// leaf case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delNode = node;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node = NULL;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}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else if(noderight == NULL) {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// left child only case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delNode = node;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node = nodeleft;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}</a:t>
            </a:r>
          </a:p>
          <a:p>
            <a:pPr marL="0" indent="0">
              <a:buNone/>
            </a:pPr>
            <a:r>
              <a:rPr lang="en-US" sz="1600">
                <a:latin typeface="Courier New" charset="0"/>
                <a:ea typeface="Courier New" charset="0"/>
                <a:cs typeface="Courier New" charset="0"/>
                <a:sym typeface="Wingdings"/>
              </a:rPr>
              <a:t>      else if(nodeleft == NULL) </a:t>
            </a:r>
            <a:r>
              <a:rPr lang="en-US" sz="1800">
                <a:latin typeface="Courier New" charset="0"/>
                <a:ea typeface="Courier New" charset="0"/>
                <a:cs typeface="Courier New" charset="0"/>
                <a:sym typeface="Wingdings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3742" y="925056"/>
            <a:ext cx="5703518" cy="305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  </a:t>
            </a:r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// right child only case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delNode = node;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node = noderight;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}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else { //case: left and right subtrees.    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nodedata = getMin(noderight); 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int minVal = nodedata;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remove(noderight, minVal); 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}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if(delNode != NULL) delete delNode;</a:t>
            </a: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  <a:endParaRPr lang="en-US" sz="1600" b="1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017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6" y="1578279"/>
            <a:ext cx="11090753" cy="51356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Delete all nodes</a:t>
            </a:r>
          </a:p>
        </p:txBody>
      </p:sp>
    </p:spTree>
    <p:extLst>
      <p:ext uri="{BB962C8B-B14F-4D97-AF65-F5344CB8AC3E}">
        <p14:creationId xmlns:p14="http://schemas.microsoft.com/office/powerpoint/2010/main" val="1665528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017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6" y="1578279"/>
            <a:ext cx="11090753" cy="51356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Delete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BST::~BST()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destroy(root);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BST::destroy(TreeNode* node)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if(node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destroy(node-&gt;left);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destroy(node-&gt;right);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delete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718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19" y="1139868"/>
            <a:ext cx="10815181" cy="5037095"/>
          </a:xfrm>
        </p:spPr>
        <p:txBody>
          <a:bodyPr/>
          <a:lstStyle/>
          <a:p>
            <a:r>
              <a:rPr lang="en-US"/>
              <a:t>binary search tree: a binary tree in which every node's left subtree holds values less than the node's value, and its right subtree holds values greater than the node's value</a:t>
            </a:r>
          </a:p>
          <a:p>
            <a:r>
              <a:rPr lang="en-US"/>
              <a:t>The left and right subtrees of a BST are also BSTs. </a:t>
            </a:r>
          </a:p>
          <a:p>
            <a:r>
              <a:rPr lang="en-US"/>
              <a:t>Elements are stored in sorted order</a:t>
            </a:r>
          </a:p>
        </p:txBody>
      </p:sp>
      <p:sp>
        <p:nvSpPr>
          <p:cNvPr id="4" name="Oval 3"/>
          <p:cNvSpPr/>
          <p:nvPr/>
        </p:nvSpPr>
        <p:spPr>
          <a:xfrm>
            <a:off x="4944372" y="3810699"/>
            <a:ext cx="711201" cy="722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" name="Oval 4"/>
          <p:cNvSpPr/>
          <p:nvPr/>
        </p:nvSpPr>
        <p:spPr>
          <a:xfrm>
            <a:off x="4130425" y="4944070"/>
            <a:ext cx="711201" cy="722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Oval 5"/>
          <p:cNvSpPr/>
          <p:nvPr/>
        </p:nvSpPr>
        <p:spPr>
          <a:xfrm>
            <a:off x="5740399" y="4944070"/>
            <a:ext cx="711201" cy="722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4486026" y="4427448"/>
            <a:ext cx="562499" cy="5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0"/>
          </p:cNvCxnSpPr>
          <p:nvPr/>
        </p:nvCxnSpPr>
        <p:spPr>
          <a:xfrm>
            <a:off x="5551420" y="4427448"/>
            <a:ext cx="544580" cy="5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BST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following values one at a time to an initially empty BST. </a:t>
            </a:r>
          </a:p>
          <a:p>
            <a:pPr marL="457200" lvl="1" indent="0">
              <a:buNone/>
            </a:pPr>
            <a:r>
              <a:rPr lang="en-US"/>
              <a:t>84 20 7 94 9 23 1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What does the tree look like?</a:t>
            </a:r>
          </a:p>
        </p:txBody>
      </p:sp>
    </p:spTree>
    <p:extLst>
      <p:ext uri="{BB962C8B-B14F-4D97-AF65-F5344CB8AC3E}">
        <p14:creationId xmlns:p14="http://schemas.microsoft.com/office/powerpoint/2010/main" val="163971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in an in-order traversal of a binary search tree?</a:t>
            </a:r>
          </a:p>
        </p:txBody>
      </p:sp>
    </p:spTree>
    <p:extLst>
      <p:ext uri="{BB962C8B-B14F-4D97-AF65-F5344CB8AC3E}">
        <p14:creationId xmlns:p14="http://schemas.microsoft.com/office/powerpoint/2010/main" val="18830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adding N distinct values in random order to a BST what is the expected height of the tree?</a:t>
            </a:r>
          </a:p>
          <a:p>
            <a:pPr marL="0" indent="0">
              <a:buNone/>
            </a:pPr>
            <a:r>
              <a:rPr lang="en-US"/>
              <a:t>A. O(N</a:t>
            </a:r>
            <a:r>
              <a:rPr lang="en-US" baseline="30000"/>
              <a:t>1/2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B. O(logN)</a:t>
            </a:r>
          </a:p>
          <a:p>
            <a:pPr marL="0" indent="0">
              <a:buNone/>
            </a:pPr>
            <a:r>
              <a:rPr lang="en-US"/>
              <a:t>C. O(N)</a:t>
            </a:r>
          </a:p>
          <a:p>
            <a:pPr marL="0" indent="0">
              <a:buNone/>
            </a:pPr>
            <a:r>
              <a:rPr lang="en-US"/>
              <a:t>D. O(NlogN)</a:t>
            </a:r>
          </a:p>
          <a:p>
            <a:pPr marL="0" indent="0">
              <a:buNone/>
            </a:pPr>
            <a:r>
              <a:rPr lang="en-US"/>
              <a:t>E. O(N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99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adding N distinct values to a BST what is the worst case height of the tree?</a:t>
            </a:r>
          </a:p>
          <a:p>
            <a:pPr marL="0" indent="0">
              <a:buNone/>
            </a:pPr>
            <a:r>
              <a:rPr lang="en-US"/>
              <a:t>A. O(N</a:t>
            </a:r>
            <a:r>
              <a:rPr lang="en-US" baseline="30000"/>
              <a:t>1/2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B. O(logN)</a:t>
            </a:r>
          </a:p>
          <a:p>
            <a:pPr marL="0" indent="0">
              <a:buNone/>
            </a:pPr>
            <a:r>
              <a:rPr lang="en-US"/>
              <a:t>C. O(N)</a:t>
            </a:r>
          </a:p>
          <a:p>
            <a:pPr marL="0" indent="0">
              <a:buNone/>
            </a:pPr>
            <a:r>
              <a:rPr lang="en-US"/>
              <a:t>D. O(NlogN)</a:t>
            </a:r>
          </a:p>
          <a:p>
            <a:pPr marL="0" indent="0">
              <a:buNone/>
            </a:pPr>
            <a:r>
              <a:rPr lang="en-US"/>
              <a:t>E. O(N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745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the elements below into an initially empty BST:</a:t>
            </a:r>
          </a:p>
          <a:p>
            <a:pPr marL="457200" lvl="1" indent="0">
              <a:buNone/>
            </a:pPr>
            <a:r>
              <a:rPr lang="en-US"/>
              <a:t> 3 5 6 8 10 11 14 18</a:t>
            </a:r>
          </a:p>
          <a:p>
            <a:r>
              <a:rPr lang="en-US"/>
              <a:t>What is the height of the tree?</a:t>
            </a:r>
          </a:p>
        </p:txBody>
      </p:sp>
    </p:spTree>
    <p:extLst>
      <p:ext uri="{BB962C8B-B14F-4D97-AF65-F5344CB8AC3E}">
        <p14:creationId xmlns:p14="http://schemas.microsoft.com/office/powerpoint/2010/main" val="126376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96" y="1"/>
            <a:ext cx="10489504" cy="97703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663879"/>
            <a:ext cx="11253592" cy="608765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// Interface (BST.h)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#ifndef _BST_H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#define _BST_H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// include TreeNode 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class BST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BST();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~BST();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void add(int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int getMin()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bool isEmpty()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void print()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bool contains(int value)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void remove(int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TreeNode* root;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bool contains(TreeNode* node, int value)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void print(TreeNode* node) const;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  void add(TreeNode* node, int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8241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1527</Words>
  <Application>Microsoft Macintosh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Binary Search Trees</vt:lpstr>
      <vt:lpstr>Why Use Trees?  AKA what's wrong with linked lists?</vt:lpstr>
      <vt:lpstr>Binary Search Trees</vt:lpstr>
      <vt:lpstr>BST Insertion</vt:lpstr>
      <vt:lpstr>Traversals</vt:lpstr>
      <vt:lpstr>Question</vt:lpstr>
      <vt:lpstr>Question</vt:lpstr>
      <vt:lpstr>Example</vt:lpstr>
      <vt:lpstr>BST class</vt:lpstr>
      <vt:lpstr>add Method</vt:lpstr>
      <vt:lpstr>BST Implementation</vt:lpstr>
      <vt:lpstr>add Method: What's Wrong?</vt:lpstr>
      <vt:lpstr>BST Implementation</vt:lpstr>
      <vt:lpstr>BST Implementation</vt:lpstr>
      <vt:lpstr>add Method: Second Approach</vt:lpstr>
      <vt:lpstr>getMin Method</vt:lpstr>
      <vt:lpstr>getMin Method</vt:lpstr>
      <vt:lpstr>contains Method</vt:lpstr>
      <vt:lpstr>remove Method</vt:lpstr>
      <vt:lpstr>remove Method</vt:lpstr>
      <vt:lpstr>Removal</vt:lpstr>
      <vt:lpstr>remove Method</vt:lpstr>
      <vt:lpstr>remove Helper</vt:lpstr>
      <vt:lpstr>Destructor</vt:lpstr>
      <vt:lpstr>Destructor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Mary Eberlein</dc:creator>
  <cp:lastModifiedBy>Mary Eberlein</cp:lastModifiedBy>
  <cp:revision>31</cp:revision>
  <dcterms:created xsi:type="dcterms:W3CDTF">2017-11-12T23:05:04Z</dcterms:created>
  <dcterms:modified xsi:type="dcterms:W3CDTF">2017-11-27T02:35:09Z</dcterms:modified>
</cp:coreProperties>
</file>