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1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5" r:id="rId19"/>
    <p:sldId id="282" r:id="rId20"/>
    <p:sldId id="273" r:id="rId21"/>
    <p:sldId id="276" r:id="rId22"/>
    <p:sldId id="278" r:id="rId23"/>
    <p:sldId id="283" r:id="rId24"/>
    <p:sldId id="279" r:id="rId25"/>
    <p:sldId id="284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48F4A-D723-4497-A7A7-7D1AD4714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6A186F3-909E-4A2E-88FF-9F1B8A46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8A7B62-108F-4CD1-9678-E5151C9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2791-6F23-4078-B82E-7E685AFE4E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DFDBD8-ADF3-464C-9718-15BF513A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3D0228-B718-4361-817F-9340BF77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5338-9020-4DD3-8D92-3A8EE159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6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8F3EA-552D-45AA-A8FA-35182234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71358B-F767-45D3-B4B4-1778A4AD2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431D24-D753-42EB-BFCB-70095473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2791-6F23-4078-B82E-7E685AFE4E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D867D3-D2FD-48EF-A336-53598913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173D4F-C1E9-46BE-8B4E-97BB24FF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5338-9020-4DD3-8D92-3A8EE159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24A9380-415C-4DD6-8DD8-68F89A6DC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02BA3A-6F6E-4FDF-BFDB-F260237F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D3634E-C62C-4600-A256-0DDA571A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2791-6F23-4078-B82E-7E685AFE4E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753D03-0122-41B4-ABF8-AE1DB893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D3131F-B089-463D-91AC-1121680E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5338-9020-4DD3-8D92-3A8EE159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7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02DEF-B783-415A-BB79-76F37D68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"/>
            <a:ext cx="10515600" cy="1020763"/>
          </a:xfrm>
        </p:spPr>
        <p:txBody>
          <a:bodyPr/>
          <a:lstStyle>
            <a:lvl1pPr algn="ctr">
              <a:defRPr sz="48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E68DB-ED1F-4BDD-B5FD-36A6F8AC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1243013"/>
            <a:ext cx="11772900" cy="511333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7C1C3D-DEA9-4C74-8438-D78F7F24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2791-6F23-4078-B82E-7E685AFE4E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A93067-9806-46F7-B7CA-3DB8ACE0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0C43B3-6D2D-4124-9DAD-14BE9F23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5338-9020-4DD3-8D92-3A8EE159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4604C-4646-4731-A7AF-4F43F309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BDE641-70F8-4ACB-8E16-163BAC068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07B235-F70B-46B8-9F20-0E8AE7B5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2791-6F23-4078-B82E-7E685AFE4E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A047A-BC97-440C-9F48-2B204016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3A372A-7B00-47D4-9428-CEC7B917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5338-9020-4DD3-8D92-3A8EE159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D2C88-85A6-48BF-B0D4-4C27900C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185B-6FF4-45A3-B5C1-C98EC6787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BCD360-E30C-4AF5-A09F-1F6B3197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664F08-0998-459E-B6EE-7E24F660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2791-6F23-4078-B82E-7E685AFE4E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033B68-FF46-4685-B1AB-82F835AF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FCA302-5A9F-4595-BEEF-6117F73F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5338-9020-4DD3-8D92-3A8EE159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FD8C7-AEBC-4A88-8145-C06ED4F1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93D4E9-C4FF-4B0C-B551-62CE49950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74A969-C197-44B7-8397-EFAFA8BF3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79087E-F2ED-466D-8204-1BA50BB30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31D701-AD9B-4214-91C3-F03682813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5A01B29-A958-48A0-AF5A-51C21E1A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2791-6F23-4078-B82E-7E685AFE4E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2CAAE26-D3AA-4E57-8890-F389D87D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068950C-183C-4EC2-A57F-F8B531A9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5338-9020-4DD3-8D92-3A8EE159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F2A1D-79F0-403A-9BD8-62740D60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DF8B7C-8FA2-4968-8C7A-8EEE4D91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2791-6F23-4078-B82E-7E685AFE4E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2B6258-F9EF-4CF7-80C5-B7975A97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072977-1552-4724-A916-4FDFD7FE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5338-9020-4DD3-8D92-3A8EE159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30A785F-3990-41F8-AE15-804B9C6C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2791-6F23-4078-B82E-7E685AFE4E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FE0B04-DB6F-45C5-8A06-B4350AFA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AA5A58-10C3-4817-A62A-A8A1AEB2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5338-9020-4DD3-8D92-3A8EE159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F6FA1-47C0-4FE6-A1BC-AA701B87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D9AB74-118A-4F8C-8519-86372767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481D33-90B9-4BEC-BDCA-BDFD84CFF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EFA8FC-4856-4F83-A490-6AEB6975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2791-6F23-4078-B82E-7E685AFE4E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2D5F5-D9CE-4909-BE1D-861C5BDA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AD8FA5-2257-4810-B6D4-35C421EB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5338-9020-4DD3-8D92-3A8EE159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3EBCA-7AB5-4B47-A5BD-77073B2D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782B718-83B1-4BBF-845F-E477DE8D2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7CB480-4525-4B7F-8B5C-E59520F7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2BC312-0F41-46EF-8725-1BA182C3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2791-6F23-4078-B82E-7E685AFE4E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BA366B-76C0-490A-8193-132A750C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E1886D-176C-42F2-AD7E-4948393D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5338-9020-4DD3-8D92-3A8EE159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8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80BD605-B170-4E27-88EB-0CCAA319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36F29B-DDB7-4A56-BAEF-55362CB06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F748C-B98B-4AD5-8079-03EB98481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82791-6F23-4078-B82E-7E685AFE4E1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B8AFE6-3B25-4EB0-8C6E-A4F46E55D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58323D-3987-41F4-9019-B12E55D3C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75338-9020-4DD3-8D92-3A8EE159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2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CIvOGveIK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7F280-5230-43CB-9993-1AF58BAAF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2E16E6-ED26-4F50-99B1-A8EFDE0E5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6FF3A-0A34-4094-9FB1-45EF7E93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3004A-F19B-4AA2-87CF-3C387ED8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insert an element when an element is already occupying the bucket it's mapped to</a:t>
            </a:r>
          </a:p>
        </p:txBody>
      </p:sp>
      <p:pic>
        <p:nvPicPr>
          <p:cNvPr id="1026" name="Picture 2" descr="Image result for collision">
            <a:extLst>
              <a:ext uri="{FF2B5EF4-FFF2-40B4-BE49-F238E27FC236}">
                <a16:creationId xmlns:a16="http://schemas.microsoft.com/office/drawing/2014/main" xmlns="" id="{25950084-C203-4DC7-AF20-04DAD0DBC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51" y="2283243"/>
            <a:ext cx="6460960" cy="453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82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A967FF-A182-4C39-995B-E28F803D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3311EB-1522-4E46-95B5-36D0E6D7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028700"/>
            <a:ext cx="11783930" cy="58292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probing:</a:t>
            </a:r>
            <a:r>
              <a:rPr lang="en-US" dirty="0"/>
              <a:t> resolve a collision by moving to another index</a:t>
            </a:r>
          </a:p>
          <a:p>
            <a:r>
              <a:rPr lang="en-US" b="1" dirty="0"/>
              <a:t>linear probing</a:t>
            </a:r>
            <a:r>
              <a:rPr lang="en-US" dirty="0"/>
              <a:t>: move to next available index, wrapping around if necessary</a:t>
            </a:r>
          </a:p>
          <a:p>
            <a:r>
              <a:rPr lang="en-US" dirty="0" err="1"/>
              <a:t>mySet.add</a:t>
            </a:r>
            <a:r>
              <a:rPr lang="en-US" dirty="0"/>
              <a:t>(3);  </a:t>
            </a:r>
            <a:r>
              <a:rPr lang="en-US" dirty="0" err="1"/>
              <a:t>mySet.add</a:t>
            </a:r>
            <a:r>
              <a:rPr lang="en-US" dirty="0"/>
              <a:t>(-4); </a:t>
            </a:r>
          </a:p>
          <a:p>
            <a:r>
              <a:rPr lang="en-US" dirty="0" err="1"/>
              <a:t>mySet.add</a:t>
            </a:r>
            <a:r>
              <a:rPr lang="en-US" dirty="0"/>
              <a:t>(10); </a:t>
            </a:r>
            <a:r>
              <a:rPr lang="en-US" b="1" dirty="0" err="1">
                <a:solidFill>
                  <a:srgbClr val="C00000"/>
                </a:solidFill>
              </a:rPr>
              <a:t>mySet.add</a:t>
            </a:r>
            <a:r>
              <a:rPr lang="en-US" b="1" dirty="0">
                <a:solidFill>
                  <a:srgbClr val="C00000"/>
                </a:solidFill>
              </a:rPr>
              <a:t>(115);  // collides with 3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quadratic probing: </a:t>
            </a:r>
            <a:r>
              <a:rPr lang="en-US" dirty="0"/>
              <a:t>a variation that adds terms of a polynomial to index when a collision occurs</a:t>
            </a:r>
          </a:p>
          <a:p>
            <a:pPr lvl="1"/>
            <a:r>
              <a:rPr lang="en-US" dirty="0"/>
              <a:t>index + 1, index + 4, index + 9, ...</a:t>
            </a:r>
          </a:p>
          <a:p>
            <a:r>
              <a:rPr lang="en-US" dirty="0"/>
              <a:t>Disadvantage: clusters – elements at consecutive indexes</a:t>
            </a:r>
          </a:p>
          <a:p>
            <a:pPr lvl="1"/>
            <a:r>
              <a:rPr lang="en-US" dirty="0"/>
              <a:t>slows down lookup</a:t>
            </a:r>
          </a:p>
          <a:p>
            <a:r>
              <a:rPr lang="en-US" dirty="0"/>
              <a:t>Resize when </a:t>
            </a:r>
            <a:r>
              <a:rPr lang="en-US" i="1" dirty="0"/>
              <a:t>load factor </a:t>
            </a:r>
            <a:r>
              <a:rPr lang="en-US" dirty="0"/>
              <a:t>reaches some limit</a:t>
            </a:r>
          </a:p>
          <a:p>
            <a:pPr lvl="1"/>
            <a:r>
              <a:rPr lang="en-US" dirty="0"/>
              <a:t>load factor of table with n elements: n/capacity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F178DB8-2288-46C1-9E3F-7F9521672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5082"/>
              </p:ext>
            </p:extLst>
          </p:nvPr>
        </p:nvGraphicFramePr>
        <p:xfrm>
          <a:off x="3450391" y="2971800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xmlns="" val="215984021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9731102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9851238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477420098"/>
                    </a:ext>
                  </a:extLst>
                </a:gridCol>
                <a:gridCol w="910093">
                  <a:extLst>
                    <a:ext uri="{9D8B030D-6E8A-4147-A177-3AD203B41FA5}">
                      <a16:colId xmlns:a16="http://schemas.microsoft.com/office/drawing/2014/main" xmlns="" val="1318582602"/>
                    </a:ext>
                  </a:extLst>
                </a:gridCol>
                <a:gridCol w="896129">
                  <a:extLst>
                    <a:ext uri="{9D8B030D-6E8A-4147-A177-3AD203B41FA5}">
                      <a16:colId xmlns:a16="http://schemas.microsoft.com/office/drawing/2014/main" xmlns="" val="3744367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7491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8105354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41589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63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 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837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03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F7B617-50B9-4636-9FD7-EB62FB22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0FAA00-2DF2-4044-903F-9353C619B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5" y="1028700"/>
            <a:ext cx="11832056" cy="5644815"/>
          </a:xfrm>
        </p:spPr>
        <p:txBody>
          <a:bodyPr/>
          <a:lstStyle/>
          <a:p>
            <a:r>
              <a:rPr lang="en-US" dirty="0"/>
              <a:t>Elements in hash table are another data structure</a:t>
            </a:r>
          </a:p>
          <a:p>
            <a:pPr lvl="1"/>
            <a:r>
              <a:rPr lang="en-US" dirty="0"/>
              <a:t>linked list, balanced binary tree</a:t>
            </a:r>
          </a:p>
          <a:p>
            <a:pPr lvl="1"/>
            <a:r>
              <a:rPr lang="en-US" dirty="0"/>
              <a:t>Uses more space</a:t>
            </a:r>
          </a:p>
          <a:p>
            <a:pPr lvl="1"/>
            <a:r>
              <a:rPr lang="en-US" dirty="0"/>
              <a:t>Everything goes in the right bucket, can't run out of indexes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D1EFD4B-1D4C-4833-9A5A-0EFBD03B6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3370"/>
              </p:ext>
            </p:extLst>
          </p:nvPr>
        </p:nvGraphicFramePr>
        <p:xfrm>
          <a:off x="1839495" y="2901392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264021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8015571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4930647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2384193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13052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8166872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656200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9338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25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9726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1A54531-D5A7-49A1-A052-8CF516722D28}"/>
              </a:ext>
            </a:extLst>
          </p:cNvPr>
          <p:cNvSpPr/>
          <p:nvPr/>
        </p:nvSpPr>
        <p:spPr>
          <a:xfrm>
            <a:off x="4876798" y="4164167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E63404-EBF2-46C9-85F6-375C4BDD0838}"/>
              </a:ext>
            </a:extLst>
          </p:cNvPr>
          <p:cNvSpPr/>
          <p:nvPr/>
        </p:nvSpPr>
        <p:spPr>
          <a:xfrm>
            <a:off x="4876798" y="5251924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6BDA362-16F6-4F6A-A073-013DBD1021D6}"/>
              </a:ext>
            </a:extLst>
          </p:cNvPr>
          <p:cNvSpPr/>
          <p:nvPr/>
        </p:nvSpPr>
        <p:spPr>
          <a:xfrm>
            <a:off x="7010399" y="4207890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15BA75-7D4E-4590-A178-568AB4C31641}"/>
              </a:ext>
            </a:extLst>
          </p:cNvPr>
          <p:cNvSpPr/>
          <p:nvPr/>
        </p:nvSpPr>
        <p:spPr>
          <a:xfrm>
            <a:off x="7010399" y="5207415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D483018-6B13-481D-AF8F-595EF94E2939}"/>
              </a:ext>
            </a:extLst>
          </p:cNvPr>
          <p:cNvSpPr/>
          <p:nvPr/>
        </p:nvSpPr>
        <p:spPr>
          <a:xfrm>
            <a:off x="7010399" y="6185702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164A834-C9C2-467F-A054-59B7449F6288}"/>
              </a:ext>
            </a:extLst>
          </p:cNvPr>
          <p:cNvCxnSpPr>
            <a:endCxn id="5" idx="0"/>
          </p:cNvCxnSpPr>
          <p:nvPr/>
        </p:nvCxnSpPr>
        <p:spPr>
          <a:xfrm>
            <a:off x="5245766" y="3593432"/>
            <a:ext cx="1" cy="57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5019798-55BE-428D-8BF2-DA9852311E9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245767" y="4741543"/>
            <a:ext cx="0" cy="51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5968D8A-4165-4696-A249-4D9E42E80234}"/>
              </a:ext>
            </a:extLst>
          </p:cNvPr>
          <p:cNvCxnSpPr>
            <a:endCxn id="7" idx="0"/>
          </p:cNvCxnSpPr>
          <p:nvPr/>
        </p:nvCxnSpPr>
        <p:spPr>
          <a:xfrm>
            <a:off x="7379367" y="3593432"/>
            <a:ext cx="1" cy="61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42B2193-6D4B-415F-AFD4-F4E9201F99A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379368" y="4785266"/>
            <a:ext cx="0" cy="42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87FC204-CFC0-489C-84DB-BAC71E6B7C3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79368" y="5784791"/>
            <a:ext cx="0" cy="40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8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F7B617-50B9-4636-9FD7-EB62FB22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Chaining: how to add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0FAA00-2DF2-4044-903F-9353C619B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72" y="1078253"/>
            <a:ext cx="11832056" cy="5644815"/>
          </a:xfrm>
        </p:spPr>
        <p:txBody>
          <a:bodyPr/>
          <a:lstStyle/>
          <a:p>
            <a:r>
              <a:rPr lang="en-US" dirty="0"/>
              <a:t>Make sure you avoid duplicates</a:t>
            </a:r>
          </a:p>
          <a:p>
            <a:r>
              <a:rPr lang="en-US" dirty="0"/>
              <a:t>Add to linked list of new element's bucket – fastest to add to front</a:t>
            </a:r>
          </a:p>
          <a:p>
            <a:r>
              <a:rPr lang="en-US" dirty="0"/>
              <a:t>Insertion: O(1)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D1EFD4B-1D4C-4833-9A5A-0EFBD03B6459}"/>
              </a:ext>
            </a:extLst>
          </p:cNvPr>
          <p:cNvGraphicFramePr>
            <a:graphicFrameLocks noGrp="1"/>
          </p:cNvGraphicFramePr>
          <p:nvPr/>
        </p:nvGraphicFramePr>
        <p:xfrm>
          <a:off x="1839495" y="2901392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264021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8015571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4930647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2384193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13052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8166872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656200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9338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25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9726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1A54531-D5A7-49A1-A052-8CF516722D28}"/>
              </a:ext>
            </a:extLst>
          </p:cNvPr>
          <p:cNvSpPr/>
          <p:nvPr/>
        </p:nvSpPr>
        <p:spPr>
          <a:xfrm>
            <a:off x="4876798" y="4164167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E63404-EBF2-46C9-85F6-375C4BDD0838}"/>
              </a:ext>
            </a:extLst>
          </p:cNvPr>
          <p:cNvSpPr/>
          <p:nvPr/>
        </p:nvSpPr>
        <p:spPr>
          <a:xfrm>
            <a:off x="4876798" y="5251924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6BDA362-16F6-4F6A-A073-013DBD1021D6}"/>
              </a:ext>
            </a:extLst>
          </p:cNvPr>
          <p:cNvSpPr/>
          <p:nvPr/>
        </p:nvSpPr>
        <p:spPr>
          <a:xfrm>
            <a:off x="7010399" y="4207890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15BA75-7D4E-4590-A178-568AB4C31641}"/>
              </a:ext>
            </a:extLst>
          </p:cNvPr>
          <p:cNvSpPr/>
          <p:nvPr/>
        </p:nvSpPr>
        <p:spPr>
          <a:xfrm>
            <a:off x="7010399" y="5207415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D483018-6B13-481D-AF8F-595EF94E2939}"/>
              </a:ext>
            </a:extLst>
          </p:cNvPr>
          <p:cNvSpPr/>
          <p:nvPr/>
        </p:nvSpPr>
        <p:spPr>
          <a:xfrm>
            <a:off x="7010399" y="6185702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164A834-C9C2-467F-A054-59B7449F6288}"/>
              </a:ext>
            </a:extLst>
          </p:cNvPr>
          <p:cNvCxnSpPr>
            <a:endCxn id="5" idx="0"/>
          </p:cNvCxnSpPr>
          <p:nvPr/>
        </p:nvCxnSpPr>
        <p:spPr>
          <a:xfrm>
            <a:off x="5245766" y="3593432"/>
            <a:ext cx="1" cy="57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5019798-55BE-428D-8BF2-DA9852311E9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245767" y="4741543"/>
            <a:ext cx="0" cy="51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5968D8A-4165-4696-A249-4D9E42E80234}"/>
              </a:ext>
            </a:extLst>
          </p:cNvPr>
          <p:cNvCxnSpPr>
            <a:endCxn id="7" idx="0"/>
          </p:cNvCxnSpPr>
          <p:nvPr/>
        </p:nvCxnSpPr>
        <p:spPr>
          <a:xfrm>
            <a:off x="7379367" y="3593432"/>
            <a:ext cx="1" cy="61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42B2193-6D4B-415F-AFD4-F4E9201F99A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379368" y="4785266"/>
            <a:ext cx="0" cy="42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87FC204-CFC0-489C-84DB-BAC71E6B7C3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79368" y="5784791"/>
            <a:ext cx="0" cy="40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95AD3-4726-4D94-9E22-085AA579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HashSet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873E2C-A06A-4C17-B87D-95B81A5F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Represent a set of integers using a hash table</a:t>
            </a:r>
          </a:p>
          <a:p>
            <a:r>
              <a:rPr lang="en-US" dirty="0"/>
              <a:t>Include the following member functions: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</a:p>
        </p:txBody>
      </p:sp>
    </p:spTree>
    <p:extLst>
      <p:ext uri="{BB962C8B-B14F-4D97-AF65-F5344CB8AC3E}">
        <p14:creationId xmlns:p14="http://schemas.microsoft.com/office/powerpoint/2010/main" val="331503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5F7A4-64B5-4588-AAF0-A33FB0FE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1D0D1D-1E0E-4B56-AFAE-B8EABA5B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_HASHSET_H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_HASHSET_H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#include&lt;string&gt;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next 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thisnext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7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1C2D63-92D3-4404-AA5D-2D2D8974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60E47-6198-4BC5-BAC3-CC0193D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243013"/>
            <a:ext cx="12020549" cy="54190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 construct new empty 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 frees memory allocated by 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value); // adds value to set if not already present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 // removes all elements from 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bool contains(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// returns true if value is in 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print()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// prints hash 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remove(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value); // Removes value from set, if present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 elements; // array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pointers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capacity;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// returns integer index of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136905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9837B-4EC6-4910-A6C8-30DB43E3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6601B5-A3DA-4480-B9A3-FBA35E79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[10]();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capacity = 10;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size =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to do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[] elements;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abs(value) % capacity;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71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F7B617-50B9-4636-9FD7-EB62FB22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0FAA00-2DF2-4044-903F-9353C619B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914401"/>
            <a:ext cx="12060466" cy="5803624"/>
          </a:xfrm>
        </p:spPr>
        <p:txBody>
          <a:bodyPr/>
          <a:lstStyle/>
          <a:p>
            <a:r>
              <a:rPr lang="en-US" dirty="0"/>
              <a:t>Add an element to the hash table</a:t>
            </a:r>
          </a:p>
          <a:p>
            <a:r>
              <a:rPr lang="en-US" dirty="0"/>
              <a:t>Don't add duplicate elements</a:t>
            </a:r>
          </a:p>
          <a:p>
            <a:r>
              <a:rPr lang="en-US" dirty="0"/>
              <a:t>Compute hash code, and add element to corresponding linked list (if it's not already there)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D1EFD4B-1D4C-4833-9A5A-0EFBD03B6459}"/>
              </a:ext>
            </a:extLst>
          </p:cNvPr>
          <p:cNvGraphicFramePr>
            <a:graphicFrameLocks noGrp="1"/>
          </p:cNvGraphicFramePr>
          <p:nvPr/>
        </p:nvGraphicFramePr>
        <p:xfrm>
          <a:off x="1839495" y="2901392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264021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8015571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4930647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2384193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13052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8166872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656200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9338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25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9726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1A54531-D5A7-49A1-A052-8CF516722D28}"/>
              </a:ext>
            </a:extLst>
          </p:cNvPr>
          <p:cNvSpPr/>
          <p:nvPr/>
        </p:nvSpPr>
        <p:spPr>
          <a:xfrm>
            <a:off x="4876798" y="4164167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E63404-EBF2-46C9-85F6-375C4BDD0838}"/>
              </a:ext>
            </a:extLst>
          </p:cNvPr>
          <p:cNvSpPr/>
          <p:nvPr/>
        </p:nvSpPr>
        <p:spPr>
          <a:xfrm>
            <a:off x="4876798" y="5251924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6BDA362-16F6-4F6A-A073-013DBD1021D6}"/>
              </a:ext>
            </a:extLst>
          </p:cNvPr>
          <p:cNvSpPr/>
          <p:nvPr/>
        </p:nvSpPr>
        <p:spPr>
          <a:xfrm>
            <a:off x="7010399" y="4207890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15BA75-7D4E-4590-A178-568AB4C31641}"/>
              </a:ext>
            </a:extLst>
          </p:cNvPr>
          <p:cNvSpPr/>
          <p:nvPr/>
        </p:nvSpPr>
        <p:spPr>
          <a:xfrm>
            <a:off x="7010399" y="5207415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D483018-6B13-481D-AF8F-595EF94E2939}"/>
              </a:ext>
            </a:extLst>
          </p:cNvPr>
          <p:cNvSpPr/>
          <p:nvPr/>
        </p:nvSpPr>
        <p:spPr>
          <a:xfrm>
            <a:off x="7010399" y="6185702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5019798-55BE-428D-8BF2-DA9852311E9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245767" y="4741543"/>
            <a:ext cx="0" cy="51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5968D8A-4165-4696-A249-4D9E42E80234}"/>
              </a:ext>
            </a:extLst>
          </p:cNvPr>
          <p:cNvCxnSpPr>
            <a:endCxn id="7" idx="0"/>
          </p:cNvCxnSpPr>
          <p:nvPr/>
        </p:nvCxnSpPr>
        <p:spPr>
          <a:xfrm>
            <a:off x="7379367" y="3593432"/>
            <a:ext cx="1" cy="61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42B2193-6D4B-415F-AFD4-F4E9201F99A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379368" y="4785266"/>
            <a:ext cx="0" cy="42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87FC204-CFC0-489C-84DB-BAC71E6B7C3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79368" y="5784791"/>
            <a:ext cx="0" cy="40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F8C9323-D95B-4B5E-A07D-E4CACEAEF6F0}"/>
              </a:ext>
            </a:extLst>
          </p:cNvPr>
          <p:cNvSpPr txBox="1"/>
          <p:nvPr/>
        </p:nvSpPr>
        <p:spPr>
          <a:xfrm>
            <a:off x="508000" y="4601029"/>
            <a:ext cx="2604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table.add</a:t>
            </a:r>
            <a:r>
              <a:rPr lang="en-US" sz="2400" dirty="0"/>
              <a:t>(52);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FD7232A-A5D9-48EA-A35F-C1798A86BB81}"/>
              </a:ext>
            </a:extLst>
          </p:cNvPr>
          <p:cNvSpPr/>
          <p:nvPr/>
        </p:nvSpPr>
        <p:spPr>
          <a:xfrm>
            <a:off x="2524098" y="5465712"/>
            <a:ext cx="728009" cy="6257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E7B8F04-1A71-476B-B6FD-30063CC3A4C7}"/>
              </a:ext>
            </a:extLst>
          </p:cNvPr>
          <p:cNvCxnSpPr/>
          <p:nvPr/>
        </p:nvCxnSpPr>
        <p:spPr>
          <a:xfrm flipH="1">
            <a:off x="2882478" y="3672017"/>
            <a:ext cx="2169763" cy="178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E404D800-011C-46B9-8B79-B3489B321ACE}"/>
              </a:ext>
            </a:extLst>
          </p:cNvPr>
          <p:cNvCxnSpPr/>
          <p:nvPr/>
        </p:nvCxnSpPr>
        <p:spPr>
          <a:xfrm flipV="1">
            <a:off x="3094078" y="4371963"/>
            <a:ext cx="1764640" cy="109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4D1CC-6D83-4C7D-AA99-B742B3E1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add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6E8BA0-D68F-4FA6-8986-3FC7FE70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add Method for </a:t>
            </a:r>
            <a:r>
              <a:rPr lang="en-US" dirty="0" err="1"/>
              <a:t>HashSet</a:t>
            </a:r>
            <a:endParaRPr lang="en-US" dirty="0"/>
          </a:p>
          <a:p>
            <a:r>
              <a:rPr lang="en-US" dirty="0">
                <a:hlinkClick r:id="rId2"/>
              </a:rPr>
              <a:t>https://www.youtube.com/watch?v=PCIvOGveIK0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5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1CC7D-76D6-42C9-B3BA-5977A428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2C3405-32FE-4278-BF4A-03EA041F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Access: O(1)</a:t>
            </a:r>
          </a:p>
          <a:p>
            <a:pPr lvl="1"/>
            <a:r>
              <a:rPr lang="en-US" dirty="0"/>
              <a:t>Insertion: O(N) (average case)</a:t>
            </a:r>
          </a:p>
          <a:p>
            <a:pPr lvl="1"/>
            <a:r>
              <a:rPr lang="en-US" dirty="0"/>
              <a:t>Deletion: O(N) (average case)</a:t>
            </a:r>
          </a:p>
          <a:p>
            <a:r>
              <a:rPr lang="en-US" dirty="0"/>
              <a:t>Linked lists</a:t>
            </a:r>
          </a:p>
          <a:p>
            <a:pPr lvl="1"/>
            <a:r>
              <a:rPr lang="en-US" dirty="0"/>
              <a:t>Access: O(N)</a:t>
            </a:r>
          </a:p>
          <a:p>
            <a:pPr lvl="1"/>
            <a:r>
              <a:rPr lang="en-US" dirty="0"/>
              <a:t>Insertion: O(N) (average case – O(1) at front)</a:t>
            </a:r>
          </a:p>
          <a:p>
            <a:pPr lvl="1"/>
            <a:r>
              <a:rPr lang="en-US" dirty="0"/>
              <a:t>Deletion: O(N) (average case – O(1) at front)</a:t>
            </a:r>
          </a:p>
          <a:p>
            <a:r>
              <a:rPr lang="en-US" dirty="0"/>
              <a:t>Binary Search Trees</a:t>
            </a:r>
          </a:p>
          <a:p>
            <a:pPr lvl="1"/>
            <a:r>
              <a:rPr lang="en-US" dirty="0"/>
              <a:t>Access: O(</a:t>
            </a:r>
            <a:r>
              <a:rPr lang="en-US" dirty="0" err="1"/>
              <a:t>logN</a:t>
            </a:r>
            <a:r>
              <a:rPr lang="en-US" dirty="0"/>
              <a:t>) if balanced</a:t>
            </a:r>
          </a:p>
          <a:p>
            <a:pPr lvl="1"/>
            <a:r>
              <a:rPr lang="en-US" dirty="0"/>
              <a:t>Insertion: O(</a:t>
            </a:r>
            <a:r>
              <a:rPr lang="en-US" dirty="0" err="1"/>
              <a:t>logN</a:t>
            </a:r>
            <a:r>
              <a:rPr lang="en-US" dirty="0"/>
              <a:t>) if balanced</a:t>
            </a:r>
          </a:p>
          <a:p>
            <a:pPr lvl="1"/>
            <a:r>
              <a:rPr lang="en-US" dirty="0"/>
              <a:t>Deletion: O(</a:t>
            </a:r>
            <a:r>
              <a:rPr lang="en-US" dirty="0" err="1"/>
              <a:t>logn</a:t>
            </a:r>
            <a:r>
              <a:rPr lang="en-US" dirty="0"/>
              <a:t>) if balanced</a:t>
            </a:r>
          </a:p>
        </p:txBody>
      </p:sp>
    </p:spTree>
    <p:extLst>
      <p:ext uri="{BB962C8B-B14F-4D97-AF65-F5344CB8AC3E}">
        <p14:creationId xmlns:p14="http://schemas.microsoft.com/office/powerpoint/2010/main" val="12384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2CDFA4-4A6F-4602-BC19-36A6B8ED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2CFE2-1115-4808-BC73-63B4E690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8701"/>
            <a:ext cx="11772900" cy="5568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::add(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if(!contains(value)) {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bucket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// add to linked list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elements[bucket];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elements[bucket]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size++;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3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A90C6-3F2E-4773-BD20-0476731C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624227-7B46-42E2-AA9B-C06D61FA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243013"/>
            <a:ext cx="11799972" cy="5478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capacity;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"["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"]: ";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cur = elements[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while(cur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-&gt; " &lt;&lt; cur-&gt;data;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cur = cur-&gt;next;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"size = " &lt;&lt; size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32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F7B617-50B9-4636-9FD7-EB62FB22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89" y="7938"/>
            <a:ext cx="10519611" cy="810210"/>
          </a:xfrm>
        </p:spPr>
        <p:txBody>
          <a:bodyPr/>
          <a:lstStyle/>
          <a:p>
            <a:r>
              <a:rPr lang="en-US" dirty="0"/>
              <a:t>contains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0FAA00-2DF2-4044-903F-9353C619B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818148"/>
            <a:ext cx="11751846" cy="5855367"/>
          </a:xfrm>
        </p:spPr>
        <p:txBody>
          <a:bodyPr/>
          <a:lstStyle/>
          <a:p>
            <a:r>
              <a:rPr lang="en-US" dirty="0"/>
              <a:t>Is a value in the hash table? Returns true or false.</a:t>
            </a:r>
          </a:p>
          <a:p>
            <a:r>
              <a:rPr lang="en-US" dirty="0"/>
              <a:t>Compute the value's hash code, and look through linked list at that index.</a:t>
            </a:r>
          </a:p>
          <a:p>
            <a:r>
              <a:rPr lang="en-US" dirty="0" err="1"/>
              <a:t>table.contains</a:t>
            </a:r>
            <a:r>
              <a:rPr lang="en-US" dirty="0"/>
              <a:t>(42); // true</a:t>
            </a:r>
          </a:p>
          <a:p>
            <a:r>
              <a:rPr lang="en-US" dirty="0" err="1"/>
              <a:t>table.contains</a:t>
            </a:r>
            <a:r>
              <a:rPr lang="en-US" dirty="0"/>
              <a:t>(54); // false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D1EFD4B-1D4C-4833-9A5A-0EFBD03B64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9495" y="2901392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264021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8015571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4930647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2384193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130526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8166872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656200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9338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25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9726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1A54531-D5A7-49A1-A052-8CF516722D28}"/>
              </a:ext>
            </a:extLst>
          </p:cNvPr>
          <p:cNvSpPr/>
          <p:nvPr/>
        </p:nvSpPr>
        <p:spPr>
          <a:xfrm>
            <a:off x="4876798" y="4164167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E63404-EBF2-46C9-85F6-375C4BDD0838}"/>
              </a:ext>
            </a:extLst>
          </p:cNvPr>
          <p:cNvSpPr/>
          <p:nvPr/>
        </p:nvSpPr>
        <p:spPr>
          <a:xfrm>
            <a:off x="4876798" y="5251924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6BDA362-16F6-4F6A-A073-013DBD1021D6}"/>
              </a:ext>
            </a:extLst>
          </p:cNvPr>
          <p:cNvSpPr/>
          <p:nvPr/>
        </p:nvSpPr>
        <p:spPr>
          <a:xfrm>
            <a:off x="7010399" y="4207890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15BA75-7D4E-4590-A178-568AB4C31641}"/>
              </a:ext>
            </a:extLst>
          </p:cNvPr>
          <p:cNvSpPr/>
          <p:nvPr/>
        </p:nvSpPr>
        <p:spPr>
          <a:xfrm>
            <a:off x="7010399" y="5207415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D483018-6B13-481D-AF8F-595EF94E2939}"/>
              </a:ext>
            </a:extLst>
          </p:cNvPr>
          <p:cNvSpPr/>
          <p:nvPr/>
        </p:nvSpPr>
        <p:spPr>
          <a:xfrm>
            <a:off x="7010399" y="6185702"/>
            <a:ext cx="737937" cy="577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164A834-C9C2-467F-A054-59B7449F6288}"/>
              </a:ext>
            </a:extLst>
          </p:cNvPr>
          <p:cNvCxnSpPr>
            <a:endCxn id="5" idx="0"/>
          </p:cNvCxnSpPr>
          <p:nvPr/>
        </p:nvCxnSpPr>
        <p:spPr>
          <a:xfrm>
            <a:off x="5245766" y="3593432"/>
            <a:ext cx="1" cy="57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5019798-55BE-428D-8BF2-DA9852311E9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245767" y="4741543"/>
            <a:ext cx="0" cy="51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5968D8A-4165-4696-A249-4D9E42E80234}"/>
              </a:ext>
            </a:extLst>
          </p:cNvPr>
          <p:cNvCxnSpPr>
            <a:endCxn id="7" idx="0"/>
          </p:cNvCxnSpPr>
          <p:nvPr/>
        </p:nvCxnSpPr>
        <p:spPr>
          <a:xfrm>
            <a:off x="7379367" y="3593432"/>
            <a:ext cx="1" cy="61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42B2193-6D4B-415F-AFD4-F4E9201F99A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379368" y="4785266"/>
            <a:ext cx="0" cy="42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87FC204-CFC0-489C-84DB-BAC71E6B7C3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79368" y="5784791"/>
            <a:ext cx="0" cy="40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41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67B78-0187-4CD7-B25D-8384B986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contains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61F8CB-05EE-4C0D-AF0A-893DDA4C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contains method for </a:t>
            </a:r>
            <a:r>
              <a:rPr lang="en-US" dirty="0" err="1"/>
              <a:t>HashSet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68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08747-1920-4E31-A496-1E027139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74AD27-87E4-4D7E-8DEA-2CB1B4EC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::contains(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bucket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cur = elements[bucket];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while(cur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if(cur-&gt;data == value) return true;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cur = cur-&gt;next;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false;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385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32D32-886D-4F55-A493-994B30F7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00F76-5B8C-4310-B47D-C4F46618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1CE4A-9910-49DE-8C5C-C251B3E4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43" y="7937"/>
            <a:ext cx="10586357" cy="645205"/>
          </a:xfrm>
        </p:spPr>
        <p:txBody>
          <a:bodyPr>
            <a:normAutofit fontScale="90000"/>
          </a:bodyPr>
          <a:lstStyle/>
          <a:p>
            <a:r>
              <a:rPr lang="en-US" dirty="0"/>
              <a:t>remove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717252-9AEE-49BD-869D-3381E3AC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0729"/>
            <a:ext cx="11944351" cy="5919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if value is in hash table, remove it.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::remove(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if(!contains(value)) return;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bucket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temp = NULL;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if(elements[bucket]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value){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 = elements[bucket];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elements[bucket]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419853-B4EE-47B4-8D3A-8D994E91BD15}"/>
              </a:ext>
            </a:extLst>
          </p:cNvPr>
          <p:cNvSpPr txBox="1"/>
          <p:nvPr/>
        </p:nvSpPr>
        <p:spPr>
          <a:xfrm>
            <a:off x="5976257" y="2204357"/>
            <a:ext cx="62157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// element to remove isn't first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cur = elements[bucket];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temp =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value){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temp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curnextnext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cur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curnext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delete temp;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79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B9A64-C324-4FB9-9B7B-A3459567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BA8D2-4844-436E-8406-76056B28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rehash:</a:t>
            </a:r>
            <a:r>
              <a:rPr lang="en-US" dirty="0"/>
              <a:t> move to larger array when table too full</a:t>
            </a:r>
          </a:p>
          <a:p>
            <a:r>
              <a:rPr lang="en-US" dirty="0"/>
              <a:t>Can't copy old array into larger array – hash codes will change</a:t>
            </a:r>
          </a:p>
          <a:p>
            <a:r>
              <a:rPr lang="en-US" dirty="0"/>
              <a:t>load factor = (# of elements)/(# of buckets)</a:t>
            </a:r>
          </a:p>
          <a:p>
            <a:r>
              <a:rPr lang="en-US" dirty="0"/>
              <a:t>Common to rehash when load factor is around 0.75</a:t>
            </a:r>
          </a:p>
          <a:p>
            <a:r>
              <a:rPr lang="en-US" dirty="0"/>
              <a:t>Reduces collisions – linked lists are shorter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0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6F4EB-BD73-4206-B46C-7F591DD3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BST: Better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0A226C-0BC3-4084-8BFA-E6B29CB7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and conquer – reduce work by a factor of 2 at each step</a:t>
            </a:r>
          </a:p>
          <a:p>
            <a:r>
              <a:rPr lang="en-US" dirty="0"/>
              <a:t>Can we reduce by a bigger factor?</a:t>
            </a:r>
          </a:p>
        </p:txBody>
      </p:sp>
    </p:spTree>
    <p:extLst>
      <p:ext uri="{BB962C8B-B14F-4D97-AF65-F5344CB8AC3E}">
        <p14:creationId xmlns:p14="http://schemas.microsoft.com/office/powerpoint/2010/main" val="29906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B0318-38B7-4032-BC19-39C05E48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A60156-297E-44E7-80D5-17193054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represent keys with no duplicates:</a:t>
            </a:r>
          </a:p>
          <a:p>
            <a:pPr lvl="1"/>
            <a:r>
              <a:rPr lang="en-US" dirty="0"/>
              <a:t>Use an array</a:t>
            </a:r>
          </a:p>
          <a:p>
            <a:pPr lvl="1"/>
            <a:r>
              <a:rPr lang="en-US" dirty="0"/>
              <a:t>Store value k at index k in array</a:t>
            </a:r>
          </a:p>
          <a:p>
            <a:pPr lvl="1"/>
            <a:r>
              <a:rPr lang="en-US" dirty="0"/>
              <a:t>Could just store 0 (not in set) or 1 (in set) at index k (or true/false)</a:t>
            </a:r>
          </a:p>
          <a:p>
            <a:r>
              <a:rPr lang="en-US" dirty="0"/>
              <a:t>Problems – memory use, often sparsely filled array; negative </a:t>
            </a:r>
            <a:r>
              <a:rPr lang="en-US" dirty="0" err="1"/>
              <a:t>ints</a:t>
            </a:r>
            <a:r>
              <a:rPr lang="en-US" dirty="0"/>
              <a:t>, ...</a:t>
            </a:r>
          </a:p>
          <a:p>
            <a:r>
              <a:rPr lang="en-US" dirty="0"/>
              <a:t>Big-O analysis:</a:t>
            </a:r>
          </a:p>
          <a:p>
            <a:pPr lvl="1"/>
            <a:r>
              <a:rPr lang="en-US" dirty="0"/>
              <a:t>Access:</a:t>
            </a:r>
          </a:p>
          <a:p>
            <a:pPr lvl="1"/>
            <a:r>
              <a:rPr lang="en-US" dirty="0"/>
              <a:t>Insertion:</a:t>
            </a:r>
          </a:p>
          <a:p>
            <a:pPr lvl="1"/>
            <a:r>
              <a:rPr lang="en-US" dirty="0"/>
              <a:t>Deletion: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DBC869B-6724-412C-A24E-8E6B7ADE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72641"/>
              </p:ext>
            </p:extLst>
          </p:nvPr>
        </p:nvGraphicFramePr>
        <p:xfrm>
          <a:off x="2802021" y="5244147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xmlns="" val="34962684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6551991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8096890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0997495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4707059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194851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7671456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9211911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58193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814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05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3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7E248-D28F-4CCE-A91E-7B633E8A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F212E2-6C84-4E17-8D7A-4B8B8D5E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8701"/>
            <a:ext cx="11944351" cy="5596688"/>
          </a:xfrm>
        </p:spPr>
        <p:txBody>
          <a:bodyPr/>
          <a:lstStyle/>
          <a:p>
            <a:r>
              <a:rPr lang="en-US" dirty="0"/>
              <a:t>Hash tables overcome the problems of arrays but maintain fast access, insertion, deletion</a:t>
            </a:r>
          </a:p>
          <a:p>
            <a:r>
              <a:rPr lang="en-US" dirty="0"/>
              <a:t>Use an array and hash functions to determine the index of each element</a:t>
            </a:r>
          </a:p>
          <a:p>
            <a:r>
              <a:rPr lang="en-US" dirty="0"/>
              <a:t>hash: to mix randomly, to chop into pieces</a:t>
            </a:r>
          </a:p>
          <a:p>
            <a:r>
              <a:rPr lang="en-US" dirty="0"/>
              <a:t>hash function: mapping that takes a large data value (not necessarily an integer) and reduces it to a smaller piece of data (usually an integer)</a:t>
            </a:r>
          </a:p>
          <a:p>
            <a:pPr lvl="1"/>
            <a:r>
              <a:rPr lang="en-US" dirty="0"/>
              <a:t>maps values to indexes</a:t>
            </a:r>
          </a:p>
          <a:p>
            <a:r>
              <a:rPr lang="en-US" dirty="0"/>
              <a:t>hash code: the output of a hash function for a particular input</a:t>
            </a:r>
          </a:p>
          <a:p>
            <a:pPr lvl="1"/>
            <a:r>
              <a:rPr lang="en-US" dirty="0"/>
              <a:t>Ex: On last slide, the hash function was </a:t>
            </a:r>
            <a:r>
              <a:rPr lang="en-US" dirty="0" err="1"/>
              <a:t>hashCode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hash table: array that stores elements via hashing</a:t>
            </a:r>
          </a:p>
          <a:p>
            <a:pPr lvl="1"/>
            <a:r>
              <a:rPr lang="en-US" dirty="0"/>
              <a:t>Call the array entries "buckets" – in previous slide, we had 8 buckets</a:t>
            </a:r>
          </a:p>
        </p:txBody>
      </p:sp>
    </p:spTree>
    <p:extLst>
      <p:ext uri="{BB962C8B-B14F-4D97-AF65-F5344CB8AC3E}">
        <p14:creationId xmlns:p14="http://schemas.microsoft.com/office/powerpoint/2010/main" val="27174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A967FF-A182-4C39-995B-E28F803D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3311EB-1522-4E46-95B5-36D0E6D7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028701"/>
            <a:ext cx="11719762" cy="5327650"/>
          </a:xfrm>
        </p:spPr>
        <p:txBody>
          <a:bodyPr/>
          <a:lstStyle/>
          <a:p>
            <a:r>
              <a:rPr lang="en-US" dirty="0"/>
              <a:t>Want to allow negative integers</a:t>
            </a:r>
          </a:p>
          <a:p>
            <a:r>
              <a:rPr lang="en-US" dirty="0" err="1"/>
              <a:t>hashCode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abs(</a:t>
            </a:r>
            <a:r>
              <a:rPr lang="en-US" dirty="0" err="1"/>
              <a:t>i</a:t>
            </a:r>
            <a:r>
              <a:rPr lang="en-US" dirty="0"/>
              <a:t>) % capacity, where capacity is number of buckets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return abs(</a:t>
            </a:r>
            <a:r>
              <a:rPr lang="en-US" dirty="0" err="1"/>
              <a:t>i</a:t>
            </a:r>
            <a:r>
              <a:rPr lang="en-US" dirty="0"/>
              <a:t>) % capacity;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Suppose capacity = 8</a:t>
            </a:r>
          </a:p>
          <a:p>
            <a:r>
              <a:rPr lang="en-US" dirty="0" err="1"/>
              <a:t>mySet.add</a:t>
            </a:r>
            <a:r>
              <a:rPr lang="en-US" dirty="0"/>
              <a:t>(3);  </a:t>
            </a:r>
            <a:r>
              <a:rPr lang="en-US" dirty="0" err="1"/>
              <a:t>mySet.add</a:t>
            </a:r>
            <a:r>
              <a:rPr lang="en-US" dirty="0"/>
              <a:t>(-4); </a:t>
            </a:r>
          </a:p>
          <a:p>
            <a:r>
              <a:rPr lang="en-US" dirty="0" err="1"/>
              <a:t>mySet.add</a:t>
            </a:r>
            <a:r>
              <a:rPr lang="en-US" dirty="0"/>
              <a:t>(10); </a:t>
            </a:r>
            <a:r>
              <a:rPr lang="en-US" b="1" dirty="0" err="1">
                <a:solidFill>
                  <a:srgbClr val="C00000"/>
                </a:solidFill>
              </a:rPr>
              <a:t>mySet.add</a:t>
            </a:r>
            <a:r>
              <a:rPr lang="en-US" b="1" dirty="0">
                <a:solidFill>
                  <a:srgbClr val="C00000"/>
                </a:solidFill>
              </a:rPr>
              <a:t>(115);  // collides with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F178DB8-2288-46C1-9E3F-7F9521672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65720"/>
              </p:ext>
            </p:extLst>
          </p:nvPr>
        </p:nvGraphicFramePr>
        <p:xfrm>
          <a:off x="3642894" y="5189219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xmlns="" val="215984021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9731102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9851238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477420098"/>
                    </a:ext>
                  </a:extLst>
                </a:gridCol>
                <a:gridCol w="910093">
                  <a:extLst>
                    <a:ext uri="{9D8B030D-6E8A-4147-A177-3AD203B41FA5}">
                      <a16:colId xmlns:a16="http://schemas.microsoft.com/office/drawing/2014/main" xmlns="" val="1318582602"/>
                    </a:ext>
                  </a:extLst>
                </a:gridCol>
                <a:gridCol w="896129">
                  <a:extLst>
                    <a:ext uri="{9D8B030D-6E8A-4147-A177-3AD203B41FA5}">
                      <a16:colId xmlns:a16="http://schemas.microsoft.com/office/drawing/2014/main" xmlns="" val="3744367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7491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8105354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41589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63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837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A967FF-A182-4C39-995B-E28F803D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3311EB-1522-4E46-95B5-36D0E6D7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028701"/>
            <a:ext cx="11719762" cy="5327650"/>
          </a:xfrm>
        </p:spPr>
        <p:txBody>
          <a:bodyPr/>
          <a:lstStyle/>
          <a:p>
            <a:r>
              <a:rPr lang="en-US" b="1" dirty="0"/>
              <a:t>collision:</a:t>
            </a:r>
            <a:r>
              <a:rPr lang="en-US" dirty="0"/>
              <a:t> a hash function maps two or more values to same index</a:t>
            </a:r>
          </a:p>
          <a:p>
            <a:r>
              <a:rPr lang="en-US" dirty="0" err="1"/>
              <a:t>mySet.add</a:t>
            </a:r>
            <a:r>
              <a:rPr lang="en-US" dirty="0"/>
              <a:t>(3);  </a:t>
            </a:r>
            <a:r>
              <a:rPr lang="en-US" dirty="0" err="1"/>
              <a:t>mySet.add</a:t>
            </a:r>
            <a:r>
              <a:rPr lang="en-US" dirty="0"/>
              <a:t>(-4); </a:t>
            </a:r>
          </a:p>
          <a:p>
            <a:r>
              <a:rPr lang="en-US" dirty="0" err="1"/>
              <a:t>mySet.add</a:t>
            </a:r>
            <a:r>
              <a:rPr lang="en-US" dirty="0"/>
              <a:t>(10); </a:t>
            </a:r>
            <a:r>
              <a:rPr lang="en-US" b="1" dirty="0" err="1">
                <a:solidFill>
                  <a:srgbClr val="C00000"/>
                </a:solidFill>
              </a:rPr>
              <a:t>mySet.add</a:t>
            </a:r>
            <a:r>
              <a:rPr lang="en-US" b="1" dirty="0">
                <a:solidFill>
                  <a:srgbClr val="C00000"/>
                </a:solidFill>
              </a:rPr>
              <a:t>(115);  // collides with 3</a:t>
            </a:r>
          </a:p>
          <a:p>
            <a:r>
              <a:rPr lang="en-US" dirty="0"/>
              <a:t>Must have way of resolving collisions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F178DB8-2288-46C1-9E3F-7F9521672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96963"/>
              </p:ext>
            </p:extLst>
          </p:nvPr>
        </p:nvGraphicFramePr>
        <p:xfrm>
          <a:off x="3225801" y="4210651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xmlns="" val="215984021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9731102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9851238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477420098"/>
                    </a:ext>
                  </a:extLst>
                </a:gridCol>
                <a:gridCol w="910093">
                  <a:extLst>
                    <a:ext uri="{9D8B030D-6E8A-4147-A177-3AD203B41FA5}">
                      <a16:colId xmlns:a16="http://schemas.microsoft.com/office/drawing/2014/main" xmlns="" val="1318582602"/>
                    </a:ext>
                  </a:extLst>
                </a:gridCol>
                <a:gridCol w="896129">
                  <a:extLst>
                    <a:ext uri="{9D8B030D-6E8A-4147-A177-3AD203B41FA5}">
                      <a16:colId xmlns:a16="http://schemas.microsoft.com/office/drawing/2014/main" xmlns="" val="3744367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7491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8105354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41589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63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837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61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734F5-9A90-4A05-A46E-3D6D058A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3E08E0-0E73-4550-BC13-73537847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028700"/>
            <a:ext cx="11816013" cy="5708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names as the key</a:t>
            </a:r>
          </a:p>
          <a:p>
            <a:r>
              <a:rPr lang="en-US" dirty="0"/>
              <a:t>Take the second letter of the name, take </a:t>
            </a:r>
            <a:r>
              <a:rPr lang="en-US" dirty="0" err="1"/>
              <a:t>int</a:t>
            </a:r>
            <a:r>
              <a:rPr lang="en-US" dirty="0"/>
              <a:t> value of letter (a=0, b=1, etc.), divide by 8 and take the remainder</a:t>
            </a:r>
          </a:p>
          <a:p>
            <a:r>
              <a:rPr lang="en-US" dirty="0"/>
              <a:t>Ex: What does "Norbert" hash to?</a:t>
            </a:r>
          </a:p>
          <a:p>
            <a:pPr lvl="1"/>
            <a:r>
              <a:rPr lang="en-US" dirty="0"/>
              <a:t>o </a:t>
            </a:r>
            <a:r>
              <a:rPr lang="en-US" dirty="0">
                <a:sym typeface="Wingdings" panose="05000000000000000000" pitchFamily="2" charset="2"/>
              </a:rPr>
              <a:t> 15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15 % 8 = 7</a:t>
            </a:r>
          </a:p>
          <a:p>
            <a:r>
              <a:rPr lang="en-US" dirty="0">
                <a:sym typeface="Wingdings" panose="05000000000000000000" pitchFamily="2" charset="2"/>
              </a:rPr>
              <a:t>Mary  1 % 8 = 1</a:t>
            </a:r>
          </a:p>
          <a:p>
            <a:r>
              <a:rPr lang="en-US" dirty="0" err="1">
                <a:sym typeface="Wingdings" panose="05000000000000000000" pitchFamily="2" charset="2"/>
              </a:rPr>
              <a:t>Huy</a:t>
            </a:r>
            <a:r>
              <a:rPr lang="en-US" dirty="0">
                <a:sym typeface="Wingdings" panose="05000000000000000000" pitchFamily="2" charset="2"/>
              </a:rPr>
              <a:t>  21 % 8  = 6</a:t>
            </a:r>
          </a:p>
          <a:p>
            <a:r>
              <a:rPr lang="en-US" dirty="0">
                <a:sym typeface="Wingdings" panose="05000000000000000000" pitchFamily="2" charset="2"/>
              </a:rPr>
              <a:t>Brandon  18 % 8 = 2</a:t>
            </a:r>
          </a:p>
          <a:p>
            <a:r>
              <a:rPr lang="en-US" dirty="0">
                <a:sym typeface="Wingdings" panose="05000000000000000000" pitchFamily="2" charset="2"/>
              </a:rPr>
              <a:t>Scott  3 % 8 = 3</a:t>
            </a:r>
          </a:p>
          <a:p>
            <a:r>
              <a:rPr lang="en-US" dirty="0" err="1">
                <a:sym typeface="Wingdings" panose="05000000000000000000" pitchFamily="2" charset="2"/>
              </a:rPr>
              <a:t>Shyam</a:t>
            </a:r>
            <a:r>
              <a:rPr lang="en-US" dirty="0">
                <a:sym typeface="Wingdings" panose="05000000000000000000" pitchFamily="2" charset="2"/>
              </a:rPr>
              <a:t>  8 % 8 = 0</a:t>
            </a:r>
          </a:p>
          <a:p>
            <a:r>
              <a:rPr lang="en-US" dirty="0">
                <a:sym typeface="Wingdings" panose="05000000000000000000" pitchFamily="2" charset="2"/>
              </a:rPr>
              <a:t>Bobby  15 % 8 =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7</a:t>
            </a:r>
          </a:p>
          <a:p>
            <a:r>
              <a:rPr lang="en-US" dirty="0">
                <a:sym typeface="Wingdings" panose="05000000000000000000" pitchFamily="2" charset="2"/>
              </a:rPr>
              <a:t>Colin  15 % 8 =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7</a:t>
            </a:r>
            <a:r>
              <a:rPr lang="en-US" dirty="0">
                <a:sym typeface="Wingdings" panose="05000000000000000000" pitchFamily="2" charset="2"/>
              </a:rPr>
              <a:t> (collision)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AB6852-5DE1-4484-8F52-6A1C44FE00FC}"/>
              </a:ext>
            </a:extLst>
          </p:cNvPr>
          <p:cNvSpPr txBox="1"/>
          <p:nvPr/>
        </p:nvSpPr>
        <p:spPr>
          <a:xfrm>
            <a:off x="5626769" y="3272589"/>
            <a:ext cx="5727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a 1-1 mapping from keys to hash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What's the max number of values that this function can hash perfectly (without collisions)?</a:t>
            </a:r>
          </a:p>
        </p:txBody>
      </p:sp>
    </p:spTree>
    <p:extLst>
      <p:ext uri="{BB962C8B-B14F-4D97-AF65-F5344CB8AC3E}">
        <p14:creationId xmlns:p14="http://schemas.microsoft.com/office/powerpoint/2010/main" val="147113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C1311-3497-43B9-AB54-A7681C41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8B373A-697B-4C24-BDF3-F1BA7A4F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 of a hash function: maps a string to the sum of the ascii values for its characters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sum;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Question: what's the hash code for "BAD"?</a:t>
            </a:r>
          </a:p>
        </p:txBody>
      </p:sp>
    </p:spTree>
    <p:extLst>
      <p:ext uri="{BB962C8B-B14F-4D97-AF65-F5344CB8AC3E}">
        <p14:creationId xmlns:p14="http://schemas.microsoft.com/office/powerpoint/2010/main" val="104987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1646</Words>
  <Application>Microsoft Macintosh PowerPoint</Application>
  <PresentationFormat>Widescreen</PresentationFormat>
  <Paragraphs>374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Courier New</vt:lpstr>
      <vt:lpstr>Wingdings</vt:lpstr>
      <vt:lpstr>Arial</vt:lpstr>
      <vt:lpstr>Office Theme</vt:lpstr>
      <vt:lpstr>Hash Tables</vt:lpstr>
      <vt:lpstr>Overview of Data Structures</vt:lpstr>
      <vt:lpstr>BST: Better Performance</vt:lpstr>
      <vt:lpstr>Set Representation</vt:lpstr>
      <vt:lpstr>Hash Tables</vt:lpstr>
      <vt:lpstr>Another Hash Function</vt:lpstr>
      <vt:lpstr>Collisions</vt:lpstr>
      <vt:lpstr>Hash Function Example</vt:lpstr>
      <vt:lpstr>Hash Function</vt:lpstr>
      <vt:lpstr>Collision Handling</vt:lpstr>
      <vt:lpstr>Collision Resolution: Probing</vt:lpstr>
      <vt:lpstr>Collision Resolution: Chaining</vt:lpstr>
      <vt:lpstr>Chaining: how to add element</vt:lpstr>
      <vt:lpstr>Implement HashSet Class</vt:lpstr>
      <vt:lpstr>HashSet.h</vt:lpstr>
      <vt:lpstr>HashSet.h</vt:lpstr>
      <vt:lpstr>HashSet.cpp</vt:lpstr>
      <vt:lpstr>add Method</vt:lpstr>
      <vt:lpstr>Exercise: add Method</vt:lpstr>
      <vt:lpstr>HashSet.cpp</vt:lpstr>
      <vt:lpstr>HashSet.cpp</vt:lpstr>
      <vt:lpstr>contains Method</vt:lpstr>
      <vt:lpstr>Exercise: contains Method</vt:lpstr>
      <vt:lpstr>contains Method</vt:lpstr>
      <vt:lpstr>remove Method</vt:lpstr>
      <vt:lpstr>remove Method</vt:lpstr>
      <vt:lpstr>Rehash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Mary Eberlein</dc:creator>
  <cp:lastModifiedBy>Mary Eberlein</cp:lastModifiedBy>
  <cp:revision>32</cp:revision>
  <dcterms:created xsi:type="dcterms:W3CDTF">2017-11-26T19:26:40Z</dcterms:created>
  <dcterms:modified xsi:type="dcterms:W3CDTF">2017-12-07T00:13:58Z</dcterms:modified>
</cp:coreProperties>
</file>