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7" r:id="rId22"/>
    <p:sldId id="271" r:id="rId23"/>
    <p:sldId id="272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-104" y="-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E29A1-91EF-DB45-915C-237BA5B083E6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7794E-7163-5A43-9DD8-CCD6FD05E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7794E-7163-5A43-9DD8-CCD6FD05EE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 you have a local repository and a remote repo and that the local is broken into different sections. Different commands take changes from different sections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7794E-7163-5A43-9DD8-CCD6FD05EE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4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Clone is used to make a full copy of another repository, often used to clone</a:t>
            </a:r>
            <a:r>
              <a:rPr lang="en-US" baseline="0" dirty="0" smtClean="0"/>
              <a:t> a repo from GitHub or </a:t>
            </a:r>
            <a:r>
              <a:rPr lang="en-US" baseline="0" dirty="0" err="1" smtClean="0"/>
              <a:t>GitLab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7794E-7163-5A43-9DD8-CCD6FD05EE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r>
              <a:rPr lang="en-US" baseline="0" dirty="0" smtClean="0"/>
              <a:t> that you edit are changed in your working directory, these can be seen by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7794E-7163-5A43-9DD8-CCD6FD05EE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add a file it moves it into your staging area, this can be</a:t>
            </a:r>
            <a:r>
              <a:rPr lang="en-US" baseline="0" dirty="0" smtClean="0"/>
              <a:t> seen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7794E-7163-5A43-9DD8-CCD6FD05EE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8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Committing</a:t>
            </a:r>
            <a:r>
              <a:rPr lang="en-US" baseline="0" dirty="0" smtClean="0"/>
              <a:t> a file gives it a message and an identifier and puts it in your local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7794E-7163-5A43-9DD8-CCD6FD05EE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r>
              <a:rPr lang="en-US" baseline="0" dirty="0" smtClean="0"/>
              <a:t> allows you to push any changes that exist in your local repo to a remote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7794E-7163-5A43-9DD8-CCD6FD05EE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Fetch updates your local repo with changes from the remote without</a:t>
            </a:r>
            <a:r>
              <a:rPr lang="en-US" baseline="0" dirty="0" smtClean="0"/>
              <a:t> changing your working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7794E-7163-5A43-9DD8-CCD6FD05EE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79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allows you to combine any new code with your working directory or with another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7794E-7163-5A43-9DD8-CCD6FD05EE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users/sign_i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gerdudler.github.io/git-guide/" TargetMode="External"/><Relationship Id="rId3" Type="http://schemas.openxmlformats.org/officeDocument/2006/relationships/hyperlink" Target="https://try.github.io/levels/1/challenges/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fewire.com/practical-examples-of-the-zip-command-220115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arron.me/en/articles/scp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518" y="1298448"/>
            <a:ext cx="8466267" cy="207147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Storing, Sending, and Tracking Files</a:t>
            </a:r>
            <a:br>
              <a:rPr lang="en-US" sz="4400" dirty="0" smtClean="0"/>
            </a:br>
            <a:r>
              <a:rPr lang="en-US" sz="4400" dirty="0" smtClean="0"/>
              <a:t>Recitation 2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1411" y="3565133"/>
            <a:ext cx="6113804" cy="2019513"/>
          </a:xfrm>
        </p:spPr>
        <p:txBody>
          <a:bodyPr>
            <a:normAutofit/>
          </a:bodyPr>
          <a:lstStyle/>
          <a:p>
            <a:r>
              <a:rPr lang="en-US" dirty="0"/>
              <a:t>Zip</a:t>
            </a:r>
          </a:p>
          <a:p>
            <a:r>
              <a:rPr lang="en-US" dirty="0" smtClean="0"/>
              <a:t>SCP</a:t>
            </a:r>
          </a:p>
          <a:p>
            <a:r>
              <a:rPr lang="en-US" dirty="0" smtClean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53237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68856"/>
          </a:xfrm>
        </p:spPr>
        <p:txBody>
          <a:bodyPr/>
          <a:lstStyle/>
          <a:p>
            <a:r>
              <a:rPr lang="en-US" dirty="0" smtClean="0"/>
              <a:t>Git was created in 2005 by the creator of Linux, Linus Torvalds, and is now maintained by </a:t>
            </a:r>
            <a:r>
              <a:rPr lang="en-US" dirty="0" err="1" smtClean="0"/>
              <a:t>Junio</a:t>
            </a:r>
            <a:r>
              <a:rPr lang="en-US" dirty="0" smtClean="0"/>
              <a:t> Hamano.</a:t>
            </a:r>
          </a:p>
          <a:p>
            <a:r>
              <a:rPr lang="en-US" dirty="0" smtClean="0"/>
              <a:t>Git is a </a:t>
            </a:r>
            <a:r>
              <a:rPr lang="en-US" b="1" u="sng" dirty="0" smtClean="0"/>
              <a:t>distributed</a:t>
            </a:r>
            <a:r>
              <a:rPr lang="en-US" dirty="0"/>
              <a:t> </a:t>
            </a:r>
            <a:r>
              <a:rPr lang="en-US" dirty="0" smtClean="0"/>
              <a:t>SCM system which allows it to be fast and reliable</a:t>
            </a:r>
          </a:p>
          <a:p>
            <a:r>
              <a:rPr lang="en-US" dirty="0" smtClean="0"/>
              <a:t>Git works by tracking changes to individual lines as ”deltas” so you can add, change, or remove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6386" y="3424428"/>
            <a:ext cx="6880964" cy="2419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6284" y="6397116"/>
            <a:ext cx="745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Image provided </a:t>
            </a:r>
            <a:r>
              <a:rPr lang="en-US" dirty="0">
                <a:solidFill>
                  <a:schemeClr val="bg2"/>
                </a:solidFill>
              </a:rPr>
              <a:t>by </a:t>
            </a:r>
            <a:r>
              <a:rPr lang="en-US" dirty="0" err="1">
                <a:solidFill>
                  <a:schemeClr val="bg2"/>
                </a:solidFill>
              </a:rPr>
              <a:t>Sébastien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Dawans</a:t>
            </a:r>
            <a:r>
              <a:rPr lang="en-US" dirty="0">
                <a:solidFill>
                  <a:schemeClr val="bg2"/>
                </a:solidFill>
              </a:rPr>
              <a:t>: https://</a:t>
            </a:r>
            <a:r>
              <a:rPr lang="en-US" dirty="0" err="1">
                <a:solidFill>
                  <a:schemeClr val="bg2"/>
                </a:solidFill>
              </a:rPr>
              <a:t>github.com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 err="1">
                <a:solidFill>
                  <a:schemeClr val="bg2"/>
                </a:solidFill>
              </a:rPr>
              <a:t>sdawans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 err="1">
                <a:solidFill>
                  <a:schemeClr val="bg2"/>
                </a:solidFill>
              </a:rPr>
              <a:t>git</a:t>
            </a:r>
            <a:r>
              <a:rPr lang="en-US" dirty="0">
                <a:solidFill>
                  <a:schemeClr val="bg2"/>
                </a:solidFill>
              </a:rPr>
              <a:t>-slides</a:t>
            </a:r>
          </a:p>
        </p:txBody>
      </p:sp>
    </p:spTree>
    <p:extLst>
      <p:ext uri="{BB962C8B-B14F-4D97-AF65-F5344CB8AC3E}">
        <p14:creationId xmlns:p14="http://schemas.microsoft.com/office/powerpoint/2010/main" val="88782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058993"/>
          </a:xfrm>
        </p:spPr>
        <p:txBody>
          <a:bodyPr/>
          <a:lstStyle/>
          <a:p>
            <a:r>
              <a:rPr lang="en-US" dirty="0" smtClean="0"/>
              <a:t>Since Git is distributed we need somewhere to host our own repositories so that they are available to others at all times.</a:t>
            </a:r>
          </a:p>
          <a:p>
            <a:r>
              <a:rPr lang="en-US" dirty="0" smtClean="0"/>
              <a:t>Hosting platforms provide different levels of control and availability. They have different interfaces but each of them uses the same technology and commands from the command line.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9268" y="3789618"/>
            <a:ext cx="2567836" cy="853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5888" y="3424428"/>
            <a:ext cx="3017497" cy="1584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1401" y="4915751"/>
            <a:ext cx="3053404" cy="10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5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85800"/>
            <a:ext cx="7772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4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85800"/>
            <a:ext cx="7772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4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85800"/>
            <a:ext cx="7772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0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85800"/>
            <a:ext cx="7772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85800"/>
            <a:ext cx="7772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3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85800"/>
            <a:ext cx="7772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85800"/>
            <a:ext cx="7772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5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85800"/>
            <a:ext cx="7772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in the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 with LRC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1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44924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err="1" smtClean="0"/>
              <a:t>GitLab</a:t>
            </a:r>
            <a:r>
              <a:rPr lang="en-US" dirty="0" smtClean="0"/>
              <a:t> provides unlimited private repositories for free meaning you can keep all of your code secret forever!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>
                <a:hlinkClick r:id="rId2"/>
              </a:rPr>
              <a:t>Create an account</a:t>
            </a:r>
            <a:r>
              <a:rPr lang="en-US" dirty="0" smtClean="0"/>
              <a:t> to get started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Once you have an account created you can create your own repositories and make them private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076" y="733730"/>
            <a:ext cx="1885167" cy="1885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7988" y="3232133"/>
            <a:ext cx="6357760" cy="27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4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supports both HTTPS and SSH </a:t>
            </a:r>
            <a:r>
              <a:rPr lang="en-US" dirty="0" err="1" smtClean="0"/>
              <a:t>urls</a:t>
            </a:r>
            <a:r>
              <a:rPr lang="en-US" dirty="0" smtClean="0"/>
              <a:t> to clone your projects</a:t>
            </a:r>
          </a:p>
          <a:p>
            <a:r>
              <a:rPr lang="en-US" dirty="0" smtClean="0"/>
              <a:t>By adding an SSH key to your </a:t>
            </a:r>
            <a:r>
              <a:rPr lang="en-US" dirty="0" err="1" smtClean="0"/>
              <a:t>GitLab</a:t>
            </a:r>
            <a:r>
              <a:rPr lang="en-US" dirty="0" smtClean="0"/>
              <a:t> account you can clone without needing a password</a:t>
            </a:r>
          </a:p>
          <a:p>
            <a:r>
              <a:rPr lang="en-US" dirty="0" smtClean="0"/>
              <a:t>Log into your LRC machine and generate a new SSH key:</a:t>
            </a:r>
          </a:p>
          <a:p>
            <a:pPr marL="0" indent="0">
              <a:buNone/>
              <a:tabLst>
                <a:tab pos="447675" algn="l"/>
              </a:tabLst>
            </a:pPr>
            <a:r>
              <a:rPr lang="en-US" dirty="0"/>
              <a:t>	</a:t>
            </a:r>
            <a:r>
              <a:rPr lang="en-US" sz="1800" dirty="0" smtClean="0">
                <a:solidFill>
                  <a:schemeClr val="accent4"/>
                </a:solidFill>
              </a:rPr>
              <a:t>% </a:t>
            </a:r>
            <a:r>
              <a:rPr lang="en-US" sz="1800" dirty="0" err="1" smtClean="0">
                <a:solidFill>
                  <a:schemeClr val="accent4"/>
                </a:solidFill>
              </a:rPr>
              <a:t>ssh-keygen</a:t>
            </a:r>
            <a:r>
              <a:rPr lang="en-US" sz="1800" dirty="0" smtClean="0">
                <a:solidFill>
                  <a:schemeClr val="accent4"/>
                </a:solidFill>
              </a:rPr>
              <a:t> -t </a:t>
            </a:r>
            <a:r>
              <a:rPr lang="en-US" sz="1800" dirty="0" err="1" smtClean="0">
                <a:solidFill>
                  <a:schemeClr val="accent4"/>
                </a:solidFill>
              </a:rPr>
              <a:t>rsa</a:t>
            </a:r>
            <a:r>
              <a:rPr lang="en-US" sz="1800" dirty="0" smtClean="0">
                <a:solidFill>
                  <a:schemeClr val="accent4"/>
                </a:solidFill>
              </a:rPr>
              <a:t> -C “{</a:t>
            </a:r>
            <a:r>
              <a:rPr lang="en-US" sz="1800" dirty="0" err="1" smtClean="0">
                <a:solidFill>
                  <a:schemeClr val="accent4"/>
                </a:solidFill>
              </a:rPr>
              <a:t>your_email</a:t>
            </a:r>
            <a:r>
              <a:rPr lang="en-US" sz="1800" dirty="0" smtClean="0">
                <a:solidFill>
                  <a:schemeClr val="accent4"/>
                </a:solidFill>
              </a:rPr>
              <a:t>}”</a:t>
            </a:r>
          </a:p>
          <a:p>
            <a:pPr>
              <a:tabLst>
                <a:tab pos="447675" algn="l"/>
              </a:tabLst>
            </a:pPr>
            <a:r>
              <a:rPr lang="en-US" dirty="0">
                <a:solidFill>
                  <a:schemeClr val="tx2"/>
                </a:solidFill>
              </a:rPr>
              <a:t>Don’t change the default filename (just hit enter) and enter a password for your key if you would </a:t>
            </a:r>
            <a:r>
              <a:rPr lang="en-US" dirty="0" smtClean="0">
                <a:solidFill>
                  <a:schemeClr val="tx2"/>
                </a:solidFill>
              </a:rPr>
              <a:t>like. Print the key and copy it</a:t>
            </a:r>
            <a:endParaRPr lang="en-US" sz="1800" dirty="0" smtClean="0">
              <a:solidFill>
                <a:schemeClr val="accent4"/>
              </a:solidFill>
            </a:endParaRPr>
          </a:p>
          <a:p>
            <a:pPr marL="0" indent="0">
              <a:buNone/>
              <a:tabLst>
                <a:tab pos="447675" algn="l"/>
              </a:tabLst>
            </a:pPr>
            <a:r>
              <a:rPr lang="en-US" sz="1800" dirty="0">
                <a:solidFill>
                  <a:schemeClr val="accent4"/>
                </a:solidFill>
              </a:rPr>
              <a:t>	</a:t>
            </a:r>
            <a:r>
              <a:rPr lang="en-US" sz="1800" dirty="0" smtClean="0">
                <a:solidFill>
                  <a:schemeClr val="accent4"/>
                </a:solidFill>
              </a:rPr>
              <a:t>% cat ~/.</a:t>
            </a:r>
            <a:r>
              <a:rPr lang="en-US" sz="1800" dirty="0" err="1" smtClean="0">
                <a:solidFill>
                  <a:schemeClr val="accent4"/>
                </a:solidFill>
              </a:rPr>
              <a:t>ssh</a:t>
            </a:r>
            <a:r>
              <a:rPr lang="en-US" sz="1800" dirty="0" smtClean="0">
                <a:solidFill>
                  <a:schemeClr val="accent4"/>
                </a:solidFill>
              </a:rPr>
              <a:t>/</a:t>
            </a:r>
            <a:r>
              <a:rPr lang="en-US" sz="1800" dirty="0" err="1" smtClean="0">
                <a:solidFill>
                  <a:schemeClr val="accent4"/>
                </a:solidFill>
              </a:rPr>
              <a:t>id_rsa.pub</a:t>
            </a:r>
            <a:endParaRPr lang="en-US" sz="1800" dirty="0" smtClean="0">
              <a:solidFill>
                <a:schemeClr val="accent4"/>
              </a:solidFill>
            </a:endParaRPr>
          </a:p>
          <a:p>
            <a:pPr>
              <a:tabLst>
                <a:tab pos="447675" algn="l"/>
              </a:tabLst>
            </a:pPr>
            <a:r>
              <a:rPr lang="en-US" dirty="0" smtClean="0">
                <a:solidFill>
                  <a:schemeClr val="tx2"/>
                </a:solidFill>
              </a:rPr>
              <a:t>Go back to </a:t>
            </a:r>
            <a:r>
              <a:rPr lang="en-US" dirty="0" err="1" smtClean="0">
                <a:solidFill>
                  <a:schemeClr val="tx2"/>
                </a:solidFill>
              </a:rPr>
              <a:t>GitLab</a:t>
            </a:r>
            <a:r>
              <a:rPr lang="en-US" dirty="0" smtClean="0">
                <a:solidFill>
                  <a:schemeClr val="tx2"/>
                </a:solidFill>
              </a:rPr>
              <a:t> and click on your user dropdown and click ”Settings”</a:t>
            </a:r>
          </a:p>
          <a:p>
            <a:pPr>
              <a:tabLst>
                <a:tab pos="447675" algn="l"/>
              </a:tabLst>
            </a:pPr>
            <a:r>
              <a:rPr lang="en-US" dirty="0" smtClean="0">
                <a:solidFill>
                  <a:schemeClr val="tx2"/>
                </a:solidFill>
              </a:rPr>
              <a:t>From there click “SSH Keys” and paste in your new key, give it a name like “UT LRC Machine” and click “Add key”</a:t>
            </a:r>
          </a:p>
        </p:txBody>
      </p:sp>
    </p:spTree>
    <p:extLst>
      <p:ext uri="{BB962C8B-B14F-4D97-AF65-F5344CB8AC3E}">
        <p14:creationId xmlns:p14="http://schemas.microsoft.com/office/powerpoint/2010/main" val="43039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 have a SSH key added to your account you can go back to the LRC machine and clone your repository</a:t>
            </a:r>
          </a:p>
          <a:p>
            <a:pPr marL="0" indent="0">
              <a:buNone/>
              <a:tabLst>
                <a:tab pos="447675" algn="l"/>
              </a:tabLst>
            </a:pPr>
            <a:r>
              <a:rPr lang="en-US" dirty="0"/>
              <a:t>	</a:t>
            </a:r>
            <a:r>
              <a:rPr lang="en-US" sz="1800" dirty="0" smtClean="0">
                <a:solidFill>
                  <a:schemeClr val="accent4"/>
                </a:solidFill>
              </a:rPr>
              <a:t>% </a:t>
            </a:r>
            <a:r>
              <a:rPr lang="en-US" sz="1800" dirty="0" err="1" smtClean="0">
                <a:solidFill>
                  <a:schemeClr val="accent4"/>
                </a:solidFill>
              </a:rPr>
              <a:t>git</a:t>
            </a:r>
            <a:r>
              <a:rPr lang="en-US" sz="1800" dirty="0">
                <a:solidFill>
                  <a:schemeClr val="accent4"/>
                </a:solidFill>
              </a:rPr>
              <a:t> clone </a:t>
            </a:r>
            <a:r>
              <a:rPr lang="en-US" sz="1800" dirty="0" err="1">
                <a:solidFill>
                  <a:schemeClr val="accent4"/>
                </a:solidFill>
              </a:rPr>
              <a:t>git@gitlab.com</a:t>
            </a:r>
            <a:r>
              <a:rPr lang="en-US" sz="1800" dirty="0" smtClean="0">
                <a:solidFill>
                  <a:schemeClr val="accent4"/>
                </a:solidFill>
              </a:rPr>
              <a:t>:{username}/ee-312.git</a:t>
            </a:r>
          </a:p>
          <a:p>
            <a:pPr>
              <a:tabLst>
                <a:tab pos="447675" algn="l"/>
              </a:tabLst>
            </a:pPr>
            <a:r>
              <a:rPr lang="en-US" dirty="0" smtClean="0">
                <a:solidFill>
                  <a:schemeClr val="tx2"/>
                </a:solidFill>
              </a:rPr>
              <a:t>Once your repo is cloned all you need to do is pull down the new changes anytime you would like</a:t>
            </a:r>
          </a:p>
          <a:p>
            <a:pPr marL="0" indent="0">
              <a:buNone/>
              <a:tabLst>
                <a:tab pos="447675" algn="l"/>
              </a:tabLst>
            </a:pPr>
            <a:r>
              <a:rPr lang="en-US" dirty="0" smtClean="0">
                <a:solidFill>
                  <a:schemeClr val="accent4"/>
                </a:solidFill>
              </a:rPr>
              <a:t>	</a:t>
            </a:r>
            <a:r>
              <a:rPr lang="en-US" sz="1800" dirty="0" smtClean="0">
                <a:solidFill>
                  <a:schemeClr val="accent4"/>
                </a:solidFill>
              </a:rPr>
              <a:t>% </a:t>
            </a:r>
            <a:r>
              <a:rPr lang="en-US" sz="1800" dirty="0" err="1">
                <a:solidFill>
                  <a:schemeClr val="accent4"/>
                </a:solidFill>
              </a:rPr>
              <a:t>git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smtClean="0">
                <a:solidFill>
                  <a:schemeClr val="accent4"/>
                </a:solidFill>
              </a:rPr>
              <a:t>pull</a:t>
            </a:r>
            <a:endParaRPr lang="en-US" sz="1800" dirty="0">
              <a:solidFill>
                <a:schemeClr val="accent4"/>
              </a:solidFill>
            </a:endParaRPr>
          </a:p>
          <a:p>
            <a:pPr>
              <a:tabLst>
                <a:tab pos="447675" algn="l"/>
              </a:tabLst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03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Git Guide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GitHub Try Git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26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 Linux terminal, “zip” can be a very </a:t>
            </a:r>
            <a:r>
              <a:rPr lang="en-US" dirty="0" smtClean="0">
                <a:hlinkClick r:id="rId2"/>
              </a:rPr>
              <a:t>powerful tool</a:t>
            </a:r>
            <a:endParaRPr lang="en-US" dirty="0" smtClean="0"/>
          </a:p>
          <a:p>
            <a:r>
              <a:rPr lang="en-US" dirty="0" smtClean="0"/>
              <a:t>From a Linux terminal:</a:t>
            </a:r>
            <a:endParaRPr lang="en-US" dirty="0"/>
          </a:p>
          <a:p>
            <a:pPr marL="0" indent="0">
              <a:buNone/>
              <a:tabLst>
                <a:tab pos="447675" algn="l"/>
              </a:tabLst>
            </a:pPr>
            <a:r>
              <a:rPr lang="en-US" dirty="0" smtClean="0">
                <a:solidFill>
                  <a:schemeClr val="accent4"/>
                </a:solidFill>
              </a:rPr>
              <a:t>	</a:t>
            </a:r>
            <a:r>
              <a:rPr lang="en-US" sz="1800" dirty="0" smtClean="0">
                <a:solidFill>
                  <a:schemeClr val="accent4"/>
                </a:solidFill>
              </a:rPr>
              <a:t>%  zip</a:t>
            </a:r>
          </a:p>
          <a:p>
            <a:r>
              <a:rPr lang="en-US" dirty="0" smtClean="0"/>
              <a:t>This will show you all of the options that can be used by zip</a:t>
            </a:r>
          </a:p>
          <a:p>
            <a:pPr marL="0" indent="0">
              <a:buNone/>
              <a:tabLst>
                <a:tab pos="447675" algn="l"/>
              </a:tabLst>
            </a:pPr>
            <a:r>
              <a:rPr lang="en-US" dirty="0" smtClean="0">
                <a:solidFill>
                  <a:schemeClr val="accent4"/>
                </a:solidFill>
              </a:rPr>
              <a:t>	</a:t>
            </a:r>
            <a:r>
              <a:rPr lang="en-US" sz="1800" dirty="0" smtClean="0">
                <a:solidFill>
                  <a:schemeClr val="accent4"/>
                </a:solidFill>
              </a:rPr>
              <a:t>%  zip a1.zip * </a:t>
            </a:r>
            <a:r>
              <a:rPr lang="en-US" sz="1800" dirty="0" smtClean="0">
                <a:solidFill>
                  <a:schemeClr val="tx2"/>
                </a:solidFill>
              </a:rPr>
              <a:t>(zip all files in current directory to </a:t>
            </a:r>
            <a:r>
              <a:rPr lang="en-US" sz="1800" dirty="0" err="1" smtClean="0">
                <a:solidFill>
                  <a:schemeClr val="tx2"/>
                </a:solidFill>
              </a:rPr>
              <a:t>out.zip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  <a:tabLst>
                <a:tab pos="447675" algn="l"/>
              </a:tabLst>
            </a:pPr>
            <a:r>
              <a:rPr lang="en-US" sz="1800" dirty="0" smtClean="0">
                <a:solidFill>
                  <a:schemeClr val="accent4"/>
                </a:solidFill>
              </a:rPr>
              <a:t>	</a:t>
            </a:r>
            <a:r>
              <a:rPr lang="en-US" sz="1800" dirty="0">
                <a:solidFill>
                  <a:schemeClr val="accent4"/>
                </a:solidFill>
              </a:rPr>
              <a:t>%  zip -</a:t>
            </a:r>
            <a:r>
              <a:rPr lang="en-US" sz="1800" dirty="0" smtClean="0">
                <a:solidFill>
                  <a:schemeClr val="accent4"/>
                </a:solidFill>
              </a:rPr>
              <a:t>j a1.zip </a:t>
            </a:r>
            <a:r>
              <a:rPr lang="en-US" sz="1800" dirty="0">
                <a:solidFill>
                  <a:schemeClr val="accent4"/>
                </a:solidFill>
              </a:rPr>
              <a:t>* </a:t>
            </a:r>
            <a:r>
              <a:rPr lang="en-US" sz="1800" dirty="0">
                <a:solidFill>
                  <a:schemeClr val="tx2"/>
                </a:solidFill>
              </a:rPr>
              <a:t>(zip all files </a:t>
            </a:r>
            <a:r>
              <a:rPr lang="en-US" sz="1800" dirty="0" smtClean="0">
                <a:solidFill>
                  <a:schemeClr val="tx2"/>
                </a:solidFill>
              </a:rPr>
              <a:t>in current </a:t>
            </a:r>
            <a:r>
              <a:rPr lang="en-US" sz="1800" dirty="0">
                <a:solidFill>
                  <a:schemeClr val="tx2"/>
                </a:solidFill>
              </a:rPr>
              <a:t>directory </a:t>
            </a:r>
            <a:r>
              <a:rPr lang="en-US" sz="1800" dirty="0" smtClean="0">
                <a:solidFill>
                  <a:schemeClr val="tx2"/>
                </a:solidFill>
              </a:rPr>
              <a:t>without tree structure)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  <a:tabLst>
                <a:tab pos="447675" algn="l"/>
              </a:tabLst>
            </a:pPr>
            <a:r>
              <a:rPr lang="en-US" sz="1800" dirty="0" smtClean="0">
                <a:solidFill>
                  <a:schemeClr val="accent4"/>
                </a:solidFill>
              </a:rPr>
              <a:t>	%  </a:t>
            </a:r>
            <a:r>
              <a:rPr lang="en-US" sz="1800" dirty="0">
                <a:solidFill>
                  <a:schemeClr val="accent4"/>
                </a:solidFill>
              </a:rPr>
              <a:t>zip -</a:t>
            </a:r>
            <a:r>
              <a:rPr lang="en-US" sz="1800" dirty="0" smtClean="0">
                <a:solidFill>
                  <a:schemeClr val="accent4"/>
                </a:solidFill>
              </a:rPr>
              <a:t>r a1.zip . </a:t>
            </a:r>
            <a:r>
              <a:rPr lang="en-US" sz="1800" dirty="0">
                <a:solidFill>
                  <a:schemeClr val="tx2"/>
                </a:solidFill>
              </a:rPr>
              <a:t>(zip all files </a:t>
            </a:r>
            <a:r>
              <a:rPr lang="en-US" sz="1800" dirty="0" smtClean="0">
                <a:solidFill>
                  <a:schemeClr val="tx2"/>
                </a:solidFill>
              </a:rPr>
              <a:t>in current and all subdirectories)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  <a:tabLst>
                <a:tab pos="447675" algn="l"/>
              </a:tabLst>
            </a:pPr>
            <a:r>
              <a:rPr lang="en-US" sz="1800" dirty="0">
                <a:solidFill>
                  <a:schemeClr val="accent4"/>
                </a:solidFill>
              </a:rPr>
              <a:t>	%  zip -</a:t>
            </a:r>
            <a:r>
              <a:rPr lang="en-US" sz="1800" dirty="0" smtClean="0">
                <a:solidFill>
                  <a:schemeClr val="accent4"/>
                </a:solidFill>
              </a:rPr>
              <a:t>f -r a1.zip </a:t>
            </a:r>
            <a:r>
              <a:rPr lang="en-US" sz="1800" dirty="0">
                <a:solidFill>
                  <a:schemeClr val="accent4"/>
                </a:solidFill>
              </a:rPr>
              <a:t>. </a:t>
            </a:r>
            <a:r>
              <a:rPr lang="en-US" sz="1800" dirty="0" smtClean="0">
                <a:solidFill>
                  <a:schemeClr val="tx2"/>
                </a:solidFill>
              </a:rPr>
              <a:t>(update files stored in the zip with new revisions)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  <a:tabLst>
                <a:tab pos="447675" algn="l"/>
              </a:tabLst>
            </a:pPr>
            <a:r>
              <a:rPr lang="en-US" sz="1800" dirty="0">
                <a:solidFill>
                  <a:schemeClr val="accent4"/>
                </a:solidFill>
              </a:rPr>
              <a:t>	%  zip </a:t>
            </a:r>
            <a:r>
              <a:rPr lang="en-US" sz="1800" dirty="0" smtClean="0">
                <a:solidFill>
                  <a:schemeClr val="accent4"/>
                </a:solidFill>
              </a:rPr>
              <a:t>a1.zip </a:t>
            </a:r>
            <a:r>
              <a:rPr lang="en-US" sz="1800" dirty="0">
                <a:solidFill>
                  <a:schemeClr val="accent4"/>
                </a:solidFill>
              </a:rPr>
              <a:t>-</a:t>
            </a:r>
            <a:r>
              <a:rPr lang="en-US" sz="1800" dirty="0" smtClean="0">
                <a:solidFill>
                  <a:schemeClr val="accent4"/>
                </a:solidFill>
              </a:rPr>
              <a:t>d “</a:t>
            </a:r>
            <a:r>
              <a:rPr lang="en-US" sz="1800" dirty="0" err="1" smtClean="0">
                <a:solidFill>
                  <a:schemeClr val="accent4"/>
                </a:solidFill>
              </a:rPr>
              <a:t>CodeCamp</a:t>
            </a:r>
            <a:r>
              <a:rPr lang="en-US" sz="1800" dirty="0" smtClean="0">
                <a:solidFill>
                  <a:schemeClr val="accent4"/>
                </a:solidFill>
              </a:rPr>
              <a:t>” </a:t>
            </a:r>
            <a:r>
              <a:rPr lang="en-US" sz="1800" dirty="0" smtClean="0">
                <a:solidFill>
                  <a:schemeClr val="tx2"/>
                </a:solidFill>
              </a:rPr>
              <a:t>(delete the given file from the zip file)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  <a:tabLst>
                <a:tab pos="447675" algn="l"/>
              </a:tabLst>
            </a:pPr>
            <a:r>
              <a:rPr lang="en-US" sz="1800" dirty="0">
                <a:solidFill>
                  <a:schemeClr val="accent4"/>
                </a:solidFill>
              </a:rPr>
              <a:t>	%  </a:t>
            </a:r>
            <a:r>
              <a:rPr lang="en-US" sz="1800" dirty="0" smtClean="0">
                <a:solidFill>
                  <a:schemeClr val="accent4"/>
                </a:solidFill>
              </a:rPr>
              <a:t>unzip -</a:t>
            </a:r>
            <a:r>
              <a:rPr lang="en-US" sz="1800" dirty="0">
                <a:solidFill>
                  <a:schemeClr val="accent4"/>
                </a:solidFill>
              </a:rPr>
              <a:t>l</a:t>
            </a:r>
            <a:r>
              <a:rPr lang="en-US" sz="1800" dirty="0" smtClean="0">
                <a:solidFill>
                  <a:schemeClr val="accent4"/>
                </a:solidFill>
              </a:rPr>
              <a:t> a1.zip </a:t>
            </a:r>
            <a:r>
              <a:rPr lang="en-US" sz="1800" dirty="0" smtClean="0">
                <a:solidFill>
                  <a:schemeClr val="tx2"/>
                </a:solidFill>
              </a:rPr>
              <a:t>(List all files stored in a1.zip)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21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Files with SCP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SCP (secure copy) allows us to </a:t>
            </a:r>
            <a:r>
              <a:rPr lang="en-US" dirty="0" smtClean="0">
                <a:hlinkClick r:id="rId2"/>
              </a:rPr>
              <a:t>copy files to or from</a:t>
            </a:r>
            <a:r>
              <a:rPr lang="en-US" dirty="0" smtClean="0"/>
              <a:t> a remote computer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scp</a:t>
            </a:r>
            <a:r>
              <a:rPr lang="en-US" dirty="0" smtClean="0"/>
              <a:t> syntax is the same as the Linux </a:t>
            </a:r>
            <a:r>
              <a:rPr lang="en-US" dirty="0" err="1" smtClean="0"/>
              <a:t>cp</a:t>
            </a:r>
            <a:r>
              <a:rPr lang="en-US" dirty="0" smtClean="0"/>
              <a:t> command:</a:t>
            </a:r>
          </a:p>
          <a:p>
            <a:pPr marL="0" indent="0">
              <a:buNone/>
              <a:tabLst>
                <a:tab pos="447675" algn="l"/>
              </a:tabLst>
            </a:pP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sz="1800" dirty="0">
                <a:solidFill>
                  <a:schemeClr val="accent4"/>
                </a:solidFill>
              </a:rPr>
              <a:t>%  </a:t>
            </a:r>
            <a:r>
              <a:rPr lang="en-US" sz="1800" dirty="0" err="1" smtClean="0">
                <a:solidFill>
                  <a:schemeClr val="accent4"/>
                </a:solidFill>
              </a:rPr>
              <a:t>scp</a:t>
            </a:r>
            <a:r>
              <a:rPr lang="en-US" sz="1800" dirty="0" smtClean="0">
                <a:solidFill>
                  <a:schemeClr val="accent4"/>
                </a:solidFill>
              </a:rPr>
              <a:t> [[user@]host1:]file1 [[user@]host2:]file2</a:t>
            </a:r>
          </a:p>
          <a:p>
            <a:pPr>
              <a:tabLst>
                <a:tab pos="447675" algn="l"/>
              </a:tabLst>
            </a:pPr>
            <a:r>
              <a:rPr lang="en-US" dirty="0" smtClean="0"/>
              <a:t>Can be used to send files: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  <a:tabLst>
                <a:tab pos="447675" algn="l"/>
              </a:tabLst>
            </a:pPr>
            <a:r>
              <a:rPr lang="en-US" sz="1400" dirty="0" smtClean="0">
                <a:solidFill>
                  <a:schemeClr val="accent4"/>
                </a:solidFill>
              </a:rPr>
              <a:t>%  </a:t>
            </a:r>
            <a:r>
              <a:rPr lang="en-US" sz="1400" dirty="0" err="1" smtClean="0">
                <a:solidFill>
                  <a:schemeClr val="accent4"/>
                </a:solidFill>
              </a:rPr>
              <a:t>scp</a:t>
            </a:r>
            <a:r>
              <a:rPr lang="en-US" sz="1400" dirty="0" smtClean="0">
                <a:solidFill>
                  <a:schemeClr val="accent4"/>
                </a:solidFill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</a:rPr>
              <a:t>CodeCamp.c</a:t>
            </a:r>
            <a:r>
              <a:rPr lang="en-US" sz="1400" dirty="0" smtClean="0">
                <a:solidFill>
                  <a:schemeClr val="accent4"/>
                </a:solidFill>
              </a:rPr>
              <a:t> cmaxfield@mario.ece.utexas.edu:~/ee-312/projects/project1/</a:t>
            </a:r>
            <a:r>
              <a:rPr lang="en-US" sz="1400" dirty="0" err="1" smtClean="0">
                <a:solidFill>
                  <a:schemeClr val="accent4"/>
                </a:solidFill>
              </a:rPr>
              <a:t>CodeCamp.c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>
              <a:tabLst>
                <a:tab pos="447675" algn="l"/>
              </a:tabLst>
            </a:pPr>
            <a:r>
              <a:rPr lang="en-US" dirty="0" smtClean="0"/>
              <a:t>Or to download files: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 marL="0" indent="0">
              <a:buNone/>
              <a:tabLst>
                <a:tab pos="447675" algn="l"/>
              </a:tabLst>
            </a:pPr>
            <a:r>
              <a:rPr lang="en-US" sz="1400" dirty="0" smtClean="0">
                <a:solidFill>
                  <a:schemeClr val="accent4"/>
                </a:solidFill>
              </a:rPr>
              <a:t>%  </a:t>
            </a:r>
            <a:r>
              <a:rPr lang="en-US" sz="1400" dirty="0" err="1" smtClean="0">
                <a:solidFill>
                  <a:schemeClr val="accent4"/>
                </a:solidFill>
              </a:rPr>
              <a:t>scp</a:t>
            </a:r>
            <a:r>
              <a:rPr lang="en-US" sz="1400" dirty="0" smtClean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cmaxfield@mario.ece.utexas.edu</a:t>
            </a:r>
            <a:r>
              <a:rPr lang="en-US" sz="1400" dirty="0">
                <a:solidFill>
                  <a:schemeClr val="accent4"/>
                </a:solidFill>
              </a:rPr>
              <a:t>:~/</a:t>
            </a:r>
            <a:r>
              <a:rPr lang="en-US" sz="1400" dirty="0" smtClean="0">
                <a:solidFill>
                  <a:schemeClr val="accent4"/>
                </a:solidFill>
              </a:rPr>
              <a:t>ee-312/projects/project1/</a:t>
            </a:r>
            <a:r>
              <a:rPr lang="en-US" sz="1400" dirty="0" err="1" smtClean="0">
                <a:solidFill>
                  <a:schemeClr val="accent4"/>
                </a:solidFill>
              </a:rPr>
              <a:t>CodeCamp.c</a:t>
            </a:r>
            <a:r>
              <a:rPr lang="en-US" sz="1400" dirty="0" smtClean="0">
                <a:solidFill>
                  <a:schemeClr val="accent4"/>
                </a:solidFill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</a:rPr>
              <a:t>CodeCamp.c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>
              <a:tabLst>
                <a:tab pos="447675" algn="l"/>
              </a:tabLst>
            </a:pPr>
            <a:r>
              <a:rPr lang="en-US" dirty="0" smtClean="0"/>
              <a:t>You can even send full directories:</a:t>
            </a:r>
            <a:endParaRPr lang="en-US" dirty="0" smtClean="0">
              <a:solidFill>
                <a:schemeClr val="accent4"/>
              </a:solidFill>
            </a:endParaRPr>
          </a:p>
          <a:p>
            <a:pPr marL="0" indent="0">
              <a:buNone/>
              <a:tabLst>
                <a:tab pos="447675" algn="l"/>
              </a:tabLst>
            </a:pPr>
            <a:r>
              <a:rPr lang="en-US" sz="1600" dirty="0" smtClean="0">
                <a:solidFill>
                  <a:schemeClr val="accent4"/>
                </a:solidFill>
              </a:rPr>
              <a:t>%  </a:t>
            </a:r>
            <a:r>
              <a:rPr lang="en-US" sz="1600" dirty="0" err="1" smtClean="0">
                <a:solidFill>
                  <a:schemeClr val="accent4"/>
                </a:solidFill>
              </a:rPr>
              <a:t>scp</a:t>
            </a:r>
            <a:r>
              <a:rPr lang="en-US" sz="1600" dirty="0" smtClean="0">
                <a:solidFill>
                  <a:schemeClr val="accent4"/>
                </a:solidFill>
              </a:rPr>
              <a:t> -r project1 </a:t>
            </a:r>
            <a:r>
              <a:rPr lang="en-US" sz="1600" dirty="0" err="1" smtClean="0">
                <a:solidFill>
                  <a:schemeClr val="accent4"/>
                </a:solidFill>
              </a:rPr>
              <a:t>cmaxfield@mario.ece.utexas.edu</a:t>
            </a:r>
            <a:r>
              <a:rPr lang="en-US" sz="1600" dirty="0" smtClean="0">
                <a:solidFill>
                  <a:schemeClr val="accent4"/>
                </a:solidFill>
              </a:rPr>
              <a:t>:~/ee-312/</a:t>
            </a:r>
          </a:p>
          <a:p>
            <a:pPr marL="0" indent="0">
              <a:buNone/>
              <a:tabLst>
                <a:tab pos="44767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with 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712" y="1084580"/>
            <a:ext cx="44196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changes to documents, programs, web sites, and really any information</a:t>
            </a:r>
          </a:p>
          <a:p>
            <a:r>
              <a:rPr lang="en-US" dirty="0" smtClean="0"/>
              <a:t>Version control is already a part of applications like Word, Google Sheets, Wikipedia, etc.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Changes are associated with timestamps and some sort of ”revision number”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998" y="3151898"/>
            <a:ext cx="2793739" cy="12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8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818544"/>
          </a:xfrm>
        </p:spPr>
        <p:txBody>
          <a:bodyPr/>
          <a:lstStyle/>
          <a:p>
            <a:r>
              <a:rPr lang="en-US" dirty="0" smtClean="0"/>
              <a:t>SCM or Source Code Management describes a system of version control used to manage</a:t>
            </a:r>
            <a:r>
              <a:rPr lang="mr-IN" dirty="0" smtClean="0"/>
              <a:t>…</a:t>
            </a:r>
            <a:r>
              <a:rPr lang="en-US" dirty="0" smtClean="0"/>
              <a:t>source code!</a:t>
            </a:r>
          </a:p>
          <a:p>
            <a:r>
              <a:rPr lang="en-US" dirty="0" smtClean="0"/>
              <a:t>Lots of different forms of SCM over the years including: CVS, SVN, Mercurial, and 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9337" y="3574804"/>
            <a:ext cx="1569081" cy="1356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157" y="3503024"/>
            <a:ext cx="1643085" cy="222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117" y="3938320"/>
            <a:ext cx="1786700" cy="178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0936" y="3503024"/>
            <a:ext cx="1686869" cy="16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6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738" y="1306881"/>
            <a:ext cx="7315200" cy="4234713"/>
          </a:xfrm>
        </p:spPr>
      </p:pic>
      <p:sp>
        <p:nvSpPr>
          <p:cNvPr id="5" name="TextBox 4"/>
          <p:cNvSpPr txBox="1"/>
          <p:nvPr/>
        </p:nvSpPr>
        <p:spPr>
          <a:xfrm>
            <a:off x="4156284" y="6397116"/>
            <a:ext cx="745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Image provided </a:t>
            </a:r>
            <a:r>
              <a:rPr lang="en-US" dirty="0">
                <a:solidFill>
                  <a:schemeClr val="bg2"/>
                </a:solidFill>
              </a:rPr>
              <a:t>by </a:t>
            </a:r>
            <a:r>
              <a:rPr lang="en-US" dirty="0" err="1">
                <a:solidFill>
                  <a:schemeClr val="bg2"/>
                </a:solidFill>
              </a:rPr>
              <a:t>Sébastien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Dawans</a:t>
            </a:r>
            <a:r>
              <a:rPr lang="en-US" dirty="0">
                <a:solidFill>
                  <a:schemeClr val="bg2"/>
                </a:solidFill>
              </a:rPr>
              <a:t>: https://</a:t>
            </a:r>
            <a:r>
              <a:rPr lang="en-US" dirty="0" err="1">
                <a:solidFill>
                  <a:schemeClr val="bg2"/>
                </a:solidFill>
              </a:rPr>
              <a:t>github.com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 err="1">
                <a:solidFill>
                  <a:schemeClr val="bg2"/>
                </a:solidFill>
              </a:rPr>
              <a:t>sdawans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 err="1">
                <a:solidFill>
                  <a:schemeClr val="bg2"/>
                </a:solidFill>
              </a:rPr>
              <a:t>git</a:t>
            </a:r>
            <a:r>
              <a:rPr lang="en-US" dirty="0">
                <a:solidFill>
                  <a:schemeClr val="bg2"/>
                </a:solidFill>
              </a:rPr>
              <a:t>-slides</a:t>
            </a:r>
          </a:p>
        </p:txBody>
      </p:sp>
    </p:spTree>
    <p:extLst>
      <p:ext uri="{BB962C8B-B14F-4D97-AF65-F5344CB8AC3E}">
        <p14:creationId xmlns:p14="http://schemas.microsoft.com/office/powerpoint/2010/main" val="156892951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275</TotalTime>
  <Words>582</Words>
  <Application>Microsoft Macintosh PowerPoint</Application>
  <PresentationFormat>Custom</PresentationFormat>
  <Paragraphs>88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Frame</vt:lpstr>
      <vt:lpstr>Storing, Sending, and Tracking Files Recitation 2</vt:lpstr>
      <vt:lpstr>Zip in the Terminal</vt:lpstr>
      <vt:lpstr>Zip</vt:lpstr>
      <vt:lpstr>Transfer Files with SCP</vt:lpstr>
      <vt:lpstr>SCP</vt:lpstr>
      <vt:lpstr>Version Control with Git</vt:lpstr>
      <vt:lpstr>Version Control</vt:lpstr>
      <vt:lpstr>SCM</vt:lpstr>
      <vt:lpstr>SCM</vt:lpstr>
      <vt:lpstr>Git</vt:lpstr>
      <vt:lpstr>Hosting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Git with LRC</vt:lpstr>
      <vt:lpstr>GitLab</vt:lpstr>
      <vt:lpstr>SSH Keys</vt:lpstr>
      <vt:lpstr>Cloning</vt:lpstr>
      <vt:lpstr>Git Tutorials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Recitation 2</dc:title>
  <dc:creator>Colin Maxfield</dc:creator>
  <cp:lastModifiedBy>Microsoft Office User</cp:lastModifiedBy>
  <cp:revision>20</cp:revision>
  <dcterms:created xsi:type="dcterms:W3CDTF">2017-09-06T00:40:58Z</dcterms:created>
  <dcterms:modified xsi:type="dcterms:W3CDTF">2017-09-06T22:28:17Z</dcterms:modified>
</cp:coreProperties>
</file>