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96" r:id="rId10"/>
    <p:sldId id="271" r:id="rId11"/>
    <p:sldId id="261" r:id="rId12"/>
    <p:sldId id="262" r:id="rId13"/>
    <p:sldId id="263" r:id="rId14"/>
    <p:sldId id="264" r:id="rId15"/>
    <p:sldId id="265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DAE70-7631-9E44-8D8D-AB9E09BAA578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21067-73A1-9C44-8D6A-090BA57DA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102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65571" name="Text Box 1027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7C8EBD2-3F88-2C4D-BB1C-B323C3C56CF7}" type="slidenum">
              <a:rPr lang="en-US" sz="1200" smtClean="0"/>
              <a:pPr>
                <a:defRPr/>
              </a:pPr>
              <a:t>24</a:t>
            </a:fld>
            <a:endParaRPr lang="en-US" sz="1200" smtClean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charset="0"/>
              </a:rPr>
              <a:t>Longer code does not mean worse code.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E0328C3-83C7-4746-8D54-CFDC0FCC6730}" type="slidenum">
              <a:rPr lang="en-US" sz="1200">
                <a:latin typeface="Times New Roman" charset="0"/>
                <a:cs typeface="Times New Roman" charset="0"/>
              </a:rPr>
              <a:pPr/>
              <a:t>25</a:t>
            </a:fld>
            <a:endParaRPr lang="en-US" sz="12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D7565EC-910C-A946-8A11-61DDA46A4160}" type="slidenum">
              <a:rPr lang="en-US" sz="1200">
                <a:latin typeface="Times New Roman" charset="0"/>
                <a:cs typeface="Times New Roman" charset="0"/>
              </a:rPr>
              <a:pPr/>
              <a:t>37</a:t>
            </a:fld>
            <a:endParaRPr lang="en-US" sz="120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1026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67619" name="Text Box 1027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6966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7273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>
                <a:cs typeface="+mn-cs"/>
              </a:rPr>
              <a:t>A lot of little steps – chunk the tasks into meaningful sub-tasks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7581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38297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itle Placeholder 8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 sz="4000">
                <a:latin typeface="Verdana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1925" name="Text Placeholder 29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7724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 2" charset="0"/>
              <a:buNone/>
              <a:defRPr>
                <a:latin typeface="Verdana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0"/>
          </p:nvPr>
        </p:nvSpPr>
        <p:spPr>
          <a:xfrm>
            <a:off x="6705600" y="6245225"/>
            <a:ext cx="2133600" cy="4762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Wingdings" charset="0"/>
              <a:buNone/>
              <a:defRPr sz="1200" smtClean="0">
                <a:solidFill>
                  <a:srgbClr val="424242"/>
                </a:solidFill>
                <a:cs typeface="Times New Roman" charset="0"/>
              </a:defRPr>
            </a:lvl1pPr>
          </a:lstStyle>
          <a:p>
            <a:pPr defTabSz="91440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defRPr/>
            </a:pPr>
            <a:fld id="{C9AA5623-9ADC-0E40-B5F8-05C364B1EA92}" type="slidenum">
              <a:rPr lang="en-US">
                <a:latin typeface="Verdana" charset="0"/>
                <a:ea typeface="ＭＳ Ｐゴシック" charset="0"/>
              </a:rPr>
              <a:pPr defTabSz="91440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defRPr/>
              </a:pPr>
              <a:t>‹#›</a:t>
            </a:fld>
            <a:endParaRPr lang="en-US"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6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4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4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703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5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439738"/>
            <a:ext cx="8229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371600"/>
            <a:ext cx="8915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153400" y="63246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algn="r" defTabSz="91440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None/>
              <a:defRPr/>
            </a:pPr>
            <a:fld id="{4817472B-53C7-8F48-AC60-081A9B16BE53}" type="slidenum">
              <a:rPr lang="en-US" sz="1200" smtClean="0">
                <a:solidFill>
                  <a:srgbClr val="424242"/>
                </a:solidFill>
              </a:rPr>
              <a:pPr algn="r" defTabSz="91440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None/>
                <a:defRPr/>
              </a:pPr>
              <a:t>‹#›</a:t>
            </a:fld>
            <a:endParaRPr lang="en-US" sz="1200" smtClean="0">
              <a:solidFill>
                <a:srgbClr val="424242"/>
              </a:solidFill>
            </a:endParaRPr>
          </a:p>
        </p:txBody>
      </p:sp>
      <p:sp>
        <p:nvSpPr>
          <p:cNvPr id="2073" name="Line 25"/>
          <p:cNvSpPr>
            <a:spLocks noChangeShapeType="1"/>
          </p:cNvSpPr>
          <p:nvPr userDrawn="1"/>
        </p:nvSpPr>
        <p:spPr bwMode="auto">
          <a:xfrm>
            <a:off x="228600" y="12192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/>
            </a:pPr>
            <a:endParaRPr lang="en-US" sz="2000">
              <a:solidFill>
                <a:prstClr val="black"/>
              </a:solidFill>
              <a:latin typeface="Verdana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4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8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Verdan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Verdan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Verdan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Verdana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charset="0"/>
        <a:buChar char="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charset="0"/>
        <a:buChar char="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charset="0"/>
        <a:buChar char="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charset="0"/>
        <a:buChar char="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://spectrum.ieee.org/computing/software/why-software-fail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026"/>
          <p:cNvSpPr>
            <a:spLocks noGrp="1"/>
          </p:cNvSpPr>
          <p:nvPr>
            <p:ph type="title"/>
          </p:nvPr>
        </p:nvSpPr>
        <p:spPr>
          <a:xfrm>
            <a:off x="457200" y="450976"/>
            <a:ext cx="8229600" cy="7032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Structured Programming </a:t>
            </a:r>
            <a:r>
              <a:rPr lang="en-US" dirty="0">
                <a:latin typeface="Verdana" charset="0"/>
              </a:rPr>
              <a:t>+ Algorithms</a:t>
            </a:r>
          </a:p>
        </p:txBody>
      </p:sp>
      <p:sp>
        <p:nvSpPr>
          <p:cNvPr id="5122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ja-JP" altLang="en-US" sz="2000" dirty="0">
                <a:latin typeface="Verdana" charset="0"/>
              </a:rPr>
              <a:t>“</a:t>
            </a:r>
            <a:r>
              <a:rPr lang="en-US" altLang="ja-JP" sz="2000" dirty="0">
                <a:latin typeface="Verdana" charset="0"/>
              </a:rPr>
              <a:t>Think twice, code once.</a:t>
            </a:r>
            <a:r>
              <a:rPr lang="ja-JP" altLang="en-US" sz="2000" dirty="0">
                <a:latin typeface="Verdana" charset="0"/>
              </a:rPr>
              <a:t>”</a:t>
            </a:r>
            <a:endParaRPr lang="en-US" altLang="ja-JP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en-US" sz="2000" dirty="0">
                <a:latin typeface="Verdana" charset="0"/>
              </a:rPr>
              <a:t>			-- Anonymous</a:t>
            </a: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ja-JP" altLang="en-US" sz="2000" dirty="0">
                <a:latin typeface="Verdana" charset="0"/>
              </a:rPr>
              <a:t>“</a:t>
            </a:r>
            <a:r>
              <a:rPr lang="en-US" altLang="ja-JP" sz="2000" dirty="0">
                <a:latin typeface="Verdana" charset="0"/>
              </a:rPr>
              <a:t>Weeks of programming can save you hours of planning.</a:t>
            </a:r>
            <a:r>
              <a:rPr lang="ja-JP" altLang="en-US" sz="2000" dirty="0">
                <a:latin typeface="Verdana" charset="0"/>
              </a:rPr>
              <a:t>”</a:t>
            </a:r>
            <a:endParaRPr lang="en-US" altLang="ja-JP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en-US" sz="2000" dirty="0">
                <a:latin typeface="Verdana" charset="0"/>
              </a:rPr>
              <a:t>			-- Anonymous</a:t>
            </a: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en-US" sz="2400" b="1" dirty="0">
                <a:latin typeface="Verdana" charset="0"/>
              </a:rPr>
              <a:t>Plan for Today</a:t>
            </a: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Verdana" charset="0"/>
              </a:rPr>
              <a:t>More Simple C</a:t>
            </a:r>
            <a:r>
              <a:rPr lang="en-US" sz="2000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Verdana" charset="0"/>
              </a:rPr>
              <a:t>Comments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Verdana" charset="0"/>
              </a:rPr>
              <a:t>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Verdana" charset="0"/>
              </a:rPr>
              <a:t>Problem Decomposition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</a:pPr>
            <a:r>
              <a:rPr lang="en-US" sz="1400" dirty="0" smtClean="0">
                <a:latin typeface="Verdana" charset="0"/>
              </a:rPr>
              <a:t>Very l</a:t>
            </a:r>
            <a:r>
              <a:rPr lang="en-US" sz="1400" dirty="0" smtClean="0">
                <a:latin typeface="Verdana" charset="0"/>
              </a:rPr>
              <a:t>oosely </a:t>
            </a:r>
            <a:r>
              <a:rPr lang="en-US" sz="1400" dirty="0" smtClean="0">
                <a:latin typeface="Verdana" charset="0"/>
              </a:rPr>
              <a:t>based </a:t>
            </a:r>
            <a:r>
              <a:rPr lang="en-US" sz="1400" dirty="0">
                <a:latin typeface="Verdana" charset="0"/>
              </a:rPr>
              <a:t>on slides by </a:t>
            </a:r>
            <a:r>
              <a:rPr lang="en-US" sz="1400" dirty="0" err="1">
                <a:latin typeface="Verdana" charset="0"/>
              </a:rPr>
              <a:t>Reges</a:t>
            </a:r>
            <a:r>
              <a:rPr lang="en-US" sz="1400" dirty="0">
                <a:latin typeface="Verdana" charset="0"/>
              </a:rPr>
              <a:t> and </a:t>
            </a:r>
            <a:r>
              <a:rPr lang="en-US" sz="1400" dirty="0" err="1">
                <a:latin typeface="Verdana" charset="0"/>
              </a:rPr>
              <a:t>Stepp</a:t>
            </a:r>
            <a:r>
              <a:rPr lang="en-US" sz="1400" dirty="0">
                <a:latin typeface="Verdana" charset="0"/>
              </a:rPr>
              <a:t> at </a:t>
            </a:r>
            <a:r>
              <a:rPr lang="en-US" sz="1400" dirty="0" err="1">
                <a:latin typeface="Verdana" charset="0"/>
              </a:rPr>
              <a:t>buildingjavaprograms.com</a:t>
            </a:r>
            <a:endParaRPr lang="en-US" sz="2000" dirty="0">
              <a:latin typeface="Verdan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b="1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25130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mtClean="0">
              <a:latin typeface="Arial" charset="0"/>
            </a:endParaRPr>
          </a:p>
          <a:p>
            <a:endParaRPr lang="en-US" sz="2000" smtClean="0">
              <a:latin typeface="Arial" charset="0"/>
              <a:hlinkClick r:id=""/>
            </a:endParaRPr>
          </a:p>
          <a:p>
            <a:endParaRPr lang="en-US" sz="2000" smtClean="0">
              <a:latin typeface="Arial" charset="0"/>
              <a:hlinkClick r:id=""/>
            </a:endParaRPr>
          </a:p>
          <a:p>
            <a:endParaRPr lang="en-US" sz="2000" smtClean="0">
              <a:latin typeface="Arial" charset="0"/>
              <a:hlinkClick r:id=""/>
            </a:endParaRPr>
          </a:p>
          <a:p>
            <a:r>
              <a:rPr lang="en-US" sz="2000" smtClean="0">
                <a:latin typeface="Arial" charset="0"/>
                <a:hlinkClick r:id=""/>
              </a:rPr>
              <a:t>http://spectrum.ieee.org/computing/software/why-software-fails</a:t>
            </a:r>
            <a:endParaRPr lang="en-US" sz="2000">
              <a:latin typeface="Arial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82763"/>
            <a:ext cx="919162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55974" y="226134"/>
            <a:ext cx="8835625" cy="280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/>
            <a:r>
              <a:rPr lang="en-US" sz="2800" dirty="0" smtClean="0">
                <a:solidFill>
                  <a:srgbClr val="660066"/>
                </a:solidFill>
                <a:latin typeface="+mj-lt"/>
                <a:cs typeface="Cambria"/>
              </a:rPr>
              <a:t>Managing Complexity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latin typeface="Cambria"/>
                <a:cs typeface="Cambria"/>
              </a:rPr>
              <a:t>Building </a:t>
            </a:r>
            <a:r>
              <a:rPr lang="en-US" sz="2800" dirty="0">
                <a:latin typeface="Cambria"/>
                <a:cs typeface="Cambria"/>
              </a:rPr>
              <a:t>complex systems is hard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latin typeface="Cambria"/>
                <a:cs typeface="Cambria"/>
              </a:rPr>
              <a:t>Some of the most complex systems are </a:t>
            </a:r>
            <a:br>
              <a:rPr lang="en-US" sz="2800" dirty="0">
                <a:latin typeface="Cambria"/>
                <a:cs typeface="Cambria"/>
              </a:rPr>
            </a:br>
            <a:r>
              <a:rPr lang="en-US" sz="2800" dirty="0" smtClean="0">
                <a:latin typeface="Cambria"/>
                <a:cs typeface="Cambria"/>
              </a:rPr>
              <a:t>software systems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975" y="6209636"/>
            <a:ext cx="801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hlinkClick r:id="rId3"/>
              </a:rPr>
              <a:t>http://spectrum.ieee.org/computing/software/why-software-fails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sugar_cook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2396" r="3035" b="1958"/>
          <a:stretch>
            <a:fillRect/>
          </a:stretch>
        </p:blipFill>
        <p:spPr bwMode="auto">
          <a:xfrm>
            <a:off x="6477000" y="2876550"/>
            <a:ext cx="2365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Algorithms</a:t>
            </a:r>
            <a:endParaRPr lang="en-US">
              <a:latin typeface="Verdana" charset="0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b="1">
                <a:latin typeface="Verdana" charset="0"/>
              </a:rPr>
              <a:t>algorithm</a:t>
            </a:r>
            <a:r>
              <a:rPr lang="en-GB">
                <a:latin typeface="Verdana" charset="0"/>
              </a:rPr>
              <a:t>: A list of steps for solving a problem.</a:t>
            </a:r>
          </a:p>
          <a:p>
            <a:pPr eaLnBrk="1" hangingPunct="1">
              <a:spcBef>
                <a:spcPts val="150"/>
              </a:spcBef>
              <a:buFont typeface="Wingdings 2" charset="0"/>
              <a:buNone/>
            </a:pPr>
            <a:endParaRPr lang="en-GB" sz="800">
              <a:latin typeface="Verdana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GB">
                <a:latin typeface="Verdana" charset="0"/>
              </a:rPr>
              <a:t>Example algorithm: "Bake sugar cookies"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Mix the dry ingredients.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Cream the butter and sugar.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Beat in the eggs.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Stir in the dry ingredients.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Set the oven temperature.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Set the timer.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Place the cookies into the oven.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Allow the cookies to bake.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Spread frosting and sprinkles onto the cookies.</a:t>
            </a:r>
          </a:p>
          <a:p>
            <a:pPr lvl="1" eaLnBrk="1" hangingPunct="1">
              <a:spcBef>
                <a:spcPts val="50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...</a:t>
            </a:r>
            <a:endParaRPr lang="en-US">
              <a:solidFill>
                <a:srgbClr val="40404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37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Problems with algorithms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Verdana" charset="0"/>
              </a:rPr>
              <a:t>lack of structure</a:t>
            </a:r>
            <a:r>
              <a:rPr lang="en-US">
                <a:latin typeface="Verdana" charset="0"/>
              </a:rPr>
              <a:t>: Many tiny steps; tough to remember.</a:t>
            </a:r>
          </a:p>
          <a:p>
            <a:pPr lvl="1" eaLnBrk="1" hangingPunct="1"/>
            <a:endParaRPr lang="en-US" sz="800">
              <a:latin typeface="Verdana" charset="0"/>
            </a:endParaRPr>
          </a:p>
          <a:p>
            <a:pPr eaLnBrk="1" hangingPunct="1"/>
            <a:r>
              <a:rPr lang="en-US" i="1">
                <a:latin typeface="Verdana" charset="0"/>
              </a:rPr>
              <a:t>redundancy</a:t>
            </a:r>
            <a:r>
              <a:rPr lang="en-US">
                <a:latin typeface="Verdana" charset="0"/>
              </a:rPr>
              <a:t>: Consider making a double batch...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Cream the butter and sugar.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Beat in the eggs.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Stir in the dry ingredients.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  <a:latin typeface="Verdana" charset="0"/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  <a:latin typeface="Verdana" charset="0"/>
              </a:rPr>
              <a:t>Set the timer.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  <a:latin typeface="Verdana" charset="0"/>
              </a:rPr>
              <a:t>Place the first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003399"/>
                </a:solidFill>
                <a:latin typeface="Verdana" charset="0"/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  <a:latin typeface="Verdana" charset="0"/>
              </a:rPr>
              <a:t>Set the timer.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  <a:latin typeface="Verdana" charset="0"/>
              </a:rPr>
              <a:t>Place the second batch of cookies into the oven.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800000"/>
                </a:solidFill>
                <a:latin typeface="Verdana" charset="0"/>
              </a:rPr>
              <a:t>Allow the cookies to bake.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Mix ingredients for frosting.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>
                <a:solidFill>
                  <a:srgbClr val="404040"/>
                </a:solidFill>
                <a:latin typeface="Verdana" charset="0"/>
              </a:rPr>
              <a:t>...</a:t>
            </a:r>
            <a:endParaRPr lang="en-US" sz="1800">
              <a:solidFill>
                <a:srgbClr val="40404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Structured algorithms</a:t>
            </a:r>
            <a:endParaRPr lang="en-US">
              <a:latin typeface="Verdana" charset="0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GB" sz="2000" b="1" dirty="0">
                <a:latin typeface="Verdana" charset="0"/>
              </a:rPr>
              <a:t>structured algorithm</a:t>
            </a:r>
            <a:r>
              <a:rPr lang="en-GB" sz="2000" dirty="0">
                <a:latin typeface="Verdana" charset="0"/>
              </a:rPr>
              <a:t>: </a:t>
            </a:r>
            <a:r>
              <a:rPr lang="en-GB" sz="2000" dirty="0" smtClean="0">
                <a:latin typeface="Verdana" charset="0"/>
              </a:rPr>
              <a:t>Split solution </a:t>
            </a:r>
            <a:r>
              <a:rPr lang="en-GB" sz="2000" dirty="0">
                <a:latin typeface="Verdana" charset="0"/>
              </a:rPr>
              <a:t>into coherent tasks.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u="sng" dirty="0">
                <a:latin typeface="Verdana" charset="0"/>
              </a:rPr>
              <a:t>1</a:t>
            </a:r>
            <a:r>
              <a:rPr lang="en-GB" sz="1600" u="sng" dirty="0">
                <a:latin typeface="Verdana" charset="0"/>
              </a:rPr>
              <a:t>	</a:t>
            </a:r>
            <a:r>
              <a:rPr lang="en-GB" sz="1800" u="sng" dirty="0">
                <a:latin typeface="Verdana" charset="0"/>
              </a:rPr>
              <a:t>Make the cookie batter.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Cream the butter and sugar.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Beat in the eggs.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Stir in the dry ingredients.</a:t>
            </a:r>
            <a:endParaRPr lang="en-GB" dirty="0">
              <a:solidFill>
                <a:srgbClr val="404040"/>
              </a:solidFill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800" b="1" u="sng" dirty="0">
                <a:latin typeface="Verdana" charset="0"/>
              </a:rPr>
              <a:t>2</a:t>
            </a:r>
            <a:r>
              <a:rPr lang="en-GB" sz="1800" u="sng" dirty="0">
                <a:latin typeface="Verdana" charset="0"/>
              </a:rPr>
              <a:t>	Bake the cookies.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Set the timer.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Place the cookies into the oven.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Allow the cookies to bake.</a:t>
            </a:r>
            <a:endParaRPr lang="en-GB" dirty="0">
              <a:solidFill>
                <a:srgbClr val="404040"/>
              </a:solidFill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800" b="1" u="sng" dirty="0">
                <a:latin typeface="Verdana" charset="0"/>
              </a:rPr>
              <a:t>3</a:t>
            </a:r>
            <a:r>
              <a:rPr lang="en-GB" sz="1800" u="sng" dirty="0">
                <a:latin typeface="Verdana" charset="0"/>
              </a:rPr>
              <a:t>	Add frosting and sprinkles.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Mix the ingredients for the frosting.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Spread frosting and sprinkles onto the cookies.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800" dirty="0">
                <a:solidFill>
                  <a:srgbClr val="404040"/>
                </a:solidFill>
                <a:latin typeface="Verdana" charset="0"/>
              </a:rPr>
              <a:t>...</a:t>
            </a:r>
            <a:endParaRPr lang="en-US" sz="1800" dirty="0">
              <a:solidFill>
                <a:srgbClr val="40404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900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Removing redundancy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Verdana" charset="0"/>
              </a:rPr>
              <a:t>A well-structured algorithm can describe repeated tasks with less redundancy.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endParaRPr lang="en-GB" sz="800"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b="1" u="sng">
                <a:latin typeface="Verdana" charset="0"/>
              </a:rPr>
              <a:t>1</a:t>
            </a:r>
            <a:r>
              <a:rPr lang="en-GB" u="sng">
                <a:latin typeface="Verdana" charset="0"/>
              </a:rPr>
              <a:t> Make the cookie batter.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Mix the dry ingredients.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...</a:t>
            </a:r>
            <a:endParaRPr lang="en-GB" sz="800">
              <a:solidFill>
                <a:srgbClr val="404040"/>
              </a:solidFill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endParaRPr lang="en-GB" sz="800">
              <a:solidFill>
                <a:srgbClr val="404040"/>
              </a:solidFill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b="1" u="sng">
                <a:solidFill>
                  <a:srgbClr val="003399"/>
                </a:solidFill>
                <a:latin typeface="Verdana" charset="0"/>
              </a:rPr>
              <a:t>2a</a:t>
            </a:r>
            <a:r>
              <a:rPr lang="en-GB" u="sng">
                <a:solidFill>
                  <a:srgbClr val="003399"/>
                </a:solidFill>
                <a:latin typeface="Verdana" charset="0"/>
              </a:rPr>
              <a:t> Bake the cookies (first batch).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Set the oven temperature.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Set the timer.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...</a:t>
            </a:r>
          </a:p>
          <a:p>
            <a:pPr lvl="2" eaLnBrk="1" hangingPunct="1">
              <a:lnSpc>
                <a:spcPct val="90000"/>
              </a:lnSpc>
              <a:spcBef>
                <a:spcPts val="450"/>
              </a:spcBef>
            </a:pPr>
            <a:endParaRPr lang="en-GB" sz="900">
              <a:solidFill>
                <a:srgbClr val="404040"/>
              </a:solidFill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b="1" u="sng">
                <a:solidFill>
                  <a:srgbClr val="003399"/>
                </a:solidFill>
                <a:latin typeface="Verdana" charset="0"/>
              </a:rPr>
              <a:t>2b</a:t>
            </a:r>
            <a:r>
              <a:rPr lang="en-GB" u="sng">
                <a:solidFill>
                  <a:srgbClr val="003399"/>
                </a:solidFill>
                <a:latin typeface="Verdana" charset="0"/>
              </a:rPr>
              <a:t> Bake the cookies (second batch).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endParaRPr lang="en-GB" sz="800">
              <a:latin typeface="Verdana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b="1" u="sng">
                <a:latin typeface="Verdana" charset="0"/>
              </a:rPr>
              <a:t>3</a:t>
            </a:r>
            <a:r>
              <a:rPr lang="en-GB" u="sng">
                <a:latin typeface="Verdana" charset="0"/>
              </a:rPr>
              <a:t> Decorate the cookies.</a:t>
            </a:r>
          </a:p>
          <a:p>
            <a:pPr lvl="1" eaLnBrk="1" hangingPunct="1">
              <a:lnSpc>
                <a:spcPct val="90000"/>
              </a:lnSpc>
              <a:spcBef>
                <a:spcPts val="450"/>
              </a:spcBef>
            </a:pPr>
            <a:r>
              <a:rPr lang="en-GB">
                <a:solidFill>
                  <a:srgbClr val="404040"/>
                </a:solidFill>
                <a:latin typeface="Verdana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4114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A program with redundancy</a:t>
            </a:r>
            <a:endParaRPr lang="en-US">
              <a:latin typeface="Verdana" charset="0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 smtClean="0">
                <a:latin typeface="Courier New" charset="0"/>
              </a:rPr>
              <a:t>	  </a:t>
            </a:r>
            <a:r>
              <a:rPr lang="en-GB" sz="1600" b="1" dirty="0" smtClean="0">
                <a:solidFill>
                  <a:srgbClr val="1EBE95"/>
                </a:solidFill>
                <a:latin typeface="Courier New" charset="0"/>
              </a:rPr>
              <a:t>// This program displays a delicious recipe for baking cookies.</a:t>
            </a:r>
            <a:endParaRPr lang="en-GB" sz="1600" b="1" dirty="0">
              <a:solidFill>
                <a:srgbClr val="1EBE95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</a:t>
            </a:r>
            <a:r>
              <a:rPr lang="en-GB" sz="1600" dirty="0" err="1" smtClean="0">
                <a:latin typeface="Courier New" charset="0"/>
              </a:rPr>
              <a:t>int</a:t>
            </a:r>
            <a:r>
              <a:rPr lang="en-GB" sz="1600" dirty="0" smtClean="0">
                <a:latin typeface="Courier New" charset="0"/>
              </a:rPr>
              <a:t> main(void) </a:t>
            </a:r>
            <a:r>
              <a:rPr lang="en-GB" sz="1600" dirty="0">
                <a:latin typeface="Courier New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"Mix the dry </a:t>
            </a:r>
            <a:r>
              <a:rPr lang="en-GB" sz="1600" dirty="0" smtClean="0">
                <a:latin typeface="Courier New" charset="0"/>
              </a:rPr>
              <a:t>ingredients.\n"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"Cream the butter and sugar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"Beat in the eggs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"Stir in the dry ingredients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        </a:t>
            </a:r>
            <a:r>
              <a:rPr lang="en-GB" sz="1600" dirty="0" err="1" smtClean="0">
                <a:solidFill>
                  <a:srgbClr val="003399"/>
                </a:solidFill>
                <a:latin typeface="Courier New" charset="0"/>
              </a:rPr>
              <a:t>printf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(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"Set the oven temperature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.\n"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        </a:t>
            </a:r>
            <a:r>
              <a:rPr lang="en-GB" sz="1600" dirty="0" err="1" smtClean="0">
                <a:solidFill>
                  <a:srgbClr val="003399"/>
                </a:solidFill>
                <a:latin typeface="Courier New" charset="0"/>
              </a:rPr>
              <a:t>printf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(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"Set the timer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.\n"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        </a:t>
            </a:r>
            <a:r>
              <a:rPr lang="en-GB" sz="1600" dirty="0" err="1" smtClean="0">
                <a:solidFill>
                  <a:srgbClr val="003399"/>
                </a:solidFill>
                <a:latin typeface="Courier New" charset="0"/>
              </a:rPr>
              <a:t>printf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(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"Place a batch of cookies into the oven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.\n"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        </a:t>
            </a:r>
            <a:r>
              <a:rPr lang="en-GB" sz="1600" dirty="0" err="1" smtClean="0">
                <a:solidFill>
                  <a:srgbClr val="003399"/>
                </a:solidFill>
                <a:latin typeface="Courier New" charset="0"/>
              </a:rPr>
              <a:t>printf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(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"Allow the cookies to bake</a:t>
            </a:r>
            <a:r>
              <a:rPr lang="en-GB" sz="1600" dirty="0" smtClean="0">
                <a:solidFill>
                  <a:srgbClr val="003399"/>
                </a:solidFill>
                <a:latin typeface="Courier New" charset="0"/>
              </a:rPr>
              <a:t>.\n"</a:t>
            </a:r>
            <a:r>
              <a:rPr lang="en-GB" sz="1600" dirty="0">
                <a:solidFill>
                  <a:srgbClr val="003399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        </a:t>
            </a:r>
            <a:r>
              <a:rPr lang="en-GB" sz="1600" b="1" dirty="0" err="1" smtClean="0">
                <a:solidFill>
                  <a:srgbClr val="800000"/>
                </a:solidFill>
                <a:latin typeface="Courier New" charset="0"/>
              </a:rPr>
              <a:t>printf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"Set the oven temperature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.\n"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        </a:t>
            </a:r>
            <a:r>
              <a:rPr lang="en-GB" sz="1600" b="1" dirty="0" err="1" smtClean="0">
                <a:solidFill>
                  <a:srgbClr val="800000"/>
                </a:solidFill>
                <a:latin typeface="Courier New" charset="0"/>
              </a:rPr>
              <a:t>printf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"Set the timer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.\n"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        </a:t>
            </a:r>
            <a:r>
              <a:rPr lang="en-GB" sz="1600" b="1" dirty="0" err="1" smtClean="0">
                <a:solidFill>
                  <a:srgbClr val="800000"/>
                </a:solidFill>
                <a:latin typeface="Courier New" charset="0"/>
              </a:rPr>
              <a:t>printf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"Place a batch of cookies into the oven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.\n"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        </a:t>
            </a:r>
            <a:r>
              <a:rPr lang="en-GB" sz="1600" b="1" dirty="0" err="1" smtClean="0">
                <a:solidFill>
                  <a:srgbClr val="800000"/>
                </a:solidFill>
                <a:latin typeface="Courier New" charset="0"/>
              </a:rPr>
              <a:t>printf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(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"Allow the cookies to bake</a:t>
            </a:r>
            <a:r>
              <a:rPr lang="en-GB" sz="1600" b="1" dirty="0" smtClean="0">
                <a:solidFill>
                  <a:srgbClr val="800000"/>
                </a:solidFill>
                <a:latin typeface="Courier New" charset="0"/>
              </a:rPr>
              <a:t>.\n"</a:t>
            </a:r>
            <a:r>
              <a:rPr lang="en-GB" sz="1600" b="1" dirty="0">
                <a:solidFill>
                  <a:srgbClr val="800000"/>
                </a:solidFill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</a:t>
            </a:r>
            <a:r>
              <a:rPr lang="en-GB" sz="1600" dirty="0" smtClean="0">
                <a:latin typeface="Courier New" charset="0"/>
              </a:rPr>
              <a:t>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"Mix ingredients for frosting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"Spread frosting and sprinkles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14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Verdana" charset="0"/>
              </a:rPr>
              <a:t>Problem Decomposition</a:t>
            </a:r>
            <a:endParaRPr lang="en-US" dirty="0">
              <a:latin typeface="Verdana" charset="0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b="1" dirty="0" smtClean="0">
                <a:latin typeface="Verdana" charset="0"/>
              </a:rPr>
              <a:t>function</a:t>
            </a:r>
            <a:r>
              <a:rPr lang="en-GB" dirty="0" smtClean="0">
                <a:latin typeface="Verdana" charset="0"/>
              </a:rPr>
              <a:t>: </a:t>
            </a:r>
            <a:r>
              <a:rPr lang="en-GB" dirty="0">
                <a:latin typeface="Verdana" charset="0"/>
              </a:rPr>
              <a:t>A named group of statements.</a:t>
            </a:r>
          </a:p>
          <a:p>
            <a:pPr lvl="2" eaLnBrk="1" hangingPunct="1">
              <a:lnSpc>
                <a:spcPct val="110000"/>
              </a:lnSpc>
            </a:pPr>
            <a:r>
              <a:rPr lang="en-GB" dirty="0">
                <a:latin typeface="Verdana" charset="0"/>
              </a:rPr>
              <a:t>denotes the </a:t>
            </a:r>
            <a:r>
              <a:rPr lang="en-GB" i="1" dirty="0">
                <a:latin typeface="Verdana" charset="0"/>
              </a:rPr>
              <a:t>structure</a:t>
            </a:r>
            <a:r>
              <a:rPr lang="en-GB" dirty="0">
                <a:latin typeface="Verdana" charset="0"/>
              </a:rPr>
              <a:t> of a program</a:t>
            </a:r>
          </a:p>
          <a:p>
            <a:pPr lvl="2" eaLnBrk="1" hangingPunct="1">
              <a:lnSpc>
                <a:spcPct val="110000"/>
              </a:lnSpc>
            </a:pPr>
            <a:r>
              <a:rPr lang="en-GB" dirty="0">
                <a:latin typeface="Verdana" charset="0"/>
              </a:rPr>
              <a:t>eliminates </a:t>
            </a:r>
            <a:r>
              <a:rPr lang="en-GB" i="1" dirty="0">
                <a:latin typeface="Verdana" charset="0"/>
              </a:rPr>
              <a:t>redundancy</a:t>
            </a:r>
            <a:r>
              <a:rPr lang="en-GB" dirty="0">
                <a:latin typeface="Verdana" charset="0"/>
              </a:rPr>
              <a:t> by code reuse</a:t>
            </a:r>
            <a:endParaRPr lang="en-US" dirty="0">
              <a:latin typeface="Verdana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GB" b="1" dirty="0">
              <a:latin typeface="Verdan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GB" b="1" dirty="0">
                <a:latin typeface="Verdana" charset="0"/>
              </a:rPr>
              <a:t>procedural decomposition</a:t>
            </a:r>
            <a:r>
              <a:rPr lang="en-GB" dirty="0">
                <a:latin typeface="Verdana" charset="0"/>
              </a:rPr>
              <a:t>:</a:t>
            </a:r>
            <a:br>
              <a:rPr lang="en-GB" dirty="0">
                <a:latin typeface="Verdana" charset="0"/>
              </a:rPr>
            </a:br>
            <a:r>
              <a:rPr lang="en-GB" dirty="0">
                <a:latin typeface="Verdana" charset="0"/>
              </a:rPr>
              <a:t>dividing a problem into </a:t>
            </a:r>
            <a:r>
              <a:rPr lang="en-GB" dirty="0" smtClean="0">
                <a:latin typeface="Verdana" charset="0"/>
              </a:rPr>
              <a:t>functions</a:t>
            </a:r>
            <a:endParaRPr lang="en-GB" dirty="0">
              <a:latin typeface="Verdana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GB" dirty="0">
              <a:latin typeface="Verdana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GB" dirty="0">
              <a:latin typeface="Verdan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dirty="0">
                <a:latin typeface="Verdana" charset="0"/>
              </a:rPr>
              <a:t>Writing a </a:t>
            </a:r>
            <a:r>
              <a:rPr lang="en-GB" dirty="0" smtClean="0">
                <a:latin typeface="Verdana" charset="0"/>
              </a:rPr>
              <a:t>function </a:t>
            </a:r>
            <a:r>
              <a:rPr lang="en-GB" dirty="0">
                <a:latin typeface="Verdana" charset="0"/>
              </a:rPr>
              <a:t>is like</a:t>
            </a:r>
            <a:br>
              <a:rPr lang="en-GB" dirty="0">
                <a:latin typeface="Verdana" charset="0"/>
              </a:rPr>
            </a:br>
            <a:r>
              <a:rPr lang="en-GB" dirty="0">
                <a:latin typeface="Verdana" charset="0"/>
              </a:rPr>
              <a:t>adding a new command to C</a:t>
            </a:r>
            <a:r>
              <a:rPr lang="en-GB" dirty="0" smtClean="0">
                <a:latin typeface="Verdana" charset="0"/>
              </a:rPr>
              <a:t>.</a:t>
            </a:r>
            <a:endParaRPr lang="en-GB" dirty="0">
              <a:latin typeface="Verdana" charset="0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5943600" y="1928813"/>
            <a:ext cx="3048000" cy="4572000"/>
            <a:chOff x="3744" y="1344"/>
            <a:chExt cx="1920" cy="2880"/>
          </a:xfrm>
        </p:grpSpPr>
        <p:sp>
          <p:nvSpPr>
            <p:cNvPr id="378885" name="Text Box 5"/>
            <p:cNvSpPr txBox="1">
              <a:spLocks noChangeArrowheads="1"/>
            </p:cNvSpPr>
            <p:nvPr/>
          </p:nvSpPr>
          <p:spPr bwMode="auto">
            <a:xfrm>
              <a:off x="3744" y="1344"/>
              <a:ext cx="1920" cy="2880"/>
            </a:xfrm>
            <a:prstGeom prst="rect">
              <a:avLst/>
            </a:prstGeom>
            <a:solidFill>
              <a:srgbClr val="F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Times New Roman" charset="0"/>
                </a:defRPr>
              </a:lvl1pPr>
              <a:lvl2pPr marL="125412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2pPr>
              <a:lvl3pPr marL="136842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3pPr>
              <a:lvl4pPr marL="148272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  <a:defRPr/>
              </a:pPr>
              <a:r>
                <a:rPr lang="en-US" b="1" dirty="0" smtClean="0"/>
                <a:t>your program</a:t>
              </a:r>
            </a:p>
          </p:txBody>
        </p:sp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3840" y="1597"/>
              <a:ext cx="1728" cy="91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Times New Roman" charset="0"/>
                </a:defRPr>
              </a:lvl1pPr>
              <a:lvl2pPr marL="628650" indent="-23177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  <a:defRPr/>
              </a:pPr>
              <a:r>
                <a:rPr lang="en-US" b="1" u="sng" dirty="0" smtClean="0"/>
                <a:t>function A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</p:txBody>
        </p:sp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3840" y="2544"/>
              <a:ext cx="1728" cy="699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Times New Roman" charset="0"/>
                </a:defRPr>
              </a:lvl1pPr>
              <a:lvl2pPr marL="628650" indent="-23177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  <a:defRPr/>
              </a:pPr>
              <a:r>
                <a:rPr lang="en-US" b="1" u="sng" dirty="0" smtClean="0"/>
                <a:t>function B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840" y="3277"/>
              <a:ext cx="1728" cy="914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2575" indent="-282575" eaLnBrk="0" hangingPunct="0">
                <a:defRPr sz="20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Times New Roman" charset="0"/>
                </a:defRPr>
              </a:lvl1pPr>
              <a:lvl2pPr marL="628650" indent="-231775"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5pPr>
              <a:lvl6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6pPr>
              <a:lvl7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7pPr>
              <a:lvl8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8pPr>
              <a:lvl9pPr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buFont typeface="Wingdings" charset="0"/>
                <a:buChar char="n"/>
                <a:defRPr sz="2000">
                  <a:solidFill>
                    <a:schemeClr val="tx1"/>
                  </a:solidFill>
                  <a:latin typeface="Verdana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charset="0"/>
                <a:buNone/>
                <a:defRPr/>
              </a:pPr>
              <a:r>
                <a:rPr lang="en-US" b="1" u="sng" dirty="0" smtClean="0"/>
                <a:t>function C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  <a:p>
              <a:pPr lvl="1" eaLnBrk="1" hangingPunct="1"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US" dirty="0" smtClean="0">
                  <a:ea typeface="ＭＳ Ｐゴシック" charset="0"/>
                </a:rPr>
                <a:t>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042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Verdana" charset="0"/>
              </a:rPr>
              <a:t>Using Functions for Procedural Decomposition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 2" charset="0"/>
              <a:buNone/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1. Design the algorithm.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Look at the structure, and which commands are repeated.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Decide what are the important overall tasks.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dirty="0">
              <a:latin typeface="Verdana" charset="0"/>
            </a:endParaRPr>
          </a:p>
          <a:p>
            <a:pPr eaLnBrk="1" hangingPunct="1">
              <a:lnSpc>
                <a:spcPct val="110000"/>
              </a:lnSpc>
              <a:buFont typeface="Wingdings 2" charset="0"/>
              <a:buNone/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2. </a:t>
            </a:r>
            <a:r>
              <a:rPr lang="en-GB" b="1" dirty="0">
                <a:latin typeface="Verdana" charset="0"/>
              </a:rPr>
              <a:t>Declare</a:t>
            </a:r>
            <a:r>
              <a:rPr lang="en-GB" dirty="0">
                <a:latin typeface="Verdana" charset="0"/>
              </a:rPr>
              <a:t> (write down) the functions.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Arrange statements into groups and give each group a name.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endParaRPr lang="en-GB" dirty="0">
              <a:latin typeface="Verdana" charset="0"/>
            </a:endParaRPr>
          </a:p>
          <a:p>
            <a:pPr eaLnBrk="1" hangingPunct="1">
              <a:lnSpc>
                <a:spcPct val="110000"/>
              </a:lnSpc>
              <a:buFont typeface="Wingdings 2" charset="0"/>
              <a:buNone/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3. </a:t>
            </a:r>
            <a:r>
              <a:rPr lang="en-GB" b="1" dirty="0">
                <a:latin typeface="Verdana" charset="0"/>
              </a:rPr>
              <a:t>Call</a:t>
            </a:r>
            <a:r>
              <a:rPr lang="en-GB" dirty="0">
                <a:latin typeface="Verdana" charset="0"/>
              </a:rPr>
              <a:t> (run) the functions.</a:t>
            </a:r>
          </a:p>
          <a:p>
            <a:pPr lvl="1" eaLnBrk="1" hangingPunct="1">
              <a:lnSpc>
                <a:spcPct val="110000"/>
              </a:lnSpc>
              <a:tabLst>
                <a:tab pos="3200400" algn="l"/>
              </a:tabLst>
            </a:pPr>
            <a:r>
              <a:rPr lang="en-GB" dirty="0">
                <a:latin typeface="Verdana" charset="0"/>
              </a:rPr>
              <a:t>The program's </a:t>
            </a:r>
            <a:r>
              <a:rPr lang="en-GB" dirty="0">
                <a:latin typeface="Courier New" charset="0"/>
              </a:rPr>
              <a:t>main</a:t>
            </a:r>
            <a:r>
              <a:rPr lang="en-GB" dirty="0">
                <a:latin typeface="Verdana" charset="0"/>
              </a:rPr>
              <a:t> function executes the other </a:t>
            </a:r>
            <a:r>
              <a:rPr lang="en-GB" dirty="0" smtClean="0">
                <a:latin typeface="Verdana" charset="0"/>
              </a:rPr>
              <a:t>functions</a:t>
            </a:r>
            <a:r>
              <a:rPr lang="en-GB" dirty="0" smtClean="0">
                <a:latin typeface="Verdana" charset="0"/>
              </a:rPr>
              <a:t> </a:t>
            </a:r>
            <a:r>
              <a:rPr lang="en-GB" dirty="0">
                <a:latin typeface="Verdana" charset="0"/>
              </a:rPr>
              <a:t>to perform the overall task.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5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Design of an algorithm</a:t>
            </a:r>
            <a:endParaRPr lang="en-US">
              <a:latin typeface="Verdana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// This program displays a delicious recipe for baking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int main(void) {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        // Step 1: Make the cake batter.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printf("Mix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printf("Cream the butter and sugar.");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printf("Beat in the eggs.");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printf("Stir in the dry ingredients.");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endParaRPr lang="en-GB" sz="800">
              <a:solidFill>
                <a:srgbClr val="003399"/>
              </a:solidFill>
              <a:latin typeface="Courier New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        // Step 2a: Bake cookies (first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solidFill>
                  <a:srgbClr val="003399"/>
                </a:solidFill>
                <a:latin typeface="Courier New" charset="0"/>
              </a:rPr>
              <a:t>        printf("Set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solidFill>
                  <a:srgbClr val="003399"/>
                </a:solidFill>
                <a:latin typeface="Courier New" charset="0"/>
              </a:rPr>
              <a:t>        printf("Set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solidFill>
                  <a:srgbClr val="003399"/>
                </a:solidFill>
                <a:latin typeface="Courier New" charset="0"/>
              </a:rPr>
              <a:t>        printf("Place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solidFill>
                  <a:srgbClr val="003399"/>
                </a:solidFill>
                <a:latin typeface="Courier New" charset="0"/>
              </a:rPr>
              <a:t>        printf("Allow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endParaRPr lang="en-GB" sz="800" b="1">
              <a:solidFill>
                <a:srgbClr val="800000"/>
              </a:solidFill>
              <a:latin typeface="Courier New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        // Step 2b: Bake cookies (second batch).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800000"/>
                </a:solidFill>
                <a:latin typeface="Courier New" charset="0"/>
              </a:rPr>
              <a:t>        printf("Set the oven temperature.");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800000"/>
                </a:solidFill>
                <a:latin typeface="Courier New" charset="0"/>
              </a:rPr>
              <a:t>        printf("Set the timer.");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800000"/>
                </a:solidFill>
                <a:latin typeface="Courier New" charset="0"/>
              </a:rPr>
              <a:t>        printf("Place a batch of cookies into the oven.");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800000"/>
                </a:solidFill>
                <a:latin typeface="Courier New" charset="0"/>
              </a:rPr>
              <a:t>        printf("Allow the cookies to bake.");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endParaRPr lang="en-GB" sz="80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        // Step 3: Decorate the cookies.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printf("Mix ingredients for frosting.");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printf("Spread frosting and sprinkles.");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70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Problem Decomposition</a:t>
            </a:r>
            <a:endParaRPr lang="en-US" dirty="0">
              <a:latin typeface="Verdana" charset="0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Verdana" charset="0"/>
              </a:rPr>
              <a:t>function: </a:t>
            </a:r>
            <a:r>
              <a:rPr lang="en-US" dirty="0">
                <a:latin typeface="Verdana" charset="0"/>
              </a:rPr>
              <a:t>a set of statements which is given a name, so it can be executed in a program.</a:t>
            </a:r>
          </a:p>
          <a:p>
            <a:pPr eaLnBrk="1" hangingPunct="1"/>
            <a:r>
              <a:rPr lang="en-US" dirty="0" smtClean="0">
                <a:latin typeface="Verdana" charset="0"/>
              </a:rPr>
              <a:t>Functions </a:t>
            </a:r>
            <a:r>
              <a:rPr lang="en-US" dirty="0">
                <a:latin typeface="Verdana" charset="0"/>
              </a:rPr>
              <a:t>simplify our programs by eliminating redundancy and breaking our program into manageable, cohesive pieces.</a:t>
            </a:r>
          </a:p>
          <a:p>
            <a:pPr eaLnBrk="1" hangingPunct="1"/>
            <a:r>
              <a:rPr lang="en-US" dirty="0">
                <a:latin typeface="Verdana" charset="0"/>
              </a:rPr>
              <a:t>Breaking a problem down into </a:t>
            </a:r>
            <a:r>
              <a:rPr lang="en-US" dirty="0" smtClean="0">
                <a:latin typeface="Verdana" charset="0"/>
              </a:rPr>
              <a:t>functions </a:t>
            </a:r>
            <a:r>
              <a:rPr lang="en-US" dirty="0">
                <a:latin typeface="Verdana" charset="0"/>
              </a:rPr>
              <a:t>is called </a:t>
            </a:r>
            <a:r>
              <a:rPr lang="en-US" u="sng" dirty="0">
                <a:latin typeface="Verdana" charset="0"/>
              </a:rPr>
              <a:t>procedural decomposition</a:t>
            </a:r>
            <a:r>
              <a:rPr lang="en-US" dirty="0">
                <a:latin typeface="Verdana" charset="0"/>
              </a:rPr>
              <a:t>. </a:t>
            </a:r>
          </a:p>
          <a:p>
            <a:pPr eaLnBrk="1" hangingPunct="1"/>
            <a:r>
              <a:rPr lang="en-US" dirty="0">
                <a:latin typeface="Verdana" charset="0"/>
              </a:rPr>
              <a:t>Using a </a:t>
            </a:r>
            <a:r>
              <a:rPr lang="en-US" dirty="0" smtClean="0">
                <a:latin typeface="Verdana" charset="0"/>
              </a:rPr>
              <a:t>function </a:t>
            </a:r>
            <a:r>
              <a:rPr lang="en-US" dirty="0">
                <a:latin typeface="Verdana" charset="0"/>
              </a:rPr>
              <a:t>requires:</a:t>
            </a:r>
          </a:p>
          <a:p>
            <a:pPr lvl="1" eaLnBrk="1" hangingPunct="1"/>
            <a:r>
              <a:rPr lang="en-US" b="1" dirty="0">
                <a:latin typeface="Verdana" charset="0"/>
              </a:rPr>
              <a:t>Write</a:t>
            </a:r>
            <a:r>
              <a:rPr lang="en-US" dirty="0">
                <a:latin typeface="Verdana" charset="0"/>
              </a:rPr>
              <a:t> the </a:t>
            </a:r>
            <a:r>
              <a:rPr lang="en-US" dirty="0" smtClean="0">
                <a:latin typeface="Verdana" charset="0"/>
              </a:rPr>
              <a:t>function </a:t>
            </a:r>
            <a:r>
              <a:rPr lang="en-US" dirty="0">
                <a:latin typeface="Verdana" charset="0"/>
              </a:rPr>
              <a:t>- write down a set of statements and give them a name. This is like writing down the recipe.</a:t>
            </a:r>
          </a:p>
          <a:p>
            <a:pPr lvl="1" eaLnBrk="1" hangingPunct="1"/>
            <a:r>
              <a:rPr lang="en-US" b="1" dirty="0">
                <a:latin typeface="Verdana" charset="0"/>
              </a:rPr>
              <a:t>Call</a:t>
            </a:r>
            <a:r>
              <a:rPr lang="en-US" dirty="0">
                <a:latin typeface="Verdana" charset="0"/>
              </a:rPr>
              <a:t> the </a:t>
            </a:r>
            <a:r>
              <a:rPr lang="en-US" dirty="0" smtClean="0">
                <a:latin typeface="Verdana" charset="0"/>
              </a:rPr>
              <a:t>function </a:t>
            </a:r>
            <a:r>
              <a:rPr lang="en-US" dirty="0">
                <a:latin typeface="Verdana" charset="0"/>
              </a:rPr>
              <a:t>- execute the statements in our </a:t>
            </a:r>
            <a:r>
              <a:rPr lang="en-US" dirty="0" smtClean="0">
                <a:latin typeface="Verdana" charset="0"/>
              </a:rPr>
              <a:t>function. </a:t>
            </a:r>
            <a:r>
              <a:rPr lang="en-US" dirty="0">
                <a:latin typeface="Verdana" charset="0"/>
              </a:rPr>
              <a:t>This is like using the recipe to bake cookies. </a:t>
            </a:r>
          </a:p>
        </p:txBody>
      </p:sp>
    </p:spTree>
    <p:extLst>
      <p:ext uri="{BB962C8B-B14F-4D97-AF65-F5344CB8AC3E}">
        <p14:creationId xmlns:p14="http://schemas.microsoft.com/office/powerpoint/2010/main" val="8637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Comments</a:t>
            </a:r>
            <a:endParaRPr lang="en-US">
              <a:latin typeface="Verdana" charset="0"/>
            </a:endParaRPr>
          </a:p>
        </p:txBody>
      </p:sp>
      <p:sp>
        <p:nvSpPr>
          <p:cNvPr id="12290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dirty="0">
                <a:latin typeface="Verdana" charset="0"/>
              </a:rPr>
              <a:t>comment</a:t>
            </a:r>
            <a:r>
              <a:rPr lang="en-GB" dirty="0">
                <a:latin typeface="Verdana" charset="0"/>
              </a:rPr>
              <a:t>: A note written in source code by the programmer to describe the code and make it easier to understand.</a:t>
            </a:r>
          </a:p>
          <a:p>
            <a:pPr lvl="1" eaLnBrk="1" hangingPunct="1"/>
            <a:r>
              <a:rPr lang="en-GB" dirty="0">
                <a:latin typeface="Verdana" charset="0"/>
              </a:rPr>
              <a:t>Comments are not executed when your program runs.</a:t>
            </a:r>
          </a:p>
          <a:p>
            <a:pPr lvl="1" eaLnBrk="1" hangingPunct="1"/>
            <a:endParaRPr lang="en-GB" sz="800" dirty="0">
              <a:latin typeface="Verdana" charset="0"/>
            </a:endParaRPr>
          </a:p>
          <a:p>
            <a:pPr eaLnBrk="1" hangingPunct="1"/>
            <a:r>
              <a:rPr lang="en-GB" dirty="0">
                <a:latin typeface="Verdana" charset="0"/>
              </a:rPr>
              <a:t>Syntax:</a:t>
            </a:r>
          </a:p>
          <a:p>
            <a:pPr eaLnBrk="1" hangingPunct="1">
              <a:buFont typeface="Wingdings 2" charset="0"/>
              <a:buNone/>
            </a:pPr>
            <a:r>
              <a:rPr lang="en-GB" sz="2000" dirty="0">
                <a:latin typeface="Verdana" charset="0"/>
              </a:rPr>
              <a:t>	</a:t>
            </a:r>
            <a:r>
              <a:rPr lang="en-GB" sz="2000" b="1" dirty="0">
                <a:solidFill>
                  <a:srgbClr val="008080"/>
                </a:solidFill>
                <a:latin typeface="Courier New" charset="0"/>
              </a:rPr>
              <a:t>//</a:t>
            </a:r>
            <a:r>
              <a:rPr lang="en-GB" sz="2000" dirty="0">
                <a:latin typeface="Courier New" charset="0"/>
              </a:rPr>
              <a:t> </a:t>
            </a:r>
            <a:r>
              <a:rPr lang="en-GB" sz="2000" b="1" dirty="0">
                <a:latin typeface="Verdana" charset="0"/>
              </a:rPr>
              <a:t>comment text, on one line</a:t>
            </a:r>
            <a:br>
              <a:rPr lang="en-GB" sz="2000" b="1" dirty="0">
                <a:latin typeface="Verdana" charset="0"/>
              </a:rPr>
            </a:br>
            <a:r>
              <a:rPr lang="en-GB" sz="2000" b="1" i="1" dirty="0">
                <a:latin typeface="Verdana" charset="0"/>
              </a:rPr>
              <a:t>	</a:t>
            </a:r>
            <a:r>
              <a:rPr lang="en-GB" sz="2000" dirty="0">
                <a:latin typeface="Verdana" charset="0"/>
              </a:rPr>
              <a:t>or,</a:t>
            </a:r>
            <a:br>
              <a:rPr lang="en-GB" sz="2000" dirty="0">
                <a:latin typeface="Verdana" charset="0"/>
              </a:rPr>
            </a:br>
            <a:r>
              <a:rPr lang="en-GB" sz="2000" b="1" dirty="0">
                <a:solidFill>
                  <a:srgbClr val="008080"/>
                </a:solidFill>
                <a:latin typeface="Courier New" charset="0"/>
              </a:rPr>
              <a:t>/*</a:t>
            </a:r>
            <a:r>
              <a:rPr lang="en-GB" sz="2000" dirty="0">
                <a:latin typeface="Courier New" charset="0"/>
              </a:rPr>
              <a:t> </a:t>
            </a:r>
            <a:r>
              <a:rPr lang="en-GB" sz="2000" b="1" dirty="0">
                <a:latin typeface="Verdana" charset="0"/>
              </a:rPr>
              <a:t>comment text; may span multiple lines</a:t>
            </a:r>
            <a:r>
              <a:rPr lang="en-GB" sz="2000" dirty="0">
                <a:latin typeface="Verdana" charset="0"/>
              </a:rPr>
              <a:t> </a:t>
            </a:r>
            <a:r>
              <a:rPr lang="en-GB" sz="2000" b="1" dirty="0">
                <a:solidFill>
                  <a:srgbClr val="008080"/>
                </a:solidFill>
                <a:latin typeface="Courier New" charset="0"/>
              </a:rPr>
              <a:t>*/</a:t>
            </a:r>
          </a:p>
          <a:p>
            <a:pPr eaLnBrk="1" hangingPunct="1">
              <a:buFont typeface="Wingdings 2" charset="0"/>
              <a:buNone/>
            </a:pPr>
            <a:r>
              <a:rPr lang="en-GB" sz="800" dirty="0">
                <a:latin typeface="Verdana" charset="0"/>
              </a:rPr>
              <a:t>	</a:t>
            </a:r>
          </a:p>
          <a:p>
            <a:pPr eaLnBrk="1" hangingPunct="1"/>
            <a:r>
              <a:rPr lang="en-GB" dirty="0">
                <a:latin typeface="Verdana" charset="0"/>
              </a:rPr>
              <a:t>Examples: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None/>
            </a:pPr>
            <a:r>
              <a:rPr lang="en-GB" b="1" dirty="0">
                <a:solidFill>
                  <a:srgbClr val="006666"/>
                </a:solidFill>
                <a:latin typeface="Courier New" charset="0"/>
              </a:rPr>
              <a:t>// This is a one-line comment.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None/>
            </a:pPr>
            <a:endParaRPr lang="en-GB" sz="800" b="1" dirty="0">
              <a:solidFill>
                <a:srgbClr val="006666"/>
              </a:solidFill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  <a:buFont typeface="Wingdings 2" charset="0"/>
              <a:buNone/>
            </a:pPr>
            <a:r>
              <a:rPr lang="en-GB" b="1" dirty="0">
                <a:solidFill>
                  <a:srgbClr val="006666"/>
                </a:solidFill>
                <a:latin typeface="Courier New" charset="0"/>
              </a:rPr>
              <a:t>/* This is a very long</a:t>
            </a:r>
          </a:p>
          <a:p>
            <a:pPr lvl="1" eaLnBrk="1" hangingPunct="1">
              <a:lnSpc>
                <a:spcPct val="90000"/>
              </a:lnSpc>
              <a:buFont typeface="Wingdings 2" charset="0"/>
              <a:buNone/>
            </a:pPr>
            <a:r>
              <a:rPr lang="en-GB" b="1" dirty="0">
                <a:solidFill>
                  <a:srgbClr val="006666"/>
                </a:solidFill>
                <a:latin typeface="Courier New" charset="0"/>
              </a:rPr>
              <a:t>   multi-line comment. */</a:t>
            </a:r>
          </a:p>
        </p:txBody>
      </p:sp>
    </p:spTree>
    <p:extLst>
      <p:ext uri="{BB962C8B-B14F-4D97-AF65-F5344CB8AC3E}">
        <p14:creationId xmlns:p14="http://schemas.microsoft.com/office/powerpoint/2010/main" val="3368315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8575" cy="5059363"/>
          </a:xfrm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algn="ctr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i="1" dirty="0">
                <a:latin typeface="Verdana" charset="0"/>
                <a:cs typeface="+mn-cs"/>
              </a:rPr>
              <a:t>Gives </a:t>
            </a:r>
            <a:r>
              <a:rPr lang="en-GB" i="1" dirty="0" smtClean="0">
                <a:latin typeface="Verdana" charset="0"/>
                <a:cs typeface="+mn-cs"/>
              </a:rPr>
              <a:t>your function </a:t>
            </a:r>
            <a:r>
              <a:rPr lang="en-GB" i="1" dirty="0">
                <a:latin typeface="Verdana" charset="0"/>
                <a:cs typeface="+mn-cs"/>
              </a:rPr>
              <a:t>a name so it can be executed</a:t>
            </a:r>
            <a:r>
              <a:rPr lang="en-GB" dirty="0">
                <a:latin typeface="Verdana" charset="0"/>
                <a:cs typeface="+mn-cs"/>
              </a:rPr>
              <a:t/>
            </a:r>
            <a:br>
              <a:rPr lang="en-GB" dirty="0">
                <a:latin typeface="Verdana" charset="0"/>
                <a:cs typeface="+mn-cs"/>
              </a:rPr>
            </a:br>
            <a:r>
              <a:rPr lang="en-GB" sz="700" dirty="0">
                <a:latin typeface="Verdana" charset="0"/>
                <a:cs typeface="+mn-cs"/>
              </a:rPr>
              <a:t/>
            </a:r>
            <a:br>
              <a:rPr lang="en-GB" sz="700" dirty="0">
                <a:latin typeface="Verdana" charset="0"/>
                <a:cs typeface="+mn-cs"/>
              </a:rPr>
            </a:br>
            <a:endParaRPr lang="en-GB" sz="700" dirty="0">
              <a:latin typeface="Verdana" charset="0"/>
              <a:cs typeface="+mn-cs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 smtClean="0">
                <a:latin typeface="Courier New" charset="0"/>
                <a:cs typeface="+mn-cs"/>
              </a:rPr>
              <a:t>  </a:t>
            </a:r>
            <a:endParaRPr lang="en-GB" sz="2000" dirty="0">
              <a:latin typeface="Courier New" charset="0"/>
              <a:cs typeface="+mn-cs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>
                <a:latin typeface="Courier New" charset="0"/>
                <a:cs typeface="+mn-cs"/>
              </a:rPr>
              <a:t> </a:t>
            </a:r>
            <a:r>
              <a:rPr lang="en-GB" sz="2000" dirty="0" smtClean="0">
                <a:latin typeface="Courier New" charset="0"/>
                <a:cs typeface="+mn-cs"/>
              </a:rPr>
              <a:t> </a:t>
            </a:r>
            <a:r>
              <a:rPr lang="en-GB" sz="2000" dirty="0">
                <a:latin typeface="Courier New" charset="0"/>
                <a:cs typeface="+mn-cs"/>
              </a:rPr>
              <a:t>void </a:t>
            </a:r>
            <a:r>
              <a:rPr lang="en-GB" sz="2000" b="1" dirty="0" smtClean="0">
                <a:latin typeface="Verdana" charset="0"/>
                <a:cs typeface="+mn-cs"/>
              </a:rPr>
              <a:t>&lt;Function </a:t>
            </a:r>
            <a:r>
              <a:rPr lang="en-GB" sz="2000" b="1" dirty="0">
                <a:latin typeface="Verdana" charset="0"/>
                <a:cs typeface="+mn-cs"/>
              </a:rPr>
              <a:t>Name&gt;</a:t>
            </a:r>
            <a:r>
              <a:rPr lang="en-GB" sz="2000" dirty="0" smtClean="0">
                <a:latin typeface="Courier New" charset="0"/>
                <a:cs typeface="+mn-cs"/>
              </a:rPr>
              <a:t>(void) </a:t>
            </a:r>
            <a:r>
              <a:rPr lang="en-GB" sz="2000" dirty="0">
                <a:latin typeface="Courier New" charset="0"/>
                <a:cs typeface="+mn-cs"/>
              </a:rPr>
              <a:t>{</a:t>
            </a:r>
            <a:br>
              <a:rPr lang="en-GB" sz="2000" dirty="0">
                <a:latin typeface="Courier New" charset="0"/>
                <a:cs typeface="+mn-cs"/>
              </a:rPr>
            </a:br>
            <a:r>
              <a:rPr lang="en-GB" sz="2000" dirty="0">
                <a:latin typeface="Courier New" charset="0"/>
                <a:cs typeface="+mn-cs"/>
              </a:rPr>
              <a:t>  </a:t>
            </a:r>
            <a:r>
              <a:rPr lang="en-GB" sz="2000" b="1" dirty="0">
                <a:latin typeface="Verdana" charset="0"/>
                <a:cs typeface="+mn-cs"/>
              </a:rPr>
              <a:t>statement</a:t>
            </a:r>
            <a:r>
              <a:rPr lang="en-GB" sz="2000" dirty="0">
                <a:latin typeface="Courier New" charset="0"/>
                <a:cs typeface="+mn-cs"/>
              </a:rPr>
              <a:t>;</a:t>
            </a:r>
            <a:br>
              <a:rPr lang="en-GB" sz="2000" dirty="0">
                <a:latin typeface="Courier New" charset="0"/>
                <a:cs typeface="+mn-cs"/>
              </a:rPr>
            </a:br>
            <a:r>
              <a:rPr lang="en-GB" sz="2000" dirty="0">
                <a:latin typeface="Courier New" charset="0"/>
                <a:cs typeface="+mn-cs"/>
              </a:rPr>
              <a:t>  </a:t>
            </a:r>
            <a:r>
              <a:rPr lang="en-GB" sz="2000" b="1" dirty="0">
                <a:latin typeface="Verdana" charset="0"/>
                <a:cs typeface="+mn-cs"/>
              </a:rPr>
              <a:t>statement</a:t>
            </a:r>
            <a:r>
              <a:rPr lang="en-GB" sz="2000" dirty="0">
                <a:latin typeface="Courier New" charset="0"/>
                <a:cs typeface="+mn-cs"/>
              </a:rPr>
              <a:t>;</a:t>
            </a:r>
            <a:br>
              <a:rPr lang="en-GB" sz="2000" dirty="0">
                <a:latin typeface="Courier New" charset="0"/>
                <a:cs typeface="+mn-cs"/>
              </a:rPr>
            </a:br>
            <a:r>
              <a:rPr lang="en-GB" sz="2000" dirty="0">
                <a:latin typeface="Courier New" charset="0"/>
                <a:cs typeface="+mn-cs"/>
              </a:rPr>
              <a:t>  </a:t>
            </a:r>
            <a:r>
              <a:rPr lang="en-GB" sz="2000" dirty="0">
                <a:latin typeface="Verdana" charset="0"/>
                <a:cs typeface="+mn-cs"/>
              </a:rPr>
              <a:t>...</a:t>
            </a:r>
            <a:r>
              <a:rPr lang="en-GB" sz="2000" dirty="0">
                <a:latin typeface="Courier New" charset="0"/>
                <a:cs typeface="+mn-cs"/>
              </a:rPr>
              <a:t/>
            </a:r>
            <a:br>
              <a:rPr lang="en-GB" sz="2000" dirty="0">
                <a:latin typeface="Courier New" charset="0"/>
                <a:cs typeface="+mn-cs"/>
              </a:rPr>
            </a:br>
            <a:r>
              <a:rPr lang="en-GB" sz="2000" dirty="0">
                <a:latin typeface="Courier New" charset="0"/>
                <a:cs typeface="+mn-cs"/>
              </a:rPr>
              <a:t>  </a:t>
            </a:r>
            <a:r>
              <a:rPr lang="en-GB" sz="2000" b="1" dirty="0">
                <a:latin typeface="Verdana" charset="0"/>
                <a:cs typeface="+mn-cs"/>
              </a:rPr>
              <a:t>statement</a:t>
            </a:r>
            <a:r>
              <a:rPr lang="en-GB" sz="2000" dirty="0">
                <a:latin typeface="Courier New" charset="0"/>
                <a:cs typeface="+mn-cs"/>
              </a:rPr>
              <a:t>;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>
                <a:latin typeface="Courier New" charset="0"/>
                <a:cs typeface="+mn-cs"/>
              </a:rPr>
              <a:t>  }</a:t>
            </a: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000" dirty="0">
              <a:latin typeface="Courier New" charset="0"/>
              <a:cs typeface="+mn-cs"/>
            </a:endParaRPr>
          </a:p>
          <a:p>
            <a:pPr marL="339725" indent="-339725" defTabSz="449263" eaLnBrk="1" hangingPunct="1">
              <a:lnSpc>
                <a:spcPct val="90000"/>
              </a:lnSpc>
              <a:spcBef>
                <a:spcPts val="500"/>
              </a:spcBef>
              <a:buFont typeface="Wingdings 2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000" dirty="0">
              <a:solidFill>
                <a:srgbClr val="4D4D4D"/>
              </a:solidFill>
              <a:latin typeface="Courier New" charset="0"/>
              <a:cs typeface="+mn-cs"/>
            </a:endParaRPr>
          </a:p>
          <a:p>
            <a:pPr marL="339725" indent="-339725" defTabSz="449263" eaLnBrk="1" hangingPunct="1">
              <a:spcBef>
                <a:spcPts val="1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latin typeface="Verdana" charset="0"/>
                <a:cs typeface="+mn-cs"/>
              </a:rPr>
              <a:t>Example:</a:t>
            </a:r>
            <a:br>
              <a:rPr lang="en-GB" dirty="0">
                <a:latin typeface="Verdana" charset="0"/>
                <a:cs typeface="+mn-cs"/>
              </a:rPr>
            </a:br>
            <a:r>
              <a:rPr lang="en-GB" sz="700" dirty="0">
                <a:latin typeface="Verdana" charset="0"/>
                <a:cs typeface="+mn-cs"/>
              </a:rPr>
              <a:t/>
            </a:r>
            <a:br>
              <a:rPr lang="en-GB" sz="700" dirty="0">
                <a:latin typeface="Verdana" charset="0"/>
                <a:cs typeface="+mn-cs"/>
              </a:rPr>
            </a:br>
            <a:r>
              <a:rPr lang="en-GB" sz="2000" b="1" dirty="0" smtClean="0">
                <a:solidFill>
                  <a:srgbClr val="CC0000"/>
                </a:solidFill>
                <a:latin typeface="Courier New" charset="0"/>
                <a:cs typeface="+mn-cs"/>
              </a:rPr>
              <a:t>void </a:t>
            </a:r>
            <a:r>
              <a:rPr lang="en-GB" sz="2000" b="1" dirty="0" err="1">
                <a:solidFill>
                  <a:srgbClr val="CC0000"/>
                </a:solidFill>
                <a:latin typeface="Courier New" charset="0"/>
                <a:cs typeface="+mn-cs"/>
              </a:rPr>
              <a:t>printWarning</a:t>
            </a:r>
            <a:r>
              <a:rPr lang="en-GB" sz="2000" b="1" dirty="0">
                <a:solidFill>
                  <a:srgbClr val="CC0000"/>
                </a:solidFill>
                <a:latin typeface="Courier New" charset="0"/>
                <a:cs typeface="+mn-cs"/>
              </a:rPr>
              <a:t>() {</a:t>
            </a:r>
            <a:br>
              <a:rPr lang="en-GB" sz="2000" b="1" dirty="0">
                <a:solidFill>
                  <a:srgbClr val="CC0000"/>
                </a:solidFill>
                <a:latin typeface="Courier New" charset="0"/>
                <a:cs typeface="+mn-cs"/>
              </a:rPr>
            </a:b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    </a:t>
            </a:r>
            <a:r>
              <a:rPr lang="en-GB" sz="1900" b="1" dirty="0" err="1" smtClean="0">
                <a:solidFill>
                  <a:srgbClr val="CC0000"/>
                </a:solidFill>
                <a:latin typeface="Courier New" charset="0"/>
                <a:cs typeface="+mn-cs"/>
              </a:rPr>
              <a:t>printf</a:t>
            </a:r>
            <a:r>
              <a:rPr lang="en-GB" sz="1900" b="1" dirty="0" smtClean="0">
                <a:solidFill>
                  <a:srgbClr val="CC0000"/>
                </a:solidFill>
                <a:latin typeface="Courier New" charset="0"/>
                <a:cs typeface="+mn-cs"/>
              </a:rPr>
              <a:t>(</a:t>
            </a: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"This product causes </a:t>
            </a:r>
            <a:r>
              <a:rPr lang="en-GB" sz="1900" b="1" dirty="0" smtClean="0">
                <a:solidFill>
                  <a:srgbClr val="CC0000"/>
                </a:solidFill>
                <a:latin typeface="Courier New" charset="0"/>
                <a:cs typeface="+mn-cs"/>
              </a:rPr>
              <a:t>cancer\n"</a:t>
            </a: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);</a:t>
            </a:r>
            <a:b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</a:b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    </a:t>
            </a:r>
            <a:r>
              <a:rPr lang="en-GB" sz="1900" b="1" dirty="0" err="1" smtClean="0">
                <a:solidFill>
                  <a:srgbClr val="CC0000"/>
                </a:solidFill>
                <a:latin typeface="Courier New" charset="0"/>
                <a:cs typeface="+mn-cs"/>
              </a:rPr>
              <a:t>printf</a:t>
            </a:r>
            <a:r>
              <a:rPr lang="en-GB" sz="1900" b="1" dirty="0" smtClean="0">
                <a:solidFill>
                  <a:srgbClr val="CC0000"/>
                </a:solidFill>
                <a:latin typeface="Courier New" charset="0"/>
                <a:cs typeface="+mn-cs"/>
              </a:rPr>
              <a:t>(</a:t>
            </a: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"in lab rats and humans</a:t>
            </a:r>
            <a:r>
              <a:rPr lang="en-GB" sz="1900" b="1" dirty="0" smtClean="0">
                <a:solidFill>
                  <a:srgbClr val="CC0000"/>
                </a:solidFill>
                <a:latin typeface="Courier New" charset="0"/>
                <a:cs typeface="+mn-cs"/>
              </a:rPr>
              <a:t>.\n"</a:t>
            </a:r>
            <a: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  <a:t>);</a:t>
            </a:r>
            <a:br>
              <a:rPr lang="en-GB" sz="1900" b="1" dirty="0">
                <a:solidFill>
                  <a:srgbClr val="CC0000"/>
                </a:solidFill>
                <a:latin typeface="Courier New" charset="0"/>
                <a:cs typeface="+mn-cs"/>
              </a:rPr>
            </a:br>
            <a:r>
              <a:rPr lang="en-GB" sz="2000" b="1" dirty="0">
                <a:solidFill>
                  <a:srgbClr val="CC0000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Defining a Function</a:t>
            </a:r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44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Calling a function</a:t>
            </a:r>
            <a:endParaRPr lang="en-US">
              <a:latin typeface="Verdana" charset="0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10000"/>
              </a:lnSpc>
              <a:spcBef>
                <a:spcPts val="450"/>
              </a:spcBef>
            </a:pPr>
            <a:endParaRPr lang="en-GB" sz="1200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b="1">
                <a:latin typeface="Verdana" charset="0"/>
              </a:rPr>
              <a:t>Calling function = executing method’s code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 b="1">
                <a:latin typeface="Verdana" charset="0"/>
              </a:rPr>
              <a:t>Syntax: 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latin typeface="Verdana" charset="0"/>
              </a:rPr>
              <a:t>	&lt;Function aNme&gt;</a:t>
            </a:r>
            <a:r>
              <a:rPr lang="en-GB">
                <a:latin typeface="Courier New" charset="0"/>
              </a:rPr>
              <a:t>();</a:t>
            </a:r>
            <a:endParaRPr lang="en-GB" sz="800">
              <a:latin typeface="Verdana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450"/>
              </a:spcBef>
            </a:pPr>
            <a:r>
              <a:rPr lang="en-GB">
                <a:latin typeface="Verdana" charset="0"/>
              </a:rPr>
              <a:t>You can call the same function as many times as you like.</a:t>
            </a:r>
            <a:endParaRPr lang="en-GB">
              <a:solidFill>
                <a:srgbClr val="4D4D4D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</a:pPr>
            <a:r>
              <a:rPr lang="en-GB">
                <a:latin typeface="Verdana" charset="0"/>
              </a:rPr>
              <a:t>Example:</a:t>
            </a:r>
            <a:endParaRPr lang="en-GB" sz="10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8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>
                <a:latin typeface="Courier New" charset="0"/>
              </a:rPr>
              <a:t>	</a:t>
            </a:r>
            <a:r>
              <a:rPr lang="en-GB" b="1">
                <a:solidFill>
                  <a:srgbClr val="CC0000"/>
                </a:solidFill>
                <a:latin typeface="Courier New" charset="0"/>
              </a:rPr>
              <a:t>printWarning();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solidFill>
                  <a:srgbClr val="CC0000"/>
                </a:solidFill>
                <a:latin typeface="Courier New" charset="0"/>
              </a:rPr>
              <a:t>	printf("\n");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solidFill>
                  <a:srgbClr val="CC0000"/>
                </a:solidFill>
                <a:latin typeface="Courier New" charset="0"/>
              </a:rPr>
              <a:t>	printWarning();</a:t>
            </a:r>
            <a:endParaRPr lang="en-GB" sz="800" b="1" u="sng">
              <a:solidFill>
                <a:srgbClr val="00FF00"/>
              </a:solidFill>
              <a:latin typeface="Verdana" charset="0"/>
            </a:endParaRPr>
          </a:p>
          <a:p>
            <a:pPr lvl="1" eaLnBrk="1" hangingPunct="1">
              <a:lnSpc>
                <a:spcPct val="140000"/>
              </a:lnSpc>
              <a:spcBef>
                <a:spcPts val="450"/>
              </a:spcBef>
            </a:pPr>
            <a:r>
              <a:rPr lang="en-GB">
                <a:latin typeface="Verdana" charset="0"/>
              </a:rPr>
              <a:t>Output: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>
                <a:latin typeface="Courier New" charset="0"/>
              </a:rPr>
              <a:t> </a:t>
            </a:r>
            <a:r>
              <a:rPr lang="en-GB" b="1">
                <a:solidFill>
                  <a:srgbClr val="009933"/>
                </a:solidFill>
                <a:latin typeface="Courier New" charset="0"/>
              </a:rPr>
              <a:t>This product causes cancer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solidFill>
                  <a:srgbClr val="009933"/>
                </a:solidFill>
                <a:latin typeface="Courier New" charset="0"/>
              </a:rPr>
              <a:t> in lab rats and humans.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 typeface="Wingdings 2" charset="0"/>
              <a:buNone/>
            </a:pPr>
            <a:endParaRPr lang="en-GB" b="1">
              <a:solidFill>
                <a:srgbClr val="009933"/>
              </a:solidFill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solidFill>
                  <a:srgbClr val="009933"/>
                </a:solidFill>
                <a:latin typeface="Courier New" charset="0"/>
              </a:rPr>
              <a:t> This product causes cancer</a:t>
            </a:r>
          </a:p>
          <a:p>
            <a:pPr lvl="1" eaLnBrk="1" hangingPunct="1">
              <a:lnSpc>
                <a:spcPct val="7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b="1">
                <a:solidFill>
                  <a:srgbClr val="009933"/>
                </a:solidFill>
                <a:latin typeface="Courier New" charset="0"/>
              </a:rPr>
              <a:t> in lab rats and humans.</a:t>
            </a:r>
            <a:endParaRPr lang="en-GB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69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Repetitive Code </a:t>
            </a:r>
            <a:r>
              <a:rPr lang="en-US">
                <a:latin typeface="Verdana" charset="0"/>
                <a:sym typeface="Wingdings" charset="0"/>
              </a:rPr>
              <a:t> Function</a:t>
            </a:r>
            <a:endParaRPr lang="en-US">
              <a:latin typeface="Verdana" charset="0"/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int main(void)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latin typeface="Courier New" charset="0"/>
              </a:rPr>
              <a:t>        rap();                 </a:t>
            </a: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// Calling (running) the rap method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latin typeface="Courier New" charset="0"/>
              </a:rPr>
              <a:t>        rap();                 </a:t>
            </a: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// Calling the rap method again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8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solidFill>
                  <a:srgbClr val="008080"/>
                </a:solidFill>
                <a:latin typeface="Courier New" charset="0"/>
              </a:rPr>
              <a:t>    // This method prints the lyrics to my favorite song.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latin typeface="Courier New" charset="0"/>
              </a:rPr>
              <a:t>    void rap()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printf("Now this is the story all about how\n");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printf("My life got flipped turned upside-down\n");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800">
                <a:latin typeface="Verdana" charset="0"/>
              </a:rPr>
              <a:t>Output: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Wingdings 2" charset="0"/>
              <a:buNone/>
            </a:pPr>
            <a:endParaRPr lang="en-GB" sz="3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My life got flipped turned upside-down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endParaRPr lang="en-GB" sz="160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Now this is the story all about how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Font typeface="Wingdings 2" charset="0"/>
              <a:buNone/>
            </a:pPr>
            <a:r>
              <a:rPr lang="en-GB" sz="1600">
                <a:latin typeface="Courier New" charset="0"/>
              </a:rPr>
              <a:t>My life got flipped turned upside-down</a:t>
            </a:r>
            <a:endParaRPr lang="en-US" sz="16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6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Final cookie program</a:t>
            </a:r>
            <a:endParaRPr lang="en-US">
              <a:latin typeface="Verdana" charset="0"/>
            </a:endParaRP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// This program displays a delicious recipe for baking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endParaRPr lang="en-GB" sz="1600" dirty="0">
              <a:latin typeface="Courier New" charset="0"/>
            </a:endParaRP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</a:t>
            </a:r>
            <a:r>
              <a:rPr lang="en-GB" sz="1600" dirty="0" err="1">
                <a:latin typeface="Courier New" charset="0"/>
              </a:rPr>
              <a:t>int</a:t>
            </a:r>
            <a:r>
              <a:rPr lang="en-GB" sz="1600" dirty="0">
                <a:latin typeface="Courier New" charset="0"/>
              </a:rPr>
              <a:t> main(void)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    </a:t>
            </a:r>
            <a:r>
              <a:rPr lang="en-GB" sz="1600" b="1" dirty="0" err="1">
                <a:latin typeface="Courier New" charset="0"/>
              </a:rPr>
              <a:t>makeBatter</a:t>
            </a:r>
            <a:r>
              <a:rPr lang="en-GB" sz="1600" b="1" dirty="0">
                <a:latin typeface="Courier New" charset="0"/>
              </a:rPr>
              <a:t>();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// 1st batch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    bake();       </a:t>
            </a: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// 2nd batch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    decorate();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900" dirty="0">
                <a:latin typeface="Courier New" charset="0"/>
              </a:rPr>
              <a:t>     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    // Step 1: Make the cake batter.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void </a:t>
            </a:r>
            <a:r>
              <a:rPr lang="en-GB" sz="1600" b="1" dirty="0" err="1">
                <a:latin typeface="Courier New" charset="0"/>
              </a:rPr>
              <a:t>makeBatter</a:t>
            </a:r>
            <a:r>
              <a:rPr lang="en-GB" sz="1600" b="1" dirty="0">
                <a:latin typeface="Courier New" charset="0"/>
              </a:rPr>
              <a:t>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"Mix the dry ingredients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"Cream the butter and sugar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"Beat in the eggs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"Stir in the dry ingredients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endParaRPr lang="en-GB" sz="900" b="1" dirty="0">
              <a:latin typeface="Courier New" charset="0"/>
            </a:endParaRP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    // Step 2: Bake a batch of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void bake()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"Set the oven temperature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"Set the timer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"Place a batch of cookies into the oven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"Allow the cookies to bake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900" dirty="0">
                <a:latin typeface="Courier New" charset="0"/>
              </a:rPr>
              <a:t>    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solidFill>
                  <a:srgbClr val="008080"/>
                </a:solidFill>
                <a:latin typeface="Courier New" charset="0"/>
              </a:rPr>
              <a:t>    // Step 3: Decorate the cookies.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void decorate() {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"Mix ingredients for frosting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dirty="0">
                <a:latin typeface="Courier New" charset="0"/>
              </a:rPr>
              <a:t>        </a:t>
            </a:r>
            <a:r>
              <a:rPr lang="en-GB" sz="1600" dirty="0" err="1" smtClean="0">
                <a:latin typeface="Courier New" charset="0"/>
              </a:rPr>
              <a:t>printf</a:t>
            </a:r>
            <a:r>
              <a:rPr lang="en-GB" sz="1600" dirty="0" smtClean="0">
                <a:latin typeface="Courier New" charset="0"/>
              </a:rPr>
              <a:t>(</a:t>
            </a:r>
            <a:r>
              <a:rPr lang="en-GB" sz="1600" dirty="0">
                <a:latin typeface="Courier New" charset="0"/>
              </a:rPr>
              <a:t>"Spread frosting and sprinkles</a:t>
            </a:r>
            <a:r>
              <a:rPr lang="en-GB" sz="1600" dirty="0" smtClean="0">
                <a:latin typeface="Courier New" charset="0"/>
              </a:rPr>
              <a:t>.\n"</a:t>
            </a:r>
            <a:r>
              <a:rPr lang="en-GB" sz="16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r>
              <a:rPr lang="en-GB" sz="1600" b="1" dirty="0">
                <a:latin typeface="Courier New" charset="0"/>
              </a:rPr>
              <a:t>    }</a:t>
            </a:r>
          </a:p>
          <a:p>
            <a:pPr eaLnBrk="1" hangingPunct="1">
              <a:lnSpc>
                <a:spcPct val="45000"/>
              </a:lnSpc>
              <a:spcBef>
                <a:spcPts val="500"/>
              </a:spcBef>
              <a:buFont typeface="Wingdings 2" charset="0"/>
              <a:buNone/>
            </a:pPr>
            <a:endParaRPr lang="en-GB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85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57200" y="5257800"/>
            <a:ext cx="38862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6388"/>
            <a:ext cx="8153400" cy="5129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Makes code easier to read by capturing the structure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latin typeface="Courier New" charset="0"/>
              </a:rPr>
              <a:t>main</a:t>
            </a:r>
            <a:r>
              <a:rPr lang="en-US" sz="2200">
                <a:latin typeface="Arial" charset="0"/>
              </a:rPr>
              <a:t> should be a good summary of the program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4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int main(void)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Arial" charset="0"/>
              </a:rPr>
              <a:t>Note:</a:t>
            </a:r>
            <a:r>
              <a:rPr lang="en-US" sz="2000">
                <a:latin typeface="Arial" charset="0"/>
              </a:rPr>
              <a:t> Longer code doesn’t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necessarily mean worse code!!!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03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Summary: Why Decompose?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16238"/>
            <a:ext cx="4038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int main(void)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void ...		(...)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void ...		(...)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  <a:endParaRPr lang="en-US">
              <a:latin typeface="Arial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148263" y="4398963"/>
            <a:ext cx="3200400" cy="7175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6335713" y="4170363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181600" y="3373438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4495800" y="2971800"/>
            <a:ext cx="0" cy="3603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181600" y="3590925"/>
            <a:ext cx="1143000" cy="1635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6335713" y="5573713"/>
            <a:ext cx="1143000" cy="1841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990600" y="3473450"/>
            <a:ext cx="3200400" cy="7175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990600" y="3267075"/>
            <a:ext cx="3200400" cy="1730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990600" y="4224338"/>
            <a:ext cx="3200400" cy="4889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5181600" y="3167063"/>
            <a:ext cx="3200400" cy="1730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5148263" y="5811838"/>
            <a:ext cx="3200400" cy="4889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9" grpId="0" animBg="1"/>
      <p:bldP spid="120836" grpId="0" build="p"/>
      <p:bldP spid="120837" grpId="0" animBg="1"/>
      <p:bldP spid="120838" grpId="0" animBg="1"/>
      <p:bldP spid="120839" grpId="0" animBg="1"/>
      <p:bldP spid="120840" grpId="0" animBg="1"/>
      <p:bldP spid="120841" grpId="0" animBg="1"/>
      <p:bldP spid="120842" grpId="0" animBg="1"/>
      <p:bldP spid="120843" grpId="0" animBg="1"/>
      <p:bldP spid="120844" grpId="0" animBg="1"/>
      <p:bldP spid="120845" grpId="0" animBg="1"/>
      <p:bldP spid="120846" grpId="0" animBg="1"/>
      <p:bldP spid="1208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65275"/>
            <a:ext cx="4267200" cy="45307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Eliminate redundancy</a:t>
            </a:r>
          </a:p>
          <a:p>
            <a:pPr eaLnBrk="1" hangingPunct="1">
              <a:buFont typeface="Wingdings" charset="0"/>
              <a:buNone/>
            </a:pPr>
            <a:endParaRPr lang="en-US" sz="14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int main(void) {</a:t>
            </a: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03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Summary: Why decompose?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35175"/>
            <a:ext cx="4038600" cy="44354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int main(void) {</a:t>
            </a: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void ...		(...) {</a:t>
            </a: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endParaRPr lang="en-US" sz="1200">
              <a:latin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200">
                <a:latin typeface="Courier New" charset="0"/>
              </a:rPr>
              <a:t>}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990600" y="2525713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990600" y="3440113"/>
            <a:ext cx="3200400" cy="17303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990600" y="3657600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5148263" y="4268788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6335713" y="403860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5181600" y="2525713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5181600" y="294005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4495800" y="2022475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990600" y="4789488"/>
            <a:ext cx="3200400" cy="8699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5181600" y="2733675"/>
            <a:ext cx="3200400" cy="17303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990600" y="4572000"/>
            <a:ext cx="3200400" cy="173038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5181600" y="3157538"/>
            <a:ext cx="3200400" cy="173037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5181600" y="3352800"/>
            <a:ext cx="1143000" cy="184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/>
      <p:bldP spid="122885" grpId="0" animBg="1"/>
      <p:bldP spid="122886" grpId="0" animBg="1"/>
      <p:bldP spid="122887" grpId="0" animBg="1"/>
      <p:bldP spid="122888" grpId="0" animBg="1"/>
      <p:bldP spid="122889" grpId="0" animBg="1"/>
      <p:bldP spid="122890" grpId="0" animBg="1"/>
      <p:bldP spid="122891" grpId="0" animBg="1"/>
      <p:bldP spid="122892" grpId="0" animBg="1"/>
      <p:bldP spid="122893" grpId="0" animBg="1"/>
      <p:bldP spid="122894" grpId="0" animBg="1"/>
      <p:bldP spid="122895" grpId="0" animBg="1"/>
      <p:bldP spid="122896" grpId="0" animBg="1"/>
      <p:bldP spid="1228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Functions calling other functions</a:t>
            </a:r>
            <a:endParaRPr lang="en-US">
              <a:latin typeface="Verdana" charset="0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endParaRPr lang="en-GB" sz="1600" b="1">
              <a:solidFill>
                <a:srgbClr val="CC0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int main(void) {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</a:t>
            </a:r>
            <a:r>
              <a:rPr lang="en-GB" sz="1600" b="1">
                <a:latin typeface="Courier New" charset="0"/>
              </a:rPr>
              <a:t>message2();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</a:t>
            </a: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printf("Done with main.\n");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endParaRPr lang="en-GB" sz="700" b="1">
              <a:solidFill>
                <a:srgbClr val="CC0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void message1() {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    printf("This is message 1.");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endParaRPr lang="en-GB" sz="700" b="1">
              <a:solidFill>
                <a:srgbClr val="CC0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void message2() {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    printf("This is message 2.\n");</a:t>
            </a:r>
            <a:endParaRPr lang="en-GB" sz="160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latin typeface="Courier New" charset="0"/>
              </a:rPr>
              <a:t>        message1();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>
                <a:latin typeface="Courier New" charset="0"/>
              </a:rPr>
              <a:t>        </a:t>
            </a: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printf("Done with message 2.");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GB" sz="1600" b="1">
                <a:solidFill>
                  <a:srgbClr val="CC0000"/>
                </a:solidFill>
                <a:latin typeface="Courier New" charset="0"/>
              </a:rPr>
              <a:t>}</a:t>
            </a:r>
          </a:p>
          <a:p>
            <a:pPr lvl="1" eaLnBrk="1" hangingPunct="1">
              <a:lnSpc>
                <a:spcPct val="60000"/>
              </a:lnSpc>
              <a:buFont typeface="Wingdings 2" charset="0"/>
              <a:buNone/>
            </a:pPr>
            <a:endParaRPr lang="en-GB" sz="700">
              <a:latin typeface="Courier New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GB" sz="2000">
                <a:latin typeface="Verdana" charset="0"/>
              </a:rPr>
              <a:t>Output: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solidFill>
                  <a:srgbClr val="009933"/>
                </a:solidFill>
                <a:latin typeface="Courier New" charset="0"/>
              </a:rPr>
              <a:t>This is message 1.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solidFill>
                  <a:srgbClr val="009933"/>
                </a:solidFill>
                <a:latin typeface="Courier New" charset="0"/>
              </a:rPr>
              <a:t>This is message 2.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solidFill>
                  <a:srgbClr val="009933"/>
                </a:solidFill>
                <a:latin typeface="Courier New" charset="0"/>
              </a:rPr>
              <a:t>This is message 1.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solidFill>
                  <a:srgbClr val="009933"/>
                </a:solidFill>
                <a:latin typeface="Courier New" charset="0"/>
              </a:rPr>
              <a:t>Done with message 2.</a:t>
            </a:r>
          </a:p>
          <a:p>
            <a:pPr lvl="1"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solidFill>
                  <a:srgbClr val="009933"/>
                </a:solidFill>
                <a:latin typeface="Courier New" charset="0"/>
              </a:rPr>
              <a:t>Done with main.</a:t>
            </a:r>
            <a:endParaRPr lang="en-US" sz="1800" b="1">
              <a:solidFill>
                <a:srgbClr val="009933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40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When a function is called, the program's execution...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Verdana" charset="0"/>
              </a:rPr>
              <a:t>"jumps" into that function, executing its statements,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GB">
                <a:latin typeface="Verdana" charset="0"/>
              </a:rPr>
              <a:t>"jumps" back to the point where the function was called.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GB" sz="1500"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GB" sz="1700"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int main(void) {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    </a:t>
            </a:r>
            <a:r>
              <a:rPr lang="en-GB" sz="1700" b="1">
                <a:latin typeface="Courier New" charset="0"/>
              </a:rPr>
              <a:t>message1();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           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    </a:t>
            </a:r>
            <a:r>
              <a:rPr lang="en-GB" sz="1700" b="1">
                <a:latin typeface="Courier New" charset="0"/>
              </a:rPr>
              <a:t>message2();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GB" sz="1700"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GB" sz="1700"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    printf("Done with main.");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}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GB" sz="1700"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r>
              <a:rPr lang="en-GB" sz="1700">
                <a:latin typeface="Courier New" charset="0"/>
              </a:rPr>
              <a:t>    ...</a:t>
            </a:r>
          </a:p>
          <a:p>
            <a:pPr eaLnBrk="1" hangingPunct="1">
              <a:spcBef>
                <a:spcPts val="450"/>
              </a:spcBef>
              <a:buFont typeface="Wingdings 2" charset="0"/>
              <a:buNone/>
            </a:pPr>
            <a:endParaRPr lang="en-US" sz="2000">
              <a:latin typeface="Verdana" charset="0"/>
            </a:endParaRPr>
          </a:p>
        </p:txBody>
      </p:sp>
      <p:grpSp>
        <p:nvGrpSpPr>
          <p:cNvPr id="388099" name="Group 3"/>
          <p:cNvGrpSpPr>
            <a:grpSpLocks/>
          </p:cNvGrpSpPr>
          <p:nvPr/>
        </p:nvGrpSpPr>
        <p:grpSpPr bwMode="auto">
          <a:xfrm>
            <a:off x="2667000" y="3352800"/>
            <a:ext cx="6324600" cy="725488"/>
            <a:chOff x="1632" y="2135"/>
            <a:chExt cx="3984" cy="457"/>
          </a:xfrm>
        </p:grpSpPr>
        <p:sp>
          <p:nvSpPr>
            <p:cNvPr id="388100" name="Text Box 4"/>
            <p:cNvSpPr txBox="1">
              <a:spLocks noChangeArrowheads="1"/>
            </p:cNvSpPr>
            <p:nvPr/>
          </p:nvSpPr>
          <p:spPr bwMode="auto">
            <a:xfrm>
              <a:off x="2410" y="2135"/>
              <a:ext cx="3206" cy="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void message1()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    </a:t>
              </a:r>
              <a:r>
                <a:rPr lang="en-GB" sz="1400" dirty="0" err="1">
                  <a:latin typeface="Courier New" charset="0"/>
                  <a:cs typeface="Times New Roman" charset="0"/>
                </a:rPr>
                <a:t>printf</a:t>
              </a:r>
              <a:r>
                <a:rPr lang="en-GB" sz="1400" dirty="0">
                  <a:latin typeface="Courier New" charset="0"/>
                  <a:cs typeface="Times New Roman" charset="0"/>
                </a:rPr>
                <a:t>("This is message1.\n");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}</a:t>
              </a:r>
              <a:endParaRPr lang="en-US" sz="1400" dirty="0">
                <a:latin typeface="Courier New" charset="0"/>
                <a:cs typeface="Times New Roman" charset="0"/>
              </a:endParaRPr>
            </a:p>
          </p:txBody>
        </p:sp>
        <p:sp>
          <p:nvSpPr>
            <p:cNvPr id="388101" name="Line 5"/>
            <p:cNvSpPr>
              <a:spLocks noChangeShapeType="1"/>
            </p:cNvSpPr>
            <p:nvPr/>
          </p:nvSpPr>
          <p:spPr bwMode="auto">
            <a:xfrm>
              <a:off x="1632" y="2304"/>
              <a:ext cx="1104" cy="23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 flipH="1" flipV="1">
              <a:off x="1632" y="2400"/>
              <a:ext cx="816" cy="71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388103" name="Group 7"/>
          <p:cNvGrpSpPr>
            <a:grpSpLocks/>
          </p:cNvGrpSpPr>
          <p:nvPr/>
        </p:nvGrpSpPr>
        <p:grpSpPr bwMode="auto">
          <a:xfrm>
            <a:off x="2514600" y="4160838"/>
            <a:ext cx="6553200" cy="1422400"/>
            <a:chOff x="1488" y="2736"/>
            <a:chExt cx="4128" cy="896"/>
          </a:xfrm>
        </p:grpSpPr>
        <p:sp>
          <p:nvSpPr>
            <p:cNvPr id="388104" name="Text Box 8"/>
            <p:cNvSpPr txBox="1">
              <a:spLocks noChangeArrowheads="1"/>
            </p:cNvSpPr>
            <p:nvPr/>
          </p:nvSpPr>
          <p:spPr bwMode="auto">
            <a:xfrm>
              <a:off x="2402" y="2736"/>
              <a:ext cx="3214" cy="8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void message2()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    </a:t>
              </a:r>
              <a:r>
                <a:rPr lang="en-GB" sz="1400" dirty="0" err="1">
                  <a:latin typeface="Courier New" charset="0"/>
                  <a:cs typeface="Times New Roman" charset="0"/>
                </a:rPr>
                <a:t>printf</a:t>
              </a:r>
              <a:r>
                <a:rPr lang="en-GB" sz="1400" dirty="0">
                  <a:latin typeface="Courier New" charset="0"/>
                  <a:cs typeface="Times New Roman" charset="0"/>
                </a:rPr>
                <a:t>("This is message2.\n");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b="1" dirty="0">
                  <a:latin typeface="Courier New" charset="0"/>
                  <a:cs typeface="Times New Roman" charset="0"/>
                </a:rPr>
                <a:t>    message1();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endParaRPr lang="en-GB" sz="1400" dirty="0">
                <a:latin typeface="Courier New" charset="0"/>
                <a:cs typeface="Times New Roman" charset="0"/>
              </a:endParaRP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    </a:t>
              </a:r>
              <a:r>
                <a:rPr lang="en-GB" sz="1400" dirty="0" err="1">
                  <a:latin typeface="Courier New" charset="0"/>
                  <a:cs typeface="Times New Roman" charset="0"/>
                </a:rPr>
                <a:t>printf</a:t>
              </a:r>
              <a:r>
                <a:rPr lang="en-GB" sz="1400" dirty="0">
                  <a:latin typeface="Courier New" charset="0"/>
                  <a:cs typeface="Times New Roman" charset="0"/>
                </a:rPr>
                <a:t>("Done with message2.\n");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}</a:t>
              </a:r>
            </a:p>
          </p:txBody>
        </p:sp>
        <p:sp>
          <p:nvSpPr>
            <p:cNvPr id="388105" name="Line 9"/>
            <p:cNvSpPr>
              <a:spLocks noChangeShapeType="1"/>
            </p:cNvSpPr>
            <p:nvPr/>
          </p:nvSpPr>
          <p:spPr bwMode="auto">
            <a:xfrm>
              <a:off x="1536" y="2784"/>
              <a:ext cx="1152" cy="144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88106" name="Line 10"/>
            <p:cNvSpPr>
              <a:spLocks noChangeShapeType="1"/>
            </p:cNvSpPr>
            <p:nvPr/>
          </p:nvSpPr>
          <p:spPr bwMode="auto">
            <a:xfrm flipH="1" flipV="1">
              <a:off x="1488" y="2832"/>
              <a:ext cx="960" cy="67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grpSp>
        <p:nvGrpSpPr>
          <p:cNvPr id="388107" name="Group 11"/>
          <p:cNvGrpSpPr>
            <a:grpSpLocks/>
          </p:cNvGrpSpPr>
          <p:nvPr/>
        </p:nvGrpSpPr>
        <p:grpSpPr bwMode="auto">
          <a:xfrm>
            <a:off x="3962400" y="4827588"/>
            <a:ext cx="5105400" cy="1600200"/>
            <a:chOff x="2400" y="3132"/>
            <a:chExt cx="3216" cy="1008"/>
          </a:xfrm>
        </p:grpSpPr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2400" y="3683"/>
              <a:ext cx="3216" cy="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void message1() {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    </a:t>
              </a:r>
              <a:r>
                <a:rPr lang="en-GB" sz="1400" dirty="0" err="1">
                  <a:latin typeface="Courier New" charset="0"/>
                  <a:cs typeface="Times New Roman" charset="0"/>
                </a:rPr>
                <a:t>printf</a:t>
              </a:r>
              <a:r>
                <a:rPr lang="en-GB" sz="1400" dirty="0">
                  <a:latin typeface="Courier New" charset="0"/>
                  <a:cs typeface="Times New Roman" charset="0"/>
                </a:rPr>
                <a:t>("This is message1.\n");</a:t>
              </a:r>
            </a:p>
            <a:p>
              <a:pPr>
                <a:lnSpc>
                  <a:spcPct val="80000"/>
                </a:lnSpc>
                <a:spcBef>
                  <a:spcPts val="450"/>
                </a:spcBef>
                <a:buClr>
                  <a:srgbClr val="808080"/>
                </a:buClr>
                <a:buSzPct val="60000"/>
                <a:buFont typeface="Wingdings" charset="0"/>
                <a:buNone/>
                <a:defRPr/>
              </a:pPr>
              <a:r>
                <a:rPr lang="en-GB" sz="1400" dirty="0">
                  <a:latin typeface="Courier New" charset="0"/>
                  <a:cs typeface="Times New Roman" charset="0"/>
                </a:rPr>
                <a:t>}</a:t>
              </a:r>
              <a:endParaRPr lang="en-US" sz="1400" dirty="0">
                <a:latin typeface="Courier New" charset="0"/>
                <a:cs typeface="Times New Roman" charset="0"/>
              </a:endParaRPr>
            </a:p>
          </p:txBody>
        </p:sp>
        <p:sp>
          <p:nvSpPr>
            <p:cNvPr id="388109" name="Line 13"/>
            <p:cNvSpPr>
              <a:spLocks noChangeShapeType="1"/>
            </p:cNvSpPr>
            <p:nvPr/>
          </p:nvSpPr>
          <p:spPr bwMode="auto">
            <a:xfrm flipH="1">
              <a:off x="2732" y="3132"/>
              <a:ext cx="240" cy="72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88110" name="Line 14"/>
            <p:cNvSpPr>
              <a:spLocks noChangeShapeType="1"/>
            </p:cNvSpPr>
            <p:nvPr/>
          </p:nvSpPr>
          <p:spPr bwMode="auto">
            <a:xfrm flipV="1">
              <a:off x="2492" y="3132"/>
              <a:ext cx="336" cy="912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sp>
        <p:nvSpPr>
          <p:cNvPr id="45061" name="Rectang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Control flow</a:t>
            </a:r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79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When to use a new function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Place statements into a function if: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The statements are related structurally, and/or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The statements are repeated.</a:t>
            </a:r>
          </a:p>
          <a:p>
            <a:pPr lvl="1" eaLnBrk="1" hangingPunct="1">
              <a:lnSpc>
                <a:spcPct val="110000"/>
              </a:lnSpc>
            </a:pPr>
            <a:endParaRPr lang="en-US" sz="2400" dirty="0">
              <a:latin typeface="Verdan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You should not create functions for: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An individual </a:t>
            </a:r>
            <a:r>
              <a:rPr lang="en-US" sz="2400" dirty="0" err="1">
                <a:latin typeface="Courier New" charset="0"/>
              </a:rPr>
              <a:t>printf</a:t>
            </a:r>
            <a:r>
              <a:rPr lang="en-US" sz="2400" dirty="0">
                <a:latin typeface="Verdana" charset="0"/>
              </a:rPr>
              <a:t> statement.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Only blank lines. (Put </a:t>
            </a:r>
            <a:r>
              <a:rPr lang="en-US" sz="2400" dirty="0" smtClean="0">
                <a:latin typeface="Verdana" charset="0"/>
              </a:rPr>
              <a:t>these </a:t>
            </a:r>
            <a:r>
              <a:rPr lang="en-US" sz="2400" dirty="0" err="1">
                <a:latin typeface="Courier New" charset="0"/>
              </a:rPr>
              <a:t>printf</a:t>
            </a:r>
            <a:r>
              <a:rPr lang="en-US" sz="2400" dirty="0" err="1">
                <a:latin typeface="Verdana" charset="0"/>
              </a:rPr>
              <a:t>s</a:t>
            </a:r>
            <a:r>
              <a:rPr lang="en-US" sz="2400" dirty="0">
                <a:latin typeface="Verdana" charset="0"/>
              </a:rPr>
              <a:t> in </a:t>
            </a:r>
            <a:r>
              <a:rPr lang="en-US" sz="2400" dirty="0">
                <a:latin typeface="Courier New" charset="0"/>
              </a:rPr>
              <a:t>main</a:t>
            </a:r>
            <a:r>
              <a:rPr lang="en-US" sz="2400" dirty="0">
                <a:latin typeface="Verdana" charset="0"/>
              </a:rPr>
              <a:t>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Verdana" charset="0"/>
              </a:rPr>
              <a:t>Unrelated or weakly related statements.</a:t>
            </a:r>
            <a:br>
              <a:rPr lang="en-US" sz="2400" dirty="0">
                <a:latin typeface="Verdana" charset="0"/>
              </a:rPr>
            </a:br>
            <a:r>
              <a:rPr lang="en-US" sz="2400" dirty="0">
                <a:latin typeface="Verdana" charset="0"/>
              </a:rPr>
              <a:t>(Consider splitting them into two smaller functions.)</a:t>
            </a:r>
          </a:p>
        </p:txBody>
      </p:sp>
    </p:spTree>
    <p:extLst>
      <p:ext uri="{BB962C8B-B14F-4D97-AF65-F5344CB8AC3E}">
        <p14:creationId xmlns:p14="http://schemas.microsoft.com/office/powerpoint/2010/main" val="13274536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Output structure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Verdana" charset="0"/>
              </a:rPr>
              <a:t>Write a program to print these figures using functions.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784843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Using comments</a:t>
            </a:r>
            <a:endParaRPr lang="en-US">
              <a:latin typeface="Verdana" charset="0"/>
            </a:endParaRPr>
          </a:p>
        </p:txBody>
      </p:sp>
      <p:sp>
        <p:nvSpPr>
          <p:cNvPr id="14338" name="Rectangle 10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Where to place comments: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at the top of each file (a "comment header") - identifies the author and describes what the program does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at the start of </a:t>
            </a:r>
            <a:r>
              <a:rPr lang="en-GB" dirty="0" smtClean="0">
                <a:latin typeface="Verdana" charset="0"/>
              </a:rPr>
              <a:t>every function </a:t>
            </a:r>
            <a:r>
              <a:rPr lang="en-GB" dirty="0">
                <a:latin typeface="Verdana" charset="0"/>
              </a:rPr>
              <a:t>- describes the </a:t>
            </a:r>
            <a:r>
              <a:rPr lang="en-GB" dirty="0" smtClean="0">
                <a:latin typeface="Verdana" charset="0"/>
              </a:rPr>
              <a:t>function’s </a:t>
            </a:r>
            <a:r>
              <a:rPr lang="en-GB" dirty="0" err="1">
                <a:latin typeface="Verdana" charset="0"/>
              </a:rPr>
              <a:t>behavior</a:t>
            </a:r>
            <a:endParaRPr lang="en-GB" dirty="0">
              <a:latin typeface="Verdana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to explain complex pieces of code inside </a:t>
            </a:r>
            <a:r>
              <a:rPr lang="en-GB" dirty="0" smtClean="0">
                <a:latin typeface="Verdana" charset="0"/>
              </a:rPr>
              <a:t>function</a:t>
            </a:r>
            <a:endParaRPr lang="en-GB" dirty="0">
              <a:latin typeface="Verdana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GB" dirty="0">
              <a:latin typeface="Verdan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Comments are useful for: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Understanding larger, more complex programs.</a:t>
            </a:r>
          </a:p>
          <a:p>
            <a:pPr lvl="1" eaLnBrk="1" hangingPunct="1">
              <a:lnSpc>
                <a:spcPct val="120000"/>
              </a:lnSpc>
            </a:pPr>
            <a:r>
              <a:rPr lang="en-GB" dirty="0">
                <a:latin typeface="Verdana" charset="0"/>
              </a:rPr>
              <a:t>Multiple programmers working together, who must understand each other's code.</a:t>
            </a:r>
            <a:endParaRPr lang="en-US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2124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Development strategy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u="sng" dirty="0" smtClean="0"/>
              <a:t>First version (unstructured):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/>
              <a:t>Create an empty program and </a:t>
            </a:r>
            <a:r>
              <a:rPr lang="en-US" dirty="0" smtClean="0">
                <a:latin typeface="Courier New" charset="0"/>
              </a:rPr>
              <a:t>main</a:t>
            </a:r>
            <a:r>
              <a:rPr lang="en-US" dirty="0" smtClean="0"/>
              <a:t>.</a:t>
            </a:r>
          </a:p>
          <a:p>
            <a:pPr lvl="1" eaLnBrk="1" hangingPunct="1">
              <a:defRPr/>
            </a:pPr>
            <a:endParaRPr lang="en-US" sz="800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/>
              <a:t>Copy the expected output into it, surrounding each line with </a:t>
            </a:r>
            <a:r>
              <a:rPr lang="en-US" dirty="0" err="1" smtClean="0">
                <a:latin typeface="Courier New" charset="0"/>
              </a:rPr>
              <a:t>printf</a:t>
            </a:r>
            <a:r>
              <a:rPr lang="en-US" dirty="0" smtClean="0"/>
              <a:t> syntax.</a:t>
            </a:r>
          </a:p>
          <a:p>
            <a:pPr lvl="1" eaLnBrk="1" hangingPunct="1">
              <a:defRPr/>
            </a:pPr>
            <a:endParaRPr lang="en-US" sz="800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/>
              <a:t>Run it to verify the output.</a:t>
            </a:r>
          </a:p>
        </p:txBody>
      </p:sp>
    </p:spTree>
    <p:extLst>
      <p:ext uri="{BB962C8B-B14F-4D97-AF65-F5344CB8AC3E}">
        <p14:creationId xmlns:p14="http://schemas.microsoft.com/office/powerpoint/2010/main" val="20212861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 version 1 - anything wrong with this?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 typeface="Wingdings 2" charset="0"/>
              <a:buNone/>
            </a:pPr>
            <a:endParaRPr lang="en-US" sz="1600" b="1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int main(void) {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printf("+--------+");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printf("|  STOP  |");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printf("+--------+");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65000"/>
              </a:lnSpc>
              <a:buFont typeface="Wingdings 2" charset="0"/>
              <a:buNone/>
            </a:pPr>
            <a:endParaRPr lang="en-US" sz="1600" b="1">
              <a:latin typeface="Courier New" charset="0"/>
            </a:endParaRPr>
          </a:p>
        </p:txBody>
      </p:sp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4876800" y="2438400"/>
            <a:ext cx="403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Font typeface="Wingdings" charset="0"/>
              <a:buNone/>
            </a:pPr>
            <a:r>
              <a:rPr lang="en-US" sz="1600"/>
              <a:t>Add \n to end of string arguments. Omitted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3164565029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Development strategy 2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charset="0"/>
              <a:buNone/>
            </a:pPr>
            <a:endParaRPr lang="en-US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u="sng" dirty="0" smtClean="0"/>
              <a:t>Second version (structured, with redundancy):</a:t>
            </a:r>
          </a:p>
          <a:p>
            <a:pPr eaLnBrk="1" hangingPunct="1">
              <a:defRPr/>
            </a:pPr>
            <a:endParaRPr lang="en-US" sz="800" u="sng" dirty="0" smtClean="0"/>
          </a:p>
          <a:p>
            <a:pPr eaLnBrk="1" hangingPunct="1">
              <a:defRPr/>
            </a:pPr>
            <a:r>
              <a:rPr lang="en-US" dirty="0" smtClean="0"/>
              <a:t>Identify the structure of the output.</a:t>
            </a:r>
          </a:p>
          <a:p>
            <a:pPr lvl="1" eaLnBrk="1" hangingPunct="1">
              <a:defRPr/>
            </a:pPr>
            <a:endParaRPr lang="en-US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/>
              <a:t>Divide the </a:t>
            </a:r>
            <a:r>
              <a:rPr lang="en-US" dirty="0" smtClean="0">
                <a:latin typeface="Courier New" charset="0"/>
              </a:rPr>
              <a:t>main</a:t>
            </a:r>
            <a:r>
              <a:rPr lang="en-US" dirty="0"/>
              <a:t> </a:t>
            </a:r>
            <a:r>
              <a:rPr lang="en-US" dirty="0" smtClean="0"/>
              <a:t>function into functions based on this structure.</a:t>
            </a:r>
          </a:p>
        </p:txBody>
      </p:sp>
    </p:spTree>
    <p:extLst>
      <p:ext uri="{BB962C8B-B14F-4D97-AF65-F5344CB8AC3E}">
        <p14:creationId xmlns:p14="http://schemas.microsoft.com/office/powerpoint/2010/main" val="1740072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2"/>
          <p:cNvGrpSpPr>
            <a:grpSpLocks/>
          </p:cNvGrpSpPr>
          <p:nvPr/>
        </p:nvGrpSpPr>
        <p:grpSpPr bwMode="auto">
          <a:xfrm>
            <a:off x="638175" y="1860550"/>
            <a:ext cx="1219200" cy="4267200"/>
            <a:chOff x="432" y="1344"/>
            <a:chExt cx="768" cy="2688"/>
          </a:xfrm>
        </p:grpSpPr>
        <p:sp>
          <p:nvSpPr>
            <p:cNvPr id="395267" name="Rectangle 3"/>
            <p:cNvSpPr>
              <a:spLocks noChangeArrowheads="1"/>
            </p:cNvSpPr>
            <p:nvPr/>
          </p:nvSpPr>
          <p:spPr bwMode="auto">
            <a:xfrm>
              <a:off x="432" y="3600"/>
              <a:ext cx="768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5268" name="Rectangle 4"/>
            <p:cNvSpPr>
              <a:spLocks noChangeArrowheads="1"/>
            </p:cNvSpPr>
            <p:nvPr/>
          </p:nvSpPr>
          <p:spPr bwMode="auto">
            <a:xfrm>
              <a:off x="432" y="2688"/>
              <a:ext cx="768" cy="7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432" y="2016"/>
              <a:ext cx="768" cy="4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432" y="1344"/>
              <a:ext cx="768" cy="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sp>
        <p:nvSpPr>
          <p:cNvPr id="52226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Output structure</a:t>
            </a:r>
          </a:p>
        </p:txBody>
      </p:sp>
      <p:sp>
        <p:nvSpPr>
          <p:cNvPr id="52227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2362200" y="1905000"/>
            <a:ext cx="64770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marL="744538" indent="-287338"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dirty="0" smtClean="0"/>
              <a:t>The structure of the output:</a:t>
            </a:r>
          </a:p>
          <a:p>
            <a:pPr eaLnBrk="1" hangingPunct="1">
              <a:defRPr/>
            </a:pPr>
            <a:r>
              <a:rPr lang="en-US" dirty="0" smtClean="0"/>
              <a:t>initial "egg" figure</a:t>
            </a:r>
          </a:p>
          <a:p>
            <a:pPr eaLnBrk="1" hangingPunct="1">
              <a:defRPr/>
            </a:pPr>
            <a:r>
              <a:rPr lang="en-US" dirty="0" smtClean="0"/>
              <a:t>second "teacup" figure</a:t>
            </a:r>
          </a:p>
          <a:p>
            <a:pPr eaLnBrk="1" hangingPunct="1">
              <a:defRPr/>
            </a:pPr>
            <a:r>
              <a:rPr lang="en-US" dirty="0" smtClean="0"/>
              <a:t>third "stop sign" figure</a:t>
            </a:r>
          </a:p>
          <a:p>
            <a:pPr eaLnBrk="1" hangingPunct="1">
              <a:defRPr/>
            </a:pPr>
            <a:r>
              <a:rPr lang="en-US" dirty="0" smtClean="0"/>
              <a:t>fourth "hat" figure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/>
              <a:t>This structure can be represented by functions:</a:t>
            </a: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</a:rPr>
              <a:t>egg</a:t>
            </a:r>
          </a:p>
          <a:p>
            <a:pPr eaLnBrk="1" hangingPunct="1">
              <a:defRPr/>
            </a:pPr>
            <a:r>
              <a:rPr lang="en-US" dirty="0" err="1" smtClean="0">
                <a:latin typeface="Courier New" charset="0"/>
              </a:rPr>
              <a:t>teaCup</a:t>
            </a:r>
            <a:endParaRPr lang="en-US" dirty="0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US" dirty="0" err="1" smtClean="0">
                <a:latin typeface="Courier New" charset="0"/>
              </a:rPr>
              <a:t>stopSign</a:t>
            </a:r>
            <a:endParaRPr lang="en-US" dirty="0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US" dirty="0" smtClean="0">
                <a:latin typeface="Courier New" charset="0"/>
              </a:rPr>
              <a:t>hat</a:t>
            </a:r>
          </a:p>
        </p:txBody>
      </p:sp>
    </p:spTree>
    <p:extLst>
      <p:ext uri="{BB962C8B-B14F-4D97-AF65-F5344CB8AC3E}">
        <p14:creationId xmlns:p14="http://schemas.microsoft.com/office/powerpoint/2010/main" val="1981462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 version 2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 typeface="Wingdings 2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int main() {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egg();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teaCup();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stopSign();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hat();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egg() {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teaCup() {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printf("+--------+");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744775835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 version 2, cont'd.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...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stopSign() {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printf("|  STOP  |");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hat() {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printf("+--------+");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 typeface="Wingdings 2" charset="0"/>
              <a:buNone/>
            </a:pPr>
            <a:endParaRPr lang="en-US" sz="16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31346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Development strategy 3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charset="0"/>
              <a:buNone/>
            </a:pPr>
            <a:endParaRPr lang="en-US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362200" y="1905000"/>
            <a:ext cx="6477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u="sng" dirty="0" smtClean="0"/>
              <a:t>Third version (structured, without redundancy):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" u="sng" dirty="0" smtClean="0"/>
          </a:p>
          <a:p>
            <a:pPr eaLnBrk="1" hangingPunct="1">
              <a:defRPr/>
            </a:pPr>
            <a:r>
              <a:rPr lang="en-US" dirty="0" smtClean="0"/>
              <a:t>Identify redundancy in the output, and create functions to eliminate as much as possible.</a:t>
            </a:r>
          </a:p>
          <a:p>
            <a:pPr lvl="1" eaLnBrk="1" hangingPunct="1">
              <a:defRPr/>
            </a:pPr>
            <a:endParaRPr lang="en-US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/>
              <a:t>Add comments to the program.</a:t>
            </a:r>
          </a:p>
        </p:txBody>
      </p:sp>
    </p:spTree>
    <p:extLst>
      <p:ext uri="{BB962C8B-B14F-4D97-AF65-F5344CB8AC3E}">
        <p14:creationId xmlns:p14="http://schemas.microsoft.com/office/powerpoint/2010/main" val="13184495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2"/>
          <p:cNvGrpSpPr>
            <a:grpSpLocks/>
          </p:cNvGrpSpPr>
          <p:nvPr/>
        </p:nvGrpSpPr>
        <p:grpSpPr bwMode="auto">
          <a:xfrm>
            <a:off x="717550" y="1727200"/>
            <a:ext cx="1066800" cy="4410075"/>
            <a:chOff x="492" y="1248"/>
            <a:chExt cx="672" cy="2778"/>
          </a:xfrm>
        </p:grpSpPr>
        <p:sp>
          <p:nvSpPr>
            <p:cNvPr id="399363" name="Rectangle 3"/>
            <p:cNvSpPr>
              <a:spLocks noChangeArrowheads="1"/>
            </p:cNvSpPr>
            <p:nvPr/>
          </p:nvSpPr>
          <p:spPr bwMode="auto">
            <a:xfrm>
              <a:off x="492" y="3930"/>
              <a:ext cx="672" cy="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4" name="Rectangle 4"/>
            <p:cNvSpPr>
              <a:spLocks noChangeArrowheads="1"/>
            </p:cNvSpPr>
            <p:nvPr/>
          </p:nvSpPr>
          <p:spPr bwMode="auto">
            <a:xfrm>
              <a:off x="492" y="2328"/>
              <a:ext cx="672" cy="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492" y="3120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6" name="Rectangle 6"/>
            <p:cNvSpPr>
              <a:spLocks noChangeArrowheads="1"/>
            </p:cNvSpPr>
            <p:nvPr/>
          </p:nvSpPr>
          <p:spPr bwMode="auto">
            <a:xfrm>
              <a:off x="492" y="2040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492" y="1632"/>
              <a:ext cx="672" cy="28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8" name="Rectangle 8"/>
            <p:cNvSpPr>
              <a:spLocks noChangeArrowheads="1"/>
            </p:cNvSpPr>
            <p:nvPr/>
          </p:nvSpPr>
          <p:spPr bwMode="auto">
            <a:xfrm>
              <a:off x="492" y="2592"/>
              <a:ext cx="672" cy="38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492" y="3552"/>
              <a:ext cx="672" cy="37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492" y="1248"/>
              <a:ext cx="672" cy="38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  <p:sp>
        <p:nvSpPr>
          <p:cNvPr id="56322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Output redundancy</a:t>
            </a:r>
          </a:p>
        </p:txBody>
      </p:sp>
      <p:sp>
        <p:nvSpPr>
          <p:cNvPr id="399372" name="Text Box 12"/>
          <p:cNvSpPr txBox="1">
            <a:spLocks noChangeArrowheads="1"/>
          </p:cNvSpPr>
          <p:nvPr/>
        </p:nvSpPr>
        <p:spPr bwMode="auto">
          <a:xfrm>
            <a:off x="2362200" y="2286000"/>
            <a:ext cx="6400800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0513" indent="-290513" eaLnBrk="0" hangingPunct="0"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ＭＳ Ｐゴシック" charset="0"/>
                <a:cs typeface="Times New Roman" charset="0"/>
              </a:defRPr>
            </a:lvl1pPr>
            <a:lvl2pPr marL="741363" indent="-284163" eaLnBrk="0" hangingPunct="0"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2pPr>
            <a:lvl3pPr eaLnBrk="0" hangingPunct="0"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3pPr>
            <a:lvl4pPr eaLnBrk="0" hangingPunct="0"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4pPr>
            <a:lvl5pPr eaLnBrk="0" hangingPunct="0"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5pPr>
            <a:lvl6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6pPr>
            <a:lvl7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7pPr>
            <a:lvl8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8pPr>
            <a:lvl9pPr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charset="0"/>
              <a:buChar char="n"/>
              <a:tabLst>
                <a:tab pos="2286000" algn="l"/>
              </a:tabLst>
              <a:defRPr sz="2000">
                <a:solidFill>
                  <a:schemeClr val="tx1"/>
                </a:solidFill>
                <a:latin typeface="Verdana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buFont typeface="Wingdings" charset="0"/>
              <a:buNone/>
              <a:defRPr/>
            </a:pPr>
            <a:r>
              <a:rPr lang="en-US" smtClean="0"/>
              <a:t>The redundancy in the output:</a:t>
            </a:r>
          </a:p>
          <a:p>
            <a:pPr eaLnBrk="1" hangingPunct="1">
              <a:defRPr/>
            </a:pPr>
            <a:endParaRPr lang="en-US" sz="800" smtClean="0"/>
          </a:p>
          <a:p>
            <a:pPr eaLnBrk="1" hangingPunct="1">
              <a:defRPr/>
            </a:pPr>
            <a:r>
              <a:rPr lang="en-US" smtClean="0"/>
              <a:t>egg top:	reused on stop sign, hat</a:t>
            </a:r>
          </a:p>
          <a:p>
            <a:pPr eaLnBrk="1" hangingPunct="1">
              <a:defRPr/>
            </a:pPr>
            <a:r>
              <a:rPr lang="en-US" smtClean="0"/>
              <a:t>egg bottom:	reused on teacup, stop sign</a:t>
            </a:r>
          </a:p>
          <a:p>
            <a:pPr eaLnBrk="1" hangingPunct="1">
              <a:defRPr/>
            </a:pPr>
            <a:r>
              <a:rPr lang="en-US" smtClean="0"/>
              <a:t>divider line:	used on teacup, hat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/>
              <a:t>This redundancy can be fixed by methods:</a:t>
            </a:r>
          </a:p>
          <a:p>
            <a:pPr eaLnBrk="1" hangingPunct="1">
              <a:defRPr/>
            </a:pPr>
            <a:r>
              <a:rPr lang="en-US" smtClean="0">
                <a:latin typeface="Courier New" charset="0"/>
              </a:rPr>
              <a:t>eggTop</a:t>
            </a:r>
          </a:p>
          <a:p>
            <a:pPr eaLnBrk="1" hangingPunct="1">
              <a:defRPr/>
            </a:pPr>
            <a:r>
              <a:rPr lang="en-US" smtClean="0">
                <a:latin typeface="Courier New" charset="0"/>
              </a:rPr>
              <a:t>eggBottom</a:t>
            </a:r>
          </a:p>
          <a:p>
            <a:pPr eaLnBrk="1" hangingPunct="1">
              <a:defRPr/>
            </a:pPr>
            <a:r>
              <a:rPr lang="en-US" smtClean="0">
                <a:latin typeface="Courier New" charset="0"/>
              </a:rPr>
              <a:t>line</a:t>
            </a:r>
          </a:p>
        </p:txBody>
      </p:sp>
      <p:sp>
        <p:nvSpPr>
          <p:cNvPr id="56324" name="Rectangle 13"/>
          <p:cNvSpPr>
            <a:spLocks noGrp="1"/>
          </p:cNvSpPr>
          <p:nvPr>
            <p:ph type="body" idx="1"/>
          </p:nvPr>
        </p:nvSpPr>
        <p:spPr>
          <a:xfrm>
            <a:off x="225425" y="1371600"/>
            <a:ext cx="8915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charset="0"/>
              <a:buNone/>
            </a:pPr>
            <a:endParaRPr lang="en-US">
              <a:latin typeface="Verdana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|  STOP  |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\        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\______/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endParaRPr lang="en-US" sz="140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 ______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 /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/        \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1400">
                <a:latin typeface="Courier New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3551828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 version 3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// Suzy Student, EE 312, Fall 2099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// Prints several figures, with methods for structure and redundancy.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endParaRPr lang="en-US" sz="1600">
              <a:latin typeface="Courier New" charset="0"/>
            </a:endParaRP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int main(void)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egg();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teaCup();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stopSign();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hat();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the top half of an an egg figure.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eggTop()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 ______");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/      \\");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printf("/        \\");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the bottom half of an egg figure.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eggBottom()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printf("\\        /");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 \\______/");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a complete egg figure.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void egg()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196828094"/>
      </p:ext>
    </p:extLst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Program version 3, cont'd.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...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endParaRPr lang="en-US" sz="800">
              <a:latin typeface="Courier New" charset="0"/>
            </a:endParaRP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a teacup figure.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void teaCup()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line();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printf("\n");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a stop sign figure.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void stopSign()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printf("|  STOP  |");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eggBottom();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800">
                <a:latin typeface="Courier New" charset="0"/>
              </a:rPr>
              <a:t>    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a figure that looks sort of like a hat.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void hat()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    eggTop();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line();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endParaRPr lang="en-US" sz="800">
              <a:latin typeface="Courier New" charset="0"/>
            </a:endParaRP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solidFill>
                  <a:srgbClr val="008080"/>
                </a:solidFill>
                <a:latin typeface="Courier New" charset="0"/>
              </a:rPr>
              <a:t>    // Draws a line of dashes.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void line() {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>
                <a:latin typeface="Courier New" charset="0"/>
              </a:rPr>
              <a:t>        printf("+--------+");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r>
              <a:rPr lang="en-US" sz="1600" b="1">
                <a:latin typeface="Courier New" charset="0"/>
              </a:rPr>
              <a:t>    }</a:t>
            </a:r>
          </a:p>
          <a:p>
            <a:pPr eaLnBrk="1" hangingPunct="1">
              <a:lnSpc>
                <a:spcPct val="55000"/>
              </a:lnSpc>
              <a:buFont typeface="Wingdings 2" charset="0"/>
              <a:buNone/>
            </a:pPr>
            <a:endParaRPr lang="en-US" sz="16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01518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Verdana" charset="0"/>
              </a:rPr>
              <a:t>Comments example</a:t>
            </a:r>
            <a:endParaRPr lang="en-US">
              <a:latin typeface="Verdana" charset="0"/>
            </a:endParaRPr>
          </a:p>
        </p:txBody>
      </p:sp>
      <p:sp>
        <p:nvSpPr>
          <p:cNvPr id="16386" name="Rectangle 1027"/>
          <p:cNvSpPr>
            <a:spLocks noGrp="1"/>
          </p:cNvSpPr>
          <p:nvPr>
            <p:ph type="body" idx="1"/>
          </p:nvPr>
        </p:nvSpPr>
        <p:spPr>
          <a:xfrm>
            <a:off x="111410" y="1371600"/>
            <a:ext cx="903259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 smtClean="0">
                <a:latin typeface="Courier New" charset="0"/>
              </a:rPr>
              <a:t>#include&lt;</a:t>
            </a:r>
            <a:r>
              <a:rPr lang="en-GB" sz="1800" dirty="0" err="1" smtClean="0">
                <a:latin typeface="Courier New" charset="0"/>
              </a:rPr>
              <a:t>stdio.h</a:t>
            </a:r>
            <a:r>
              <a:rPr lang="en-GB" sz="1800" dirty="0" smtClean="0">
                <a:latin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b="1" dirty="0" smtClean="0">
                <a:solidFill>
                  <a:srgbClr val="006666"/>
                </a:solidFill>
                <a:latin typeface="Courier New" charset="0"/>
              </a:rPr>
              <a:t>/</a:t>
            </a: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* Suzy Student, </a:t>
            </a:r>
            <a:r>
              <a:rPr lang="en-GB" sz="1800" b="1" dirty="0" smtClean="0">
                <a:solidFill>
                  <a:srgbClr val="006666"/>
                </a:solidFill>
                <a:latin typeface="Courier New" charset="0"/>
              </a:rPr>
              <a:t>EE 312, </a:t>
            </a: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Fall 2099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   This program prints the </a:t>
            </a:r>
            <a:r>
              <a:rPr lang="en-GB" sz="1800" b="1" dirty="0" err="1">
                <a:solidFill>
                  <a:srgbClr val="006666"/>
                </a:solidFill>
                <a:latin typeface="Courier New" charset="0"/>
              </a:rPr>
              <a:t>Powerpuff</a:t>
            </a: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 Girls theme song. */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 err="1" smtClean="0">
                <a:latin typeface="Courier New" charset="0"/>
              </a:rPr>
              <a:t>int</a:t>
            </a:r>
            <a:r>
              <a:rPr lang="en-GB" sz="1800" dirty="0" smtClean="0">
                <a:latin typeface="Courier New" charset="0"/>
              </a:rPr>
              <a:t> main(void) </a:t>
            </a:r>
            <a:r>
              <a:rPr lang="en-GB" sz="1800" dirty="0">
                <a:latin typeface="Courier New" charset="0"/>
              </a:rPr>
              <a:t>{</a:t>
            </a:r>
            <a:endParaRPr lang="en-GB" sz="1800" b="1" dirty="0">
              <a:solidFill>
                <a:srgbClr val="006666"/>
              </a:solidFill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b="1" dirty="0" smtClean="0">
                <a:solidFill>
                  <a:srgbClr val="006666"/>
                </a:solidFill>
                <a:latin typeface="Courier New" charset="0"/>
              </a:rPr>
              <a:t>	 /</a:t>
            </a: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/ first verse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Blossom, she is commander and </a:t>
            </a:r>
            <a:r>
              <a:rPr lang="en-GB" altLang="ja-JP" sz="1800" dirty="0" smtClean="0">
                <a:latin typeface="Courier New" charset="0"/>
              </a:rPr>
              <a:t>leader,\n"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Bubbles, she is a joy and a laughter</a:t>
            </a:r>
            <a:r>
              <a:rPr lang="en-GB" altLang="ja-JP" sz="1800" dirty="0" smtClean="0">
                <a:latin typeface="Courier New" charset="0"/>
              </a:rPr>
              <a:t>,\n"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“</a:t>
            </a:r>
            <a:r>
              <a:rPr lang="en-GB" altLang="ja-JP" sz="1800" dirty="0">
                <a:latin typeface="Courier New" charset="0"/>
              </a:rPr>
              <a:t>Buttercup, she</a:t>
            </a:r>
            <a:r>
              <a:rPr lang="en-GB" sz="1800" dirty="0">
                <a:latin typeface="Verdana" charset="0"/>
              </a:rPr>
              <a:t>’</a:t>
            </a:r>
            <a:r>
              <a:rPr lang="en-GB" altLang="ja-JP" sz="1800" dirty="0">
                <a:latin typeface="Courier New" charset="0"/>
              </a:rPr>
              <a:t>s the toughest </a:t>
            </a:r>
            <a:r>
              <a:rPr lang="en-GB" altLang="ja-JP" sz="1800" dirty="0" smtClean="0">
                <a:latin typeface="Courier New" charset="0"/>
              </a:rPr>
              <a:t>fighter\n</a:t>
            </a:r>
            <a:r>
              <a:rPr lang="en-GB" sz="1800" dirty="0" smtClean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	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“</a:t>
            </a:r>
            <a:r>
              <a:rPr lang="en-GB" altLang="ja-JP" sz="1800" dirty="0" err="1">
                <a:latin typeface="Courier New" charset="0"/>
              </a:rPr>
              <a:t>Powerpuffs</a:t>
            </a:r>
            <a:r>
              <a:rPr lang="en-GB" altLang="ja-JP" sz="1800" dirty="0">
                <a:latin typeface="Courier New" charset="0"/>
              </a:rPr>
              <a:t> save the day</a:t>
            </a:r>
            <a:r>
              <a:rPr lang="en-GB" altLang="ja-JP" sz="1800" dirty="0" smtClean="0">
                <a:latin typeface="Courier New" charset="0"/>
              </a:rPr>
              <a:t>.\n</a:t>
            </a:r>
            <a:r>
              <a:rPr lang="en-GB" sz="1800" dirty="0" smtClean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("\n")</a:t>
            </a:r>
            <a:r>
              <a:rPr lang="en-GB" sz="1800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endParaRPr lang="en-GB" sz="18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//</a:t>
            </a:r>
            <a:r>
              <a:rPr lang="en-GB" sz="1800" b="1" dirty="0">
                <a:solidFill>
                  <a:srgbClr val="006666"/>
                </a:solidFill>
                <a:latin typeface="Courier New" charset="0"/>
              </a:rPr>
              <a:t>second verse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Fighting </a:t>
            </a:r>
            <a:r>
              <a:rPr lang="en-GB" altLang="ja-JP" sz="1800" dirty="0" err="1">
                <a:latin typeface="Courier New" charset="0"/>
              </a:rPr>
              <a:t>crime,trying</a:t>
            </a:r>
            <a:r>
              <a:rPr lang="en-GB" altLang="ja-JP" sz="1800" dirty="0">
                <a:latin typeface="Courier New" charset="0"/>
              </a:rPr>
              <a:t> to save the </a:t>
            </a:r>
            <a:r>
              <a:rPr lang="en-GB" altLang="ja-JP" sz="1800" dirty="0" smtClean="0">
                <a:latin typeface="Courier New" charset="0"/>
              </a:rPr>
              <a:t>world\n"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  <a:r>
              <a:rPr lang="en-GB" sz="1800" dirty="0" err="1" smtClean="0">
                <a:latin typeface="Courier New" charset="0"/>
              </a:rPr>
              <a:t>printf</a:t>
            </a:r>
            <a:r>
              <a:rPr lang="en-GB" sz="1800" dirty="0" smtClean="0">
                <a:latin typeface="Courier New" charset="0"/>
              </a:rPr>
              <a:t>(</a:t>
            </a:r>
            <a:r>
              <a:rPr lang="en-GB" sz="1800" dirty="0">
                <a:latin typeface="Verdana" charset="0"/>
              </a:rPr>
              <a:t>”</a:t>
            </a:r>
            <a:r>
              <a:rPr lang="en-GB" altLang="ja-JP" sz="1800" dirty="0">
                <a:latin typeface="Courier New" charset="0"/>
              </a:rPr>
              <a:t>Here they come just in time, the </a:t>
            </a:r>
            <a:r>
              <a:rPr lang="en-GB" altLang="ja-JP" sz="1800" dirty="0" err="1">
                <a:latin typeface="Courier New" charset="0"/>
              </a:rPr>
              <a:t>Powerpuff</a:t>
            </a:r>
            <a:r>
              <a:rPr lang="en-GB" altLang="ja-JP" sz="1800" dirty="0">
                <a:latin typeface="Courier New" charset="0"/>
              </a:rPr>
              <a:t> </a:t>
            </a:r>
            <a:r>
              <a:rPr lang="en-GB" altLang="ja-JP" sz="1800" dirty="0" smtClean="0">
                <a:latin typeface="Courier New" charset="0"/>
              </a:rPr>
              <a:t>Girls\n"</a:t>
            </a:r>
            <a:r>
              <a:rPr lang="en-GB" altLang="ja-JP" sz="1800" dirty="0">
                <a:latin typeface="Courier New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 typeface="Wingdings 2" charset="0"/>
              <a:buNone/>
            </a:pPr>
            <a:r>
              <a:rPr lang="en-GB" sz="1800" dirty="0">
                <a:latin typeface="Courier New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00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Procedural heuristics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 marL="419100" indent="-419100">
              <a:spcBef>
                <a:spcPct val="50000"/>
              </a:spcBef>
              <a:spcAft>
                <a:spcPct val="50000"/>
              </a:spcAft>
              <a:buFont typeface="Wingdings 2" charset="0"/>
              <a:buAutoNum type="arabicPeriod"/>
            </a:pPr>
            <a:r>
              <a:rPr lang="en-US" sz="2400" dirty="0" smtClean="0">
                <a:latin typeface="Arial" charset="0"/>
              </a:rPr>
              <a:t>Each function </a:t>
            </a:r>
            <a:r>
              <a:rPr lang="en-US" sz="2400" dirty="0">
                <a:latin typeface="Arial" charset="0"/>
              </a:rPr>
              <a:t>should have a clear set of responsibilities.</a:t>
            </a:r>
          </a:p>
          <a:p>
            <a:pPr marL="419100" indent="-419100">
              <a:spcBef>
                <a:spcPct val="50000"/>
              </a:spcBef>
              <a:spcAft>
                <a:spcPct val="50000"/>
              </a:spcAft>
              <a:buFont typeface="Wingdings 2" charset="0"/>
              <a:buAutoNum type="arabicPeriod"/>
            </a:pPr>
            <a:r>
              <a:rPr lang="en-US" sz="2400" dirty="0">
                <a:latin typeface="Arial" charset="0"/>
              </a:rPr>
              <a:t>No </a:t>
            </a:r>
            <a:r>
              <a:rPr lang="en-US" sz="2400" dirty="0" smtClean="0">
                <a:latin typeface="Arial" charset="0"/>
              </a:rPr>
              <a:t>function </a:t>
            </a:r>
            <a:r>
              <a:rPr lang="en-US" sz="2400" dirty="0">
                <a:latin typeface="Arial" charset="0"/>
              </a:rPr>
              <a:t>should do too large a share of the overall task.</a:t>
            </a:r>
          </a:p>
          <a:p>
            <a:pPr marL="419100" indent="-419100">
              <a:spcBef>
                <a:spcPct val="50000"/>
              </a:spcBef>
              <a:spcAft>
                <a:spcPct val="50000"/>
              </a:spcAft>
              <a:buFont typeface="Wingdings 2" charset="0"/>
              <a:buAutoNum type="arabicPeriod"/>
            </a:pPr>
            <a:r>
              <a:rPr lang="en-US" sz="2400" dirty="0">
                <a:latin typeface="Arial" charset="0"/>
              </a:rPr>
              <a:t>Minimize coupling and dependencies between </a:t>
            </a:r>
            <a:r>
              <a:rPr lang="en-US" sz="2400" dirty="0" smtClean="0">
                <a:latin typeface="Arial" charset="0"/>
              </a:rPr>
              <a:t>functions.</a:t>
            </a:r>
            <a:endParaRPr lang="en-US" sz="2400" dirty="0">
              <a:latin typeface="Arial" charset="0"/>
            </a:endParaRPr>
          </a:p>
          <a:p>
            <a:pPr marL="419100" indent="-419100">
              <a:spcBef>
                <a:spcPct val="50000"/>
              </a:spcBef>
              <a:spcAft>
                <a:spcPct val="50000"/>
              </a:spcAft>
              <a:buFont typeface="Wingdings 2" charset="0"/>
              <a:buAutoNum type="arabicPeriod"/>
            </a:pPr>
            <a:r>
              <a:rPr lang="en-US" sz="2400" dirty="0">
                <a:latin typeface="Arial" charset="0"/>
              </a:rPr>
              <a:t>The main </a:t>
            </a:r>
            <a:r>
              <a:rPr lang="en-US" sz="2400" dirty="0" smtClean="0">
                <a:latin typeface="Arial" charset="0"/>
              </a:rPr>
              <a:t>function </a:t>
            </a:r>
            <a:r>
              <a:rPr lang="en-US" sz="2400" dirty="0">
                <a:latin typeface="Arial" charset="0"/>
              </a:rPr>
              <a:t>should read as a concise summary of the overall set of tasks performed by the program.</a:t>
            </a:r>
          </a:p>
          <a:p>
            <a:pPr marL="419100" indent="-419100">
              <a:spcBef>
                <a:spcPct val="50000"/>
              </a:spcBef>
              <a:spcAft>
                <a:spcPct val="50000"/>
              </a:spcAft>
              <a:buFont typeface="Wingdings 2" charset="0"/>
              <a:buAutoNum type="arabicPeriod"/>
            </a:pPr>
            <a:r>
              <a:rPr lang="en-US" sz="2400" dirty="0">
                <a:latin typeface="Arial" charset="0"/>
              </a:rPr>
              <a:t>Variables should be declared/used at the lowest level possible.</a:t>
            </a:r>
          </a:p>
        </p:txBody>
      </p:sp>
    </p:spTree>
    <p:extLst>
      <p:ext uri="{BB962C8B-B14F-4D97-AF65-F5344CB8AC3E}">
        <p14:creationId xmlns:p14="http://schemas.microsoft.com/office/powerpoint/2010/main" val="422486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Program Hygiene - </a:t>
            </a:r>
            <a:r>
              <a:rPr lang="en-US" dirty="0" smtClean="0">
                <a:latin typeface="Arial" charset="0"/>
              </a:rPr>
              <a:t>a.k.a</a:t>
            </a:r>
            <a:r>
              <a:rPr lang="en-US" dirty="0">
                <a:latin typeface="Arial" charset="0"/>
              </a:rPr>
              <a:t>.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Structure your code properly</a:t>
            </a:r>
          </a:p>
          <a:p>
            <a:pPr eaLnBrk="1" hangingPunct="1"/>
            <a:r>
              <a:rPr lang="en-US">
                <a:latin typeface="Arial" charset="0"/>
              </a:rPr>
              <a:t>Eliminate redundant code</a:t>
            </a:r>
          </a:p>
          <a:p>
            <a:pPr eaLnBrk="1" hangingPunct="1"/>
            <a:r>
              <a:rPr lang="en-US">
                <a:latin typeface="Arial" charset="0"/>
              </a:rPr>
              <a:t>Use spaces judiciously and </a:t>
            </a:r>
            <a:r>
              <a:rPr lang="en-US" b="1">
                <a:latin typeface="Arial" charset="0"/>
              </a:rPr>
              <a:t>consistently</a:t>
            </a:r>
          </a:p>
          <a:p>
            <a:pPr eaLnBrk="1" hangingPunct="1"/>
            <a:r>
              <a:rPr lang="en-US">
                <a:latin typeface="Arial" charset="0"/>
              </a:rPr>
              <a:t>Indent properly</a:t>
            </a:r>
          </a:p>
          <a:p>
            <a:pPr eaLnBrk="1" hangingPunct="1"/>
            <a:r>
              <a:rPr lang="en-US">
                <a:latin typeface="Arial" charset="0"/>
              </a:rPr>
              <a:t>Follow the naming conventions</a:t>
            </a:r>
          </a:p>
          <a:p>
            <a:pPr eaLnBrk="1" hangingPunct="1"/>
            <a:r>
              <a:rPr lang="en-US">
                <a:latin typeface="Arial" charset="0"/>
              </a:rPr>
              <a:t>Use comments to describe code behavior</a:t>
            </a:r>
          </a:p>
          <a:p>
            <a:pPr eaLnBrk="1" hangingPunct="1"/>
            <a:r>
              <a:rPr lang="en-US">
                <a:latin typeface="Arial" charset="0"/>
              </a:rPr>
              <a:t>Follow a brace style</a:t>
            </a:r>
          </a:p>
          <a:p>
            <a:pPr eaLnBrk="1" hangingPunct="1"/>
            <a:r>
              <a:rPr lang="en-US">
                <a:latin typeface="Arial" charset="0"/>
              </a:rPr>
              <a:t>Good software follows style guides</a:t>
            </a:r>
          </a:p>
          <a:p>
            <a:pPr lvl="1" eaLnBrk="1" hangingPunct="1"/>
            <a:r>
              <a:rPr lang="en-US">
                <a:latin typeface="Arial" charset="0"/>
              </a:rPr>
              <a:t>See links on assignment page</a:t>
            </a:r>
          </a:p>
        </p:txBody>
      </p:sp>
    </p:spTree>
    <p:extLst>
      <p:ext uri="{BB962C8B-B14F-4D97-AF65-F5344CB8AC3E}">
        <p14:creationId xmlns:p14="http://schemas.microsoft.com/office/powerpoint/2010/main" val="204014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976313"/>
            <a:ext cx="9124950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192501"/>
            <a:ext cx="8229600" cy="7032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Google C++ Style Guide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269C6E-9A02-0E4A-9DA7-20E2846B6120}" type="slidenum">
              <a:rPr lang="en-US" sz="1800"/>
              <a:pPr/>
              <a:t>6</a:t>
            </a:fld>
            <a:endParaRPr lang="en-US" sz="180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2514600" y="2438400"/>
            <a:ext cx="17526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2497138" y="2397125"/>
            <a:ext cx="5486400" cy="13716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2590800" y="2286000"/>
            <a:ext cx="6521450" cy="1981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Box 8"/>
          <p:cNvSpPr txBox="1">
            <a:spLocks noChangeArrowheads="1"/>
          </p:cNvSpPr>
          <p:nvPr/>
        </p:nvSpPr>
        <p:spPr bwMode="auto">
          <a:xfrm>
            <a:off x="695325" y="6238875"/>
            <a:ext cx="714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/>
              <a:t>http://</a:t>
            </a:r>
            <a:r>
              <a:rPr lang="en-US" sz="2800" dirty="0" err="1"/>
              <a:t>code.google.com</a:t>
            </a:r>
            <a:r>
              <a:rPr lang="en-US" sz="2800" dirty="0"/>
              <a:t>/p/</a:t>
            </a:r>
            <a:r>
              <a:rPr lang="en-US" sz="2800" dirty="0" err="1"/>
              <a:t>google-styleguide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620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19908"/>
            <a:ext cx="8229600" cy="72294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Google C++ Style Guide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57F152-E377-BE4F-8C9D-16F9BC46F809}" type="slidenum">
              <a:rPr lang="en-US" sz="1800"/>
              <a:pPr/>
              <a:t>7</a:t>
            </a:fld>
            <a:endParaRPr lang="en-US" sz="180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200" dirty="0">
                <a:latin typeface="Arial" charset="0"/>
              </a:rPr>
              <a:t>Why Worry About Program Hygiene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2800" dirty="0">
                <a:latin typeface="Arial" charset="0"/>
              </a:rPr>
              <a:t>Programmers build on top of other’s code all the time.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400" dirty="0" smtClean="0">
                <a:latin typeface="Arial" charset="0"/>
              </a:rPr>
              <a:t>Software </a:t>
            </a:r>
            <a:r>
              <a:rPr lang="en-GB" sz="2400" dirty="0">
                <a:latin typeface="Arial" charset="0"/>
              </a:rPr>
              <a:t>developers spend as much time maintaining code as they do creating new code</a:t>
            </a:r>
          </a:p>
          <a:p>
            <a:pPr lvl="1" eaLnBrk="1" hangingPunct="1">
              <a:lnSpc>
                <a:spcPct val="110000"/>
              </a:lnSpc>
            </a:pPr>
            <a:r>
              <a:rPr lang="en-GB" sz="2400" dirty="0">
                <a:latin typeface="Arial" charset="0"/>
              </a:rPr>
              <a:t>You shouldn’t waste time deciphering what a </a:t>
            </a:r>
            <a:r>
              <a:rPr lang="en-GB" sz="2400" dirty="0" smtClean="0">
                <a:latin typeface="Arial" charset="0"/>
              </a:rPr>
              <a:t>function </a:t>
            </a:r>
            <a:r>
              <a:rPr lang="en-GB" sz="2400" dirty="0">
                <a:latin typeface="Arial" charset="0"/>
              </a:rPr>
              <a:t>does.</a:t>
            </a:r>
          </a:p>
          <a:p>
            <a:pPr eaLnBrk="1" hangingPunct="1">
              <a:lnSpc>
                <a:spcPct val="110000"/>
              </a:lnSpc>
            </a:pPr>
            <a:endParaRPr lang="en-GB" sz="2800" dirty="0"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sz="2800" dirty="0">
                <a:latin typeface="Arial" charset="0"/>
              </a:rPr>
              <a:t>You should spend time on thinking and coding.  You should </a:t>
            </a:r>
            <a:r>
              <a:rPr lang="en-GB" sz="2800" b="1" dirty="0">
                <a:latin typeface="Arial" charset="0"/>
              </a:rPr>
              <a:t>NOT</a:t>
            </a:r>
            <a:r>
              <a:rPr lang="en-GB" sz="2800" dirty="0">
                <a:latin typeface="Arial" charset="0"/>
              </a:rPr>
              <a:t> be wasting time looking for that missing closing brace.</a:t>
            </a:r>
          </a:p>
          <a:p>
            <a:pPr eaLnBrk="1" hangingPunct="1">
              <a:lnSpc>
                <a:spcPct val="110000"/>
              </a:lnSpc>
            </a:pPr>
            <a:endParaRPr lang="en-GB" sz="2800" dirty="0">
              <a:latin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sz="2800" dirty="0">
                <a:latin typeface="Arial" charset="0"/>
              </a:rPr>
              <a:t>So code with style!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1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018"/>
            <a:ext cx="7772400" cy="109855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structure the solution to your problem to: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/>
              <a:t>Manage complexity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en-US" dirty="0" smtClean="0"/>
              <a:t>Increase reuse and reduce 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defRPr/>
            </a:pPr>
            <a:fld id="{C9AA5623-9ADC-0E40-B5F8-05C364B1EA92}" type="slidenum">
              <a:rPr lang="en-US" smtClean="0">
                <a:latin typeface="Verdana" charset="0"/>
                <a:ea typeface="ＭＳ Ｐゴシック" charset="0"/>
              </a:rPr>
              <a:pPr defTabSz="914400" fontAlgn="base">
                <a:spcBef>
                  <a:spcPts val="500"/>
                </a:spcBef>
                <a:spcAft>
                  <a:spcPct val="0"/>
                </a:spcAft>
                <a:buClr>
                  <a:srgbClr val="800080"/>
                </a:buClr>
                <a:buSzPct val="55000"/>
                <a:defRPr/>
              </a:pPr>
              <a:t>9</a:t>
            </a:fld>
            <a:endParaRPr lang="en-US"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464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JP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3417</Words>
  <Application>Microsoft Macintosh PowerPoint</Application>
  <PresentationFormat>On-screen Show (4:3)</PresentationFormat>
  <Paragraphs>770</Paragraphs>
  <Slides>40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BJP</vt:lpstr>
      <vt:lpstr>Structured Programming + Algorithms</vt:lpstr>
      <vt:lpstr>Comments</vt:lpstr>
      <vt:lpstr>Using comments</vt:lpstr>
      <vt:lpstr>Comments example</vt:lpstr>
      <vt:lpstr>Program Hygiene - a.k.a. Style</vt:lpstr>
      <vt:lpstr>Google C++ Style Guide</vt:lpstr>
      <vt:lpstr>Google C++ Style Guide</vt:lpstr>
      <vt:lpstr>Why Worry About Program Hygiene ?</vt:lpstr>
      <vt:lpstr>Algorithms</vt:lpstr>
      <vt:lpstr>PowerPoint Presentation</vt:lpstr>
      <vt:lpstr>Algorithms</vt:lpstr>
      <vt:lpstr>Problems with algorithms</vt:lpstr>
      <vt:lpstr>Structured algorithms</vt:lpstr>
      <vt:lpstr>Removing redundancy</vt:lpstr>
      <vt:lpstr>A program with redundancy</vt:lpstr>
      <vt:lpstr>Problem Decomposition</vt:lpstr>
      <vt:lpstr>Using Functions for Procedural Decomposition</vt:lpstr>
      <vt:lpstr>Design of an algorithm</vt:lpstr>
      <vt:lpstr>Problem Decomposition</vt:lpstr>
      <vt:lpstr>Defining a Function</vt:lpstr>
      <vt:lpstr>Calling a function</vt:lpstr>
      <vt:lpstr>Repetitive Code  Function</vt:lpstr>
      <vt:lpstr>Final cookie program</vt:lpstr>
      <vt:lpstr>Summary: Why Decompose?</vt:lpstr>
      <vt:lpstr>Summary: Why decompose?</vt:lpstr>
      <vt:lpstr>Functions calling other functions</vt:lpstr>
      <vt:lpstr>Control flow</vt:lpstr>
      <vt:lpstr>When to use a new function</vt:lpstr>
      <vt:lpstr>Output structure</vt:lpstr>
      <vt:lpstr>Development strategy</vt:lpstr>
      <vt:lpstr>Program version 1 - anything wrong with this?</vt:lpstr>
      <vt:lpstr>Development strategy 2</vt:lpstr>
      <vt:lpstr>Output structure</vt:lpstr>
      <vt:lpstr>Program version 2</vt:lpstr>
      <vt:lpstr>Program version 2, cont'd.</vt:lpstr>
      <vt:lpstr>Development strategy 3</vt:lpstr>
      <vt:lpstr>Output redundancy</vt:lpstr>
      <vt:lpstr>Program version 3</vt:lpstr>
      <vt:lpstr>Program version 3, cont'd.</vt:lpstr>
      <vt:lpstr>Procedural heuristics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+ Algorithms</dc:title>
  <dc:creator>Microsoft Office User</dc:creator>
  <cp:lastModifiedBy>Microsoft Office User</cp:lastModifiedBy>
  <cp:revision>17</cp:revision>
  <dcterms:created xsi:type="dcterms:W3CDTF">2017-06-26T22:55:02Z</dcterms:created>
  <dcterms:modified xsi:type="dcterms:W3CDTF">2017-09-06T00:01:51Z</dcterms:modified>
</cp:coreProperties>
</file>