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notesMasterIdLst>
    <p:notesMasterId r:id="rId28"/>
  </p:notesMasterIdLst>
  <p:sldIdLst>
    <p:sldId id="257" r:id="rId2"/>
    <p:sldId id="261" r:id="rId3"/>
    <p:sldId id="256" r:id="rId4"/>
    <p:sldId id="258" r:id="rId5"/>
    <p:sldId id="259" r:id="rId6"/>
    <p:sldId id="260" r:id="rId7"/>
    <p:sldId id="263" r:id="rId8"/>
    <p:sldId id="264" r:id="rId9"/>
    <p:sldId id="265" r:id="rId10"/>
    <p:sldId id="269" r:id="rId11"/>
    <p:sldId id="267" r:id="rId12"/>
    <p:sldId id="268" r:id="rId13"/>
    <p:sldId id="270" r:id="rId14"/>
    <p:sldId id="271" r:id="rId15"/>
    <p:sldId id="283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6"/>
    <p:restoredTop sz="81810"/>
  </p:normalViewPr>
  <p:slideViewPr>
    <p:cSldViewPr snapToGrid="0" snapToObjects="1">
      <p:cViewPr varScale="1">
        <p:scale>
          <a:sx n="72" d="100"/>
          <a:sy n="72" d="100"/>
        </p:scale>
        <p:origin x="1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F034-8C9D-C141-877B-9D78A92734E5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6A9C-6A84-DC4E-97EC-E233161C1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6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Ritchie created the C programming</a:t>
            </a:r>
            <a:r>
              <a:rPr lang="en-US" baseline="0" dirty="0" smtClean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76A9C-6A84-DC4E-97EC-E233161C18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2CE0098-9412-3448-B9FF-0D2DDEBA7BE4}" type="slidenum">
              <a:rPr lang="en-US" sz="1200"/>
              <a:pPr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72DE627-DB63-854E-96D9-BA6D583002DF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76A9C-6A84-DC4E-97EC-E233161C1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f too large or small, may store garbage in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76A9C-6A84-DC4E-97EC-E233161C18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38596C3-F7AF-F24B-BB0E-5FA9AD8018B0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g: floating point number in exponential or fixed format, depending on size. p = max number of significant</a:t>
            </a:r>
            <a:r>
              <a:rPr lang="en-US" baseline="0" dirty="0" smtClean="0"/>
              <a:t> digits. Won't display trailing zeros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76A9C-6A84-DC4E-97EC-E233161C18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0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0F51053-46FD-834B-8D0E-FD11A8D83ABE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If a RETURN is entered after the number assigned to y, that RETURN is left for the next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scanf</a:t>
            </a:r>
            <a:r>
              <a:rPr lang="en-US" dirty="0">
                <a:ea typeface="ＭＳ Ｐゴシック" charset="0"/>
                <a:cs typeface="ＭＳ Ｐゴシック" charset="0"/>
              </a:rPr>
              <a:t> to read.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WHY?  Because a \n was not in the format string and thus does not match the pattern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scanf</a:t>
            </a:r>
            <a:r>
              <a:rPr lang="en-US" dirty="0">
                <a:ea typeface="ＭＳ Ｐゴシック" charset="0"/>
                <a:cs typeface="ＭＳ Ｐゴシック" charset="0"/>
              </a:rPr>
              <a:t> is expecting.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the same for WHITE SPACE CHARS….. ANY number of WHITE SPACE chars in format string matches ANY number of WHITE SPACE chars in input, including NONE.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49316D9-D8C5-9E49-8373-6F6DD4664C67}" type="slidenum">
              <a:rPr lang="en-US" sz="1200"/>
              <a:pPr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CD22769-1EB8-BE49-9EEC-972EA2AD4FE1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E5D34F-C33D-AE4A-8657-17E5A9866DC5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New-line character at end of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scanf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format string is usually a bad idea: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scanf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("%d\n", &amp;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);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Why? \n in format string makes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scanf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expect white-space – program may hang waiting for non-whitespace input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3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3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2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1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2E27-016A-B64E-8E0D-AE7CD7AC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13DE-0D19-5D44-8411-D0C3016440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2E27-016A-B64E-8E0D-AE7CD7AC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9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Formatted I/O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Topic 4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74089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Plan of the Day:</a:t>
            </a:r>
          </a:p>
          <a:p>
            <a:pPr algn="l"/>
            <a:r>
              <a:rPr lang="en-US" dirty="0" smtClean="0"/>
              <a:t>More on type conversions</a:t>
            </a:r>
          </a:p>
          <a:p>
            <a:pPr algn="l"/>
            <a:r>
              <a:rPr lang="en-US" dirty="0" err="1" smtClean="0"/>
              <a:t>scanf</a:t>
            </a:r>
            <a:endParaRPr lang="en-US" dirty="0"/>
          </a:p>
          <a:p>
            <a:pPr algn="l"/>
            <a:r>
              <a:rPr lang="en-US" dirty="0" err="1" smtClean="0"/>
              <a:t>printf</a:t>
            </a:r>
            <a:endParaRPr lang="en-US" dirty="0" smtClean="0"/>
          </a:p>
          <a:p>
            <a:pPr algn="l"/>
            <a:r>
              <a:rPr lang="en-US" dirty="0" smtClean="0"/>
              <a:t>format 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464" y="21654"/>
            <a:ext cx="2111536" cy="2773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6326" y="2807425"/>
            <a:ext cx="18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Dennis Ritchie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784" y="6627090"/>
            <a:ext cx="7883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en.wikiquote.org</a:t>
            </a:r>
            <a:r>
              <a:rPr lang="en-US" sz="1000" dirty="0"/>
              <a:t>/wiki/</a:t>
            </a:r>
            <a:r>
              <a:rPr lang="en-US" sz="1000" dirty="0" err="1"/>
              <a:t>Dennis_Ritchie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31291" y="635028"/>
            <a:ext cx="472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"C is quirky, flawed, and an enormous success."</a:t>
            </a:r>
          </a:p>
          <a:p>
            <a:r>
              <a:rPr lang="en-US" dirty="0" smtClean="0"/>
              <a:t>-- Dennis Ritchie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448800" cy="8382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4F6228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solidFill>
                  <a:srgbClr val="4F6228"/>
                </a:solidFill>
                <a:latin typeface="Courier New" charset="0"/>
                <a:cs typeface="Courier New" charset="0"/>
              </a:rPr>
              <a:t>()</a:t>
            </a:r>
            <a:r>
              <a:rPr lang="en-US" b="1" dirty="0">
                <a:solidFill>
                  <a:srgbClr val="4F6228"/>
                </a:solidFill>
                <a:latin typeface="Arial" charset="0"/>
              </a:rPr>
              <a:t> </a:t>
            </a:r>
            <a:r>
              <a:rPr lang="en-US" sz="4000" b="1" dirty="0" smtClean="0">
                <a:solidFill>
                  <a:srgbClr val="4F6228"/>
                </a:solidFill>
              </a:rPr>
              <a:t>Format String</a:t>
            </a:r>
            <a:endParaRPr lang="en-US" sz="4000" b="1" dirty="0">
              <a:solidFill>
                <a:srgbClr val="4F6228"/>
              </a:solidFill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572000" cy="4495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A </a:t>
            </a:r>
            <a:r>
              <a:rPr lang="en-US" sz="2400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conversion specification consists of the </a:t>
            </a:r>
            <a:r>
              <a:rPr lang="en-US" sz="2400" dirty="0">
                <a:latin typeface="Courier New" charset="0"/>
                <a:cs typeface="Courier New" charset="0"/>
              </a:rPr>
              <a:t>%</a:t>
            </a:r>
            <a:r>
              <a:rPr lang="en-US" sz="2400" dirty="0">
                <a:latin typeface="Arial" charset="0"/>
              </a:rPr>
              <a:t> character, followed by as many as five distinct items:</a:t>
            </a:r>
          </a:p>
          <a:p>
            <a:pPr eaLnBrk="1" hangingPunct="1"/>
            <a:endParaRPr lang="en-US" sz="2400" dirty="0">
              <a:latin typeface="Arial" charset="0"/>
            </a:endParaRPr>
          </a:p>
        </p:txBody>
      </p:sp>
      <p:pic>
        <p:nvPicPr>
          <p:cNvPr id="3379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3276600"/>
            <a:ext cx="493871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9200" y="1600200"/>
            <a:ext cx="3962400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normAutofit fontScale="70000" lnSpcReduction="20000"/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"/>
              <a:defRPr sz="29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charset="0"/>
              <a:buChar char="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"/>
              <a:defRPr sz="23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-320040" fontAlgn="auto">
              <a:spcAft>
                <a:spcPts val="600"/>
              </a:spcAft>
              <a:buFont typeface="Wingdings"/>
              <a:buChar char=""/>
              <a:defRPr/>
            </a:pPr>
            <a:r>
              <a:rPr lang="en-US" sz="2000" dirty="0" smtClean="0">
                <a:latin typeface="Georgia" charset="0"/>
              </a:rPr>
              <a:t>A conversion specification has the form</a:t>
            </a:r>
          </a:p>
          <a:p>
            <a:pPr marL="640080" lvl="1" indent="-274320" fontAlgn="auto">
              <a:spcAft>
                <a:spcPts val="600"/>
              </a:spcAft>
              <a:buFont typeface="Georgia" charset="0"/>
              <a:buNone/>
              <a:defRPr/>
            </a:pPr>
            <a:r>
              <a:rPr lang="en-US" sz="2400" b="1" dirty="0" smtClean="0">
                <a:latin typeface="Georgia" charset="0"/>
              </a:rPr>
              <a:t>%</a:t>
            </a:r>
            <a:r>
              <a:rPr lang="en-US" sz="2400" b="1" dirty="0" err="1" smtClean="0">
                <a:latin typeface="Georgia" charset="0"/>
              </a:rPr>
              <a:t>fm.pX</a:t>
            </a:r>
            <a:endParaRPr lang="en-US" sz="2400" b="1" dirty="0" smtClean="0">
              <a:latin typeface="Georgia" charset="0"/>
            </a:endParaRPr>
          </a:p>
          <a:p>
            <a:pPr marL="320040" indent="-320040" fontAlgn="auto">
              <a:spcAft>
                <a:spcPts val="600"/>
              </a:spcAft>
              <a:buFont typeface="Wingdings"/>
              <a:buChar char=""/>
              <a:defRPr/>
            </a:pPr>
            <a:r>
              <a:rPr lang="en-US" sz="2000" dirty="0" smtClean="0">
                <a:latin typeface="Georgia" charset="0"/>
              </a:rPr>
              <a:t>f(optional) indicates left justification </a:t>
            </a:r>
          </a:p>
          <a:p>
            <a:pPr marL="640080" lvl="1" indent="-274320" fontAlgn="auto">
              <a:spcAft>
                <a:spcPts val="600"/>
              </a:spcAft>
              <a:buFont typeface="Wingdings 2"/>
              <a:buChar char=""/>
              <a:defRPr/>
            </a:pPr>
            <a:r>
              <a:rPr lang="en-US" sz="2000" dirty="0" smtClean="0">
                <a:latin typeface="Georgia" charset="0"/>
              </a:rPr>
              <a:t>default is right justification</a:t>
            </a:r>
          </a:p>
          <a:p>
            <a:pPr marL="640080" lvl="1" indent="-274320" fontAlgn="auto">
              <a:spcAft>
                <a:spcPts val="600"/>
              </a:spcAft>
              <a:buFont typeface="Wingdings 2"/>
              <a:buChar char=""/>
              <a:defRPr/>
            </a:pPr>
            <a:r>
              <a:rPr lang="en-US" sz="2000" dirty="0" smtClean="0">
                <a:latin typeface="Georgia" charset="0"/>
              </a:rPr>
              <a:t>there are other flags possible here as well</a:t>
            </a:r>
          </a:p>
          <a:p>
            <a:pPr marL="320040" indent="-320040" fontAlgn="auto">
              <a:spcAft>
                <a:spcPts val="600"/>
              </a:spcAft>
              <a:buFont typeface="Wingdings"/>
              <a:buChar char=""/>
              <a:defRPr/>
            </a:pPr>
            <a:r>
              <a:rPr lang="en-US" sz="2000" dirty="0" smtClean="0">
                <a:latin typeface="Georgia" charset="0"/>
              </a:rPr>
              <a:t>m (optional) specifies the minimum field width.</a:t>
            </a:r>
          </a:p>
          <a:p>
            <a:pPr marL="320040" indent="-320040" fontAlgn="auto">
              <a:spcAft>
                <a:spcPts val="600"/>
              </a:spcAft>
              <a:buFont typeface="Wingdings"/>
              <a:buChar char=""/>
              <a:defRPr/>
            </a:pPr>
            <a:r>
              <a:rPr lang="en-US" sz="2000" dirty="0" smtClean="0">
                <a:latin typeface="Georgia" charset="0"/>
              </a:rPr>
              <a:t>.p (optional) specifies:</a:t>
            </a:r>
          </a:p>
          <a:p>
            <a:pPr marL="640080" lvl="1" indent="-274320" fontAlgn="auto">
              <a:spcAft>
                <a:spcPts val="600"/>
              </a:spcAft>
              <a:buFont typeface="Wingdings 2"/>
              <a:buChar char=""/>
              <a:defRPr/>
            </a:pPr>
            <a:r>
              <a:rPr lang="en-US" sz="2000" dirty="0" smtClean="0">
                <a:latin typeface="Georgia" charset="0"/>
              </a:rPr>
              <a:t>Number of digits after the decimal point (for a floating point number) or</a:t>
            </a:r>
          </a:p>
          <a:p>
            <a:pPr marL="640080" lvl="1" indent="-274320" fontAlgn="auto">
              <a:spcAft>
                <a:spcPts val="600"/>
              </a:spcAft>
              <a:buFont typeface="Wingdings 2"/>
              <a:buChar char=""/>
              <a:defRPr/>
            </a:pPr>
            <a:r>
              <a:rPr lang="en-US" sz="2000" dirty="0" smtClean="0">
                <a:latin typeface="Georgia" charset="0"/>
              </a:rPr>
              <a:t>Minimum number of digits to print (for an integer)</a:t>
            </a:r>
          </a:p>
          <a:p>
            <a:pPr marL="319405" indent="-274320" fontAlgn="auto">
              <a:spcAft>
                <a:spcPts val="600"/>
              </a:spcAft>
              <a:buFont typeface="Wingdings 2"/>
              <a:buChar char=""/>
              <a:defRPr/>
            </a:pPr>
            <a:r>
              <a:rPr lang="en-US" sz="2000" dirty="0" smtClean="0">
                <a:latin typeface="Georgia" charset="0"/>
              </a:rPr>
              <a:t>L (optional) is length modifier (e.g., h, l)</a:t>
            </a:r>
          </a:p>
          <a:p>
            <a:pPr marL="320040" indent="-320040" fontAlgn="auto">
              <a:spcAft>
                <a:spcPts val="600"/>
              </a:spcAft>
              <a:buFont typeface="Wingdings"/>
              <a:buChar char=""/>
              <a:defRPr/>
            </a:pPr>
            <a:r>
              <a:rPr lang="en-US" sz="2000" dirty="0" smtClean="0">
                <a:latin typeface="Georgia" charset="0"/>
              </a:rPr>
              <a:t>X is the basic data format used (e.g. </a:t>
            </a:r>
            <a:r>
              <a:rPr lang="en-US" sz="2000" dirty="0" err="1" smtClean="0">
                <a:latin typeface="Georgia" charset="0"/>
              </a:rPr>
              <a:t>d,e,f</a:t>
            </a:r>
            <a:r>
              <a:rPr lang="en-US" sz="2000" dirty="0" smtClean="0">
                <a:latin typeface="Georgia" charset="0"/>
              </a:rPr>
              <a:t>)</a:t>
            </a:r>
          </a:p>
          <a:p>
            <a:pPr marL="320040" indent="-320040" fontAlgn="auto">
              <a:spcAft>
                <a:spcPts val="600"/>
              </a:spcAft>
              <a:buFont typeface="Wingdings"/>
              <a:buChar char=""/>
              <a:defRPr/>
            </a:pPr>
            <a:r>
              <a:rPr lang="en-US" sz="2000" dirty="0" smtClean="0">
                <a:latin typeface="Georgia" charset="0"/>
              </a:rPr>
              <a:t>For a more complete description of conversion specifications see Chapter 22.3</a:t>
            </a:r>
            <a:endParaRPr lang="en-US" sz="2000" dirty="0"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629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762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4F6228"/>
                </a:solidFill>
                <a:latin typeface="Courier New" charset="0"/>
                <a:ea typeface="ＭＳ Ｐゴシック" charset="0"/>
                <a:cs typeface="Courier New" charset="0"/>
              </a:rPr>
              <a:t>printf</a:t>
            </a:r>
            <a:r>
              <a:rPr lang="en-US" b="1" dirty="0" smtClean="0">
                <a:solidFill>
                  <a:srgbClr val="4F6228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4F6228"/>
                </a:solidFill>
                <a:ea typeface="ＭＳ Ｐゴシック" charset="0"/>
              </a:rPr>
              <a:t>Formatting</a:t>
            </a:r>
            <a:endParaRPr lang="en-US" b="1" dirty="0">
              <a:solidFill>
                <a:srgbClr val="4F6228"/>
              </a:solidFill>
              <a:ea typeface="ＭＳ Ｐゴシック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>
              <a:tabLst>
                <a:tab pos="1828800" algn="ctr"/>
                <a:tab pos="3657600" algn="l"/>
              </a:tabLst>
            </a:pPr>
            <a:r>
              <a:rPr lang="en-US" b="1" i="1" dirty="0">
                <a:latin typeface="Arial" charset="0"/>
                <a:ea typeface="ＭＳ Ｐゴシック" charset="0"/>
              </a:rPr>
              <a:t>Flags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>(0 or more)</a:t>
            </a:r>
            <a:r>
              <a:rPr lang="en-US" dirty="0">
                <a:latin typeface="Arial" charset="0"/>
                <a:ea typeface="ＭＳ Ｐゴシック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1828800" algn="ctr"/>
                <a:tab pos="3657600" algn="l"/>
              </a:tabLst>
            </a:pPr>
            <a:r>
              <a:rPr lang="en-US" sz="2200" b="1" i="1" dirty="0">
                <a:latin typeface="Arial" charset="0"/>
                <a:ea typeface="ＭＳ Ｐゴシック" charset="0"/>
              </a:rPr>
              <a:t>	</a:t>
            </a:r>
            <a:r>
              <a:rPr lang="en-US" sz="2400" b="1" i="1" dirty="0">
                <a:latin typeface="Arial" charset="0"/>
                <a:ea typeface="ＭＳ Ｐゴシック" charset="0"/>
              </a:rPr>
              <a:t>Flag            Meaning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1828800" algn="ctr"/>
                <a:tab pos="3657600" algn="l"/>
              </a:tabLst>
            </a:pPr>
            <a:r>
              <a:rPr lang="en-US" sz="2400" b="1" i="1" dirty="0">
                <a:latin typeface="Arial" charset="0"/>
                <a:ea typeface="ＭＳ Ｐゴシック" charset="0"/>
                <a:cs typeface="Courier New" charset="0"/>
              </a:rPr>
              <a:t>    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</a:rPr>
              <a:t>-</a:t>
            </a: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  	  </a:t>
            </a:r>
            <a:r>
              <a:rPr lang="en-US" sz="2400" dirty="0">
                <a:latin typeface="Arial" charset="0"/>
                <a:ea typeface="ＭＳ Ｐゴシック" charset="0"/>
              </a:rPr>
              <a:t>Left-justify within field (default is right).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1828800" algn="ctr"/>
                <a:tab pos="3657600" algn="l"/>
              </a:tabLst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</a:rPr>
              <a:t>+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     </a:t>
            </a:r>
            <a:r>
              <a:rPr lang="en-US" sz="2400" dirty="0">
                <a:latin typeface="Arial" charset="0"/>
                <a:ea typeface="ＭＳ Ｐゴシック" charset="0"/>
              </a:rPr>
              <a:t>Numbers produced by signed conversions always 	            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	              begin </a:t>
            </a:r>
            <a:r>
              <a:rPr lang="en-US" sz="2400" dirty="0">
                <a:latin typeface="Arial" charset="0"/>
                <a:ea typeface="ＭＳ Ｐゴシック" charset="0"/>
              </a:rPr>
              <a:t>with 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+</a:t>
            </a:r>
            <a:r>
              <a:rPr lang="en-US" sz="2400" dirty="0">
                <a:latin typeface="Arial" charset="0"/>
                <a:ea typeface="ＭＳ Ｐゴシック" charset="0"/>
              </a:rPr>
              <a:t> or 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-</a:t>
            </a:r>
            <a:r>
              <a:rPr lang="en-US" sz="2400" dirty="0">
                <a:latin typeface="Arial" charset="0"/>
                <a:ea typeface="ＭＳ Ｐゴシック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1828800" algn="ctr"/>
                <a:tab pos="3657600" algn="l"/>
              </a:tabLst>
            </a:pPr>
            <a:r>
              <a:rPr lang="en-US" sz="2400" b="1" i="1" dirty="0">
                <a:latin typeface="Arial" charset="0"/>
                <a:ea typeface="ＭＳ Ｐゴシック" charset="0"/>
              </a:rPr>
              <a:t>    </a:t>
            </a:r>
            <a:r>
              <a:rPr lang="en-US" sz="2400" b="1" i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space</a:t>
            </a:r>
            <a:r>
              <a:rPr lang="en-US" sz="2400" b="1" dirty="0">
                <a:latin typeface="Arial" charset="0"/>
                <a:ea typeface="ＭＳ Ｐゴシック" charset="0"/>
              </a:rPr>
              <a:t>	</a:t>
            </a:r>
            <a:r>
              <a:rPr lang="en-US" sz="2400" dirty="0">
                <a:latin typeface="Arial" charset="0"/>
                <a:ea typeface="ＭＳ Ｐゴシック" charset="0"/>
              </a:rPr>
              <a:t>  Nonnegative numbers produced by signed conversions   	            are preceded by a space (+ flag overrides </a:t>
            </a:r>
            <a:r>
              <a:rPr lang="en-US" sz="2400" i="1" dirty="0">
                <a:latin typeface="Arial" charset="0"/>
                <a:ea typeface="ＭＳ Ｐゴシック" charset="0"/>
              </a:rPr>
              <a:t>space</a:t>
            </a:r>
            <a:r>
              <a:rPr lang="en-US" sz="2400" dirty="0">
                <a:latin typeface="Arial" charset="0"/>
                <a:ea typeface="ＭＳ Ｐゴシック" charset="0"/>
              </a:rPr>
              <a:t>).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1828800" algn="ctr"/>
                <a:tab pos="3657600" algn="l"/>
              </a:tabLst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    </a:t>
            </a:r>
            <a:r>
              <a:rPr lang="en-US" sz="2400" dirty="0">
                <a:latin typeface="Arial" charset="0"/>
                <a:ea typeface="ＭＳ Ｐゴシック" charset="0"/>
              </a:rPr>
              <a:t>Octal numbers begin with 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2400" dirty="0">
                <a:latin typeface="Arial" charset="0"/>
                <a:ea typeface="ＭＳ Ｐゴシック" charset="0"/>
              </a:rPr>
              <a:t>, nonzero hexadecimal 	            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       	             numbers </a:t>
            </a:r>
            <a:r>
              <a:rPr lang="en-US" sz="2400" dirty="0">
                <a:latin typeface="Arial" charset="0"/>
                <a:ea typeface="ＭＳ Ｐゴシック" charset="0"/>
              </a:rPr>
              <a:t>with 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0x</a:t>
            </a:r>
            <a:r>
              <a:rPr lang="en-US" sz="2400" dirty="0">
                <a:latin typeface="Arial" charset="0"/>
                <a:ea typeface="ＭＳ Ｐゴシック" charset="0"/>
              </a:rPr>
              <a:t> or 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0X</a:t>
            </a:r>
            <a:r>
              <a:rPr lang="en-US" sz="2400" dirty="0">
                <a:latin typeface="Arial" charset="0"/>
                <a:ea typeface="ＭＳ Ｐゴシック" charset="0"/>
              </a:rPr>
              <a:t>. 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1828800" algn="ctr"/>
                <a:tab pos="3657600" algn="l"/>
              </a:tabLst>
            </a:pPr>
            <a:r>
              <a:rPr lang="en-US" sz="2400" dirty="0">
                <a:latin typeface="Arial" charset="0"/>
                <a:ea typeface="ＭＳ Ｐゴシック" charset="0"/>
              </a:rPr>
              <a:t>                 Floating-point numbers always have a decimal point.      	             Trailing zeros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aren'</a:t>
            </a:r>
            <a:r>
              <a:rPr lang="en-US" altLang="ja-JP" sz="2400" dirty="0" smtClean="0">
                <a:latin typeface="Arial" charset="0"/>
                <a:ea typeface="ＭＳ Ｐゴシック" charset="0"/>
              </a:rPr>
              <a:t>t 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removed from numbers printed   	             </a:t>
            </a:r>
            <a:r>
              <a:rPr lang="en-US" altLang="ja-JP" sz="2400" dirty="0" smtClean="0">
                <a:latin typeface="Arial" charset="0"/>
                <a:ea typeface="ＭＳ Ｐゴシック" charset="0"/>
              </a:rPr>
              <a:t>	             with 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the </a:t>
            </a:r>
            <a:r>
              <a:rPr lang="en-US" altLang="ja-JP" sz="2400" dirty="0">
                <a:latin typeface="Courier New" charset="0"/>
                <a:ea typeface="ＭＳ Ｐゴシック" charset="0"/>
                <a:cs typeface="Courier New" charset="0"/>
              </a:rPr>
              <a:t>g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 or </a:t>
            </a:r>
            <a:r>
              <a:rPr lang="en-US" altLang="ja-JP" sz="2400" dirty="0">
                <a:latin typeface="Courier New" charset="0"/>
                <a:ea typeface="ＭＳ Ｐゴシック" charset="0"/>
                <a:cs typeface="Courier New" charset="0"/>
              </a:rPr>
              <a:t>G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 conversion codes.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1828800" algn="ctr"/>
                <a:tab pos="3657600" algn="l"/>
              </a:tabLst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    </a:t>
            </a:r>
            <a:r>
              <a:rPr lang="en-US" sz="2400" dirty="0">
                <a:latin typeface="Arial" charset="0"/>
                <a:ea typeface="ＭＳ Ｐゴシック" charset="0"/>
              </a:rPr>
              <a:t>Numbers are padded with leading zeros up to the field   	             width (- flag overrides this)	</a:t>
            </a:r>
          </a:p>
        </p:txBody>
      </p:sp>
    </p:spTree>
    <p:extLst>
      <p:ext uri="{BB962C8B-B14F-4D97-AF65-F5344CB8AC3E}">
        <p14:creationId xmlns:p14="http://schemas.microsoft.com/office/powerpoint/2010/main" val="37843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4572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#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include &lt;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stdio.h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 main(void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){  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/* 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example of formatted output */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 = 40;</a:t>
            </a:r>
            <a:endParaRPr lang="en-US" sz="2400" dirty="0">
              <a:latin typeface="Courier New"/>
              <a:ea typeface="ＭＳ Ｐゴシック" charset="0"/>
              <a:cs typeface="Courier New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double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f = 839.21;</a:t>
            </a:r>
            <a:endParaRPr lang="en-US" sz="2400" dirty="0">
              <a:latin typeface="Courier New"/>
              <a:ea typeface="ＭＳ Ｐゴシック" charset="0"/>
              <a:cs typeface="Courier New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Courier New"/>
              <a:ea typeface="ＭＳ Ｐゴシック" charset="0"/>
              <a:cs typeface="Courier New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printf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("|%d|%5d|%-5d|%5.3d|\n",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);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printf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("|%10.3f|%10.3e|%-10g|\n",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f, f, f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);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67000" y="4724400"/>
            <a:ext cx="4051410" cy="114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b="1" dirty="0" smtClean="0">
                <a:latin typeface="Arial" charset="0"/>
              </a:rPr>
              <a:t>Output: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5000"/>
              </a:lnSpc>
            </a:pP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dirty="0">
                <a:latin typeface="Arial" charset="0"/>
              </a:rPr>
              <a:t>|40|     40|40      |      040|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67000" y="59436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lvl="1" eaLnBrk="1" hangingPunct="1">
              <a:lnSpc>
                <a:spcPct val="95000"/>
              </a:lnSpc>
            </a:pPr>
            <a:r>
              <a:rPr lang="en-US">
                <a:latin typeface="Arial" charset="0"/>
              </a:rPr>
              <a:t>|     839.210|   8.392e+02|839.21     |</a:t>
            </a:r>
          </a:p>
        </p:txBody>
      </p:sp>
    </p:spTree>
    <p:extLst>
      <p:ext uri="{BB962C8B-B14F-4D97-AF65-F5344CB8AC3E}">
        <p14:creationId xmlns:p14="http://schemas.microsoft.com/office/powerpoint/2010/main" val="12294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04742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4F6228"/>
                </a:solidFill>
                <a:latin typeface="Courier New" charset="0"/>
                <a:ea typeface="ＭＳ Ｐゴシック" charset="0"/>
                <a:cs typeface="Courier New" charset="0"/>
              </a:rPr>
              <a:t>printf</a:t>
            </a:r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  <a:t> Conversion Specifications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ea typeface="ＭＳ Ｐゴシック" charset="0"/>
              </a:rPr>
              <a:t>Length modifier</a:t>
            </a:r>
            <a:r>
              <a:rPr lang="en-US" dirty="0">
                <a:ea typeface="ＭＳ Ｐゴシック" charset="0"/>
              </a:rPr>
              <a:t> (optional). Indicates that the item to be displayed has a type </a:t>
            </a:r>
            <a:r>
              <a:rPr lang="en-US" dirty="0" smtClean="0">
                <a:ea typeface="ＭＳ Ｐゴシック" charset="0"/>
              </a:rPr>
              <a:t>that'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</a:rPr>
              <a:t>longer or shorter than normal.</a:t>
            </a:r>
          </a:p>
          <a:p>
            <a:pPr lvl="1"/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%d</a:t>
            </a:r>
            <a:r>
              <a:rPr lang="en-US" dirty="0">
                <a:latin typeface="Arial" charset="0"/>
                <a:ea typeface="ＭＳ Ｐゴシック" charset="0"/>
              </a:rPr>
              <a:t> normally refers to an </a:t>
            </a:r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int</a:t>
            </a:r>
            <a:r>
              <a:rPr lang="en-US" dirty="0">
                <a:latin typeface="Arial" charset="0"/>
                <a:ea typeface="ＭＳ Ｐゴシック" charset="0"/>
              </a:rPr>
              <a:t> value;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hd</a:t>
            </a:r>
            <a:r>
              <a:rPr lang="en-US" dirty="0">
                <a:latin typeface="Arial" charset="0"/>
                <a:ea typeface="ＭＳ Ｐゴシック" charset="0"/>
              </a:rPr>
              <a:t> is used to display a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short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int</a:t>
            </a:r>
            <a:r>
              <a:rPr lang="en-US" dirty="0">
                <a:latin typeface="Arial" charset="0"/>
                <a:ea typeface="ＭＳ Ｐゴシック" charset="0"/>
              </a:rPr>
              <a:t> and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ld</a:t>
            </a:r>
            <a:r>
              <a:rPr lang="en-US" dirty="0">
                <a:latin typeface="Arial" charset="0"/>
                <a:ea typeface="ＭＳ Ｐゴシック" charset="0"/>
              </a:rPr>
              <a:t> is used to display a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long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int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See table 22.5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35743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  <a:t>Examples of </a:t>
            </a:r>
            <a:r>
              <a:rPr lang="en-US" b="1" dirty="0" err="1" smtClean="0">
                <a:solidFill>
                  <a:srgbClr val="4F6228"/>
                </a:solidFill>
                <a:latin typeface="Courier New" charset="0"/>
                <a:ea typeface="ＭＳ Ｐゴシック" charset="0"/>
                <a:cs typeface="Courier New" charset="0"/>
              </a:rPr>
              <a:t>printf</a:t>
            </a:r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  <a:t/>
            </a:r>
            <a:b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</a:br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  <a:t>Conversion Specifications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pPr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700">
                <a:latin typeface="Arial" charset="0"/>
                <a:ea typeface="ＭＳ Ｐゴシック" charset="0"/>
              </a:rPr>
              <a:t>Examples showing the effect of flags on the </a:t>
            </a:r>
            <a:r>
              <a:rPr lang="en-US" sz="2700">
                <a:latin typeface="Courier New" charset="0"/>
                <a:ea typeface="ＭＳ Ｐゴシック" charset="0"/>
                <a:cs typeface="Courier New" charset="0"/>
              </a:rPr>
              <a:t>%d</a:t>
            </a:r>
            <a:r>
              <a:rPr lang="en-US" sz="2700">
                <a:latin typeface="Arial" charset="0"/>
                <a:ea typeface="ＭＳ Ｐゴシック" charset="0"/>
              </a:rPr>
              <a:t> conversion: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300" b="1" i="1">
                <a:latin typeface="Arial" charset="0"/>
                <a:ea typeface="ＭＳ Ｐゴシック" charset="0"/>
              </a:rPr>
              <a:t>		</a:t>
            </a:r>
            <a:r>
              <a:rPr lang="en-US" sz="2000" b="1" i="1">
                <a:latin typeface="Arial" charset="0"/>
                <a:ea typeface="ＭＳ Ｐゴシック" charset="0"/>
              </a:rPr>
              <a:t>Conversion	Result of Applying	Result of Applying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000" b="1" i="1">
                <a:latin typeface="Arial" charset="0"/>
                <a:ea typeface="ＭＳ Ｐゴシック" charset="0"/>
              </a:rPr>
              <a:t>		Specification	Conversion to 123	Conversion to –123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300">
                <a:latin typeface="Courier New" charset="0"/>
                <a:ea typeface="ＭＳ Ｐゴシック" charset="0"/>
                <a:cs typeface="Courier New" charset="0"/>
              </a:rPr>
              <a:t>		  %8d	•••••123	••••-123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300">
                <a:latin typeface="Courier New" charset="0"/>
                <a:ea typeface="ＭＳ Ｐゴシック" charset="0"/>
                <a:cs typeface="Courier New" charset="0"/>
              </a:rPr>
              <a:t>		 %-8d	123•••••	-123••••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300">
                <a:latin typeface="Courier New" charset="0"/>
                <a:ea typeface="ＭＳ Ｐゴシック" charset="0"/>
                <a:cs typeface="Courier New" charset="0"/>
              </a:rPr>
              <a:t>		 %+8d	••••+123	••••-123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300">
                <a:latin typeface="Courier New" charset="0"/>
                <a:ea typeface="ＭＳ Ｐゴシック" charset="0"/>
                <a:cs typeface="Courier New" charset="0"/>
              </a:rPr>
              <a:t>		 % 8d	•••••123	••••-123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300">
                <a:latin typeface="Courier New" charset="0"/>
                <a:ea typeface="ＭＳ Ｐゴシック" charset="0"/>
                <a:cs typeface="Courier New" charset="0"/>
              </a:rPr>
              <a:t>		 %08d	00000123	-0000123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300">
                <a:latin typeface="Courier New" charset="0"/>
                <a:ea typeface="ＭＳ Ｐゴシック" charset="0"/>
                <a:cs typeface="Courier New" charset="0"/>
              </a:rPr>
              <a:t>		%-+8d	+123••••	-123••••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300">
                <a:latin typeface="Courier New" charset="0"/>
                <a:ea typeface="ＭＳ Ｐゴシック" charset="0"/>
                <a:cs typeface="Courier New" charset="0"/>
              </a:rPr>
              <a:t>		%- 8d	•123••••	-123••••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300">
                <a:latin typeface="Courier New" charset="0"/>
                <a:ea typeface="ＭＳ Ｐゴシック" charset="0"/>
                <a:cs typeface="Courier New" charset="0"/>
              </a:rPr>
              <a:t>		%+08d	+0000123	-0000123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1143000" algn="ctr"/>
                <a:tab pos="3543300" algn="ctr"/>
                <a:tab pos="6400800" algn="ctr"/>
              </a:tabLst>
            </a:pPr>
            <a:r>
              <a:rPr lang="en-US" sz="2300">
                <a:latin typeface="Courier New" charset="0"/>
                <a:ea typeface="ＭＳ Ｐゴシック" charset="0"/>
                <a:cs typeface="Courier New" charset="0"/>
              </a:rPr>
              <a:t>		% 08d	•0000123	-0000123</a:t>
            </a:r>
          </a:p>
        </p:txBody>
      </p:sp>
    </p:spTree>
    <p:extLst>
      <p:ext uri="{BB962C8B-B14F-4D97-AF65-F5344CB8AC3E}">
        <p14:creationId xmlns:p14="http://schemas.microsoft.com/office/powerpoint/2010/main" val="9766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904"/>
            <a:ext cx="8229600" cy="8765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the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scanf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function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47" y="1101326"/>
            <a:ext cx="8934682" cy="5562818"/>
          </a:xfrm>
        </p:spPr>
        <p:txBody>
          <a:bodyPr>
            <a:normAutofit/>
          </a:bodyPr>
          <a:lstStyle/>
          <a:p>
            <a:r>
              <a:rPr lang="en-US" dirty="0" smtClean="0"/>
              <a:t>In standard I/O library </a:t>
            </a:r>
            <a:r>
              <a:rPr lang="en-US" dirty="0" smtClean="0"/>
              <a:t>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scanf</a:t>
            </a:r>
            <a:r>
              <a:rPr lang="en-US" sz="2400" dirty="0" smtClean="0">
                <a:latin typeface="Courier New"/>
                <a:cs typeface="Courier New"/>
              </a:rPr>
              <a:t>("format-string", variable-address-list);</a:t>
            </a:r>
          </a:p>
          <a:p>
            <a:pPr lvl="1" indent="-342900">
              <a:buFont typeface="Arial"/>
              <a:buChar char="•"/>
            </a:pPr>
            <a:r>
              <a:rPr lang="en-US" sz="2400" dirty="0" smtClean="0">
                <a:cs typeface="Courier New"/>
              </a:rPr>
              <a:t>In list, specify address of variable where value will be stored</a:t>
            </a:r>
          </a:p>
          <a:p>
            <a:pPr lvl="1" indent="-342900">
              <a:buFont typeface="Arial"/>
              <a:buChar char="•"/>
            </a:pPr>
            <a:r>
              <a:rPr lang="en-US" sz="2400" dirty="0" smtClean="0">
                <a:cs typeface="Courier New"/>
              </a:rPr>
              <a:t>Use the address-of operator </a:t>
            </a:r>
            <a:r>
              <a:rPr lang="en-US" sz="2400" b="1" dirty="0" smtClean="0">
                <a:cs typeface="Courier New"/>
              </a:rPr>
              <a:t>&amp;</a:t>
            </a:r>
            <a:r>
              <a:rPr lang="en-US" sz="2400" dirty="0" smtClean="0">
                <a:cs typeface="Courier New"/>
              </a:rPr>
              <a:t> before primitive type variables</a:t>
            </a:r>
          </a:p>
          <a:p>
            <a:pPr lvl="1" indent="-342900">
              <a:buFont typeface="Arial"/>
              <a:buChar char="•"/>
            </a:pPr>
            <a:r>
              <a:rPr lang="en-US" sz="2400" dirty="0" smtClean="0">
                <a:cs typeface="Courier New"/>
              </a:rPr>
              <a:t>Value is read from terminal, and stored in the memory location specified for next variable address in the list</a:t>
            </a:r>
          </a:p>
          <a:p>
            <a:pPr marL="0" indent="0">
              <a:buNone/>
            </a:pPr>
            <a:endParaRPr lang="en-US" sz="2600" dirty="0" smtClean="0"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cs typeface="Courier New"/>
              </a:rPr>
              <a:t>Example: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j; double x;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("Please enter an integer and real number: ");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scanf</a:t>
            </a:r>
            <a:r>
              <a:rPr lang="en-US" sz="2000" dirty="0" smtClean="0">
                <a:latin typeface="Courier New"/>
                <a:cs typeface="Courier New"/>
              </a:rPr>
              <a:t>("%</a:t>
            </a:r>
            <a:r>
              <a:rPr lang="en-US" sz="2000" dirty="0" err="1" smtClean="0">
                <a:latin typeface="Courier New"/>
                <a:cs typeface="Courier New"/>
              </a:rPr>
              <a:t>d%le</a:t>
            </a:r>
            <a:r>
              <a:rPr lang="en-US" sz="2000" dirty="0" smtClean="0">
                <a:latin typeface="Courier New"/>
                <a:cs typeface="Courier New"/>
              </a:rPr>
              <a:t>", &amp;j, &amp;x);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94733" y="5810055"/>
            <a:ext cx="325919" cy="258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0652" y="5810055"/>
            <a:ext cx="831656" cy="258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0826" y="6091005"/>
            <a:ext cx="2880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Store first value at address of j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022947" y="5810055"/>
            <a:ext cx="1977992" cy="280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292908" y="5810055"/>
            <a:ext cx="708031" cy="258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2633" y="6091005"/>
            <a:ext cx="40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Store second value read at address of 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581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063"/>
            <a:ext cx="86868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 err="1" smtClean="0">
                <a:solidFill>
                  <a:srgbClr val="4F6228"/>
                </a:solidFill>
                <a:latin typeface="Courier New"/>
                <a:cs typeface="Courier New"/>
              </a:rPr>
              <a:t>scanf</a:t>
            </a:r>
            <a:r>
              <a:rPr lang="en-US" sz="4000" b="1" dirty="0" smtClean="0">
                <a:solidFill>
                  <a:srgbClr val="4F6228"/>
                </a:solidFill>
                <a:latin typeface="Courier New"/>
                <a:cs typeface="Courier New"/>
              </a:rPr>
              <a:t>()</a:t>
            </a:r>
            <a:r>
              <a:rPr lang="en-US" sz="4000" b="1" dirty="0" smtClean="0">
                <a:solidFill>
                  <a:srgbClr val="4F6228"/>
                </a:solidFill>
              </a:rPr>
              <a:t> Function: </a:t>
            </a:r>
            <a:br>
              <a:rPr lang="en-US" sz="4000" b="1" dirty="0" smtClean="0">
                <a:solidFill>
                  <a:srgbClr val="4F6228"/>
                </a:solidFill>
              </a:rPr>
            </a:br>
            <a:r>
              <a:rPr lang="en-US" sz="4000" b="1" dirty="0" smtClean="0">
                <a:solidFill>
                  <a:srgbClr val="4F6228"/>
                </a:solidFill>
              </a:rPr>
              <a:t>Reading Numeric Values from Keyboard</a:t>
            </a:r>
            <a:endParaRPr lang="en-US" sz="4000" i="1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817" y="1285048"/>
            <a:ext cx="8964183" cy="5572952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r>
              <a:rPr lang="en-US" sz="2400" b="1" dirty="0" smtClean="0">
                <a:solidFill>
                  <a:srgbClr val="4F5E3C"/>
                </a:solidFill>
                <a:latin typeface="Calibri"/>
                <a:cs typeface="Calibri"/>
              </a:rPr>
              <a:t>Syntax:</a:t>
            </a:r>
            <a:r>
              <a:rPr lang="en-US" sz="2200" b="1" dirty="0" smtClean="0">
                <a:solidFill>
                  <a:srgbClr val="4F5E3C"/>
                </a:solidFill>
                <a:latin typeface="Calibri"/>
                <a:cs typeface="Calibri"/>
              </a:rPr>
              <a:t> </a:t>
            </a:r>
            <a:r>
              <a:rPr lang="en-US" sz="2200" b="1" dirty="0" err="1" smtClean="0">
                <a:solidFill>
                  <a:srgbClr val="4F5E3C"/>
                </a:solidFill>
                <a:latin typeface="Courier New"/>
                <a:cs typeface="Courier New"/>
              </a:rPr>
              <a:t>scanf</a:t>
            </a:r>
            <a:r>
              <a:rPr lang="en-US" sz="2200" b="1" dirty="0" smtClean="0">
                <a:solidFill>
                  <a:srgbClr val="4F5E3C"/>
                </a:solidFill>
                <a:latin typeface="Courier New"/>
                <a:cs typeface="Courier New"/>
              </a:rPr>
              <a:t>("Format-string",</a:t>
            </a:r>
            <a:r>
              <a:rPr lang="en-US" sz="2200" b="1" dirty="0" err="1" smtClean="0">
                <a:solidFill>
                  <a:srgbClr val="4F5E3C"/>
                </a:solidFill>
                <a:latin typeface="Courier New"/>
                <a:cs typeface="Courier New"/>
              </a:rPr>
              <a:t>var</a:t>
            </a:r>
            <a:r>
              <a:rPr lang="en-US" sz="2200" b="1" dirty="0" smtClean="0">
                <a:solidFill>
                  <a:srgbClr val="4F5E3C"/>
                </a:solidFill>
                <a:latin typeface="Courier New"/>
                <a:cs typeface="Courier New"/>
              </a:rPr>
              <a:t>-address-list);</a:t>
            </a:r>
            <a:endParaRPr lang="en-US" sz="2200" b="1" dirty="0">
              <a:solidFill>
                <a:srgbClr val="4F5E3C"/>
              </a:solidFill>
              <a:latin typeface="Courier New"/>
              <a:cs typeface="Courier New"/>
            </a:endParaRPr>
          </a:p>
          <a:p>
            <a:pPr marL="708660" lvl="1" indent="-34290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latin typeface="Calibri"/>
                <a:cs typeface="Calibri"/>
              </a:rPr>
              <a:t>Don't forget </a:t>
            </a:r>
            <a:r>
              <a:rPr lang="en-US" sz="2400" dirty="0">
                <a:latin typeface="Calibri"/>
                <a:cs typeface="Calibri"/>
              </a:rPr>
              <a:t>to </a:t>
            </a:r>
            <a:r>
              <a:rPr lang="en-US" sz="2400" dirty="0" smtClean="0">
                <a:latin typeface="Calibri"/>
                <a:cs typeface="Calibri"/>
              </a:rPr>
              <a:t>put </a:t>
            </a:r>
            <a:r>
              <a:rPr lang="en-US" sz="2400" b="1" dirty="0">
                <a:latin typeface="Courier New"/>
                <a:cs typeface="Courier New"/>
              </a:rPr>
              <a:t>&amp;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before primitive type variables in list!</a:t>
            </a:r>
            <a:endParaRPr lang="en-US" sz="2400" dirty="0">
              <a:latin typeface="Calibri"/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libri"/>
                <a:cs typeface="Calibri"/>
              </a:rPr>
              <a:t>F</a:t>
            </a:r>
            <a:r>
              <a:rPr lang="en-US" sz="2400" dirty="0" smtClean="0">
                <a:latin typeface="Calibri"/>
                <a:cs typeface="Calibri"/>
              </a:rPr>
              <a:t>ormat </a:t>
            </a:r>
            <a:r>
              <a:rPr lang="en-US" sz="2400" dirty="0">
                <a:latin typeface="Calibri"/>
                <a:cs typeface="Calibri"/>
              </a:rPr>
              <a:t>strings are similar to </a:t>
            </a:r>
            <a:r>
              <a:rPr lang="en-US" sz="2400" dirty="0" err="1">
                <a:latin typeface="Courier New"/>
                <a:cs typeface="Courier New"/>
              </a:rPr>
              <a:t>printf</a:t>
            </a:r>
            <a:r>
              <a:rPr lang="en-US" sz="2400" dirty="0">
                <a:latin typeface="Calibri"/>
                <a:cs typeface="Calibri"/>
              </a:rPr>
              <a:t>, but usually contain only conversion specifications: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, j;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/>
                <a:cs typeface="Courier New"/>
              </a:rPr>
              <a:t>float x, y;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ourier New"/>
                <a:cs typeface="Courier New"/>
              </a:rPr>
              <a:t>("%</a:t>
            </a:r>
            <a:r>
              <a:rPr lang="en-US" dirty="0" err="1">
                <a:latin typeface="Courier New"/>
                <a:cs typeface="Courier New"/>
              </a:rPr>
              <a:t>d%d%f%f</a:t>
            </a:r>
            <a:r>
              <a:rPr lang="en-US" dirty="0">
                <a:latin typeface="Courier New"/>
                <a:cs typeface="Courier New"/>
              </a:rPr>
              <a:t>", &amp;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, &amp;j, &amp;x, &amp;y)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sz="1800" b="1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For each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specifier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: find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next corresponding value in the input stream,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assign it to the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variable</a:t>
            </a:r>
          </a:p>
          <a:p>
            <a:pPr marL="387985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Types of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variable, conversion spec and the input value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should match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4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  <a:latin typeface="Courier New"/>
                <a:cs typeface="Courier New"/>
              </a:rPr>
              <a:t>scanf</a:t>
            </a:r>
            <a:r>
              <a:rPr lang="en-US" b="1" dirty="0" smtClean="0">
                <a:solidFill>
                  <a:srgbClr val="4F6228"/>
                </a:solidFill>
                <a:latin typeface="Courier New"/>
                <a:cs typeface="Courier New"/>
              </a:rPr>
              <a:t>()</a:t>
            </a:r>
            <a:endParaRPr lang="en-US" b="1" dirty="0">
              <a:solidFill>
                <a:srgbClr val="4F6228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latin typeface="Calibri"/>
                <a:cs typeface="Calibri"/>
              </a:rPr>
              <a:t>With </a:t>
            </a:r>
            <a:r>
              <a:rPr lang="en-US" sz="2800" dirty="0" err="1" smtClean="0">
                <a:latin typeface="Courier New"/>
                <a:cs typeface="Courier New"/>
              </a:rPr>
              <a:t>scanf</a:t>
            </a:r>
            <a:r>
              <a:rPr lang="en-US" sz="2800" dirty="0">
                <a:latin typeface="Calibri"/>
                <a:cs typeface="Calibri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e</a:t>
            </a:r>
            <a:r>
              <a:rPr lang="en-US" sz="2800" dirty="0" err="1" smtClean="0">
                <a:latin typeface="Courier New"/>
                <a:cs typeface="Courier New"/>
              </a:rPr>
              <a:t>,f</a:t>
            </a:r>
            <a:r>
              <a:rPr lang="en-US" sz="2800" dirty="0">
                <a:latin typeface="Calibri"/>
                <a:cs typeface="Calibri"/>
              </a:rPr>
              <a:t>, and </a:t>
            </a:r>
            <a:r>
              <a:rPr lang="en-US" sz="2800" dirty="0">
                <a:latin typeface="Courier New"/>
                <a:cs typeface="Courier New"/>
              </a:rPr>
              <a:t>g</a:t>
            </a:r>
            <a:r>
              <a:rPr lang="en-US" sz="2800" dirty="0">
                <a:latin typeface="Calibri"/>
                <a:cs typeface="Calibri"/>
              </a:rPr>
              <a:t> conversions are identical </a:t>
            </a:r>
          </a:p>
          <a:p>
            <a:pPr marL="822960" lvl="1" indent="-457200">
              <a:defRPr/>
            </a:pPr>
            <a:r>
              <a:rPr lang="en-US" sz="2800" dirty="0">
                <a:latin typeface="Calibri"/>
                <a:cs typeface="Calibri"/>
              </a:rPr>
              <a:t>each causes </a:t>
            </a:r>
            <a:r>
              <a:rPr lang="en-US" sz="2800" dirty="0" err="1">
                <a:latin typeface="Courier New"/>
                <a:cs typeface="Courier New"/>
              </a:rPr>
              <a:t>scanf</a:t>
            </a:r>
            <a:r>
              <a:rPr lang="en-US" sz="2800" dirty="0">
                <a:latin typeface="Calibri"/>
                <a:cs typeface="Calibri"/>
              </a:rPr>
              <a:t> to read a </a:t>
            </a:r>
            <a:r>
              <a:rPr lang="en-US" sz="2800" dirty="0" smtClean="0">
                <a:latin typeface="Courier New"/>
                <a:cs typeface="Courier New"/>
              </a:rPr>
              <a:t>float</a:t>
            </a:r>
            <a:endParaRPr lang="en-US" sz="2800" dirty="0">
              <a:latin typeface="Courier New"/>
              <a:cs typeface="Courier New"/>
            </a:endParaRPr>
          </a:p>
          <a:p>
            <a:pPr marL="822960" lvl="1" indent="-457200"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Use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%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le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cs typeface="Courier New"/>
              </a:rPr>
              <a:t>or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%lf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to read a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double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82512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48323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  <a:t>How </a:t>
            </a:r>
            <a:r>
              <a:rPr lang="en-US" b="1" dirty="0" err="1">
                <a:solidFill>
                  <a:srgbClr val="4F6228"/>
                </a:solidFill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  <a:t> works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 smtClean="0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(): </a:t>
            </a:r>
            <a:r>
              <a:rPr lang="en-US" sz="2400" dirty="0">
                <a:latin typeface="Arial" charset="0"/>
                <a:ea typeface="ＭＳ Ｐゴシック" charset="0"/>
              </a:rPr>
              <a:t>scans each character in the input stream while searching for an input item to match to a format code. 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Ignores </a:t>
            </a:r>
            <a:r>
              <a:rPr lang="en-US" sz="2000" dirty="0">
                <a:latin typeface="Arial" charset="0"/>
                <a:ea typeface="ＭＳ Ｐゴシック" charset="0"/>
              </a:rPr>
              <a:t>white-space characters (blanks, tabs, and new-line characters) until it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finds non-white</a:t>
            </a:r>
            <a:r>
              <a:rPr lang="en-US" sz="2000" dirty="0">
                <a:latin typeface="Arial" charset="0"/>
                <a:ea typeface="ＭＳ Ｐゴシック" charset="0"/>
              </a:rPr>
              <a:t>-space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character</a:t>
            </a:r>
          </a:p>
          <a:p>
            <a:pPr marL="457200" lvl="1" indent="0" eaLnBrk="1" hangingPunct="1">
              <a:spcBef>
                <a:spcPct val="0"/>
              </a:spcBef>
              <a:buNone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 smtClean="0">
                <a:latin typeface="Arial" charset="0"/>
                <a:ea typeface="ＭＳ Ｐゴシック" charset="0"/>
              </a:rPr>
              <a:t>Reads item </a:t>
            </a:r>
            <a:r>
              <a:rPr lang="en-US" sz="2400" dirty="0">
                <a:latin typeface="Arial" charset="0"/>
                <a:ea typeface="ＭＳ Ｐゴシック" charset="0"/>
              </a:rPr>
              <a:t>until a character that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can'</a:t>
            </a:r>
            <a:r>
              <a:rPr lang="en-US" altLang="ja-JP" sz="2400" dirty="0" smtClean="0">
                <a:latin typeface="Arial" charset="0"/>
                <a:ea typeface="ＭＳ Ｐゴシック" charset="0"/>
              </a:rPr>
              <a:t>t 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belong is </a:t>
            </a:r>
            <a:r>
              <a:rPr lang="en-US" altLang="ja-JP" sz="2400" dirty="0" smtClean="0">
                <a:latin typeface="Arial" charset="0"/>
                <a:ea typeface="ＭＳ Ｐゴシック" charset="0"/>
              </a:rPr>
              <a:t>found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ja-JP" sz="2400" dirty="0">
              <a:latin typeface="Arial" charset="0"/>
              <a:ea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 dirty="0" smtClean="0">
                <a:latin typeface="Arial" charset="0"/>
                <a:ea typeface="ＭＳ Ｐゴシック" charset="0"/>
              </a:rPr>
              <a:t>Example: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(Assume </a:t>
            </a: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000" i="1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i,j</a:t>
            </a:r>
            <a:r>
              <a:rPr lang="en-US" sz="2000" dirty="0" smtClean="0">
                <a:latin typeface="Courier New"/>
                <a:ea typeface="ＭＳ Ｐゴシック" charset="0"/>
                <a:cs typeface="Courier New"/>
              </a:rPr>
              <a:t>;</a:t>
            </a:r>
            <a:r>
              <a:rPr lang="en-US" sz="2000" i="1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float </a:t>
            </a: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x,y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;</a:t>
            </a:r>
            <a:r>
              <a:rPr lang="en-US" sz="2000" dirty="0">
                <a:latin typeface="Arial" charset="0"/>
                <a:ea typeface="ＭＳ Ｐゴシック" charset="0"/>
              </a:rPr>
              <a:t>)</a:t>
            </a:r>
            <a:r>
              <a:rPr lang="en-US" sz="2000" i="1" dirty="0">
                <a:latin typeface="Arial" charset="0"/>
                <a:ea typeface="ＭＳ Ｐゴシック" charset="0"/>
              </a:rPr>
              <a:t>:</a:t>
            </a:r>
            <a:endParaRPr lang="en-US" b="1" i="1" dirty="0">
              <a:latin typeface="Arial" charset="0"/>
              <a:ea typeface="ＭＳ Ｐゴシック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 ("%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d%d%f%f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", &amp;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, &amp;j, &amp;x, &amp;y);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u="sng" dirty="0" smtClean="0">
                <a:latin typeface="Arial" charset="0"/>
                <a:ea typeface="ＭＳ Ｐゴシック" charset="0"/>
              </a:rPr>
              <a:t>Input can </a:t>
            </a:r>
            <a:r>
              <a:rPr lang="en-US" u="sng" dirty="0">
                <a:latin typeface="Arial" charset="0"/>
                <a:ea typeface="ＭＳ Ｐゴシック" charset="0"/>
              </a:rPr>
              <a:t>be split over several </a:t>
            </a:r>
            <a:r>
              <a:rPr lang="en-US" u="sng" dirty="0" smtClean="0">
                <a:latin typeface="Arial" charset="0"/>
                <a:ea typeface="ＭＳ Ｐゴシック" charset="0"/>
              </a:rPr>
              <a:t>lines or on single line: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latin typeface="Arial" charset="0"/>
                <a:ea typeface="ＭＳ Ｐゴシック" charset="0"/>
              </a:rPr>
              <a:t>1			          				OR		1  -20  .3   -4.0e3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-20  .3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-</a:t>
            </a:r>
            <a:r>
              <a:rPr lang="en-US" dirty="0" smtClean="0">
                <a:latin typeface="Arial" charset="0"/>
                <a:ea typeface="ＭＳ Ｐゴシック" charset="0"/>
              </a:rPr>
              <a:t>4.0e3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2400" dirty="0">
                <a:latin typeface="Arial" charset="0"/>
                <a:ea typeface="ＭＳ Ｐゴシック" charset="0"/>
              </a:rPr>
              <a:t>character found that is not part of the current item is put back and read again during the scanning of the next input item or the next call to 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sz="2400" dirty="0">
                <a:latin typeface="Arial" charset="0"/>
                <a:ea typeface="ＭＳ Ｐゴシック" charset="0"/>
              </a:rPr>
              <a:t>. 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Watch out for the newline at the end of a </a:t>
            </a:r>
            <a:r>
              <a:rPr lang="en-US" sz="2000" dirty="0" err="1" smtClean="0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- stays in </a:t>
            </a:r>
            <a:r>
              <a:rPr lang="en-US" sz="2000" dirty="0">
                <a:latin typeface="Arial" charset="0"/>
                <a:ea typeface="ＭＳ Ｐゴシック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40915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  <a:t>The </a:t>
            </a:r>
            <a:r>
              <a:rPr lang="en-US" b="1" dirty="0" err="1">
                <a:solidFill>
                  <a:srgbClr val="4F6228"/>
                </a:solidFill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  <a:t> Format String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dirty="0" err="1" smtClean="0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format </a:t>
            </a:r>
            <a:r>
              <a:rPr lang="en-US" sz="2400" dirty="0" smtClean="0">
                <a:ea typeface="ＭＳ Ｐゴシック" charset="0"/>
              </a:rPr>
              <a:t>string: </a:t>
            </a:r>
            <a:r>
              <a:rPr lang="en-US" sz="2400" dirty="0">
                <a:ea typeface="ＭＳ Ｐゴシック" charset="0"/>
              </a:rPr>
              <a:t>may contain ordinary characters in addition to conversion specifications</a:t>
            </a:r>
            <a:r>
              <a:rPr lang="en-US" sz="2400" dirty="0" smtClean="0">
                <a:ea typeface="ＭＳ Ｐゴシック" charset="0"/>
              </a:rPr>
              <a:t>.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sz="2400" dirty="0" smtClean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dirty="0" smtClean="0">
                <a:ea typeface="ＭＳ Ｐゴシック" charset="0"/>
              </a:rPr>
              <a:t>Non-white-space character: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>
                <a:ea typeface="ＭＳ Ｐゴシック" charset="0"/>
              </a:rPr>
              <a:t>matches next input character, OR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 dirty="0" err="1" smtClean="0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sz="2000" dirty="0" smtClean="0">
                <a:ea typeface="ＭＳ Ｐゴシック" charset="0"/>
              </a:rPr>
              <a:t> terminates, leaving that character to be read later</a:t>
            </a:r>
          </a:p>
          <a:p>
            <a:pPr marL="457200" lvl="1" indent="0">
              <a:lnSpc>
                <a:spcPct val="80000"/>
              </a:lnSpc>
              <a:spcBef>
                <a:spcPct val="0"/>
              </a:spcBef>
              <a:buNone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000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month, day, year</a:t>
            </a:r>
            <a:r>
              <a:rPr lang="en-US" sz="2000" dirty="0" smtClean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000" dirty="0" smtClean="0"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("%d/%d/%d", &amp;month, &amp;day, &amp;year)</a:t>
            </a:r>
            <a:r>
              <a:rPr lang="en-US" sz="2000" dirty="0" smtClean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sz="2000" dirty="0">
              <a:latin typeface="Courier New"/>
              <a:ea typeface="ＭＳ Ｐゴシック" charset="0"/>
              <a:cs typeface="Courier New"/>
            </a:endParaRP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sz="2000" dirty="0">
                <a:ea typeface="ＭＳ Ｐゴシック" charset="0"/>
              </a:rPr>
              <a:t>will successfully </a:t>
            </a:r>
            <a:r>
              <a:rPr lang="en-US" sz="2000" dirty="0" smtClean="0">
                <a:ea typeface="ＭＳ Ｐゴシック" charset="0"/>
              </a:rPr>
              <a:t>read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5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/ 28/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2002</a:t>
            </a:r>
            <a:r>
              <a:rPr lang="en-US" sz="20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2000" dirty="0" smtClean="0">
                <a:ea typeface="ＭＳ Ｐゴシック" charset="0"/>
              </a:rPr>
              <a:t>but not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5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/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28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/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2002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ea typeface="ＭＳ Ｐゴシック" charset="0"/>
              </a:rPr>
              <a:t>A white-space character in a format string matches zero or more white-space characters in the input. The call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("%d /%d /%d", &amp;month, &amp;day, &amp;year);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latin typeface="Arial" charset="0"/>
              <a:ea typeface="ＭＳ Ｐゴシック" charset="0"/>
            </a:endParaRP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ea typeface="ＭＳ Ｐゴシック" charset="0"/>
              </a:rPr>
              <a:t>will read: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5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/ 28 / 2002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ea typeface="ＭＳ Ｐゴシック" charset="0"/>
              </a:rPr>
              <a:t>and similar inputs, regardless </a:t>
            </a:r>
            <a:r>
              <a:rPr lang="en-US" sz="2000" dirty="0" smtClean="0">
                <a:ea typeface="ＭＳ Ｐゴシック" charset="0"/>
              </a:rPr>
              <a:t>of  whitespace before or after </a:t>
            </a:r>
            <a:r>
              <a:rPr lang="en-US" sz="2000" dirty="0">
                <a:ea typeface="ＭＳ Ｐゴシック" charset="0"/>
              </a:rPr>
              <a:t>each </a:t>
            </a:r>
            <a:r>
              <a:rPr lang="en-US" sz="2000" b="1" dirty="0">
                <a:solidFill>
                  <a:srgbClr val="0000FF"/>
                </a:solidFill>
                <a:ea typeface="ＭＳ Ｐゴシック" charset="0"/>
              </a:rPr>
              <a:t>/ 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sz="2400" dirty="0" smtClean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4F6228"/>
                </a:solidFill>
              </a:rPr>
              <a:t>Type Conversions</a:t>
            </a:r>
            <a:endParaRPr lang="en-US" sz="4800" b="1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71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Formatted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I/O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524000"/>
            <a:ext cx="8302625" cy="4953000"/>
          </a:xfrm>
        </p:spPr>
        <p:txBody>
          <a:bodyPr>
            <a:normAutofit fontScale="92500" lnSpcReduction="20000"/>
          </a:bodyPr>
          <a:lstStyle/>
          <a:p>
            <a:pPr marL="320040" indent="-320040">
              <a:buNone/>
              <a:defRPr/>
            </a:pP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/* Name: </a:t>
            </a:r>
            <a:r>
              <a:rPr lang="en-US" sz="1900" dirty="0" err="1" smtClean="0">
                <a:solidFill>
                  <a:srgbClr val="4F5E3C"/>
                </a:solidFill>
                <a:latin typeface="Courier New"/>
                <a:cs typeface="Courier New"/>
              </a:rPr>
              <a:t>JoJo</a:t>
            </a:r>
            <a:r>
              <a:rPr lang="en-US" sz="1900" dirty="0" smtClean="0">
                <a:solidFill>
                  <a:srgbClr val="4F5E3C"/>
                </a:solidFill>
                <a:latin typeface="Courier New"/>
                <a:cs typeface="Courier New"/>
              </a:rPr>
              <a:t> 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Programmer,  EID = </a:t>
            </a:r>
            <a:r>
              <a:rPr lang="en-US" sz="1900" dirty="0" smtClean="0">
                <a:solidFill>
                  <a:srgbClr val="4F5E3C"/>
                </a:solidFill>
                <a:latin typeface="Courier New"/>
                <a:cs typeface="Courier New"/>
              </a:rPr>
              <a:t>howdy312</a:t>
            </a:r>
            <a:endParaRPr lang="en-US" sz="1900" dirty="0">
              <a:solidFill>
                <a:srgbClr val="4F5E3C"/>
              </a:solidFill>
              <a:latin typeface="Courier New"/>
              <a:cs typeface="Courier New"/>
            </a:endParaRPr>
          </a:p>
          <a:p>
            <a:pPr marL="320040" indent="-320040">
              <a:buNone/>
              <a:defRPr/>
            </a:pP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	 Section: 55555</a:t>
            </a:r>
          </a:p>
          <a:p>
            <a:pPr marL="320040" indent="-320040">
              <a:buNone/>
              <a:defRPr/>
            </a:pP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	 Assignment: </a:t>
            </a:r>
            <a:r>
              <a:rPr lang="en-US" sz="1900" dirty="0" err="1" smtClean="0">
                <a:solidFill>
                  <a:srgbClr val="4F5E3C"/>
                </a:solidFill>
                <a:latin typeface="Courier New"/>
                <a:cs typeface="Courier New"/>
              </a:rPr>
              <a:t>gazillionth</a:t>
            </a:r>
            <a:endParaRPr lang="en-US" sz="1900" dirty="0">
              <a:solidFill>
                <a:srgbClr val="4F5E3C"/>
              </a:solidFill>
              <a:latin typeface="Courier New"/>
              <a:cs typeface="Courier New"/>
            </a:endParaRPr>
          </a:p>
          <a:p>
            <a:pPr marL="320040" indent="-320040">
              <a:buNone/>
              <a:defRPr/>
            </a:pP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	 Purpose: a program that prompts and accepts a date from </a:t>
            </a:r>
            <a:r>
              <a:rPr lang="en-US" sz="1900" dirty="0" smtClean="0">
                <a:solidFill>
                  <a:srgbClr val="4F5E3C"/>
                </a:solidFill>
                <a:latin typeface="Courier New"/>
                <a:cs typeface="Courier New"/>
              </a:rPr>
              <a:t>   	the 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user </a:t>
            </a:r>
            <a:r>
              <a:rPr lang="en-US" sz="1900" dirty="0" smtClean="0">
                <a:solidFill>
                  <a:srgbClr val="4F5E3C"/>
                </a:solidFill>
                <a:latin typeface="Courier New"/>
                <a:cs typeface="Courier New"/>
              </a:rPr>
              <a:t>in mm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/</a:t>
            </a:r>
            <a:r>
              <a:rPr lang="en-US" sz="1900" dirty="0" err="1">
                <a:solidFill>
                  <a:srgbClr val="4F5E3C"/>
                </a:solidFill>
                <a:latin typeface="Courier New"/>
                <a:cs typeface="Courier New"/>
              </a:rPr>
              <a:t>dd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/</a:t>
            </a:r>
            <a:r>
              <a:rPr lang="en-US" sz="1900" dirty="0" err="1">
                <a:solidFill>
                  <a:srgbClr val="4F5E3C"/>
                </a:solidFill>
                <a:latin typeface="Courier New"/>
                <a:cs typeface="Courier New"/>
              </a:rPr>
              <a:t>yy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 format and then displays it in </a:t>
            </a:r>
            <a:r>
              <a:rPr lang="en-US" sz="1900" dirty="0" smtClean="0">
                <a:solidFill>
                  <a:srgbClr val="4F5E3C"/>
                </a:solidFill>
                <a:latin typeface="Courier New"/>
                <a:cs typeface="Courier New"/>
              </a:rPr>
              <a:t>	</a:t>
            </a:r>
            <a:r>
              <a:rPr lang="en-US" sz="1900" dirty="0" err="1" smtClean="0">
                <a:solidFill>
                  <a:srgbClr val="4F5E3C"/>
                </a:solidFill>
                <a:latin typeface="Courier New"/>
                <a:cs typeface="Courier New"/>
              </a:rPr>
              <a:t>yymmdd</a:t>
            </a:r>
            <a:r>
              <a:rPr lang="en-US" sz="1900" dirty="0" smtClean="0">
                <a:solidFill>
                  <a:srgbClr val="4F5E3C"/>
                </a:solidFill>
                <a:latin typeface="Courier New"/>
                <a:cs typeface="Courier New"/>
              </a:rPr>
              <a:t> format.</a:t>
            </a:r>
            <a:endParaRPr lang="en-US" sz="1900" dirty="0">
              <a:solidFill>
                <a:srgbClr val="4F5E3C"/>
              </a:solidFill>
              <a:latin typeface="Courier New"/>
              <a:cs typeface="Courier New"/>
            </a:endParaRPr>
          </a:p>
          <a:p>
            <a:pPr marL="320040" indent="-320040">
              <a:buNone/>
              <a:defRPr/>
            </a:pPr>
            <a:r>
              <a:rPr lang="en-US" sz="1900" dirty="0" smtClean="0">
                <a:solidFill>
                  <a:srgbClr val="4F5E3C"/>
                </a:solidFill>
                <a:latin typeface="Courier New"/>
                <a:cs typeface="Courier New"/>
              </a:rPr>
              <a:t>*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/</a:t>
            </a:r>
          </a:p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endParaRPr lang="en-US" sz="1900" dirty="0" smtClean="0">
              <a:solidFill>
                <a:srgbClr val="4F5E3C"/>
              </a:solidFill>
              <a:latin typeface="Courier New"/>
              <a:cs typeface="Courier New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r>
              <a:rPr lang="en-US" sz="1900" dirty="0" smtClean="0">
                <a:solidFill>
                  <a:srgbClr val="4F5E3C"/>
                </a:solidFill>
                <a:latin typeface="Courier New"/>
                <a:cs typeface="Courier New"/>
              </a:rPr>
              <a:t>#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include &lt;</a:t>
            </a:r>
            <a:r>
              <a:rPr lang="en-US" sz="1900" dirty="0" err="1">
                <a:solidFill>
                  <a:srgbClr val="4F5E3C"/>
                </a:solidFill>
                <a:latin typeface="Courier New"/>
                <a:cs typeface="Courier New"/>
              </a:rPr>
              <a:t>stdio.h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r>
              <a:rPr lang="en-US" sz="1900" dirty="0" err="1">
                <a:solidFill>
                  <a:srgbClr val="4F5E3C"/>
                </a:solidFill>
                <a:latin typeface="Courier New"/>
                <a:cs typeface="Courier New"/>
              </a:rPr>
              <a:t>int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 main( )</a:t>
            </a:r>
          </a:p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{ </a:t>
            </a:r>
          </a:p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   </a:t>
            </a:r>
            <a:r>
              <a:rPr lang="en-US" sz="1900" dirty="0" err="1">
                <a:solidFill>
                  <a:srgbClr val="4F5E3C"/>
                </a:solidFill>
                <a:latin typeface="Courier New"/>
                <a:cs typeface="Courier New"/>
              </a:rPr>
              <a:t>int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 month, day, year; </a:t>
            </a:r>
            <a:endParaRPr lang="en-US" sz="1900" dirty="0" smtClean="0">
              <a:solidFill>
                <a:srgbClr val="4F5E3C"/>
              </a:solidFill>
              <a:latin typeface="Courier New"/>
              <a:cs typeface="Courier New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	</a:t>
            </a:r>
            <a:r>
              <a:rPr lang="en-US" sz="1900" dirty="0" err="1" smtClean="0">
                <a:solidFill>
                  <a:srgbClr val="4F5E3C"/>
                </a:solidFill>
                <a:latin typeface="Courier New"/>
                <a:cs typeface="Courier New"/>
              </a:rPr>
              <a:t>printf</a:t>
            </a:r>
            <a:r>
              <a:rPr lang="en-US" sz="1900" dirty="0" smtClean="0">
                <a:solidFill>
                  <a:srgbClr val="4F5E3C"/>
                </a:solidFill>
                <a:latin typeface="Courier New"/>
                <a:cs typeface="Courier New"/>
              </a:rPr>
              <a:t> 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("Enter a date (mm/</a:t>
            </a:r>
            <a:r>
              <a:rPr lang="en-US" sz="1900" dirty="0" err="1">
                <a:solidFill>
                  <a:srgbClr val="4F5E3C"/>
                </a:solidFill>
                <a:latin typeface="Courier New"/>
                <a:cs typeface="Courier New"/>
              </a:rPr>
              <a:t>dd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/</a:t>
            </a:r>
            <a:r>
              <a:rPr lang="en-US" sz="1900" dirty="0" err="1">
                <a:solidFill>
                  <a:srgbClr val="4F5E3C"/>
                </a:solidFill>
                <a:latin typeface="Courier New"/>
                <a:cs typeface="Courier New"/>
              </a:rPr>
              <a:t>yy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): ");  /* </a:t>
            </a:r>
            <a:r>
              <a:rPr lang="en-US" sz="1900" dirty="0" smtClean="0">
                <a:solidFill>
                  <a:srgbClr val="4F5E3C"/>
                </a:solidFill>
                <a:latin typeface="Courier New"/>
                <a:cs typeface="Courier New"/>
              </a:rPr>
              <a:t>user 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prompt */</a:t>
            </a:r>
          </a:p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   </a:t>
            </a:r>
            <a:r>
              <a:rPr lang="en-US" sz="1900" dirty="0" err="1">
                <a:solidFill>
                  <a:srgbClr val="4F5E3C"/>
                </a:solidFill>
                <a:latin typeface="Courier New"/>
                <a:cs typeface="Courier New"/>
              </a:rPr>
              <a:t>scanf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 ("%d/%d/%d", &amp;month, &amp;day, &amp;year);</a:t>
            </a:r>
          </a:p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   </a:t>
            </a:r>
            <a:r>
              <a:rPr lang="en-US" sz="1900" dirty="0" err="1">
                <a:solidFill>
                  <a:srgbClr val="4F5E3C"/>
                </a:solidFill>
                <a:latin typeface="Courier New"/>
                <a:cs typeface="Courier New"/>
              </a:rPr>
              <a:t>printf</a:t>
            </a: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 ("You entered the date %.2d%.2d%.2d\n", year, month, day);</a:t>
            </a:r>
          </a:p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   </a:t>
            </a:r>
          </a:p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r>
              <a:rPr lang="en-US" sz="1900" dirty="0">
                <a:solidFill>
                  <a:srgbClr val="4F5E3C"/>
                </a:solidFill>
                <a:latin typeface="Courier New"/>
                <a:cs typeface="Courier New"/>
              </a:rPr>
              <a:t>} </a:t>
            </a:r>
          </a:p>
          <a:p>
            <a:pPr marL="320040" indent="-320040" eaLnBrk="1" fontAlgn="auto" hangingPunct="1">
              <a:spcAft>
                <a:spcPts val="0"/>
              </a:spcAft>
              <a:buFont typeface="Georgia" charset="0"/>
              <a:buNone/>
              <a:defRPr/>
            </a:pPr>
            <a:endParaRPr lang="en-US" sz="1600" dirty="0">
              <a:solidFill>
                <a:srgbClr val="4F5E3C"/>
              </a:solidFill>
              <a:latin typeface="Calibri"/>
              <a:cs typeface="Calibri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114800" y="5821363"/>
            <a:ext cx="4541838" cy="88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800" b="1" i="1" dirty="0">
                <a:solidFill>
                  <a:srgbClr val="000000"/>
                </a:solidFill>
                <a:latin typeface="Georgia" charset="0"/>
              </a:rPr>
              <a:t>sample input and output</a:t>
            </a:r>
            <a:endParaRPr lang="en-US" sz="1800" dirty="0">
              <a:solidFill>
                <a:srgbClr val="000000"/>
              </a:solidFill>
              <a:latin typeface="Georgia" charset="0"/>
            </a:endParaRPr>
          </a:p>
          <a:p>
            <a:pPr>
              <a:lnSpc>
                <a:spcPct val="95000"/>
              </a:lnSpc>
            </a:pPr>
            <a:r>
              <a:rPr lang="en-US" sz="1800" dirty="0">
                <a:solidFill>
                  <a:srgbClr val="000000"/>
                </a:solidFill>
                <a:latin typeface="Georgia" charset="0"/>
              </a:rPr>
              <a:t>    Enter a date (mm/</a:t>
            </a:r>
            <a:r>
              <a:rPr lang="en-US" sz="1800" dirty="0" err="1">
                <a:solidFill>
                  <a:srgbClr val="000000"/>
                </a:solidFill>
                <a:latin typeface="Georgia" charset="0"/>
              </a:rPr>
              <a:t>dd</a:t>
            </a:r>
            <a:r>
              <a:rPr lang="en-US" sz="1800" dirty="0">
                <a:solidFill>
                  <a:srgbClr val="000000"/>
                </a:solidFill>
                <a:latin typeface="Georgia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Georgia" charset="0"/>
              </a:rPr>
              <a:t>yy</a:t>
            </a:r>
            <a:r>
              <a:rPr lang="en-US" sz="1800" dirty="0">
                <a:solidFill>
                  <a:srgbClr val="000000"/>
                </a:solidFill>
                <a:latin typeface="Georgia" charset="0"/>
              </a:rPr>
              <a:t>):  </a:t>
            </a:r>
            <a:r>
              <a:rPr lang="en-US" sz="1800" b="1" dirty="0">
                <a:solidFill>
                  <a:schemeClr val="accent2"/>
                </a:solidFill>
                <a:latin typeface="Georgia" charset="0"/>
              </a:rPr>
              <a:t>2/17/96</a:t>
            </a:r>
            <a:endParaRPr lang="en-US" sz="1800" dirty="0">
              <a:solidFill>
                <a:srgbClr val="000000"/>
              </a:solidFill>
              <a:latin typeface="Georgia" charset="0"/>
            </a:endParaRPr>
          </a:p>
          <a:p>
            <a:pPr>
              <a:lnSpc>
                <a:spcPct val="95000"/>
              </a:lnSpc>
            </a:pPr>
            <a:r>
              <a:rPr lang="en-US" sz="1800" dirty="0">
                <a:solidFill>
                  <a:srgbClr val="000000"/>
                </a:solidFill>
                <a:latin typeface="Georgia" charset="0"/>
              </a:rPr>
              <a:t>    You entered the date 960217</a:t>
            </a:r>
            <a:endParaRPr lang="en-US" sz="2000" dirty="0">
              <a:solidFill>
                <a:srgbClr val="000000"/>
              </a:solidFill>
              <a:latin typeface="Georgia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29200" y="3359727"/>
            <a:ext cx="411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What 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would happened if the user did not input the two 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</a:rPr>
              <a:t>/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 symbols 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in the input?</a:t>
            </a:r>
          </a:p>
        </p:txBody>
      </p:sp>
    </p:spTree>
    <p:extLst>
      <p:ext uri="{BB962C8B-B14F-4D97-AF65-F5344CB8AC3E}">
        <p14:creationId xmlns:p14="http://schemas.microsoft.com/office/powerpoint/2010/main" val="1346858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28" grpId="0" animBg="1" autoUpdateAnimBg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ea typeface="ＭＳ Ｐゴシック" charset="0"/>
              </a:rPr>
              <a:t>Integer </a:t>
            </a:r>
            <a:r>
              <a:rPr lang="en-US" b="1" dirty="0" smtClean="0">
                <a:solidFill>
                  <a:srgbClr val="4F6228"/>
                </a:solidFill>
                <a:ea typeface="ＭＳ Ｐゴシック" charset="0"/>
              </a:rPr>
              <a:t>I/O: unsigned &amp; hex</a:t>
            </a:r>
            <a:endParaRPr lang="en-US" b="1" dirty="0">
              <a:solidFill>
                <a:srgbClr val="4F6228"/>
              </a:solidFill>
              <a:ea typeface="ＭＳ Ｐゴシック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43680"/>
            <a:ext cx="8991600" cy="6019800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ea typeface="ＭＳ Ｐゴシック" charset="0"/>
              </a:rPr>
              <a:t>Reading/writing unsigned </a:t>
            </a:r>
            <a:r>
              <a:rPr lang="en-US" sz="2400" dirty="0" smtClean="0">
                <a:ea typeface="ＭＳ Ｐゴシック" charset="0"/>
              </a:rPr>
              <a:t>values: use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%u</a:t>
            </a:r>
            <a:r>
              <a:rPr lang="en-US" sz="2400" dirty="0" smtClean="0"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sz="2400" dirty="0" smtClean="0">
                <a:ea typeface="ＭＳ Ｐゴシック" charset="0"/>
              </a:rPr>
              <a:t>	</a:t>
            </a:r>
            <a:r>
              <a:rPr lang="en-US" sz="2000" dirty="0" smtClean="0">
                <a:latin typeface="Courier New"/>
                <a:ea typeface="ＭＳ Ｐゴシック" charset="0"/>
                <a:cs typeface="Courier New"/>
              </a:rPr>
              <a:t>unsigned </a:t>
            </a: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 z;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</a:rPr>
              <a:t>“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%u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</a:rPr>
              <a:t>”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, &amp;z)	</a:t>
            </a: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</a:rPr>
              <a:t>  /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* </a:t>
            </a:r>
            <a:r>
              <a:rPr lang="en-US" altLang="ja-JP" sz="2000" b="1" dirty="0">
                <a:latin typeface="Courier New"/>
                <a:ea typeface="ＭＳ Ｐゴシック" charset="0"/>
                <a:cs typeface="Courier New"/>
              </a:rPr>
              <a:t>reads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</a:rPr>
              <a:t>z 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in base 10 unsigned */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printf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</a:rPr>
              <a:t>“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%u", z)	</a:t>
            </a: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</a:rPr>
              <a:t> /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* </a:t>
            </a:r>
            <a:r>
              <a:rPr lang="en-US" altLang="ja-JP" sz="2000" b="1" dirty="0">
                <a:latin typeface="Courier New"/>
                <a:ea typeface="ＭＳ Ｐゴシック" charset="0"/>
                <a:cs typeface="Courier New"/>
              </a:rPr>
              <a:t>writes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 z in base 10 unsigned *</a:t>
            </a: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</a:rPr>
              <a:t>/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ja-JP" sz="2400" dirty="0">
              <a:ea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ea typeface="ＭＳ Ｐゴシック" charset="0"/>
              </a:rPr>
              <a:t>Reading/writing in </a:t>
            </a:r>
            <a:r>
              <a:rPr lang="en-US" sz="2400" dirty="0" smtClean="0">
                <a:ea typeface="ＭＳ Ｐゴシック" charset="0"/>
              </a:rPr>
              <a:t>hex: use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%x</a:t>
            </a:r>
            <a:endParaRPr lang="en-US" sz="2400" dirty="0">
              <a:latin typeface="Courier New"/>
              <a:ea typeface="ＭＳ Ｐゴシック" charset="0"/>
              <a:cs typeface="Courier New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</a:rPr>
              <a:t>“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%x", &amp;z);	/* </a:t>
            </a:r>
            <a:r>
              <a:rPr lang="en-US" altLang="ja-JP" sz="2000" b="1" dirty="0">
                <a:latin typeface="Courier New"/>
                <a:ea typeface="ＭＳ Ｐゴシック" charset="0"/>
                <a:cs typeface="Courier New"/>
              </a:rPr>
              <a:t>reads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 z in base 16 */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printf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</a:rPr>
              <a:t>“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%x", z);	/* </a:t>
            </a:r>
            <a:r>
              <a:rPr lang="en-US" altLang="ja-JP" sz="2000" b="1" dirty="0">
                <a:latin typeface="Courier New"/>
                <a:ea typeface="ＭＳ Ｐゴシック" charset="0"/>
                <a:cs typeface="Courier New"/>
              </a:rPr>
              <a:t>writes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 z in base 16 */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dirty="0" err="1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scanf</a:t>
            </a:r>
            <a:r>
              <a:rPr lang="en-US" sz="20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(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  <a:sym typeface="Wingdings" charset="0"/>
              </a:rPr>
              <a:t>“</a:t>
            </a:r>
            <a:r>
              <a:rPr lang="en-US" altLang="ja-JP" sz="2000" b="1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  <a:sym typeface="Wingdings" charset="0"/>
              </a:rPr>
              <a:t>%</a:t>
            </a:r>
            <a:r>
              <a:rPr lang="en-US" altLang="ja-JP" sz="2000" b="1" dirty="0" err="1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  <a:sym typeface="Wingdings" charset="0"/>
              </a:rPr>
              <a:t>i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  <a:sym typeface="Wingdings" charset="0"/>
              </a:rPr>
              <a:t>”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  <a:sym typeface="Wingdings" charset="0"/>
              </a:rPr>
              <a:t>, &amp;j); </a:t>
            </a: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 /*the 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  <a:sym typeface="Wingdings" charset="0"/>
              </a:rPr>
              <a:t>value can </a:t>
            </a: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be 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  <a:sym typeface="Wingdings" charset="0"/>
              </a:rPr>
              <a:t>decimal, octal or </a:t>
            </a: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             	                 hex 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  <a:sym typeface="Wingdings" charset="0"/>
              </a:rPr>
              <a:t>*/</a:t>
            </a:r>
            <a:endParaRPr lang="en-US" sz="2000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141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Integer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I/O: short &amp; long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ea typeface="ＭＳ Ｐゴシック" charset="0"/>
              </a:rPr>
              <a:t>Reading/writing shorts: use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%</a:t>
            </a:r>
            <a:r>
              <a:rPr lang="en-US" sz="2400" dirty="0" err="1" smtClean="0">
                <a:latin typeface="Courier New"/>
                <a:ea typeface="ＭＳ Ｐゴシック" charset="0"/>
                <a:cs typeface="Courier New"/>
              </a:rPr>
              <a:t>hd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400" dirty="0" smtClean="0">
                <a:ea typeface="ＭＳ Ｐゴシック" charset="0"/>
              </a:rPr>
              <a:t>(or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%ho, %</a:t>
            </a:r>
            <a:r>
              <a:rPr lang="en-US" sz="2400" dirty="0" err="1" smtClean="0">
                <a:latin typeface="Courier New"/>
                <a:ea typeface="ＭＳ Ｐゴシック" charset="0"/>
                <a:cs typeface="Courier New"/>
              </a:rPr>
              <a:t>hu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, %</a:t>
            </a:r>
            <a:r>
              <a:rPr lang="en-US" sz="2400" dirty="0" err="1" smtClean="0">
                <a:latin typeface="Courier New"/>
                <a:ea typeface="ＭＳ Ｐゴシック" charset="0"/>
                <a:cs typeface="Courier New"/>
              </a:rPr>
              <a:t>hx</a:t>
            </a:r>
            <a:r>
              <a:rPr lang="en-US" sz="2400" dirty="0" smtClean="0">
                <a:ea typeface="ＭＳ Ｐゴシック" charset="0"/>
              </a:rPr>
              <a:t>)</a:t>
            </a:r>
          </a:p>
          <a:p>
            <a:pPr lvl="1">
              <a:spcBef>
                <a:spcPct val="0"/>
              </a:spcBef>
              <a:buNone/>
            </a:pP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short </a:t>
            </a:r>
            <a:r>
              <a:rPr lang="en-US" sz="2400" dirty="0" err="1" smtClean="0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 s;  </a:t>
            </a:r>
          </a:p>
          <a:p>
            <a:pPr lvl="1">
              <a:spcBef>
                <a:spcPct val="0"/>
              </a:spcBef>
              <a:buNone/>
            </a:pPr>
            <a:r>
              <a:rPr lang="en-US" sz="2400" dirty="0" err="1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scanf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(</a:t>
            </a:r>
            <a:r>
              <a:rPr lang="ja-JP" alt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“</a:t>
            </a:r>
            <a:r>
              <a:rPr lang="en-US" altLang="ja-JP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%</a:t>
            </a:r>
            <a:r>
              <a:rPr lang="en-US" altLang="ja-JP" sz="2400" dirty="0" err="1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hd</a:t>
            </a:r>
            <a:r>
              <a:rPr lang="ja-JP" alt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”</a:t>
            </a:r>
            <a:r>
              <a:rPr lang="en-US" altLang="ja-JP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, &amp;s);</a:t>
            </a:r>
          </a:p>
          <a:p>
            <a:pPr lvl="1">
              <a:spcBef>
                <a:spcPct val="0"/>
              </a:spcBef>
              <a:buNone/>
            </a:pPr>
            <a:endParaRPr lang="en-US" altLang="ja-JP" sz="2400" dirty="0" smtClean="0">
              <a:latin typeface="Courier New"/>
              <a:ea typeface="ＭＳ Ｐゴシック" charset="0"/>
              <a:cs typeface="Courier New"/>
              <a:sym typeface="Wingdings" charset="0"/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ea typeface="ＭＳ Ｐゴシック" charset="0"/>
                <a:sym typeface="Wingdings" charset="0"/>
              </a:rPr>
              <a:t>Reading/writing longs: use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%</a:t>
            </a:r>
            <a:r>
              <a:rPr lang="en-US" sz="2400" dirty="0" err="1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ld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 </a:t>
            </a:r>
            <a:r>
              <a:rPr lang="en-US" sz="2400" dirty="0" smtClean="0">
                <a:ea typeface="ＭＳ Ｐゴシック" charset="0"/>
                <a:sym typeface="Wingdings" charset="0"/>
              </a:rPr>
              <a:t>(or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%lo, %</a:t>
            </a:r>
            <a:r>
              <a:rPr lang="en-US" sz="2400" dirty="0" err="1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lu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, %lx</a:t>
            </a:r>
            <a:r>
              <a:rPr lang="en-US" sz="2400" dirty="0" smtClean="0">
                <a:ea typeface="ＭＳ Ｐゴシック" charset="0"/>
                <a:sym typeface="Wingdings" charset="0"/>
              </a:rPr>
              <a:t>)   </a:t>
            </a:r>
          </a:p>
          <a:p>
            <a:pPr lvl="1">
              <a:spcBef>
                <a:spcPct val="0"/>
              </a:spcBef>
              <a:buNone/>
            </a:pPr>
            <a:r>
              <a:rPr 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long </a:t>
            </a:r>
            <a:r>
              <a:rPr lang="en-US" sz="2400" dirty="0" err="1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int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 t; </a:t>
            </a:r>
          </a:p>
          <a:p>
            <a:pPr lvl="1">
              <a:spcBef>
                <a:spcPct val="0"/>
              </a:spcBef>
              <a:buNone/>
            </a:pPr>
            <a:r>
              <a:rPr lang="en-US" sz="2400" dirty="0" err="1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printf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(</a:t>
            </a:r>
            <a:r>
              <a:rPr lang="ja-JP" alt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“</a:t>
            </a:r>
            <a:r>
              <a:rPr lang="en-US" altLang="ja-JP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%</a:t>
            </a:r>
            <a:r>
              <a:rPr lang="en-US" altLang="ja-JP" sz="2400" dirty="0" err="1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ld</a:t>
            </a:r>
            <a:r>
              <a:rPr lang="ja-JP" altLang="en-US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”</a:t>
            </a:r>
            <a:r>
              <a:rPr lang="en-US" altLang="ja-JP" sz="24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, t);</a:t>
            </a:r>
          </a:p>
          <a:p>
            <a:pPr lvl="1">
              <a:spcBef>
                <a:spcPct val="0"/>
              </a:spcBef>
              <a:buNone/>
            </a:pPr>
            <a:endParaRPr lang="en-US" altLang="ja-JP" sz="2400" dirty="0" smtClean="0">
              <a:ea typeface="ＭＳ Ｐゴシック" charset="0"/>
              <a:sym typeface="Wingdings" charset="0"/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ea typeface="ＭＳ Ｐゴシック" charset="0"/>
                <a:sym typeface="Wingdings" charset="0"/>
              </a:rPr>
              <a:t>Reading integer values in one of several bases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 err="1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int</a:t>
            </a:r>
            <a:r>
              <a:rPr lang="en-US" sz="20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 j;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 err="1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scanf</a:t>
            </a:r>
            <a:r>
              <a:rPr lang="en-US" sz="20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("%</a:t>
            </a:r>
            <a:r>
              <a:rPr lang="en-US" sz="2000" dirty="0" err="1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i</a:t>
            </a:r>
            <a:r>
              <a:rPr lang="en-US" sz="2000" dirty="0" smtClean="0">
                <a:latin typeface="Courier New"/>
                <a:ea typeface="ＭＳ Ｐゴシック" charset="0"/>
                <a:cs typeface="Courier New"/>
                <a:sym typeface="Wingdings" charset="0"/>
              </a:rPr>
              <a:t>", &amp;j);// value is decimal, octal or hex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6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4F6228"/>
                </a:solidFill>
                <a:ea typeface="ＭＳ Ｐゴシック" charset="0"/>
                <a:cs typeface="ＭＳ Ｐゴシック" charset="0"/>
              </a:rPr>
              <a:t>Checking for </a:t>
            </a:r>
            <a:r>
              <a:rPr lang="en-US" b="1" dirty="0" smtClean="0">
                <a:solidFill>
                  <a:srgbClr val="4F6228"/>
                </a:solidFill>
                <a:ea typeface="ＭＳ Ｐゴシック" charset="0"/>
                <a:cs typeface="ＭＳ Ｐゴシック" charset="0"/>
              </a:rPr>
              <a:t>Invalid</a:t>
            </a:r>
            <a:r>
              <a:rPr lang="en-US" altLang="ja-JP" b="1" dirty="0" smtClean="0">
                <a:solidFill>
                  <a:srgbClr val="4F6228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b="1" dirty="0">
                <a:solidFill>
                  <a:srgbClr val="4F6228"/>
                </a:solidFill>
                <a:ea typeface="ＭＳ Ｐゴシック" charset="0"/>
                <a:cs typeface="ＭＳ Ｐゴシック" charset="0"/>
              </a:rPr>
              <a:t>Input</a:t>
            </a:r>
            <a:endParaRPr lang="en-US" b="1" dirty="0">
              <a:solidFill>
                <a:srgbClr val="4F6228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lvl="1">
              <a:spcAft>
                <a:spcPts val="600"/>
              </a:spcAft>
              <a:buFontTx/>
              <a:buNone/>
            </a:pP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 input;</a:t>
            </a:r>
          </a:p>
          <a:p>
            <a:pPr lvl="1">
              <a:spcAft>
                <a:spcPts val="600"/>
              </a:spcAft>
              <a:buFontTx/>
              <a:buNone/>
            </a:pP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</a:rPr>
              <a:t>“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%d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</a:rPr>
              <a:t>”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, &amp;input)</a:t>
            </a: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pPr lvl="1">
              <a:spcAft>
                <a:spcPts val="600"/>
              </a:spcAft>
              <a:buFontTx/>
              <a:buNone/>
            </a:pPr>
            <a:endParaRPr lang="en-US" altLang="ja-JP" sz="2000" dirty="0">
              <a:latin typeface="Courier New"/>
              <a:ea typeface="ＭＳ Ｐゴシック" charset="0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en-US" altLang="ja-JP" sz="2400" dirty="0" err="1" smtClean="0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altLang="ja-JP" sz="2400" dirty="0" smtClean="0">
                <a:ea typeface="ＭＳ Ｐゴシック" charset="0"/>
                <a:cs typeface="ＭＳ Ｐゴシック" charset="0"/>
              </a:rPr>
              <a:t> returns:</a:t>
            </a:r>
          </a:p>
          <a:p>
            <a:pPr lvl="1">
              <a:spcAft>
                <a:spcPts val="600"/>
              </a:spcAft>
            </a:pPr>
            <a:r>
              <a:rPr lang="en-US" altLang="ja-JP" sz="2000" dirty="0" smtClean="0">
                <a:ea typeface="ＭＳ Ｐゴシック" charset="0"/>
                <a:cs typeface="ＭＳ Ｐゴシック" charset="0"/>
              </a:rPr>
              <a:t># of items read, OR</a:t>
            </a:r>
          </a:p>
          <a:p>
            <a:pPr lvl="1">
              <a:spcAft>
                <a:spcPts val="600"/>
              </a:spcAft>
            </a:pP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</a:rPr>
              <a:t>EOF</a:t>
            </a:r>
            <a:r>
              <a:rPr lang="en-US" altLang="ja-JP" sz="2000" dirty="0" smtClean="0">
                <a:ea typeface="ＭＳ Ｐゴシック" charset="0"/>
                <a:cs typeface="ＭＳ Ｐゴシック" charset="0"/>
              </a:rPr>
              <a:t> if failure occurs before any items read</a:t>
            </a:r>
            <a:endParaRPr lang="en-US" altLang="ja-JP" sz="2000" dirty="0">
              <a:ea typeface="ＭＳ Ｐゴシック" charset="0"/>
              <a:cs typeface="ＭＳ Ｐゴシック" charset="0"/>
            </a:endParaRPr>
          </a:p>
          <a:p>
            <a:pPr lvl="1">
              <a:spcAft>
                <a:spcPts val="600"/>
              </a:spcAft>
              <a:buFontTx/>
              <a:buNone/>
            </a:pPr>
            <a:r>
              <a:rPr lang="en-US" sz="2000" dirty="0" smtClean="0">
                <a:latin typeface="Courier New"/>
                <a:ea typeface="ＭＳ Ｐゴシック" charset="0"/>
                <a:cs typeface="Courier New"/>
              </a:rPr>
              <a:t>if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scanf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</a:rPr>
              <a:t>“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%d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</a:rPr>
              <a:t>”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, &amp;input) != 1)</a:t>
            </a: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</a:rPr>
              <a:t>…</a:t>
            </a:r>
          </a:p>
          <a:p>
            <a:pPr lvl="1">
              <a:spcAft>
                <a:spcPts val="600"/>
              </a:spcAft>
              <a:buFontTx/>
              <a:buNone/>
            </a:pPr>
            <a:endParaRPr lang="en-US" altLang="ja-JP" sz="2000" dirty="0">
              <a:latin typeface="Courier New"/>
              <a:ea typeface="ＭＳ Ｐゴシック" charset="0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What if user enters non-integer value (e.g., foo)?</a:t>
            </a:r>
            <a:endParaRPr lang="en-US" altLang="ja-JP" sz="2000" dirty="0">
              <a:ea typeface="ＭＳ Ｐゴシック" charset="0"/>
            </a:endParaRPr>
          </a:p>
          <a:p>
            <a:pPr lvl="1">
              <a:spcAft>
                <a:spcPts val="600"/>
              </a:spcAft>
              <a:buFontTx/>
              <a:buNone/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while(</a:t>
            </a:r>
            <a:r>
              <a:rPr lang="en-US" sz="2000" dirty="0" err="1">
                <a:latin typeface="Courier New"/>
                <a:ea typeface="ＭＳ Ｐゴシック" charset="0"/>
                <a:cs typeface="Courier New"/>
              </a:rPr>
              <a:t>getchar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() != 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</a:rPr>
              <a:t>‘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\n</a:t>
            </a:r>
            <a:r>
              <a:rPr lang="ja-JP" altLang="en-US" sz="2000" dirty="0">
                <a:latin typeface="Courier New"/>
                <a:ea typeface="ＭＳ Ｐゴシック" charset="0"/>
                <a:cs typeface="Courier New"/>
              </a:rPr>
              <a:t>’</a:t>
            </a:r>
            <a:r>
              <a:rPr lang="en-US" altLang="ja-JP" sz="2000" dirty="0">
                <a:latin typeface="Courier New"/>
                <a:ea typeface="ＭＳ Ｐゴシック" charset="0"/>
                <a:cs typeface="Courier New"/>
              </a:rPr>
              <a:t>); </a:t>
            </a: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</a:rPr>
              <a:t>// </a:t>
            </a:r>
            <a:r>
              <a:rPr lang="en-US" altLang="ja-JP" sz="2000" dirty="0" smtClean="0">
                <a:latin typeface="Courier New"/>
                <a:ea typeface="ＭＳ Ｐゴシック" charset="0"/>
                <a:cs typeface="Courier New"/>
              </a:rPr>
              <a:t>goodbye, bad user input</a:t>
            </a:r>
            <a:endParaRPr lang="en-US" altLang="ja-JP" sz="2000" dirty="0">
              <a:latin typeface="Courier New"/>
              <a:ea typeface="ＭＳ Ｐゴシック" charset="0"/>
              <a:cs typeface="Courier New"/>
            </a:endParaRPr>
          </a:p>
          <a:p>
            <a:pPr lvl="1">
              <a:spcAft>
                <a:spcPts val="600"/>
              </a:spcAft>
              <a:buFontTx/>
              <a:buNone/>
            </a:pPr>
            <a:r>
              <a:rPr lang="en-US" sz="2400" dirty="0">
                <a:ea typeface="ＭＳ Ｐゴシック" charset="0"/>
              </a:rPr>
              <a:t>and then re-prompt the user to input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3249605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4F6228"/>
                </a:solidFill>
              </a:rPr>
              <a:t>printf</a:t>
            </a:r>
            <a:r>
              <a:rPr lang="en-US" sz="3600" b="1" dirty="0" smtClean="0">
                <a:solidFill>
                  <a:srgbClr val="4F6228"/>
                </a:solidFill>
              </a:rPr>
              <a:t>: </a:t>
            </a:r>
            <a:r>
              <a:rPr lang="en-US" sz="3600" b="1" dirty="0" smtClean="0">
                <a:solidFill>
                  <a:srgbClr val="4F6228"/>
                </a:solidFill>
              </a:rPr>
              <a:t>fun stuff</a:t>
            </a:r>
            <a:endParaRPr lang="en-US" sz="3600" b="1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28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Printing a Pointer Value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/>
                <a:cs typeface="Courier New"/>
              </a:rPr>
              <a:t>%p</a:t>
            </a:r>
            <a:r>
              <a:rPr lang="en-US" dirty="0" smtClean="0"/>
              <a:t> to print value of a pointer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("%p",(void *) 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 = 4;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("x stored at %p\n", &amp;x);</a:t>
            </a:r>
          </a:p>
          <a:p>
            <a:pPr lvl="2" indent="-342900"/>
            <a:r>
              <a:rPr lang="en-US" dirty="0" smtClean="0">
                <a:cs typeface="Courier New"/>
              </a:rPr>
              <a:t>prints memory address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cs typeface="Courier New"/>
              </a:rPr>
              <a:t> in hex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6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printf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: Number of Characters Printed</a:t>
            </a:r>
            <a:endParaRPr lang="en-US" b="1" dirty="0">
              <a:solidFill>
                <a:schemeClr val="accent3">
                  <a:lumMod val="50000"/>
                </a:schemeClr>
              </a:solidFill>
              <a:ea typeface="ＭＳ Ｐゴシック" charset="0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The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%n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conversion is used to find out how many characters have been printed so far by a call o</a:t>
            </a:r>
            <a:r>
              <a:rPr lang="en-US" dirty="0">
                <a:latin typeface="Arial" charset="0"/>
                <a:ea typeface="ＭＳ Ｐゴシック" charset="0"/>
              </a:rPr>
              <a:t>f </a:t>
            </a:r>
            <a:r>
              <a:rPr lang="en-US" dirty="0" err="1" smtClean="0">
                <a:latin typeface="Courier New" charset="0"/>
                <a:ea typeface="ＭＳ Ｐゴシック" charset="0"/>
                <a:cs typeface="Courier New" charset="0"/>
              </a:rPr>
              <a:t>printf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dirty="0">
                <a:ea typeface="ＭＳ Ｐゴシック" charset="0"/>
              </a:rPr>
              <a:t>After the following call, the value of </a:t>
            </a:r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len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will be 3: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("%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d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ea typeface="ＭＳ Ｐゴシック" charset="0"/>
                <a:cs typeface="Courier New" charset="0"/>
              </a:rPr>
              <a:t>%n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\n", 123, 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ea typeface="ＭＳ Ｐゴシック" charset="0"/>
                <a:cs typeface="Courier New" charset="0"/>
              </a:rPr>
              <a:t>&amp;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ea typeface="ＭＳ Ｐゴシック" charset="0"/>
                <a:cs typeface="Courier New" charset="0"/>
              </a:rPr>
              <a:t>len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);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Type Conversions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7" y="1143000"/>
            <a:ext cx="8502073" cy="5541818"/>
          </a:xfrm>
        </p:spPr>
        <p:txBody>
          <a:bodyPr>
            <a:normAutofit/>
          </a:bodyPr>
          <a:lstStyle/>
          <a:p>
            <a:r>
              <a:rPr lang="en-US" dirty="0" smtClean="0"/>
              <a:t>Implicit &amp; explicit conversion</a:t>
            </a:r>
          </a:p>
          <a:p>
            <a:r>
              <a:rPr lang="en-US" dirty="0" smtClean="0"/>
              <a:t>Implicit conversion occurs when:</a:t>
            </a:r>
          </a:p>
          <a:p>
            <a:pPr lvl="1"/>
            <a:r>
              <a:rPr lang="en-US" dirty="0" smtClean="0"/>
              <a:t>operands in expression are different types</a:t>
            </a:r>
          </a:p>
          <a:p>
            <a:pPr lvl="1"/>
            <a:r>
              <a:rPr lang="en-US" dirty="0" smtClean="0"/>
              <a:t>type of function argument doesn't match parameter type</a:t>
            </a:r>
          </a:p>
          <a:p>
            <a:pPr lvl="1"/>
            <a:r>
              <a:rPr lang="en-US" dirty="0" smtClean="0"/>
              <a:t>type of returned value doesn't match function's return type</a:t>
            </a:r>
          </a:p>
          <a:p>
            <a:r>
              <a:rPr lang="en-US" dirty="0" smtClean="0"/>
              <a:t>Values converted to "larger" 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36" y="5449456"/>
            <a:ext cx="48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num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num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; //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converted to double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8151" y="5426364"/>
            <a:ext cx="56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x = 3.14 * 2;// 2 converted to double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250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Type Conversion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88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Converting from "larger" to "smaller" type can be problematic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float f;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f;  // value of f truncated</a:t>
            </a:r>
          </a:p>
          <a:p>
            <a:r>
              <a:rPr lang="en-US" dirty="0" smtClean="0"/>
              <a:t>U</a:t>
            </a:r>
            <a:r>
              <a:rPr lang="en-US" dirty="0" smtClean="0"/>
              <a:t>se </a:t>
            </a:r>
            <a:r>
              <a:rPr lang="en-US" dirty="0" smtClean="0"/>
              <a:t>explicit cast if truncation intentional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5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Explicit Cast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dirty="0" smtClean="0">
                <a:latin typeface="Courier New"/>
                <a:cs typeface="Courier New"/>
              </a:rPr>
              <a:t>(type-name) expression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double </a:t>
            </a:r>
            <a:r>
              <a:rPr lang="en-US" sz="2000" dirty="0" err="1" smtClean="0">
                <a:latin typeface="Courier New"/>
                <a:cs typeface="Courier New"/>
              </a:rPr>
              <a:t>num</a:t>
            </a:r>
            <a:r>
              <a:rPr lang="en-US" sz="2000" dirty="0" smtClean="0">
                <a:latin typeface="Courier New"/>
                <a:cs typeface="Courier New"/>
              </a:rPr>
              <a:t> = 2.5;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double </a:t>
            </a:r>
            <a:r>
              <a:rPr lang="en-US" sz="2000" dirty="0" err="1" smtClean="0">
                <a:latin typeface="Courier New"/>
                <a:cs typeface="Courier New"/>
              </a:rPr>
              <a:t>fracPart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fracPart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num</a:t>
            </a:r>
            <a:r>
              <a:rPr lang="en-US" sz="2000" dirty="0" smtClean="0">
                <a:latin typeface="Courier New"/>
                <a:cs typeface="Courier New"/>
              </a:rPr>
              <a:t> – </a:t>
            </a:r>
            <a:r>
              <a:rPr lang="en-US" sz="20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/>
                <a:cs typeface="Courier New"/>
              </a:rPr>
              <a:t>) </a:t>
            </a:r>
            <a:r>
              <a:rPr lang="en-US" sz="2000" dirty="0" err="1" smtClean="0">
                <a:latin typeface="Courier New"/>
                <a:cs typeface="Courier New"/>
              </a:rPr>
              <a:t>num</a:t>
            </a:r>
            <a:r>
              <a:rPr lang="en-US" sz="2000" dirty="0" smtClean="0">
                <a:latin typeface="Courier New"/>
                <a:cs typeface="Courier New"/>
              </a:rPr>
              <a:t>; // 0.5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= 7;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j = 2;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double result =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/j;  			// result = ?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double result2 = (float)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/j; // result2 = ?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result3 =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/j; 				// result3 = ?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561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2445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Overflow &amp; Explicit Cast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Recall: </a:t>
            </a:r>
            <a:r>
              <a:rPr lang="en-US" u="sng" dirty="0" smtClean="0"/>
              <a:t>Integer overflow </a:t>
            </a:r>
            <a:r>
              <a:rPr lang="en-US" dirty="0" smtClean="0"/>
              <a:t>– result of calculation is too large to be stored as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If operands signed: behavior is undefined</a:t>
            </a:r>
          </a:p>
          <a:p>
            <a:r>
              <a:rPr lang="en-US" dirty="0" smtClean="0"/>
              <a:t>If operands unsigned: get the correct answer modulo 2</a:t>
            </a:r>
            <a:r>
              <a:rPr lang="en-US" baseline="30000" dirty="0" smtClean="0"/>
              <a:t>n</a:t>
            </a:r>
            <a:r>
              <a:rPr lang="en-US" dirty="0" smtClean="0"/>
              <a:t> where n = # of bits in representation</a:t>
            </a:r>
          </a:p>
          <a:p>
            <a:r>
              <a:rPr lang="en-US" dirty="0" smtClean="0"/>
              <a:t>Possibly prevent </a:t>
            </a:r>
            <a:r>
              <a:rPr lang="en-US" dirty="0" smtClean="0"/>
              <a:t>overflow with cast: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smtClean="0">
                <a:latin typeface="Courier New"/>
                <a:cs typeface="Courier New"/>
              </a:rPr>
              <a:t>long </a:t>
            </a:r>
            <a:r>
              <a:rPr lang="en-US" sz="2600" dirty="0" err="1" smtClean="0">
                <a:latin typeface="Courier New"/>
                <a:cs typeface="Courier New"/>
              </a:rPr>
              <a:t>int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goodNum</a:t>
            </a:r>
            <a:r>
              <a:rPr lang="en-US" sz="2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 smtClean="0">
                <a:latin typeface="Courier New"/>
                <a:cs typeface="Courier New"/>
              </a:rPr>
              <a:t>int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okNum</a:t>
            </a:r>
            <a:r>
              <a:rPr lang="en-US" sz="2600" dirty="0" smtClean="0">
                <a:latin typeface="Courier New"/>
                <a:cs typeface="Courier New"/>
              </a:rPr>
              <a:t> = 20000; 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 smtClean="0">
                <a:latin typeface="Courier New"/>
                <a:cs typeface="Courier New"/>
              </a:rPr>
              <a:t>goodNum</a:t>
            </a:r>
            <a:r>
              <a:rPr lang="en-US" sz="2600" dirty="0" smtClean="0">
                <a:latin typeface="Courier New"/>
                <a:cs typeface="Courier New"/>
              </a:rPr>
              <a:t> = (long) j * j;</a:t>
            </a:r>
            <a:endParaRPr lang="en-US" sz="2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528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4F6228"/>
                </a:solidFill>
              </a:rPr>
              <a:t>Formatted I/O</a:t>
            </a:r>
          </a:p>
        </p:txBody>
      </p:sp>
    </p:spTree>
    <p:extLst>
      <p:ext uri="{BB962C8B-B14F-4D97-AF65-F5344CB8AC3E}">
        <p14:creationId xmlns:p14="http://schemas.microsoft.com/office/powerpoint/2010/main" val="281160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1"/>
          <p:cNvSpPr>
            <a:spLocks noChangeArrowheads="1"/>
          </p:cNvSpPr>
          <p:nvPr/>
        </p:nvSpPr>
        <p:spPr bwMode="auto">
          <a:xfrm>
            <a:off x="5334000" y="2514600"/>
            <a:ext cx="609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Rectangle 20"/>
          <p:cNvSpPr>
            <a:spLocks noChangeArrowheads="1"/>
          </p:cNvSpPr>
          <p:nvPr/>
        </p:nvSpPr>
        <p:spPr bwMode="auto">
          <a:xfrm>
            <a:off x="4267200" y="2514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4F6228"/>
                </a:solidFill>
                <a:latin typeface="Arial" charset="0"/>
                <a:ea typeface="ＭＳ Ｐゴシック" charset="0"/>
              </a:rPr>
              <a:t>printf</a:t>
            </a:r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  <a:t>() function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ＭＳ Ｐゴシック" charset="0"/>
              </a:rPr>
              <a:t>In &lt;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ＭＳ Ｐゴシック" charset="0"/>
              </a:rPr>
              <a:t>stdio.h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ＭＳ Ｐゴシック" charset="0"/>
              </a:rPr>
              <a:t>&gt;, standard IO library</a:t>
            </a:r>
          </a:p>
          <a:p>
            <a:pPr eaLnBrk="1" hangingPunct="1">
              <a:buFontTx/>
              <a:buNone/>
            </a:pPr>
            <a:r>
              <a:rPr lang="en-US" sz="2400" dirty="0" err="1" smtClean="0">
                <a:solidFill>
                  <a:srgbClr val="000099"/>
                </a:solidFill>
                <a:latin typeface="Courier New"/>
                <a:ea typeface="ＭＳ Ｐゴシック" charset="0"/>
                <a:cs typeface="Courier New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ja-JP" altLang="en-US" sz="2400" dirty="0" smtClean="0">
                <a:solidFill>
                  <a:srgbClr val="660066"/>
                </a:solidFill>
                <a:latin typeface="Courier New"/>
                <a:ea typeface="ＭＳ Ｐゴシック" charset="0"/>
                <a:cs typeface="Courier New"/>
              </a:rPr>
              <a:t>“</a:t>
            </a:r>
            <a:r>
              <a:rPr lang="en-US" altLang="ja-JP" sz="2400" i="1" dirty="0">
                <a:solidFill>
                  <a:srgbClr val="660066"/>
                </a:solidFill>
                <a:latin typeface="Courier New"/>
                <a:ea typeface="ＭＳ Ｐゴシック" charset="0"/>
                <a:cs typeface="Courier New"/>
              </a:rPr>
              <a:t>format-string</a:t>
            </a:r>
            <a:r>
              <a:rPr lang="ja-JP" altLang="en-US" sz="2400" dirty="0">
                <a:solidFill>
                  <a:srgbClr val="660066"/>
                </a:solidFill>
                <a:latin typeface="Courier New"/>
                <a:ea typeface="ＭＳ Ｐゴシック" charset="0"/>
                <a:cs typeface="Courier New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altLang="ja-JP" sz="2400" i="1" dirty="0">
                <a:solidFill>
                  <a:srgbClr val="000099"/>
                </a:solidFill>
                <a:latin typeface="Courier New"/>
                <a:ea typeface="ＭＳ Ｐゴシック" charset="0"/>
                <a:cs typeface="Courier New"/>
              </a:rPr>
              <a:t>[, list-of-values]</a:t>
            </a:r>
            <a:r>
              <a:rPr lang="en-US" altLang="ja-JP" sz="2400" dirty="0">
                <a:solidFill>
                  <a:srgbClr val="000099"/>
                </a:solidFill>
                <a:latin typeface="Courier New"/>
                <a:ea typeface="ＭＳ Ｐゴシック" charset="0"/>
                <a:cs typeface="Courier New"/>
              </a:rPr>
              <a:t>);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   </a:t>
            </a:r>
            <a:r>
              <a:rPr lang="en-US" sz="2800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800" dirty="0">
                <a:latin typeface="Courier New"/>
                <a:ea typeface="ＭＳ Ｐゴシック" charset="0"/>
                <a:cs typeface="Courier New"/>
              </a:rPr>
              <a:t> x = </a:t>
            </a:r>
            <a:r>
              <a:rPr lang="en-US" sz="2800" dirty="0" smtClean="0">
                <a:latin typeface="Courier New"/>
                <a:ea typeface="ＭＳ Ｐゴシック" charset="0"/>
                <a:cs typeface="Courier New"/>
              </a:rPr>
              <a:t>...;</a:t>
            </a:r>
            <a:endParaRPr lang="en-US" sz="2800" dirty="0">
              <a:latin typeface="Courier New"/>
              <a:ea typeface="ＭＳ Ｐゴシック" charset="0"/>
              <a:cs typeface="Courier New"/>
            </a:endParaRPr>
          </a:p>
          <a:p>
            <a:pPr lvl="1" eaLnBrk="1" hangingPunct="1">
              <a:buFontTx/>
              <a:buNone/>
            </a:pPr>
            <a:r>
              <a:rPr lang="en-US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  </a:t>
            </a:r>
            <a:r>
              <a:rPr lang="en-US" dirty="0" err="1">
                <a:solidFill>
                  <a:srgbClr val="000099"/>
                </a:solidFill>
                <a:latin typeface="Arial" charset="0"/>
                <a:ea typeface="ＭＳ Ｐゴシック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 (</a:t>
            </a:r>
            <a:r>
              <a:rPr lang="ja-JP" altLang="en-US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the double of </a:t>
            </a:r>
            <a:r>
              <a:rPr lang="en-US" altLang="ja-JP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%</a:t>
            </a:r>
            <a:r>
              <a:rPr lang="en-US" altLang="ja-JP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d  </a:t>
            </a:r>
            <a:r>
              <a:rPr lang="en-US" altLang="ja-JP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is </a:t>
            </a:r>
            <a:r>
              <a:rPr lang="en-US" altLang="ja-JP" b="1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%</a:t>
            </a:r>
            <a:r>
              <a:rPr lang="en-US" altLang="ja-JP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d</a:t>
            </a:r>
            <a:r>
              <a:rPr lang="en-US" altLang="ja-JP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 \n</a:t>
            </a:r>
            <a:r>
              <a:rPr lang="ja-JP" altLang="en-US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”</a:t>
            </a:r>
            <a:r>
              <a:rPr lang="en-US" altLang="ja-JP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,  x,  2 * x );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8973" y="2946092"/>
            <a:ext cx="3505200" cy="1981200"/>
            <a:chOff x="816" y="2064"/>
            <a:chExt cx="2208" cy="1248"/>
          </a:xfrm>
        </p:grpSpPr>
        <p:sp>
          <p:nvSpPr>
            <p:cNvPr id="17426" name="Text Box 5"/>
            <p:cNvSpPr txBox="1">
              <a:spLocks noChangeArrowheads="1"/>
            </p:cNvSpPr>
            <p:nvPr/>
          </p:nvSpPr>
          <p:spPr bwMode="auto">
            <a:xfrm>
              <a:off x="816" y="3024"/>
              <a:ext cx="20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Conversion specifications</a:t>
              </a:r>
            </a:p>
          </p:txBody>
        </p:sp>
        <p:sp>
          <p:nvSpPr>
            <p:cNvPr id="17427" name="Line 6"/>
            <p:cNvSpPr>
              <a:spLocks noChangeShapeType="1"/>
            </p:cNvSpPr>
            <p:nvPr/>
          </p:nvSpPr>
          <p:spPr bwMode="auto">
            <a:xfrm flipV="1">
              <a:off x="1920" y="2064"/>
              <a:ext cx="480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7"/>
            <p:cNvSpPr>
              <a:spLocks noChangeShapeType="1"/>
            </p:cNvSpPr>
            <p:nvPr/>
          </p:nvSpPr>
          <p:spPr bwMode="auto">
            <a:xfrm flipV="1">
              <a:off x="2448" y="2064"/>
              <a:ext cx="576" cy="8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19800" y="2971800"/>
            <a:ext cx="2647950" cy="2879725"/>
            <a:chOff x="3158" y="1872"/>
            <a:chExt cx="1668" cy="1814"/>
          </a:xfrm>
        </p:grpSpPr>
        <p:sp>
          <p:nvSpPr>
            <p:cNvPr id="17423" name="Text Box 9"/>
            <p:cNvSpPr txBox="1">
              <a:spLocks noChangeArrowheads="1"/>
            </p:cNvSpPr>
            <p:nvPr/>
          </p:nvSpPr>
          <p:spPr bwMode="auto">
            <a:xfrm>
              <a:off x="3158" y="3398"/>
              <a:ext cx="1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dirty="0"/>
                <a:t>Values to be printed</a:t>
              </a:r>
            </a:p>
          </p:txBody>
        </p:sp>
        <p:sp>
          <p:nvSpPr>
            <p:cNvPr id="17424" name="Line 10"/>
            <p:cNvSpPr>
              <a:spLocks noChangeShapeType="1"/>
            </p:cNvSpPr>
            <p:nvPr/>
          </p:nvSpPr>
          <p:spPr bwMode="auto">
            <a:xfrm flipH="1" flipV="1">
              <a:off x="3797" y="1872"/>
              <a:ext cx="346" cy="14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1"/>
            <p:cNvSpPr>
              <a:spLocks noChangeShapeType="1"/>
            </p:cNvSpPr>
            <p:nvPr/>
          </p:nvSpPr>
          <p:spPr bwMode="auto">
            <a:xfrm flipH="1" flipV="1">
              <a:off x="4224" y="1872"/>
              <a:ext cx="288" cy="14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98525" y="2971800"/>
            <a:ext cx="5500688" cy="898525"/>
            <a:chOff x="566" y="1872"/>
            <a:chExt cx="3301" cy="566"/>
          </a:xfrm>
        </p:grpSpPr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566" y="2150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Format string</a:t>
              </a:r>
            </a:p>
          </p:txBody>
        </p:sp>
        <p:sp>
          <p:nvSpPr>
            <p:cNvPr id="17421" name="Line 14"/>
            <p:cNvSpPr>
              <a:spLocks noChangeShapeType="1"/>
            </p:cNvSpPr>
            <p:nvPr/>
          </p:nvSpPr>
          <p:spPr bwMode="auto">
            <a:xfrm>
              <a:off x="1307" y="1872"/>
              <a:ext cx="25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5"/>
            <p:cNvSpPr>
              <a:spLocks noChangeShapeType="1"/>
            </p:cNvSpPr>
            <p:nvPr/>
          </p:nvSpPr>
          <p:spPr bwMode="auto">
            <a:xfrm flipV="1">
              <a:off x="1680" y="1920"/>
              <a:ext cx="48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33800" y="3048000"/>
            <a:ext cx="3748089" cy="3281363"/>
            <a:chOff x="1776" y="1920"/>
            <a:chExt cx="2361" cy="2067"/>
          </a:xfrm>
        </p:grpSpPr>
        <p:sp>
          <p:nvSpPr>
            <p:cNvPr id="17418" name="Text Box 17"/>
            <p:cNvSpPr txBox="1">
              <a:spLocks noChangeArrowheads="1"/>
            </p:cNvSpPr>
            <p:nvPr/>
          </p:nvSpPr>
          <p:spPr bwMode="auto">
            <a:xfrm>
              <a:off x="1776" y="3696"/>
              <a:ext cx="23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dirty="0"/>
                <a:t>Escape character for </a:t>
              </a:r>
              <a:r>
                <a:rPr lang="en-US" dirty="0" smtClean="0"/>
                <a:t>newline</a:t>
              </a:r>
              <a:endParaRPr lang="en-US" dirty="0"/>
            </a:p>
          </p:txBody>
        </p:sp>
        <p:sp>
          <p:nvSpPr>
            <p:cNvPr id="17419" name="Line 18"/>
            <p:cNvSpPr>
              <a:spLocks noChangeShapeType="1"/>
            </p:cNvSpPr>
            <p:nvPr/>
          </p:nvSpPr>
          <p:spPr bwMode="auto">
            <a:xfrm flipV="1">
              <a:off x="3024" y="1920"/>
              <a:ext cx="288" cy="16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1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84"/>
            <a:ext cx="8229600" cy="1090084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printf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function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9435"/>
          </a:xfrm>
        </p:spPr>
        <p:txBody>
          <a:bodyPr>
            <a:normAutofit/>
          </a:bodyPr>
          <a:lstStyle/>
          <a:p>
            <a:r>
              <a:rPr lang="en-US" dirty="0" smtClean="0"/>
              <a:t>Format specifications based on type to be printed: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%d, %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: integer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%f</a:t>
            </a:r>
            <a:r>
              <a:rPr lang="en-US" dirty="0" smtClean="0"/>
              <a:t>: double in fixed-point format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%e</a:t>
            </a:r>
            <a:r>
              <a:rPr lang="en-US" dirty="0" smtClean="0"/>
              <a:t>: double value in exponential form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%g</a:t>
            </a:r>
            <a:r>
              <a:rPr lang="en-US" dirty="0" smtClean="0"/>
              <a:t>: double in normal or exponential form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%u</a:t>
            </a:r>
            <a:r>
              <a:rPr lang="en-US" dirty="0" smtClean="0"/>
              <a:t>: unsigned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%c</a:t>
            </a:r>
            <a:r>
              <a:rPr lang="en-US" dirty="0" smtClean="0"/>
              <a:t>: char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%s</a:t>
            </a:r>
            <a:r>
              <a:rPr lang="en-US" dirty="0" smtClean="0"/>
              <a:t>: C string (i.e., null terminated char array)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%p</a:t>
            </a:r>
            <a:r>
              <a:rPr lang="en-US" dirty="0" smtClean="0"/>
              <a:t>: pointer (memory address)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1363</Words>
  <Application>Microsoft Macintosh PowerPoint</Application>
  <PresentationFormat>On-screen Show (4:3)</PresentationFormat>
  <Paragraphs>268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Courier New</vt:lpstr>
      <vt:lpstr>Georgia</vt:lpstr>
      <vt:lpstr>ＭＳ Ｐゴシック</vt:lpstr>
      <vt:lpstr>Times</vt:lpstr>
      <vt:lpstr>Wingdings</vt:lpstr>
      <vt:lpstr>Wingdings 2</vt:lpstr>
      <vt:lpstr>Arial</vt:lpstr>
      <vt:lpstr>Office Theme</vt:lpstr>
      <vt:lpstr>Formatted I/O Topic 4</vt:lpstr>
      <vt:lpstr>PowerPoint Presentation</vt:lpstr>
      <vt:lpstr>Type Conversions</vt:lpstr>
      <vt:lpstr>Type Conversion</vt:lpstr>
      <vt:lpstr>Explicit Cast</vt:lpstr>
      <vt:lpstr>Overflow &amp; Explicit Cast</vt:lpstr>
      <vt:lpstr>PowerPoint Presentation</vt:lpstr>
      <vt:lpstr>printf() function</vt:lpstr>
      <vt:lpstr>printf() function</vt:lpstr>
      <vt:lpstr>printf() Format String</vt:lpstr>
      <vt:lpstr>printf Formatting</vt:lpstr>
      <vt:lpstr>Example</vt:lpstr>
      <vt:lpstr>printf Conversion Specifications</vt:lpstr>
      <vt:lpstr>Examples of printf Conversion Specifications</vt:lpstr>
      <vt:lpstr>the scanf() function</vt:lpstr>
      <vt:lpstr>scanf() Function:  Reading Numeric Values from Keyboard</vt:lpstr>
      <vt:lpstr>scanf()</vt:lpstr>
      <vt:lpstr>How scanf works</vt:lpstr>
      <vt:lpstr>The scanf Format String</vt:lpstr>
      <vt:lpstr>Formatted I/O Example</vt:lpstr>
      <vt:lpstr>Integer I/O: unsigned &amp; hex</vt:lpstr>
      <vt:lpstr>Integer I/O: short &amp; long</vt:lpstr>
      <vt:lpstr>Checking for Invalid Input</vt:lpstr>
      <vt:lpstr>PowerPoint Presentation</vt:lpstr>
      <vt:lpstr>Printing a Pointer Value</vt:lpstr>
      <vt:lpstr>printf: Number of Characters Printed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2017-07-05T18:46:42Z</dcterms:created>
  <dcterms:modified xsi:type="dcterms:W3CDTF">2017-09-12T18:04:38Z</dcterms:modified>
</cp:coreProperties>
</file>