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9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8" d="100"/>
          <a:sy n="118" d="100"/>
        </p:scale>
        <p:origin x="-54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934E8-2270-954F-84E2-D56531CFD792}" type="datetimeFigureOut">
              <a:rPr lang="en-US" smtClean="0"/>
              <a:t>9/9/17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C3C91-6F1D-C34A-98D2-F382E84D3160}" type="slidenum">
              <a:rPr lang="en-US" smtClean="0"/>
              <a:t>‹#›</a:t>
            </a:fld>
            <a:endParaRPr lang="en-US"/>
          </a:p>
        </p:txBody>
      </p:sp>
    </p:spTree>
    <p:extLst>
      <p:ext uri="{BB962C8B-B14F-4D97-AF65-F5344CB8AC3E}">
        <p14:creationId xmlns:p14="http://schemas.microsoft.com/office/powerpoint/2010/main" val="15715091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dirty="0" smtClean="0">
                <a:latin typeface="Times New Roman" charset="0"/>
              </a:rPr>
              <a:t>Exercise: printing </a:t>
            </a:r>
            <a:r>
              <a:rPr lang="en-US" dirty="0">
                <a:latin typeface="Times New Roman" charset="0"/>
              </a:rPr>
              <a:t>1000 copies of "All work and no play makes Jack a dull boy</a:t>
            </a:r>
            <a:r>
              <a:rPr lang="en-US" dirty="0" smtClean="0">
                <a:latin typeface="Times New Roman" charset="0"/>
              </a:rPr>
              <a:t>"</a:t>
            </a:r>
          </a:p>
          <a:p>
            <a:r>
              <a:rPr lang="en-US" dirty="0" smtClean="0">
                <a:latin typeface="Times New Roman" charset="0"/>
              </a:rPr>
              <a:t>Often:</a:t>
            </a:r>
            <a:r>
              <a:rPr lang="en-US" baseline="0" dirty="0" smtClean="0">
                <a:latin typeface="Times New Roman" charset="0"/>
              </a:rPr>
              <a:t> Do something before loop</a:t>
            </a:r>
          </a:p>
          <a:p>
            <a:r>
              <a:rPr lang="en-US" baseline="0" dirty="0" smtClean="0">
                <a:latin typeface="Times New Roman" charset="0"/>
              </a:rPr>
              <a:t>	Loop</a:t>
            </a:r>
          </a:p>
          <a:p>
            <a:r>
              <a:rPr lang="en-US" baseline="0" dirty="0" smtClean="0">
                <a:latin typeface="Times New Roman" charset="0"/>
              </a:rPr>
              <a:t>	Do something after loop</a:t>
            </a:r>
            <a:endParaRPr 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atin typeface="Times New Roman" charset="0"/>
              </a:rPr>
              <a:t>If you have time left over at this point (you probably won't), you could ask them how to make the loop print 12 lines instead of 5.  (leads in to constants in next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reverse the order: print them z to a. </a:t>
            </a:r>
            <a:endParaRPr lang="en-US" dirty="0"/>
          </a:p>
        </p:txBody>
      </p:sp>
      <p:sp>
        <p:nvSpPr>
          <p:cNvPr id="4" name="Slide Number Placeholder 3"/>
          <p:cNvSpPr>
            <a:spLocks noGrp="1"/>
          </p:cNvSpPr>
          <p:nvPr>
            <p:ph type="sldNum" sz="quarter" idx="10"/>
          </p:nvPr>
        </p:nvSpPr>
        <p:spPr/>
        <p:txBody>
          <a:bodyPr/>
          <a:lstStyle/>
          <a:p>
            <a:fld id="{A13C3C91-6F1D-C34A-98D2-F382E84D3160}" type="slidenum">
              <a:rPr lang="en-US" smtClean="0"/>
              <a:t>11</a:t>
            </a:fld>
            <a:endParaRPr lang="en-US"/>
          </a:p>
        </p:txBody>
      </p:sp>
    </p:spTree>
    <p:extLst>
      <p:ext uri="{BB962C8B-B14F-4D97-AF65-F5344CB8AC3E}">
        <p14:creationId xmlns:p14="http://schemas.microsoft.com/office/powerpoint/2010/main" val="391966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3C3C91-6F1D-C34A-98D2-F382E84D3160}" type="slidenum">
              <a:rPr lang="en-US" smtClean="0"/>
              <a:t>13</a:t>
            </a:fld>
            <a:endParaRPr lang="en-US"/>
          </a:p>
        </p:txBody>
      </p:sp>
    </p:spTree>
    <p:extLst>
      <p:ext uri="{BB962C8B-B14F-4D97-AF65-F5344CB8AC3E}">
        <p14:creationId xmlns:p14="http://schemas.microsoft.com/office/powerpoint/2010/main" val="1876087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dirty="0" smtClean="0">
                <a:latin typeface="Times New Roman" charset="0"/>
              </a:rPr>
              <a:t>5 sets of 10 reps each</a:t>
            </a:r>
          </a:p>
          <a:p>
            <a:endParaRPr lang="en-US" dirty="0" smtClean="0">
              <a:latin typeface="Times New Roman" charset="0"/>
            </a:endParaRPr>
          </a:p>
          <a:p>
            <a:r>
              <a:rPr lang="en-US" dirty="0" smtClean="0">
                <a:latin typeface="Times New Roman" charset="0"/>
              </a:rPr>
              <a:t>In output like this: inner loop corresponds to what's printed on a line, outer loop controls the number</a:t>
            </a:r>
            <a:r>
              <a:rPr lang="en-US" baseline="0" dirty="0" smtClean="0">
                <a:latin typeface="Times New Roman" charset="0"/>
              </a:rPr>
              <a:t> of lines</a:t>
            </a:r>
            <a:endParaRPr lang="en-US" dirty="0" smtClean="0">
              <a:latin typeface="Times New Roman" charset="0"/>
            </a:endParaRPr>
          </a:p>
          <a:p>
            <a:endParaRPr lang="en-US" dirty="0" smtClean="0">
              <a:latin typeface="Times New Roman" charset="0"/>
            </a:endParaRPr>
          </a:p>
          <a:p>
            <a:r>
              <a:rPr lang="en-US" dirty="0" smtClean="0">
                <a:latin typeface="Times New Roman" charset="0"/>
              </a:rPr>
              <a:t>How </a:t>
            </a:r>
            <a:r>
              <a:rPr lang="en-US" dirty="0">
                <a:latin typeface="Times New Roman" charset="0"/>
              </a:rPr>
              <a:t>would we print a multiplication table?</a:t>
            </a:r>
          </a:p>
          <a:p>
            <a:r>
              <a:rPr lang="en-US" dirty="0">
                <a:latin typeface="Times New Roman" charset="0"/>
              </a:rPr>
              <a:t>try printing each of the following inside the inner loop:</a:t>
            </a:r>
          </a:p>
          <a:p>
            <a:r>
              <a:rPr lang="en-US" dirty="0" err="1" smtClean="0">
                <a:latin typeface="Times New Roman" charset="0"/>
              </a:rPr>
              <a:t>printf</a:t>
            </a:r>
            <a:r>
              <a:rPr lang="en-US" dirty="0" smtClean="0">
                <a:latin typeface="Times New Roman" charset="0"/>
              </a:rPr>
              <a:t>(</a:t>
            </a:r>
            <a:r>
              <a:rPr lang="en-US" dirty="0" err="1">
                <a:latin typeface="Times New Roman" charset="0"/>
              </a:rPr>
              <a:t>i</a:t>
            </a:r>
            <a:r>
              <a:rPr lang="en-US" dirty="0">
                <a:latin typeface="Times New Roman" charset="0"/>
              </a:rPr>
              <a:t> + " ");</a:t>
            </a:r>
          </a:p>
          <a:p>
            <a:r>
              <a:rPr lang="en-US" dirty="0" err="1" smtClean="0">
                <a:latin typeface="Times New Roman" charset="0"/>
              </a:rPr>
              <a:t>printf</a:t>
            </a:r>
            <a:r>
              <a:rPr lang="en-US" dirty="0" smtClean="0">
                <a:latin typeface="Times New Roman" charset="0"/>
              </a:rPr>
              <a:t>(</a:t>
            </a:r>
            <a:r>
              <a:rPr lang="en-US" dirty="0">
                <a:latin typeface="Times New Roman" charset="0"/>
              </a:rPr>
              <a:t>j + " ");</a:t>
            </a:r>
          </a:p>
          <a:p>
            <a:r>
              <a:rPr lang="en-US" dirty="0" err="1" smtClean="0">
                <a:latin typeface="Times New Roman" charset="0"/>
              </a:rPr>
              <a:t>printf</a:t>
            </a:r>
            <a:r>
              <a:rPr lang="en-US" dirty="0" smtClean="0">
                <a:latin typeface="Times New Roman" charset="0"/>
              </a:rPr>
              <a:t>(</a:t>
            </a:r>
            <a:r>
              <a:rPr lang="en-US" dirty="0">
                <a:latin typeface="Times New Roman" charset="0"/>
              </a:rPr>
              <a:t>(</a:t>
            </a:r>
            <a:r>
              <a:rPr lang="en-US" dirty="0" err="1">
                <a:latin typeface="Times New Roman" charset="0"/>
              </a:rPr>
              <a:t>i</a:t>
            </a:r>
            <a:r>
              <a:rPr lang="en-US" dirty="0">
                <a:latin typeface="Times New Roman" charset="0"/>
              </a:rPr>
              <a:t> * j) + "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 want to print instead:</a:t>
            </a:r>
          </a:p>
          <a:p>
            <a:r>
              <a:rPr lang="en-US" dirty="0" smtClean="0"/>
              <a:t>1</a:t>
            </a:r>
          </a:p>
          <a:p>
            <a:r>
              <a:rPr lang="en-US" dirty="0" smtClean="0"/>
              <a:t>12</a:t>
            </a:r>
          </a:p>
          <a:p>
            <a:r>
              <a:rPr lang="en-US" dirty="0" smtClean="0"/>
              <a:t>123</a:t>
            </a:r>
          </a:p>
          <a:p>
            <a:r>
              <a:rPr lang="en-US" dirty="0" smtClean="0"/>
              <a:t>1234</a:t>
            </a:r>
          </a:p>
          <a:p>
            <a:r>
              <a:rPr lang="en-US" dirty="0" smtClean="0"/>
              <a:t>12345</a:t>
            </a:r>
            <a:endParaRPr lang="en-US" dirty="0"/>
          </a:p>
        </p:txBody>
      </p:sp>
      <p:sp>
        <p:nvSpPr>
          <p:cNvPr id="4" name="Slide Number Placeholder 3"/>
          <p:cNvSpPr>
            <a:spLocks noGrp="1"/>
          </p:cNvSpPr>
          <p:nvPr>
            <p:ph type="sldNum" sz="quarter" idx="10"/>
          </p:nvPr>
        </p:nvSpPr>
        <p:spPr/>
        <p:txBody>
          <a:bodyPr/>
          <a:lstStyle/>
          <a:p>
            <a:fld id="{A13C3C91-6F1D-C34A-98D2-F382E84D3160}" type="slidenum">
              <a:rPr lang="en-US" smtClean="0"/>
              <a:t>21</a:t>
            </a:fld>
            <a:endParaRPr lang="en-US"/>
          </a:p>
        </p:txBody>
      </p:sp>
    </p:spTree>
    <p:extLst>
      <p:ext uri="{BB962C8B-B14F-4D97-AF65-F5344CB8AC3E}">
        <p14:creationId xmlns:p14="http://schemas.microsoft.com/office/powerpoint/2010/main" val="304647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Accumulating total: initialize to 0</a:t>
            </a:r>
            <a:endParaRPr lang="en-US" dirty="0"/>
          </a:p>
        </p:txBody>
      </p:sp>
      <p:sp>
        <p:nvSpPr>
          <p:cNvPr id="4" name="Slide Number Placeholder 3"/>
          <p:cNvSpPr>
            <a:spLocks noGrp="1"/>
          </p:cNvSpPr>
          <p:nvPr>
            <p:ph type="sldNum" sz="quarter" idx="10"/>
          </p:nvPr>
        </p:nvSpPr>
        <p:spPr/>
        <p:txBody>
          <a:bodyPr/>
          <a:lstStyle/>
          <a:p>
            <a:fld id="{A13C3C91-6F1D-C34A-98D2-F382E84D3160}" type="slidenum">
              <a:rPr lang="en-US" smtClean="0"/>
              <a:t>22</a:t>
            </a:fld>
            <a:endParaRPr lang="en-US"/>
          </a:p>
        </p:txBody>
      </p:sp>
    </p:spTree>
    <p:extLst>
      <p:ext uri="{BB962C8B-B14F-4D97-AF65-F5344CB8AC3E}">
        <p14:creationId xmlns:p14="http://schemas.microsoft.com/office/powerpoint/2010/main" val="259004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lgn="r" eaLnBrk="0" hangingPunct="0">
              <a:spcBef>
                <a:spcPct val="0"/>
              </a:spcBef>
              <a:buFontTx/>
              <a:buNone/>
            </a:pPr>
            <a:fld id="{47CD0B59-D5BD-4149-8F5C-72D10B05EA52}" type="slidenum">
              <a:rPr lang="en-US">
                <a:cs typeface="Times New Roman" charset="0"/>
              </a:rPr>
              <a:pPr algn="r" eaLnBrk="0" hangingPunct="0">
                <a:spcBef>
                  <a:spcPct val="0"/>
                </a:spcBef>
                <a:buFontTx/>
                <a:buNone/>
              </a:pPr>
              <a:t>23</a:t>
            </a:fld>
            <a:endParaRPr lang="en-US">
              <a:cs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dirty="0">
                <a:latin typeface="Times New Roman" charset="0"/>
              </a:rPr>
              <a:t>Both cases produce infinite loops</a:t>
            </a:r>
            <a:r>
              <a:rPr lang="en-US" dirty="0" smtClean="0">
                <a:latin typeface="Times New Roman" charset="0"/>
              </a:rPr>
              <a:t>.</a:t>
            </a:r>
          </a:p>
          <a:p>
            <a:pPr marL="228600" indent="-228600">
              <a:buAutoNum type="arabicPeriod"/>
            </a:pPr>
            <a:r>
              <a:rPr lang="en-US" dirty="0" smtClean="0">
                <a:latin typeface="Times New Roman" charset="0"/>
              </a:rPr>
              <a:t>wrong variable in test (should be j)</a:t>
            </a:r>
          </a:p>
          <a:p>
            <a:pPr marL="228600" indent="-228600">
              <a:buAutoNum type="arabicPeriod"/>
            </a:pPr>
            <a:r>
              <a:rPr lang="en-US" dirty="0" smtClean="0">
                <a:latin typeface="Times New Roman" charset="0"/>
              </a:rPr>
              <a:t>wrong</a:t>
            </a:r>
            <a:r>
              <a:rPr lang="en-US" baseline="0" dirty="0" smtClean="0">
                <a:latin typeface="Times New Roman" charset="0"/>
              </a:rPr>
              <a:t> variable in update (should be </a:t>
            </a:r>
            <a:r>
              <a:rPr lang="en-US" baseline="0" dirty="0" err="1" smtClean="0">
                <a:latin typeface="Times New Roman" charset="0"/>
              </a:rPr>
              <a:t>i</a:t>
            </a:r>
            <a:r>
              <a:rPr lang="en-US" baseline="0" dirty="0" smtClean="0">
                <a:latin typeface="Times New Roman" charset="0"/>
              </a:rPr>
              <a:t>)</a:t>
            </a:r>
            <a:endParaRPr lang="en-US" dirty="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latin typeface="Times New Roman" charset="0"/>
            </a:endParaRPr>
          </a:p>
        </p:txBody>
      </p:sp>
      <p:sp>
        <p:nvSpPr>
          <p:cNvPr id="430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85">
              <a:defRPr sz="1100">
                <a:solidFill>
                  <a:schemeClr val="tx1"/>
                </a:solidFill>
                <a:latin typeface="Times New Roman" charset="0"/>
                <a:ea typeface="ＭＳ Ｐゴシック" charset="0"/>
              </a:defRPr>
            </a:lvl1pPr>
            <a:lvl2pPr marL="702756" indent="-270291" defTabSz="914485">
              <a:defRPr sz="1100">
                <a:solidFill>
                  <a:schemeClr val="tx1"/>
                </a:solidFill>
                <a:latin typeface="Times New Roman" charset="0"/>
                <a:ea typeface="ＭＳ Ｐゴシック" charset="0"/>
              </a:defRPr>
            </a:lvl2pPr>
            <a:lvl3pPr marL="1081164" indent="-216233" defTabSz="914485">
              <a:defRPr sz="1100">
                <a:solidFill>
                  <a:schemeClr val="tx1"/>
                </a:solidFill>
                <a:latin typeface="Times New Roman" charset="0"/>
                <a:ea typeface="ＭＳ Ｐゴシック" charset="0"/>
              </a:defRPr>
            </a:lvl3pPr>
            <a:lvl4pPr marL="1513629" indent="-216233" defTabSz="914485">
              <a:defRPr sz="1100">
                <a:solidFill>
                  <a:schemeClr val="tx1"/>
                </a:solidFill>
                <a:latin typeface="Times New Roman" charset="0"/>
                <a:ea typeface="ＭＳ Ｐゴシック" charset="0"/>
              </a:defRPr>
            </a:lvl4pPr>
            <a:lvl5pPr marL="1946095" indent="-216233" defTabSz="914485">
              <a:defRPr sz="1100">
                <a:solidFill>
                  <a:schemeClr val="tx1"/>
                </a:solidFill>
                <a:latin typeface="Times New Roman" charset="0"/>
                <a:ea typeface="ＭＳ Ｐゴシック" charset="0"/>
              </a:defRPr>
            </a:lvl5pPr>
            <a:lvl6pPr marL="2378560" indent="-216233" defTabSz="914485" eaLnBrk="0" fontAlgn="base" hangingPunct="0">
              <a:spcBef>
                <a:spcPct val="30000"/>
              </a:spcBef>
              <a:spcAft>
                <a:spcPct val="0"/>
              </a:spcAft>
              <a:defRPr sz="1100">
                <a:solidFill>
                  <a:schemeClr val="tx1"/>
                </a:solidFill>
                <a:latin typeface="Times New Roman" charset="0"/>
                <a:ea typeface="ＭＳ Ｐゴシック" charset="0"/>
              </a:defRPr>
            </a:lvl6pPr>
            <a:lvl7pPr marL="2811026" indent="-216233" defTabSz="914485" eaLnBrk="0" fontAlgn="base" hangingPunct="0">
              <a:spcBef>
                <a:spcPct val="30000"/>
              </a:spcBef>
              <a:spcAft>
                <a:spcPct val="0"/>
              </a:spcAft>
              <a:defRPr sz="1100">
                <a:solidFill>
                  <a:schemeClr val="tx1"/>
                </a:solidFill>
                <a:latin typeface="Times New Roman" charset="0"/>
                <a:ea typeface="ＭＳ Ｐゴシック" charset="0"/>
              </a:defRPr>
            </a:lvl7pPr>
            <a:lvl8pPr marL="3243491" indent="-216233" defTabSz="914485" eaLnBrk="0" fontAlgn="base" hangingPunct="0">
              <a:spcBef>
                <a:spcPct val="30000"/>
              </a:spcBef>
              <a:spcAft>
                <a:spcPct val="0"/>
              </a:spcAft>
              <a:defRPr sz="1100">
                <a:solidFill>
                  <a:schemeClr val="tx1"/>
                </a:solidFill>
                <a:latin typeface="Times New Roman" charset="0"/>
                <a:ea typeface="ＭＳ Ｐゴシック" charset="0"/>
              </a:defRPr>
            </a:lvl8pPr>
            <a:lvl9pPr marL="3675957" indent="-216233" defTabSz="914485" eaLnBrk="0" fontAlgn="base" hangingPunct="0">
              <a:spcBef>
                <a:spcPct val="30000"/>
              </a:spcBef>
              <a:spcAft>
                <a:spcPct val="0"/>
              </a:spcAft>
              <a:defRPr sz="1100">
                <a:solidFill>
                  <a:schemeClr val="tx1"/>
                </a:solidFill>
                <a:latin typeface="Times New Roman" charset="0"/>
                <a:ea typeface="ＭＳ Ｐゴシック" charset="0"/>
              </a:defRPr>
            </a:lvl9pPr>
          </a:lstStyle>
          <a:p>
            <a:pPr eaLnBrk="0" hangingPunct="0"/>
            <a:fld id="{C0253E02-AE6B-E948-9DAB-E3D490EB88D5}" type="slidenum">
              <a:rPr lang="en-US" sz="1200">
                <a:cs typeface="Times New Roman" charset="0"/>
              </a:rPr>
              <a:pPr eaLnBrk="0" hangingPunct="0"/>
              <a:t>27</a:t>
            </a:fld>
            <a:endParaRPr lang="en-US" sz="1200">
              <a:cs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atin typeface="Times New Roman" charset="0"/>
              </a:rPr>
              <a:t>If you have time left over at this point (you probably won't), you could ask them how to make the loop print 12 lines instead of 5.  (leads in to constants in next lecture)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6E1C2D-B5F6-3A4E-BE11-640A71BF7AE7}" type="datetimeFigureOut">
              <a:rPr lang="en-US" smtClean="0"/>
              <a:t>9/9/17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377256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E1C2D-B5F6-3A4E-BE11-640A71BF7AE7}" type="datetimeFigureOut">
              <a:rPr lang="en-US" smtClean="0"/>
              <a:t>9/9/17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417875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E1C2D-B5F6-3A4E-BE11-640A71BF7AE7}" type="datetimeFigureOut">
              <a:rPr lang="en-US" smtClean="0"/>
              <a:t>9/9/17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197424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6E1C2D-B5F6-3A4E-BE11-640A71BF7AE7}" type="datetimeFigureOut">
              <a:rPr lang="en-US" smtClean="0"/>
              <a:t>9/9/17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204867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6E1C2D-B5F6-3A4E-BE11-640A71BF7AE7}" type="datetimeFigureOut">
              <a:rPr lang="en-US" smtClean="0"/>
              <a:t>9/9/17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641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E1C2D-B5F6-3A4E-BE11-640A71BF7AE7}" type="datetimeFigureOut">
              <a:rPr lang="en-US" smtClean="0"/>
              <a:t>9/9/17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115216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6E1C2D-B5F6-3A4E-BE11-640A71BF7AE7}" type="datetimeFigureOut">
              <a:rPr lang="en-US" smtClean="0"/>
              <a:t>9/9/17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43381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6E1C2D-B5F6-3A4E-BE11-640A71BF7AE7}" type="datetimeFigureOut">
              <a:rPr lang="en-US" smtClean="0"/>
              <a:t>9/9/17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516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E1C2D-B5F6-3A4E-BE11-640A71BF7AE7}" type="datetimeFigureOut">
              <a:rPr lang="en-US" smtClean="0"/>
              <a:t>9/9/17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360168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E1C2D-B5F6-3A4E-BE11-640A71BF7AE7}" type="datetimeFigureOut">
              <a:rPr lang="en-US" smtClean="0"/>
              <a:t>9/9/17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43036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6E1C2D-B5F6-3A4E-BE11-640A71BF7AE7}" type="datetimeFigureOut">
              <a:rPr lang="en-US" smtClean="0"/>
              <a:t>9/9/17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68225-E785-C346-B3D6-56EBD763A26A}" type="slidenum">
              <a:rPr lang="en-US" smtClean="0"/>
              <a:t>‹#›</a:t>
            </a:fld>
            <a:endParaRPr lang="en-US"/>
          </a:p>
        </p:txBody>
      </p:sp>
    </p:spTree>
    <p:extLst>
      <p:ext uri="{BB962C8B-B14F-4D97-AF65-F5344CB8AC3E}">
        <p14:creationId xmlns:p14="http://schemas.microsoft.com/office/powerpoint/2010/main" val="2673541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E1C2D-B5F6-3A4E-BE11-640A71BF7AE7}" type="datetimeFigureOut">
              <a:rPr lang="en-US" smtClean="0"/>
              <a:t>9/9/17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68225-E785-C346-B3D6-56EBD763A26A}" type="slidenum">
              <a:rPr lang="en-US" smtClean="0"/>
              <a:t>‹#›</a:t>
            </a:fld>
            <a:endParaRPr lang="en-US"/>
          </a:p>
        </p:txBody>
      </p:sp>
    </p:spTree>
    <p:extLst>
      <p:ext uri="{BB962C8B-B14F-4D97-AF65-F5344CB8AC3E}">
        <p14:creationId xmlns:p14="http://schemas.microsoft.com/office/powerpoint/2010/main" val="23593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50000"/>
                  </a:schemeClr>
                </a:solidFill>
              </a:rPr>
              <a:t>for loops and nested loops</a:t>
            </a:r>
            <a:br>
              <a:rPr lang="en-US" b="1" dirty="0" smtClean="0">
                <a:solidFill>
                  <a:schemeClr val="accent3">
                    <a:lumMod val="50000"/>
                  </a:schemeClr>
                </a:solidFill>
              </a:rPr>
            </a:br>
            <a:r>
              <a:rPr lang="en-US" b="1" dirty="0" smtClean="0">
                <a:solidFill>
                  <a:schemeClr val="accent3">
                    <a:lumMod val="50000"/>
                  </a:schemeClr>
                </a:solidFill>
              </a:rPr>
              <a:t>Topic 5</a:t>
            </a:r>
            <a:endParaRPr lang="en-US" b="1" dirty="0">
              <a:solidFill>
                <a:schemeClr val="accent3">
                  <a:lumMod val="50000"/>
                </a:schemeClr>
              </a:solidFill>
            </a:endParaRPr>
          </a:p>
        </p:txBody>
      </p:sp>
      <p:sp>
        <p:nvSpPr>
          <p:cNvPr id="3" name="Subtitle 2"/>
          <p:cNvSpPr>
            <a:spLocks noGrp="1"/>
          </p:cNvSpPr>
          <p:nvPr>
            <p:ph type="subTitle" idx="1"/>
          </p:nvPr>
        </p:nvSpPr>
        <p:spPr>
          <a:xfrm>
            <a:off x="1371600" y="3886199"/>
            <a:ext cx="6400800" cy="2740891"/>
          </a:xfrm>
        </p:spPr>
        <p:txBody>
          <a:bodyPr>
            <a:normAutofit lnSpcReduction="10000"/>
          </a:bodyPr>
          <a:lstStyle/>
          <a:p>
            <a:pPr algn="l"/>
            <a:r>
              <a:rPr lang="en-US" dirty="0" smtClean="0"/>
              <a:t>Plan of the Day:</a:t>
            </a:r>
          </a:p>
          <a:p>
            <a:pPr algn="l"/>
            <a:r>
              <a:rPr lang="en-US" dirty="0" smtClean="0"/>
              <a:t>Repetition with for loops</a:t>
            </a:r>
          </a:p>
          <a:p>
            <a:pPr algn="l"/>
            <a:r>
              <a:rPr lang="en-US" dirty="0" smtClean="0"/>
              <a:t>Comparison operators</a:t>
            </a:r>
          </a:p>
          <a:p>
            <a:pPr algn="l"/>
            <a:r>
              <a:rPr lang="en-US" dirty="0" smtClean="0"/>
              <a:t>Increment and </a:t>
            </a:r>
            <a:r>
              <a:rPr lang="en-US" smtClean="0"/>
              <a:t>decrement operators</a:t>
            </a:r>
            <a:endParaRPr lang="en-US" dirty="0" smtClean="0"/>
          </a:p>
          <a:p>
            <a:pPr algn="l"/>
            <a:r>
              <a:rPr lang="en-US" dirty="0" smtClean="0"/>
              <a:t>Nested for loops</a:t>
            </a:r>
            <a:endParaRPr lang="en-US" dirty="0"/>
          </a:p>
        </p:txBody>
      </p:sp>
      <p:sp>
        <p:nvSpPr>
          <p:cNvPr id="5" name="TextBox 4"/>
          <p:cNvSpPr txBox="1"/>
          <p:nvPr/>
        </p:nvSpPr>
        <p:spPr>
          <a:xfrm>
            <a:off x="5958330" y="1924271"/>
            <a:ext cx="3185670" cy="246221"/>
          </a:xfrm>
          <a:prstGeom prst="rect">
            <a:avLst/>
          </a:prstGeom>
          <a:noFill/>
        </p:spPr>
        <p:txBody>
          <a:bodyPr wrap="square" rtlCol="0">
            <a:spAutoFit/>
          </a:bodyPr>
          <a:lstStyle/>
          <a:p>
            <a:r>
              <a:rPr lang="en-US" sz="1000" dirty="0"/>
              <a:t>http://</a:t>
            </a:r>
            <a:r>
              <a:rPr lang="en-US" sz="1000" dirty="0" err="1"/>
              <a:t>www.gocomics.com</a:t>
            </a:r>
            <a:r>
              <a:rPr lang="en-US" sz="1000" dirty="0"/>
              <a:t>/foxtrot/2003/10/03</a:t>
            </a:r>
          </a:p>
        </p:txBody>
      </p:sp>
      <p:pic>
        <p:nvPicPr>
          <p:cNvPr id="6" name="Picture 5"/>
          <p:cNvPicPr>
            <a:picLocks noChangeAspect="1"/>
          </p:cNvPicPr>
          <p:nvPr/>
        </p:nvPicPr>
        <p:blipFill>
          <a:blip r:embed="rId2"/>
          <a:stretch>
            <a:fillRect/>
          </a:stretch>
        </p:blipFill>
        <p:spPr>
          <a:xfrm>
            <a:off x="3002708" y="0"/>
            <a:ext cx="6141292" cy="1924271"/>
          </a:xfrm>
          <a:prstGeom prst="rect">
            <a:avLst/>
          </a:prstGeom>
        </p:spPr>
      </p:pic>
    </p:spTree>
    <p:extLst>
      <p:ext uri="{BB962C8B-B14F-4D97-AF65-F5344CB8AC3E}">
        <p14:creationId xmlns:p14="http://schemas.microsoft.com/office/powerpoint/2010/main" val="480118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for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44763"/>
            <a:ext cx="47244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15"/>
          <p:cNvSpPr>
            <a:spLocks noGrp="1" noChangeArrowheads="1"/>
          </p:cNvSpPr>
          <p:nvPr>
            <p:ph type="title" idx="4294967295"/>
          </p:nvPr>
        </p:nvSpPr>
        <p:spPr>
          <a:xfrm>
            <a:off x="457200" y="72272"/>
            <a:ext cx="8229600" cy="970496"/>
          </a:xfrm>
        </p:spPr>
        <p:txBody>
          <a:bodyPr/>
          <a:lstStyle/>
          <a:p>
            <a:pPr eaLnBrk="1" hangingPunct="1"/>
            <a:r>
              <a:rPr lang="en-US" b="1" dirty="0">
                <a:solidFill>
                  <a:srgbClr val="4F6228"/>
                </a:solidFill>
                <a:latin typeface="Arial" charset="0"/>
              </a:rPr>
              <a:t>Loop walkthrough</a:t>
            </a:r>
          </a:p>
        </p:txBody>
      </p:sp>
      <p:sp>
        <p:nvSpPr>
          <p:cNvPr id="1459204" name="Rectangle 4"/>
          <p:cNvSpPr>
            <a:spLocks noGrp="1" noChangeArrowheads="1"/>
          </p:cNvSpPr>
          <p:nvPr>
            <p:ph idx="4294967295"/>
          </p:nvPr>
        </p:nvSpPr>
        <p:spPr>
          <a:xfrm>
            <a:off x="-95250" y="1214438"/>
            <a:ext cx="9239250" cy="5105400"/>
          </a:xfrm>
        </p:spPr>
        <p:txBody>
          <a:bodyPr/>
          <a:lstStyle/>
          <a:p>
            <a:pPr marL="57150" indent="0" eaLnBrk="1" hangingPunct="1">
              <a:lnSpc>
                <a:spcPct val="90000"/>
              </a:lnSpc>
              <a:buFont typeface="Marlett" pitchFamily="2" charset="2"/>
              <a:buNone/>
              <a:tabLst>
                <a:tab pos="5943600" algn="l"/>
              </a:tabLst>
              <a:defRPr/>
            </a:pPr>
            <a:r>
              <a:rPr lang="en-US" sz="2400" b="1" dirty="0" smtClean="0">
                <a:latin typeface="Courier New" pitchFamily="49" charset="0"/>
                <a:ea typeface="+mn-ea"/>
              </a:rPr>
              <a:t>    for (int </a:t>
            </a:r>
            <a:r>
              <a:rPr lang="en-US" sz="2400" b="1" dirty="0" err="1" smtClean="0">
                <a:latin typeface="Courier New" pitchFamily="49" charset="0"/>
                <a:ea typeface="+mn-ea"/>
              </a:rPr>
              <a:t>i</a:t>
            </a:r>
            <a:r>
              <a:rPr lang="en-US" sz="2400" b="1" dirty="0" smtClean="0">
                <a:latin typeface="Courier New" pitchFamily="49" charset="0"/>
                <a:ea typeface="+mn-ea"/>
              </a:rPr>
              <a:t> = 1; </a:t>
            </a:r>
            <a:r>
              <a:rPr lang="en-US" sz="2400" b="1" dirty="0" err="1" smtClean="0">
                <a:latin typeface="Courier New" pitchFamily="49" charset="0"/>
                <a:ea typeface="+mn-ea"/>
              </a:rPr>
              <a:t>i</a:t>
            </a:r>
            <a:r>
              <a:rPr lang="en-US" sz="2400" b="1" dirty="0" smtClean="0">
                <a:latin typeface="Courier New" pitchFamily="49" charset="0"/>
                <a:ea typeface="+mn-ea"/>
              </a:rPr>
              <a:t> &lt;= 4; </a:t>
            </a:r>
            <a:r>
              <a:rPr lang="en-US" sz="2400" b="1" dirty="0" err="1" smtClean="0">
                <a:latin typeface="Courier New" pitchFamily="49" charset="0"/>
                <a:ea typeface="+mn-ea"/>
              </a:rPr>
              <a:t>i</a:t>
            </a:r>
            <a:r>
              <a:rPr lang="en-US" sz="2400" b="1" dirty="0" smtClean="0">
                <a:latin typeface="Courier New" pitchFamily="49" charset="0"/>
                <a:ea typeface="+mn-ea"/>
              </a:rPr>
              <a:t>++) {</a:t>
            </a:r>
          </a:p>
          <a:p>
            <a:pPr marL="57150" indent="0" eaLnBrk="1" hangingPunct="1">
              <a:lnSpc>
                <a:spcPct val="90000"/>
              </a:lnSpc>
              <a:buFont typeface="Marlett" pitchFamily="2" charset="2"/>
              <a:buNone/>
              <a:tabLst>
                <a:tab pos="5943600" algn="l"/>
              </a:tabLst>
              <a:defRPr/>
            </a:pPr>
            <a:r>
              <a:rPr lang="en-US" sz="2400" b="1" dirty="0">
                <a:latin typeface="Courier New" pitchFamily="49" charset="0"/>
                <a:ea typeface="+mn-ea"/>
              </a:rPr>
              <a:t> </a:t>
            </a:r>
            <a:r>
              <a:rPr lang="en-US" sz="2400" b="1" dirty="0" smtClean="0">
                <a:latin typeface="Courier New" pitchFamily="49" charset="0"/>
                <a:ea typeface="+mn-ea"/>
              </a:rPr>
              <a:t>       </a:t>
            </a:r>
            <a:r>
              <a:rPr lang="en-US" sz="2000" b="1" dirty="0" err="1" smtClean="0">
                <a:latin typeface="Courier New" pitchFamily="49" charset="0"/>
              </a:rPr>
              <a:t>printf</a:t>
            </a:r>
            <a:r>
              <a:rPr lang="en-US" sz="2000" b="1" dirty="0" smtClean="0">
                <a:latin typeface="Courier New" pitchFamily="49" charset="0"/>
                <a:ea typeface="+mn-ea"/>
              </a:rPr>
              <a:t>(</a:t>
            </a:r>
            <a:r>
              <a:rPr lang="en-US" sz="2000" b="1" dirty="0" smtClean="0">
                <a:latin typeface="Courier New" pitchFamily="49" charset="0"/>
              </a:rPr>
              <a:t>"%d squared = %d\n", </a:t>
            </a:r>
            <a:r>
              <a:rPr lang="en-US" sz="2000" b="1" dirty="0" err="1" smtClean="0">
                <a:latin typeface="Courier New" pitchFamily="49" charset="0"/>
              </a:rPr>
              <a:t>i</a:t>
            </a:r>
            <a:r>
              <a:rPr lang="en-US" sz="2000" b="1" dirty="0" smtClean="0">
                <a:latin typeface="Courier New" pitchFamily="49" charset="0"/>
              </a:rPr>
              <a:t>,</a:t>
            </a:r>
            <a:r>
              <a:rPr lang="en-US" sz="2000" b="1" dirty="0" smtClean="0">
                <a:latin typeface="Courier New" pitchFamily="49" charset="0"/>
                <a:ea typeface="+mn-ea"/>
              </a:rPr>
              <a:t> (</a:t>
            </a:r>
            <a:r>
              <a:rPr lang="en-US" sz="2000" b="1" dirty="0" err="1" smtClean="0">
                <a:latin typeface="Courier New" pitchFamily="49" charset="0"/>
                <a:ea typeface="+mn-ea"/>
              </a:rPr>
              <a:t>i</a:t>
            </a:r>
            <a:r>
              <a:rPr lang="en-US" sz="2000" b="1" dirty="0" smtClean="0">
                <a:latin typeface="Courier New" pitchFamily="49" charset="0"/>
                <a:ea typeface="+mn-ea"/>
              </a:rPr>
              <a:t> * </a:t>
            </a:r>
            <a:r>
              <a:rPr lang="en-US" sz="2000" b="1" dirty="0" err="1" smtClean="0">
                <a:latin typeface="Courier New" pitchFamily="49" charset="0"/>
                <a:ea typeface="+mn-ea"/>
              </a:rPr>
              <a:t>i</a:t>
            </a:r>
            <a:r>
              <a:rPr lang="en-US" sz="2000" b="1" dirty="0" smtClean="0">
                <a:latin typeface="Courier New" pitchFamily="49" charset="0"/>
                <a:ea typeface="+mn-ea"/>
              </a:rPr>
              <a:t>));</a:t>
            </a:r>
          </a:p>
          <a:p>
            <a:pPr marL="57150" indent="0" eaLnBrk="1" hangingPunct="1">
              <a:lnSpc>
                <a:spcPct val="90000"/>
              </a:lnSpc>
              <a:buFont typeface="Marlett" pitchFamily="2" charset="2"/>
              <a:buNone/>
              <a:tabLst>
                <a:tab pos="5943600" algn="l"/>
              </a:tabLst>
              <a:defRPr/>
            </a:pPr>
            <a:r>
              <a:rPr lang="en-US" sz="2000" b="1" dirty="0" smtClean="0">
                <a:latin typeface="Courier New" pitchFamily="49" charset="0"/>
                <a:ea typeface="+mn-ea"/>
              </a:rPr>
              <a:t>     }</a:t>
            </a:r>
          </a:p>
          <a:p>
            <a:pPr indent="-285750" eaLnBrk="1" hangingPunct="1">
              <a:lnSpc>
                <a:spcPct val="70000"/>
              </a:lnSpc>
              <a:buFont typeface="Wingdings" pitchFamily="2" charset="2"/>
              <a:buNone/>
              <a:tabLst>
                <a:tab pos="5943600" algn="l"/>
              </a:tabLst>
              <a:defRPr/>
            </a:pPr>
            <a:r>
              <a:rPr lang="en-US" sz="2400" b="1" dirty="0" smtClean="0">
                <a:latin typeface="Courier New" pitchFamily="49" charset="0"/>
                <a:ea typeface="+mn-ea"/>
              </a:rPr>
              <a:t>    </a:t>
            </a:r>
            <a:r>
              <a:rPr lang="en-US" sz="2400" b="1" dirty="0" err="1" smtClean="0">
                <a:latin typeface="Courier New" pitchFamily="49" charset="0"/>
              </a:rPr>
              <a:t>printf</a:t>
            </a:r>
            <a:r>
              <a:rPr lang="en-US" sz="2400" b="1" dirty="0" smtClean="0">
                <a:latin typeface="Courier New" pitchFamily="49" charset="0"/>
                <a:ea typeface="+mn-ea"/>
              </a:rPr>
              <a:t>("</a:t>
            </a:r>
            <a:r>
              <a:rPr lang="en-US" sz="2400" b="1" dirty="0" err="1" smtClean="0">
                <a:latin typeface="Courier New" pitchFamily="49" charset="0"/>
                <a:ea typeface="+mn-ea"/>
              </a:rPr>
              <a:t>Whoo</a:t>
            </a:r>
            <a:r>
              <a:rPr lang="en-US" sz="2400" b="1" dirty="0" smtClean="0">
                <a:latin typeface="Courier New" pitchFamily="49" charset="0"/>
                <a:ea typeface="+mn-ea"/>
              </a:rPr>
              <a:t>!");</a:t>
            </a:r>
            <a:endParaRPr lang="en-US" sz="1100" b="1" dirty="0" smtClean="0">
              <a:ea typeface="+mn-ea"/>
            </a:endParaRPr>
          </a:p>
          <a:p>
            <a:pPr lvl="1" eaLnBrk="1" hangingPunct="1">
              <a:lnSpc>
                <a:spcPct val="70000"/>
              </a:lnSpc>
              <a:buFont typeface="Wingdings" pitchFamily="2" charset="2"/>
              <a:buNone/>
              <a:tabLst>
                <a:tab pos="5943600" algn="l"/>
              </a:tabLst>
              <a:defRPr/>
            </a:pPr>
            <a:endParaRPr lang="en-US" dirty="0" smtClean="0">
              <a:latin typeface="Courier New" pitchFamily="49" charset="0"/>
            </a:endParaRPr>
          </a:p>
          <a:p>
            <a:pPr lvl="1" eaLnBrk="1" hangingPunct="1">
              <a:lnSpc>
                <a:spcPct val="70000"/>
              </a:lnSpc>
              <a:buFont typeface="Wingdings" pitchFamily="2" charset="2"/>
              <a:buNone/>
              <a:tabLst>
                <a:tab pos="5943600" algn="l"/>
              </a:tabLst>
              <a:defRPr/>
            </a:pPr>
            <a:endParaRPr lang="en-US" dirty="0" smtClean="0">
              <a:latin typeface="Courier New" pitchFamily="49" charset="0"/>
            </a:endParaRPr>
          </a:p>
          <a:p>
            <a:pPr eaLnBrk="1" hangingPunct="1">
              <a:lnSpc>
                <a:spcPct val="90000"/>
              </a:lnSpc>
              <a:buFont typeface="Wingdings" pitchFamily="2" charset="2"/>
              <a:buNone/>
              <a:tabLst>
                <a:tab pos="5943600" algn="l"/>
              </a:tabLst>
              <a:defRPr/>
            </a:pPr>
            <a:r>
              <a:rPr lang="en-US" sz="2000" dirty="0" smtClean="0">
                <a:ea typeface="+mn-ea"/>
              </a:rPr>
              <a:t>	Output:</a:t>
            </a:r>
            <a:br>
              <a:rPr lang="en-US" sz="2000" dirty="0" smtClean="0">
                <a:ea typeface="+mn-ea"/>
              </a:rPr>
            </a:br>
            <a:endParaRPr lang="en-US" sz="800" dirty="0" smtClean="0">
              <a:ea typeface="+mn-ea"/>
            </a:endParaRPr>
          </a:p>
          <a:p>
            <a:pPr eaLnBrk="1" hangingPunct="1">
              <a:lnSpc>
                <a:spcPct val="70000"/>
              </a:lnSpc>
              <a:buFont typeface="Wingdings" pitchFamily="2" charset="2"/>
              <a:buNone/>
              <a:tabLst>
                <a:tab pos="5943600" algn="l"/>
              </a:tabLst>
              <a:defRPr/>
            </a:pPr>
            <a:r>
              <a:rPr lang="en-US" sz="2000" dirty="0" smtClean="0">
                <a:latin typeface="Courier New" pitchFamily="49" charset="0"/>
                <a:ea typeface="+mn-ea"/>
              </a:rPr>
              <a:t>	1 squared = 1</a:t>
            </a:r>
          </a:p>
          <a:p>
            <a:pPr eaLnBrk="1" hangingPunct="1">
              <a:lnSpc>
                <a:spcPct val="70000"/>
              </a:lnSpc>
              <a:buFont typeface="Wingdings" pitchFamily="2" charset="2"/>
              <a:buNone/>
              <a:tabLst>
                <a:tab pos="5943600" algn="l"/>
              </a:tabLst>
              <a:defRPr/>
            </a:pPr>
            <a:r>
              <a:rPr lang="en-US" sz="2000" dirty="0" smtClean="0">
                <a:latin typeface="Courier New" pitchFamily="49" charset="0"/>
                <a:ea typeface="+mn-ea"/>
              </a:rPr>
              <a:t>	2 squared = 4</a:t>
            </a:r>
          </a:p>
          <a:p>
            <a:pPr eaLnBrk="1" hangingPunct="1">
              <a:lnSpc>
                <a:spcPct val="70000"/>
              </a:lnSpc>
              <a:buFont typeface="Wingdings" pitchFamily="2" charset="2"/>
              <a:buNone/>
              <a:tabLst>
                <a:tab pos="5943600" algn="l"/>
              </a:tabLst>
              <a:defRPr/>
            </a:pPr>
            <a:r>
              <a:rPr lang="en-US" sz="2000" dirty="0" smtClean="0">
                <a:latin typeface="Courier New" pitchFamily="49" charset="0"/>
                <a:ea typeface="+mn-ea"/>
              </a:rPr>
              <a:t>	3 squared = 9</a:t>
            </a:r>
          </a:p>
          <a:p>
            <a:pPr eaLnBrk="1" hangingPunct="1">
              <a:lnSpc>
                <a:spcPct val="70000"/>
              </a:lnSpc>
              <a:buFont typeface="Wingdings" pitchFamily="2" charset="2"/>
              <a:buNone/>
              <a:tabLst>
                <a:tab pos="5943600" algn="l"/>
              </a:tabLst>
              <a:defRPr/>
            </a:pPr>
            <a:r>
              <a:rPr lang="en-US" sz="2000" dirty="0" smtClean="0">
                <a:latin typeface="Courier New" pitchFamily="49" charset="0"/>
                <a:ea typeface="+mn-ea"/>
              </a:rPr>
              <a:t>	4 squared = 16</a:t>
            </a:r>
          </a:p>
          <a:p>
            <a:pPr eaLnBrk="1" hangingPunct="1">
              <a:lnSpc>
                <a:spcPct val="70000"/>
              </a:lnSpc>
              <a:buFont typeface="Wingdings" pitchFamily="2" charset="2"/>
              <a:buNone/>
              <a:tabLst>
                <a:tab pos="5943600" algn="l"/>
              </a:tabLst>
              <a:defRPr/>
            </a:pPr>
            <a:r>
              <a:rPr lang="en-US" sz="2000" dirty="0" smtClean="0">
                <a:latin typeface="Courier New" pitchFamily="49" charset="0"/>
                <a:ea typeface="+mn-ea"/>
              </a:rPr>
              <a:t>	</a:t>
            </a:r>
            <a:r>
              <a:rPr lang="en-US" sz="2000" dirty="0" err="1" smtClean="0">
                <a:latin typeface="Courier New" pitchFamily="49" charset="0"/>
                <a:ea typeface="+mn-ea"/>
              </a:rPr>
              <a:t>Whoo</a:t>
            </a:r>
            <a:r>
              <a:rPr lang="en-US" sz="2000" dirty="0" smtClean="0">
                <a:latin typeface="Courier New" pitchFamily="49" charset="0"/>
                <a:ea typeface="+mn-ea"/>
              </a:rPr>
              <a:t>!</a:t>
            </a:r>
            <a:endParaRPr lang="en-US" sz="2000" dirty="0" smtClean="0">
              <a:ea typeface="+mn-ea"/>
            </a:endParaRPr>
          </a:p>
        </p:txBody>
      </p:sp>
      <p:sp>
        <p:nvSpPr>
          <p:cNvPr id="11269" name="TextBox 5"/>
          <p:cNvSpPr txBox="1">
            <a:spLocks noChangeArrowheads="1"/>
          </p:cNvSpPr>
          <p:nvPr/>
        </p:nvSpPr>
        <p:spPr bwMode="auto">
          <a:xfrm>
            <a:off x="2667000" y="90805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chemeClr val="accent1"/>
                </a:solidFill>
                <a:latin typeface="Verdana" charset="0"/>
                <a:cs typeface="Times New Roman" charset="0"/>
              </a:rPr>
              <a:t>1</a:t>
            </a:r>
          </a:p>
        </p:txBody>
      </p:sp>
      <p:sp>
        <p:nvSpPr>
          <p:cNvPr id="11270" name="TextBox 6"/>
          <p:cNvSpPr txBox="1">
            <a:spLocks noChangeArrowheads="1"/>
          </p:cNvSpPr>
          <p:nvPr/>
        </p:nvSpPr>
        <p:spPr bwMode="auto">
          <a:xfrm>
            <a:off x="4762500" y="274320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chemeClr val="accent1"/>
                </a:solidFill>
                <a:latin typeface="Verdana" charset="0"/>
                <a:cs typeface="Times New Roman" charset="0"/>
              </a:rPr>
              <a:t>1</a:t>
            </a:r>
          </a:p>
        </p:txBody>
      </p:sp>
      <p:sp>
        <p:nvSpPr>
          <p:cNvPr id="11271" name="TextBox 7"/>
          <p:cNvSpPr txBox="1">
            <a:spLocks noChangeArrowheads="1"/>
          </p:cNvSpPr>
          <p:nvPr/>
        </p:nvSpPr>
        <p:spPr bwMode="auto">
          <a:xfrm>
            <a:off x="3994150" y="911225"/>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dirty="0">
                <a:solidFill>
                  <a:schemeClr val="accent3">
                    <a:lumMod val="50000"/>
                  </a:schemeClr>
                </a:solidFill>
                <a:latin typeface="Verdana" charset="0"/>
                <a:cs typeface="Times New Roman" charset="0"/>
              </a:rPr>
              <a:t>2</a:t>
            </a:r>
          </a:p>
        </p:txBody>
      </p:sp>
      <p:sp>
        <p:nvSpPr>
          <p:cNvPr id="11272" name="TextBox 8"/>
          <p:cNvSpPr txBox="1">
            <a:spLocks noChangeArrowheads="1"/>
          </p:cNvSpPr>
          <p:nvPr/>
        </p:nvSpPr>
        <p:spPr bwMode="auto">
          <a:xfrm>
            <a:off x="5765800" y="3417888"/>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dirty="0">
                <a:solidFill>
                  <a:srgbClr val="4F6228"/>
                </a:solidFill>
                <a:latin typeface="Verdana" charset="0"/>
                <a:cs typeface="Times New Roman" charset="0"/>
              </a:rPr>
              <a:t>2</a:t>
            </a:r>
          </a:p>
        </p:txBody>
      </p:sp>
      <p:sp>
        <p:nvSpPr>
          <p:cNvPr id="11273" name="TextBox 9"/>
          <p:cNvSpPr txBox="1">
            <a:spLocks noChangeArrowheads="1"/>
          </p:cNvSpPr>
          <p:nvPr/>
        </p:nvSpPr>
        <p:spPr bwMode="auto">
          <a:xfrm>
            <a:off x="5334000" y="954088"/>
            <a:ext cx="22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7D3C4A"/>
                </a:solidFill>
                <a:latin typeface="Verdana" charset="0"/>
                <a:cs typeface="Times New Roman" charset="0"/>
              </a:rPr>
              <a:t>4</a:t>
            </a:r>
          </a:p>
        </p:txBody>
      </p:sp>
      <p:sp>
        <p:nvSpPr>
          <p:cNvPr id="11274" name="TextBox 10"/>
          <p:cNvSpPr txBox="1">
            <a:spLocks noChangeArrowheads="1"/>
          </p:cNvSpPr>
          <p:nvPr/>
        </p:nvSpPr>
        <p:spPr bwMode="auto">
          <a:xfrm>
            <a:off x="6873875" y="4841875"/>
            <a:ext cx="22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7D3C4A"/>
                </a:solidFill>
                <a:latin typeface="Verdana" charset="0"/>
                <a:cs typeface="Times New Roman" charset="0"/>
              </a:rPr>
              <a:t>4</a:t>
            </a:r>
          </a:p>
        </p:txBody>
      </p:sp>
      <p:sp>
        <p:nvSpPr>
          <p:cNvPr id="11275" name="TextBox 11"/>
          <p:cNvSpPr txBox="1">
            <a:spLocks noChangeArrowheads="1"/>
          </p:cNvSpPr>
          <p:nvPr/>
        </p:nvSpPr>
        <p:spPr bwMode="auto">
          <a:xfrm>
            <a:off x="1066800" y="1647825"/>
            <a:ext cx="22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EB641B"/>
                </a:solidFill>
                <a:latin typeface="Verdana" charset="0"/>
                <a:cs typeface="Times New Roman" charset="0"/>
              </a:rPr>
              <a:t>3</a:t>
            </a:r>
          </a:p>
        </p:txBody>
      </p:sp>
      <p:sp>
        <p:nvSpPr>
          <p:cNvPr id="11276" name="TextBox 12"/>
          <p:cNvSpPr txBox="1">
            <a:spLocks noChangeArrowheads="1"/>
          </p:cNvSpPr>
          <p:nvPr/>
        </p:nvSpPr>
        <p:spPr bwMode="auto">
          <a:xfrm>
            <a:off x="6781800" y="4098925"/>
            <a:ext cx="22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EB641B"/>
                </a:solidFill>
                <a:latin typeface="Verdana" charset="0"/>
                <a:cs typeface="Times New Roman" charset="0"/>
              </a:rPr>
              <a:t>3</a:t>
            </a:r>
          </a:p>
        </p:txBody>
      </p:sp>
      <p:sp>
        <p:nvSpPr>
          <p:cNvPr id="11277" name="TextBox 13"/>
          <p:cNvSpPr txBox="1">
            <a:spLocks noChangeArrowheads="1"/>
          </p:cNvSpPr>
          <p:nvPr/>
        </p:nvSpPr>
        <p:spPr bwMode="auto">
          <a:xfrm>
            <a:off x="419100" y="235585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00B050"/>
                </a:solidFill>
                <a:latin typeface="Verdana" charset="0"/>
                <a:cs typeface="Times New Roman" charset="0"/>
              </a:rPr>
              <a:t>5</a:t>
            </a:r>
          </a:p>
        </p:txBody>
      </p:sp>
      <p:sp>
        <p:nvSpPr>
          <p:cNvPr id="11278" name="TextBox 15"/>
          <p:cNvSpPr txBox="1">
            <a:spLocks noChangeArrowheads="1"/>
          </p:cNvSpPr>
          <p:nvPr/>
        </p:nvSpPr>
        <p:spPr bwMode="auto">
          <a:xfrm>
            <a:off x="5334000" y="542925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charset="0"/>
              </a:defRPr>
            </a:lvl1pPr>
            <a:lvl2pPr>
              <a:defRPr sz="28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eaLnBrk="0" hangingPunct="0">
              <a:defRPr sz="2000">
                <a:solidFill>
                  <a:schemeClr val="tx1"/>
                </a:solidFill>
                <a:latin typeface="Arial" charset="0"/>
                <a:ea typeface="ＭＳ Ｐゴシック" charset="0"/>
              </a:defRPr>
            </a:lvl6pPr>
            <a:lvl7pPr eaLnBrk="0" hangingPunct="0">
              <a:defRPr sz="2000">
                <a:solidFill>
                  <a:schemeClr val="tx1"/>
                </a:solidFill>
                <a:latin typeface="Arial" charset="0"/>
                <a:ea typeface="ＭＳ Ｐゴシック" charset="0"/>
              </a:defRPr>
            </a:lvl7pPr>
            <a:lvl8pPr eaLnBrk="0" hangingPunct="0">
              <a:defRPr sz="2000">
                <a:solidFill>
                  <a:schemeClr val="tx1"/>
                </a:solidFill>
                <a:latin typeface="Arial" charset="0"/>
                <a:ea typeface="ＭＳ Ｐゴシック" charset="0"/>
              </a:defRPr>
            </a:lvl8pPr>
            <a:lvl9pPr eaLnBrk="0" hangingPunct="0">
              <a:defRPr sz="2000">
                <a:solidFill>
                  <a:schemeClr val="tx1"/>
                </a:solidFill>
                <a:latin typeface="Arial" charset="0"/>
                <a:ea typeface="ＭＳ Ｐゴシック" charset="0"/>
              </a:defRPr>
            </a:lvl9pPr>
          </a:lstStyle>
          <a:p>
            <a:pPr>
              <a:buFont typeface="Wingdings" charset="0"/>
              <a:buNone/>
            </a:pPr>
            <a:r>
              <a:rPr lang="en-US" sz="2000" b="1">
                <a:solidFill>
                  <a:srgbClr val="00B050"/>
                </a:solidFill>
                <a:latin typeface="Verdana" charset="0"/>
                <a:cs typeface="Times New Roman" charset="0"/>
              </a:rPr>
              <a:t>5</a:t>
            </a:r>
          </a:p>
        </p:txBody>
      </p:sp>
    </p:spTree>
    <p:extLst>
      <p:ext uri="{BB962C8B-B14F-4D97-AF65-F5344CB8AC3E}">
        <p14:creationId xmlns:p14="http://schemas.microsoft.com/office/powerpoint/2010/main" val="8973376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9204">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920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9204">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920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92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Exercise</a:t>
            </a:r>
            <a:endParaRPr lang="en-US" b="1" dirty="0">
              <a:solidFill>
                <a:schemeClr val="accent3">
                  <a:lumMod val="50000"/>
                </a:schemeClr>
              </a:solidFill>
            </a:endParaRPr>
          </a:p>
        </p:txBody>
      </p:sp>
      <p:sp>
        <p:nvSpPr>
          <p:cNvPr id="3" name="Content Placeholder 2"/>
          <p:cNvSpPr>
            <a:spLocks noGrp="1"/>
          </p:cNvSpPr>
          <p:nvPr>
            <p:ph idx="1"/>
          </p:nvPr>
        </p:nvSpPr>
        <p:spPr/>
        <p:txBody>
          <a:bodyPr/>
          <a:lstStyle/>
          <a:p>
            <a:r>
              <a:rPr lang="en-US" dirty="0" smtClean="0"/>
              <a:t>Write a program that prints all the lowercase letters from a to z, separated by spaces, on a single line. </a:t>
            </a:r>
            <a:endParaRPr lang="en-US" dirty="0"/>
          </a:p>
        </p:txBody>
      </p:sp>
    </p:spTree>
    <p:extLst>
      <p:ext uri="{BB962C8B-B14F-4D97-AF65-F5344CB8AC3E}">
        <p14:creationId xmlns:p14="http://schemas.microsoft.com/office/powerpoint/2010/main" val="37574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676400" y="1684338"/>
            <a:ext cx="5715000" cy="754062"/>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23556" name="Rectangle 3"/>
          <p:cNvSpPr>
            <a:spLocks noGrp="1" noChangeArrowheads="1"/>
          </p:cNvSpPr>
          <p:nvPr>
            <p:ph idx="4294967295"/>
          </p:nvPr>
        </p:nvSpPr>
        <p:spPr>
          <a:xfrm>
            <a:off x="228600" y="949846"/>
            <a:ext cx="8686800" cy="5069953"/>
          </a:xfrm>
        </p:spPr>
        <p:txBody>
          <a:bodyPr>
            <a:normAutofit fontScale="92500" lnSpcReduction="10000"/>
          </a:bodyPr>
          <a:lstStyle/>
          <a:p>
            <a:pPr lvl="1" eaLnBrk="1" hangingPunct="1">
              <a:lnSpc>
                <a:spcPct val="80000"/>
              </a:lnSpc>
              <a:buFont typeface="Wingdings" pitchFamily="2" charset="2"/>
              <a:buNone/>
              <a:defRPr/>
            </a:pPr>
            <a:r>
              <a:rPr lang="en-US" dirty="0" smtClean="0">
                <a:latin typeface="Courier New" pitchFamily="49" charset="0"/>
              </a:rPr>
              <a:t>	</a:t>
            </a:r>
            <a:r>
              <a:rPr lang="en-US" sz="2400" dirty="0" err="1" smtClean="0">
                <a:latin typeface="Courier New" pitchFamily="49" charset="0"/>
              </a:rPr>
              <a:t>printf</a:t>
            </a:r>
            <a:r>
              <a:rPr lang="en-US" sz="2400" dirty="0" smtClean="0">
                <a:latin typeface="Courier New" pitchFamily="49" charset="0"/>
              </a:rPr>
              <a:t>("+----+");</a:t>
            </a:r>
          </a:p>
          <a:p>
            <a:pPr lvl="1" eaLnBrk="1" hangingPunct="1">
              <a:lnSpc>
                <a:spcPct val="80000"/>
              </a:lnSpc>
              <a:buFont typeface="Wingdings" pitchFamily="2" charset="2"/>
              <a:buNone/>
              <a:defRPr/>
            </a:pPr>
            <a:r>
              <a:rPr lang="en-US" sz="2400" dirty="0" smtClean="0">
                <a:latin typeface="Courier New" pitchFamily="49" charset="0"/>
              </a:rPr>
              <a:t>	for (int </a:t>
            </a:r>
            <a:r>
              <a:rPr lang="en-US" sz="2400" dirty="0" err="1" smtClean="0">
                <a:latin typeface="Courier New" pitchFamily="49" charset="0"/>
              </a:rPr>
              <a:t>i</a:t>
            </a:r>
            <a:r>
              <a:rPr lang="en-US" sz="2400" dirty="0" smtClean="0">
                <a:latin typeface="Courier New" pitchFamily="49" charset="0"/>
              </a:rPr>
              <a:t> = 1; </a:t>
            </a:r>
            <a:r>
              <a:rPr lang="en-US" sz="2400" dirty="0" err="1" smtClean="0">
                <a:latin typeface="Courier New" pitchFamily="49" charset="0"/>
              </a:rPr>
              <a:t>i</a:t>
            </a:r>
            <a:r>
              <a:rPr lang="en-US" sz="2400" dirty="0" smtClean="0">
                <a:latin typeface="Courier New" pitchFamily="49" charset="0"/>
              </a:rPr>
              <a:t> &lt;= 3; </a:t>
            </a:r>
            <a:r>
              <a:rPr lang="en-US" sz="2400" dirty="0" err="1" smtClean="0">
                <a:latin typeface="Courier New" pitchFamily="49" charset="0"/>
              </a:rPr>
              <a:t>i</a:t>
            </a:r>
            <a:r>
              <a:rPr lang="en-US" sz="2400" dirty="0" smtClean="0">
                <a:latin typeface="Courier New" pitchFamily="49" charset="0"/>
              </a:rPr>
              <a:t>++) {</a:t>
            </a:r>
          </a:p>
          <a:p>
            <a:pPr lvl="1" eaLnBrk="1" hangingPunct="1">
              <a:lnSpc>
                <a:spcPct val="80000"/>
              </a:lnSpc>
              <a:buFont typeface="Wingdings" pitchFamily="2" charset="2"/>
              <a:buNone/>
              <a:defRPr/>
            </a:pPr>
            <a:r>
              <a:rPr lang="en-US" sz="2400" b="1" dirty="0" smtClean="0">
                <a:latin typeface="Courier New" pitchFamily="49" charset="0"/>
              </a:rPr>
              <a:t>	    </a:t>
            </a:r>
            <a:r>
              <a:rPr lang="en-US" sz="2400" b="1" dirty="0" err="1" smtClean="0">
                <a:latin typeface="Courier New" pitchFamily="49" charset="0"/>
              </a:rPr>
              <a:t>printf</a:t>
            </a:r>
            <a:r>
              <a:rPr lang="en-US" sz="2400" b="1" dirty="0" smtClean="0">
                <a:latin typeface="Courier New" pitchFamily="49" charset="0"/>
              </a:rPr>
              <a:t>("\\    /");</a:t>
            </a:r>
          </a:p>
          <a:p>
            <a:pPr lvl="1" eaLnBrk="1" hangingPunct="1">
              <a:lnSpc>
                <a:spcPct val="80000"/>
              </a:lnSpc>
              <a:buFont typeface="Wingdings" pitchFamily="2" charset="2"/>
              <a:buNone/>
              <a:defRPr/>
            </a:pPr>
            <a:r>
              <a:rPr lang="en-US" sz="2400" b="1" dirty="0" smtClean="0">
                <a:latin typeface="Courier New" pitchFamily="49" charset="0"/>
              </a:rPr>
              <a:t>	    </a:t>
            </a:r>
            <a:r>
              <a:rPr lang="en-US" sz="2400" b="1" dirty="0" err="1" smtClean="0">
                <a:latin typeface="Courier New" pitchFamily="49" charset="0"/>
              </a:rPr>
              <a:t>printf</a:t>
            </a:r>
            <a:r>
              <a:rPr lang="en-US" sz="2400" b="1" dirty="0" smtClean="0">
                <a:latin typeface="Courier New" pitchFamily="49" charset="0"/>
              </a:rPr>
              <a:t>("/    \\");</a:t>
            </a:r>
          </a:p>
          <a:p>
            <a:pPr lvl="1" eaLnBrk="1" hangingPunct="1">
              <a:lnSpc>
                <a:spcPct val="80000"/>
              </a:lnSpc>
              <a:buFont typeface="Wingdings" pitchFamily="2" charset="2"/>
              <a:buNone/>
              <a:defRPr/>
            </a:pPr>
            <a:r>
              <a:rPr lang="en-US" sz="2400" dirty="0" smtClean="0">
                <a:latin typeface="Courier New" pitchFamily="49" charset="0"/>
              </a:rPr>
              <a:t>	}</a:t>
            </a:r>
          </a:p>
          <a:p>
            <a:pPr lvl="1" eaLnBrk="1" hangingPunct="1">
              <a:lnSpc>
                <a:spcPct val="80000"/>
              </a:lnSpc>
              <a:buFont typeface="Wingdings" pitchFamily="2" charset="2"/>
              <a:buNone/>
              <a:defRPr/>
            </a:pPr>
            <a:r>
              <a:rPr lang="en-US" sz="2400" dirty="0" smtClean="0">
                <a:latin typeface="Courier New" pitchFamily="49" charset="0"/>
              </a:rPr>
              <a:t>	</a:t>
            </a:r>
            <a:r>
              <a:rPr lang="en-US" sz="2400" dirty="0" err="1" smtClean="0">
                <a:latin typeface="Courier New" pitchFamily="49" charset="0"/>
              </a:rPr>
              <a:t>printf</a:t>
            </a:r>
            <a:r>
              <a:rPr lang="en-US" sz="2400" dirty="0" smtClean="0">
                <a:latin typeface="Courier New" pitchFamily="49" charset="0"/>
              </a:rPr>
              <a:t>("+----+");</a:t>
            </a:r>
          </a:p>
          <a:p>
            <a:pPr lvl="1" eaLnBrk="1" hangingPunct="1">
              <a:lnSpc>
                <a:spcPct val="80000"/>
              </a:lnSpc>
              <a:buFont typeface="Wingdings" pitchFamily="2" charset="2"/>
              <a:buNone/>
              <a:defRPr/>
            </a:pPr>
            <a:endParaRPr lang="en-US" sz="2400" dirty="0" smtClean="0">
              <a:latin typeface="Courier New" pitchFamily="49" charset="0"/>
            </a:endParaRPr>
          </a:p>
          <a:p>
            <a:pPr marL="457200" lvl="1" indent="0" eaLnBrk="1" hangingPunct="1">
              <a:buFontTx/>
              <a:buNone/>
              <a:defRPr/>
            </a:pPr>
            <a:r>
              <a:rPr lang="en-US" sz="2400" dirty="0" smtClean="0"/>
              <a:t>Output:</a:t>
            </a:r>
          </a:p>
          <a:p>
            <a:pPr lvl="1" eaLnBrk="1" hangingPunct="1">
              <a:lnSpc>
                <a:spcPct val="75000"/>
              </a:lnSpc>
              <a:buFont typeface="Wingdings" pitchFamily="2" charset="2"/>
              <a:buNone/>
              <a:defRPr/>
            </a:pPr>
            <a:r>
              <a:rPr lang="en-US" sz="2400" dirty="0" smtClean="0">
                <a:latin typeface="Courier New" pitchFamily="49" charset="0"/>
              </a:rPr>
              <a:t>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    \</a:t>
            </a:r>
          </a:p>
          <a:p>
            <a:pPr lvl="1" eaLnBrk="1" hangingPunct="1">
              <a:lnSpc>
                <a:spcPct val="75000"/>
              </a:lnSpc>
              <a:buFont typeface="Wingdings" pitchFamily="2" charset="2"/>
              <a:buNone/>
              <a:defRPr/>
            </a:pPr>
            <a:r>
              <a:rPr lang="en-US" sz="2400" dirty="0" smtClean="0">
                <a:latin typeface="Courier New" pitchFamily="49" charset="0"/>
              </a:rPr>
              <a:t>	+----+</a:t>
            </a:r>
          </a:p>
        </p:txBody>
      </p:sp>
      <p:sp>
        <p:nvSpPr>
          <p:cNvPr id="12292" name="Rectangle 2"/>
          <p:cNvSpPr>
            <a:spLocks noGrp="1" noChangeArrowheads="1"/>
          </p:cNvSpPr>
          <p:nvPr>
            <p:ph type="title" idx="4294967295"/>
          </p:nvPr>
        </p:nvSpPr>
        <p:spPr>
          <a:xfrm>
            <a:off x="685800" y="-152400"/>
            <a:ext cx="7772400" cy="968030"/>
          </a:xfrm>
        </p:spPr>
        <p:txBody>
          <a:bodyPr/>
          <a:lstStyle/>
          <a:p>
            <a:pPr eaLnBrk="1" hangingPunct="1"/>
            <a:r>
              <a:rPr lang="en-US" b="1" dirty="0">
                <a:solidFill>
                  <a:srgbClr val="4F6228"/>
                </a:solidFill>
                <a:latin typeface="Arial" charset="0"/>
              </a:rPr>
              <a:t>Multi-line loop body</a:t>
            </a:r>
          </a:p>
        </p:txBody>
      </p:sp>
    </p:spTree>
    <p:extLst>
      <p:ext uri="{BB962C8B-B14F-4D97-AF65-F5344CB8AC3E}">
        <p14:creationId xmlns:p14="http://schemas.microsoft.com/office/powerpoint/2010/main" val="1433565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724400" y="1619250"/>
            <a:ext cx="2667000" cy="3873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13315" name="Rectangle 4"/>
          <p:cNvSpPr>
            <a:spLocks noChangeArrowheads="1"/>
          </p:cNvSpPr>
          <p:nvPr/>
        </p:nvSpPr>
        <p:spPr bwMode="auto">
          <a:xfrm>
            <a:off x="2887663" y="1619250"/>
            <a:ext cx="617537" cy="3873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13316" name="Rectangle 2"/>
          <p:cNvSpPr>
            <a:spLocks noGrp="1" noChangeArrowheads="1"/>
          </p:cNvSpPr>
          <p:nvPr>
            <p:ph type="title" idx="4294967295"/>
          </p:nvPr>
        </p:nvSpPr>
        <p:spPr>
          <a:xfrm>
            <a:off x="457200" y="175516"/>
            <a:ext cx="8229600" cy="1063416"/>
          </a:xfrm>
        </p:spPr>
        <p:txBody>
          <a:bodyPr/>
          <a:lstStyle/>
          <a:p>
            <a:pPr eaLnBrk="1" hangingPunct="1"/>
            <a:r>
              <a:rPr lang="en-US" b="1" dirty="0">
                <a:solidFill>
                  <a:srgbClr val="4F6228"/>
                </a:solidFill>
                <a:latin typeface="Arial" charset="0"/>
              </a:rPr>
              <a:t>Expressions for counter</a:t>
            </a:r>
          </a:p>
        </p:txBody>
      </p:sp>
      <p:sp>
        <p:nvSpPr>
          <p:cNvPr id="24581" name="Rectangle 3"/>
          <p:cNvSpPr>
            <a:spLocks noGrp="1" noChangeArrowheads="1"/>
          </p:cNvSpPr>
          <p:nvPr>
            <p:ph idx="4294967295"/>
          </p:nvPr>
        </p:nvSpPr>
        <p:spPr>
          <a:xfrm>
            <a:off x="402263" y="1170962"/>
            <a:ext cx="9067800" cy="5105400"/>
          </a:xfrm>
        </p:spPr>
        <p:txBody>
          <a:bodyPr>
            <a:normAutofit fontScale="92500" lnSpcReduction="20000"/>
          </a:bodyPr>
          <a:lstStyle/>
          <a:p>
            <a:pPr eaLnBrk="1" hangingPunct="1">
              <a:lnSpc>
                <a:spcPct val="90000"/>
              </a:lnSpc>
              <a:buFont typeface="Wingdings" pitchFamily="2" charset="2"/>
              <a:buNone/>
              <a:defRPr/>
            </a:pPr>
            <a:r>
              <a:rPr lang="en-US" sz="2800" dirty="0" smtClean="0">
                <a:latin typeface="Courier New" pitchFamily="49" charset="0"/>
                <a:ea typeface="+mn-ea"/>
              </a:rPr>
              <a:t>int </a:t>
            </a:r>
            <a:r>
              <a:rPr lang="en-US" sz="2800" dirty="0" err="1" smtClean="0">
                <a:latin typeface="Courier New" pitchFamily="49" charset="0"/>
                <a:ea typeface="+mn-ea"/>
              </a:rPr>
              <a:t>highTemp</a:t>
            </a:r>
            <a:r>
              <a:rPr lang="en-US" sz="2800" dirty="0" smtClean="0">
                <a:latin typeface="Courier New" pitchFamily="49" charset="0"/>
                <a:ea typeface="+mn-ea"/>
              </a:rPr>
              <a:t> = 5;</a:t>
            </a:r>
          </a:p>
          <a:p>
            <a:pPr eaLnBrk="1" hangingPunct="1">
              <a:lnSpc>
                <a:spcPct val="90000"/>
              </a:lnSpc>
              <a:buFont typeface="Wingdings" pitchFamily="2" charset="2"/>
              <a:buNone/>
              <a:defRPr/>
            </a:pPr>
            <a:r>
              <a:rPr lang="en-US" sz="2700" dirty="0" smtClean="0">
                <a:latin typeface="Courier New" pitchFamily="49" charset="0"/>
                <a:ea typeface="+mn-ea"/>
              </a:rPr>
              <a:t>for (int </a:t>
            </a:r>
            <a:r>
              <a:rPr lang="en-US" sz="2700" dirty="0" err="1" smtClean="0">
                <a:latin typeface="Courier New" pitchFamily="49" charset="0"/>
                <a:ea typeface="+mn-ea"/>
              </a:rPr>
              <a:t>i</a:t>
            </a:r>
            <a:r>
              <a:rPr lang="en-US" sz="2700" dirty="0" smtClean="0">
                <a:latin typeface="Courier New" pitchFamily="49" charset="0"/>
                <a:ea typeface="+mn-ea"/>
              </a:rPr>
              <a:t> = </a:t>
            </a:r>
            <a:r>
              <a:rPr lang="en-US" sz="2700" b="1" dirty="0" smtClean="0">
                <a:latin typeface="Courier New" pitchFamily="49" charset="0"/>
                <a:ea typeface="+mn-ea"/>
              </a:rPr>
              <a:t>-3</a:t>
            </a:r>
            <a:r>
              <a:rPr lang="en-US" sz="2700" dirty="0" smtClean="0">
                <a:latin typeface="Courier New" pitchFamily="49" charset="0"/>
                <a:ea typeface="+mn-ea"/>
              </a:rPr>
              <a:t>; </a:t>
            </a:r>
            <a:r>
              <a:rPr lang="en-US" sz="2700" dirty="0" err="1" smtClean="0">
                <a:latin typeface="Courier New" pitchFamily="49" charset="0"/>
                <a:ea typeface="+mn-ea"/>
              </a:rPr>
              <a:t>i</a:t>
            </a:r>
            <a:r>
              <a:rPr lang="en-US" sz="2700" dirty="0" smtClean="0">
                <a:latin typeface="Courier New" pitchFamily="49" charset="0"/>
                <a:ea typeface="+mn-ea"/>
              </a:rPr>
              <a:t> &lt;= </a:t>
            </a:r>
            <a:r>
              <a:rPr lang="en-US" sz="2700" b="1" dirty="0" err="1" smtClean="0">
                <a:latin typeface="Courier New" pitchFamily="49" charset="0"/>
                <a:ea typeface="+mn-ea"/>
              </a:rPr>
              <a:t>highTemp</a:t>
            </a:r>
            <a:r>
              <a:rPr lang="en-US" sz="2700" b="1" dirty="0" smtClean="0">
                <a:latin typeface="Courier New" pitchFamily="49" charset="0"/>
                <a:ea typeface="+mn-ea"/>
              </a:rPr>
              <a:t> / 2</a:t>
            </a:r>
            <a:r>
              <a:rPr lang="en-US" sz="2700" dirty="0" smtClean="0">
                <a:latin typeface="Courier New" pitchFamily="49" charset="0"/>
                <a:ea typeface="+mn-ea"/>
              </a:rPr>
              <a:t>; </a:t>
            </a:r>
            <a:r>
              <a:rPr lang="en-US" sz="2700" dirty="0" err="1" smtClean="0">
                <a:latin typeface="Courier New" pitchFamily="49" charset="0"/>
                <a:ea typeface="+mn-ea"/>
              </a:rPr>
              <a:t>i</a:t>
            </a:r>
            <a:r>
              <a:rPr lang="en-US" sz="2700" dirty="0" smtClean="0">
                <a:latin typeface="Courier New" pitchFamily="49" charset="0"/>
                <a:ea typeface="+mn-ea"/>
              </a:rPr>
              <a:t>++) {</a:t>
            </a:r>
          </a:p>
          <a:p>
            <a:pPr eaLnBrk="1" hangingPunct="1">
              <a:lnSpc>
                <a:spcPct val="90000"/>
              </a:lnSpc>
              <a:buFont typeface="Wingdings" pitchFamily="2" charset="2"/>
              <a:buNone/>
              <a:defRPr/>
            </a:pPr>
            <a:r>
              <a:rPr lang="en-US" sz="2800" dirty="0" smtClean="0">
                <a:latin typeface="Courier New" pitchFamily="49" charset="0"/>
                <a:ea typeface="+mn-ea"/>
              </a:rPr>
              <a:t>	   </a:t>
            </a:r>
            <a:r>
              <a:rPr lang="en-US" sz="2800" dirty="0" err="1" smtClean="0">
                <a:latin typeface="Courier New" pitchFamily="49" charset="0"/>
              </a:rPr>
              <a:t>printf</a:t>
            </a:r>
            <a:r>
              <a:rPr lang="en-US" sz="2800" dirty="0" smtClean="0">
                <a:latin typeface="Courier New" pitchFamily="49" charset="0"/>
                <a:ea typeface="+mn-ea"/>
              </a:rPr>
              <a:t>("%d\n",</a:t>
            </a:r>
            <a:r>
              <a:rPr lang="en-US" sz="2800" dirty="0" err="1" smtClean="0">
                <a:latin typeface="Courier New" pitchFamily="49" charset="0"/>
                <a:ea typeface="+mn-ea"/>
              </a:rPr>
              <a:t>i</a:t>
            </a:r>
            <a:r>
              <a:rPr lang="en-US" sz="2800" dirty="0" smtClean="0">
                <a:latin typeface="Courier New" pitchFamily="49" charset="0"/>
                <a:ea typeface="+mn-ea"/>
              </a:rPr>
              <a:t> * 1.8 + 32);</a:t>
            </a:r>
          </a:p>
          <a:p>
            <a:pPr eaLnBrk="1" hangingPunct="1">
              <a:lnSpc>
                <a:spcPct val="90000"/>
              </a:lnSpc>
              <a:buFont typeface="Wingdings" pitchFamily="2" charset="2"/>
              <a:buNone/>
              <a:defRPr/>
            </a:pPr>
            <a:r>
              <a:rPr lang="en-US" sz="2800" dirty="0" smtClean="0">
                <a:latin typeface="Courier New" pitchFamily="49" charset="0"/>
                <a:ea typeface="+mn-ea"/>
              </a:rPr>
              <a:t>}</a:t>
            </a:r>
            <a:endParaRPr lang="en-US" dirty="0" smtClean="0">
              <a:latin typeface="Courier New" pitchFamily="49" charset="0"/>
              <a:ea typeface="+mn-ea"/>
            </a:endParaRPr>
          </a:p>
          <a:p>
            <a:pPr lvl="1" eaLnBrk="1" hangingPunct="1">
              <a:defRPr/>
            </a:pPr>
            <a:r>
              <a:rPr lang="en-US" dirty="0" smtClean="0"/>
              <a:t>This computes the Fahrenheit equivalents for -3 degrees Celsius to 2 degrees Celsius.</a:t>
            </a:r>
            <a:endParaRPr lang="en-US" dirty="0" smtClean="0">
              <a:latin typeface="Courier New" pitchFamily="49" charset="0"/>
            </a:endParaRPr>
          </a:p>
          <a:p>
            <a:pPr marL="457200" lvl="1" indent="0" eaLnBrk="1" hangingPunct="1">
              <a:buFontTx/>
              <a:buNone/>
              <a:defRPr/>
            </a:pPr>
            <a:r>
              <a:rPr lang="en-US" dirty="0" smtClean="0"/>
              <a:t>Output:</a:t>
            </a:r>
          </a:p>
          <a:p>
            <a:pPr lvl="1" eaLnBrk="1" hangingPunct="1">
              <a:lnSpc>
                <a:spcPct val="90000"/>
              </a:lnSpc>
              <a:buFont typeface="Wingdings 2" pitchFamily="18" charset="2"/>
              <a:buNone/>
              <a:defRPr/>
            </a:pPr>
            <a:r>
              <a:rPr lang="en-US" dirty="0" smtClean="0"/>
              <a:t>	</a:t>
            </a:r>
            <a:r>
              <a:rPr lang="en-US" dirty="0" smtClean="0">
                <a:latin typeface="Courier New" pitchFamily="49" charset="0"/>
                <a:cs typeface="Courier New" pitchFamily="49" charset="0"/>
              </a:rPr>
              <a:t>26.6</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28.4</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30.2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32.0</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33.8</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35.6</a:t>
            </a:r>
          </a:p>
          <a:p>
            <a:pPr>
              <a:lnSpc>
                <a:spcPct val="90000"/>
              </a:lnSpc>
              <a:defRPr/>
            </a:pPr>
            <a:r>
              <a:rPr lang="en-US" dirty="0" smtClean="0">
                <a:cs typeface="Courier New" pitchFamily="49" charset="0"/>
              </a:rPr>
              <a:t>What if we want this instead?</a:t>
            </a:r>
          </a:p>
          <a:p>
            <a:pPr marL="0" indent="0">
              <a:lnSpc>
                <a:spcPct val="90000"/>
              </a:lnSpc>
              <a:buNone/>
              <a:defRPr/>
            </a:pPr>
            <a:r>
              <a:rPr lang="en-US" dirty="0">
                <a:latin typeface="Courier New" pitchFamily="49" charset="0"/>
                <a:cs typeface="Courier New" pitchFamily="49" charset="0"/>
              </a:rPr>
              <a:t>	</a:t>
            </a:r>
            <a:r>
              <a:rPr lang="en-US" dirty="0" smtClean="0">
                <a:latin typeface="Courier New" pitchFamily="49" charset="0"/>
                <a:cs typeface="Courier New" pitchFamily="49" charset="0"/>
              </a:rPr>
              <a:t>26.6   28.4   30.2   33.8   35.6</a:t>
            </a:r>
            <a:endParaRPr lang="en-US" dirty="0" smtClean="0"/>
          </a:p>
        </p:txBody>
      </p:sp>
    </p:spTree>
    <p:extLst>
      <p:ext uri="{BB962C8B-B14F-4D97-AF65-F5344CB8AC3E}">
        <p14:creationId xmlns:p14="http://schemas.microsoft.com/office/powerpoint/2010/main" val="4982917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dirty="0" smtClean="0">
                <a:solidFill>
                  <a:srgbClr val="4F6228"/>
                </a:solidFill>
                <a:latin typeface="Arial" charset="0"/>
              </a:rPr>
              <a:t> </a:t>
            </a:r>
            <a:r>
              <a:rPr lang="en-US" b="1" dirty="0">
                <a:solidFill>
                  <a:srgbClr val="4F6228"/>
                </a:solidFill>
                <a:latin typeface="Arial" charset="0"/>
              </a:rPr>
              <a:t>Question</a:t>
            </a:r>
          </a:p>
        </p:txBody>
      </p:sp>
      <p:sp>
        <p:nvSpPr>
          <p:cNvPr id="3" name="Content Placeholder 2"/>
          <p:cNvSpPr>
            <a:spLocks noGrp="1"/>
          </p:cNvSpPr>
          <p:nvPr>
            <p:ph idx="1"/>
          </p:nvPr>
        </p:nvSpPr>
        <p:spPr/>
        <p:txBody>
          <a:bodyPr/>
          <a:lstStyle/>
          <a:p>
            <a:pPr>
              <a:buFont typeface="Marlett" pitchFamily="2" charset="2"/>
              <a:buChar char="8"/>
              <a:defRPr/>
            </a:pPr>
            <a:r>
              <a:rPr lang="en-US" dirty="0" smtClean="0">
                <a:ea typeface="+mn-ea"/>
              </a:rPr>
              <a:t>How many asterisks are output by the following code?</a:t>
            </a:r>
          </a:p>
          <a:p>
            <a:pPr marL="0" indent="0">
              <a:buFont typeface="Marlett" pitchFamily="2" charset="2"/>
              <a:buNone/>
              <a:defRPr/>
            </a:pPr>
            <a:r>
              <a:rPr lang="en-US" dirty="0" smtClean="0">
                <a:latin typeface="Courier" pitchFamily="49" charset="0"/>
                <a:ea typeface="+mn-ea"/>
              </a:rPr>
              <a:t>for(int </a:t>
            </a:r>
            <a:r>
              <a:rPr lang="en-US" dirty="0" err="1" smtClean="0">
                <a:latin typeface="Courier" pitchFamily="49" charset="0"/>
                <a:ea typeface="+mn-ea"/>
              </a:rPr>
              <a:t>i</a:t>
            </a:r>
            <a:r>
              <a:rPr lang="en-US" dirty="0" smtClean="0">
                <a:latin typeface="Courier" pitchFamily="49" charset="0"/>
                <a:ea typeface="+mn-ea"/>
              </a:rPr>
              <a:t> = -2; </a:t>
            </a:r>
            <a:r>
              <a:rPr lang="en-US" dirty="0" err="1" smtClean="0">
                <a:latin typeface="Courier" pitchFamily="49" charset="0"/>
                <a:ea typeface="+mn-ea"/>
              </a:rPr>
              <a:t>i</a:t>
            </a:r>
            <a:r>
              <a:rPr lang="en-US" dirty="0" smtClean="0">
                <a:latin typeface="Courier" pitchFamily="49" charset="0"/>
                <a:ea typeface="+mn-ea"/>
              </a:rPr>
              <a:t> &lt;= 13; </a:t>
            </a:r>
            <a:r>
              <a:rPr lang="en-US" dirty="0" err="1" smtClean="0">
                <a:latin typeface="Courier" pitchFamily="49" charset="0"/>
                <a:ea typeface="+mn-ea"/>
              </a:rPr>
              <a:t>i</a:t>
            </a:r>
            <a:r>
              <a:rPr lang="en-US" dirty="0" smtClean="0">
                <a:latin typeface="Courier" pitchFamily="49" charset="0"/>
                <a:ea typeface="+mn-ea"/>
              </a:rPr>
              <a:t>++) {</a:t>
            </a:r>
            <a:br>
              <a:rPr lang="en-US" dirty="0" smtClean="0">
                <a:latin typeface="Courier" pitchFamily="49" charset="0"/>
                <a:ea typeface="+mn-ea"/>
              </a:rPr>
            </a:br>
            <a:r>
              <a:rPr lang="en-US" dirty="0">
                <a:latin typeface="Courier" pitchFamily="49" charset="0"/>
                <a:ea typeface="+mn-ea"/>
              </a:rPr>
              <a:t>	</a:t>
            </a:r>
            <a:r>
              <a:rPr lang="en-US" dirty="0" err="1" smtClean="0">
                <a:latin typeface="Courier" pitchFamily="49" charset="0"/>
              </a:rPr>
              <a:t>printf</a:t>
            </a:r>
            <a:r>
              <a:rPr lang="en-US" dirty="0" smtClean="0">
                <a:latin typeface="Courier" pitchFamily="49" charset="0"/>
                <a:ea typeface="+mn-ea"/>
              </a:rPr>
              <a:t>("*");</a:t>
            </a:r>
            <a:r>
              <a:rPr lang="en-US" dirty="0">
                <a:latin typeface="Courier" pitchFamily="49" charset="0"/>
                <a:ea typeface="+mn-ea"/>
              </a:rPr>
              <a:t/>
            </a:r>
            <a:br>
              <a:rPr lang="en-US" dirty="0">
                <a:latin typeface="Courier" pitchFamily="49" charset="0"/>
                <a:ea typeface="+mn-ea"/>
              </a:rPr>
            </a:br>
            <a:r>
              <a:rPr lang="en-US" dirty="0" smtClean="0">
                <a:latin typeface="Courier" pitchFamily="49" charset="0"/>
                <a:ea typeface="+mn-ea"/>
              </a:rPr>
              <a:t>	</a:t>
            </a:r>
            <a:r>
              <a:rPr lang="en-US" dirty="0" err="1" smtClean="0">
                <a:latin typeface="Courier" pitchFamily="49" charset="0"/>
              </a:rPr>
              <a:t>printf</a:t>
            </a:r>
            <a:r>
              <a:rPr lang="en-US" dirty="0" smtClean="0">
                <a:latin typeface="Courier" pitchFamily="49" charset="0"/>
                <a:ea typeface="+mn-ea"/>
              </a:rPr>
              <a:t>("**");</a:t>
            </a:r>
            <a:br>
              <a:rPr lang="en-US" dirty="0" smtClean="0">
                <a:latin typeface="Courier" pitchFamily="49" charset="0"/>
                <a:ea typeface="+mn-ea"/>
              </a:rPr>
            </a:br>
            <a:r>
              <a:rPr lang="en-US" dirty="0" smtClean="0">
                <a:latin typeface="Courier" pitchFamily="49" charset="0"/>
                <a:ea typeface="+mn-ea"/>
              </a:rPr>
              <a:t>}</a:t>
            </a:r>
          </a:p>
          <a:p>
            <a:pPr marL="0" indent="0">
              <a:buFont typeface="Marlett" pitchFamily="2" charset="2"/>
              <a:buNone/>
              <a:defRPr/>
            </a:pPr>
            <a:r>
              <a:rPr lang="en-US" dirty="0" smtClean="0">
                <a:latin typeface="+mj-lt"/>
                <a:ea typeface="+mn-ea"/>
              </a:rPr>
              <a:t>A. 0			B.  15		C. 45</a:t>
            </a:r>
          </a:p>
          <a:p>
            <a:pPr marL="0" indent="0">
              <a:buFont typeface="Marlett" pitchFamily="2" charset="2"/>
              <a:buNone/>
              <a:defRPr/>
            </a:pPr>
            <a:r>
              <a:rPr lang="en-US" dirty="0" smtClean="0">
                <a:latin typeface="+mj-lt"/>
                <a:ea typeface="+mn-ea"/>
              </a:rPr>
              <a:t>D. 48		E. 68</a:t>
            </a:r>
          </a:p>
        </p:txBody>
      </p:sp>
    </p:spTree>
    <p:extLst>
      <p:ext uri="{BB962C8B-B14F-4D97-AF65-F5344CB8AC3E}">
        <p14:creationId xmlns:p14="http://schemas.microsoft.com/office/powerpoint/2010/main" val="1955548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6400800" y="3155950"/>
            <a:ext cx="381000" cy="3492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16387" name="Rectangle 4"/>
          <p:cNvSpPr>
            <a:spLocks noChangeArrowheads="1"/>
          </p:cNvSpPr>
          <p:nvPr/>
        </p:nvSpPr>
        <p:spPr bwMode="auto">
          <a:xfrm>
            <a:off x="4681538" y="3092450"/>
            <a:ext cx="652462" cy="4127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16388" name="Rectangle 2"/>
          <p:cNvSpPr>
            <a:spLocks noGrp="1" noChangeArrowheads="1"/>
          </p:cNvSpPr>
          <p:nvPr>
            <p:ph type="title" idx="4294967295"/>
          </p:nvPr>
        </p:nvSpPr>
        <p:spPr>
          <a:xfrm>
            <a:off x="457200" y="274638"/>
            <a:ext cx="8229600" cy="868362"/>
          </a:xfrm>
        </p:spPr>
        <p:txBody>
          <a:bodyPr/>
          <a:lstStyle/>
          <a:p>
            <a:pPr eaLnBrk="1" hangingPunct="1"/>
            <a:r>
              <a:rPr lang="en-US" b="1" dirty="0">
                <a:solidFill>
                  <a:srgbClr val="4F6228"/>
                </a:solidFill>
                <a:latin typeface="Arial" charset="0"/>
              </a:rPr>
              <a:t>Counting down</a:t>
            </a:r>
          </a:p>
        </p:txBody>
      </p:sp>
      <p:sp>
        <p:nvSpPr>
          <p:cNvPr id="26629" name="Rectangle 3"/>
          <p:cNvSpPr>
            <a:spLocks noGrp="1" noChangeArrowheads="1"/>
          </p:cNvSpPr>
          <p:nvPr>
            <p:ph idx="4294967295"/>
          </p:nvPr>
        </p:nvSpPr>
        <p:spPr>
          <a:xfrm>
            <a:off x="0" y="1291844"/>
            <a:ext cx="9144000" cy="5105400"/>
          </a:xfrm>
        </p:spPr>
        <p:txBody>
          <a:bodyPr>
            <a:normAutofit lnSpcReduction="10000"/>
          </a:bodyPr>
          <a:lstStyle/>
          <a:p>
            <a:pPr eaLnBrk="1" hangingPunct="1">
              <a:buFont typeface="Marlett" pitchFamily="2" charset="2"/>
              <a:buChar char="8"/>
              <a:defRPr/>
            </a:pPr>
            <a:r>
              <a:rPr lang="en-US" dirty="0" smtClean="0">
                <a:ea typeface="+mn-ea"/>
              </a:rPr>
              <a:t>The </a:t>
            </a:r>
            <a:r>
              <a:rPr lang="en-US" b="1" i="1" dirty="0" smtClean="0">
                <a:ea typeface="+mn-ea"/>
              </a:rPr>
              <a:t>&lt;update&gt;</a:t>
            </a:r>
            <a:r>
              <a:rPr lang="en-US" dirty="0" smtClean="0">
                <a:ea typeface="+mn-ea"/>
              </a:rPr>
              <a:t> can use </a:t>
            </a:r>
            <a:r>
              <a:rPr lang="en-US" dirty="0" smtClean="0">
                <a:latin typeface="Courier New" pitchFamily="49" charset="0"/>
                <a:ea typeface="+mn-ea"/>
              </a:rPr>
              <a:t>--</a:t>
            </a:r>
            <a:r>
              <a:rPr lang="en-US" dirty="0" smtClean="0">
                <a:ea typeface="+mn-ea"/>
              </a:rPr>
              <a:t> to make the loop count down.</a:t>
            </a:r>
          </a:p>
          <a:p>
            <a:pPr lvl="1" eaLnBrk="1" hangingPunct="1">
              <a:defRPr/>
            </a:pPr>
            <a:r>
              <a:rPr lang="en-US" dirty="0" smtClean="0"/>
              <a:t>The </a:t>
            </a:r>
            <a:r>
              <a:rPr lang="en-US" b="1" i="1" dirty="0" smtClean="0"/>
              <a:t>&lt;test&gt;</a:t>
            </a:r>
            <a:r>
              <a:rPr lang="en-US" dirty="0" smtClean="0"/>
              <a:t> must say </a:t>
            </a:r>
            <a:r>
              <a:rPr lang="en-US" dirty="0" smtClean="0">
                <a:latin typeface="Courier New" pitchFamily="49" charset="0"/>
              </a:rPr>
              <a:t>&gt;</a:t>
            </a:r>
            <a:r>
              <a:rPr lang="en-US" dirty="0" smtClean="0"/>
              <a:t> instead of </a:t>
            </a:r>
            <a:r>
              <a:rPr lang="en-US" dirty="0" smtClean="0">
                <a:latin typeface="Courier New" pitchFamily="49" charset="0"/>
              </a:rPr>
              <a:t>&lt; </a:t>
            </a:r>
            <a:r>
              <a:rPr lang="en-US" dirty="0" smtClean="0">
                <a:latin typeface="+mj-lt"/>
              </a:rPr>
              <a:t>(or logic error)</a:t>
            </a:r>
            <a:endParaRPr lang="en-US" dirty="0" smtClean="0"/>
          </a:p>
          <a:p>
            <a:pPr lvl="1" eaLnBrk="1" hangingPunct="1">
              <a:lnSpc>
                <a:spcPct val="80000"/>
              </a:lnSpc>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("T-minus ");</a:t>
            </a:r>
            <a:endParaRPr lang="en-US" dirty="0" smtClean="0"/>
          </a:p>
          <a:p>
            <a:pPr lvl="1" eaLnBrk="1" hangingPunct="1">
              <a:lnSpc>
                <a:spcPct val="80000"/>
              </a:lnSpc>
              <a:buFont typeface="Wingdings" pitchFamily="2" charset="2"/>
              <a:buNone/>
              <a:defRPr/>
            </a:pPr>
            <a:r>
              <a:rPr lang="en-US" dirty="0" smtClean="0">
                <a:latin typeface="Courier New" pitchFamily="49" charset="0"/>
              </a:rPr>
              <a:t>	for (int </a:t>
            </a:r>
            <a:r>
              <a:rPr lang="en-US" dirty="0" err="1" smtClean="0">
                <a:latin typeface="Courier New" pitchFamily="49" charset="0"/>
              </a:rPr>
              <a:t>i</a:t>
            </a:r>
            <a:r>
              <a:rPr lang="en-US" dirty="0" smtClean="0">
                <a:latin typeface="Courier New" pitchFamily="49" charset="0"/>
              </a:rPr>
              <a:t> = 10; </a:t>
            </a:r>
            <a:r>
              <a:rPr lang="en-US" dirty="0" err="1" smtClean="0">
                <a:latin typeface="Courier New" pitchFamily="49" charset="0"/>
              </a:rPr>
              <a:t>i</a:t>
            </a:r>
            <a:r>
              <a:rPr lang="en-US" dirty="0" smtClean="0">
                <a:latin typeface="Courier New" pitchFamily="49" charset="0"/>
              </a:rPr>
              <a:t> </a:t>
            </a:r>
            <a:r>
              <a:rPr lang="en-US" b="1" dirty="0" smtClean="0">
                <a:latin typeface="Courier New" pitchFamily="49" charset="0"/>
              </a:rPr>
              <a:t>&gt;=</a:t>
            </a:r>
            <a:r>
              <a:rPr lang="en-US" dirty="0" smtClean="0">
                <a:latin typeface="Courier New" pitchFamily="49" charset="0"/>
              </a:rPr>
              <a:t> 1; </a:t>
            </a:r>
            <a:r>
              <a:rPr lang="en-US" dirty="0" err="1" smtClean="0">
                <a:latin typeface="Courier New" pitchFamily="49" charset="0"/>
              </a:rPr>
              <a:t>i</a:t>
            </a:r>
            <a:r>
              <a:rPr lang="en-US" b="1" dirty="0" smtClean="0">
                <a:latin typeface="Courier New" pitchFamily="49" charset="0"/>
              </a:rPr>
              <a:t>--</a:t>
            </a:r>
            <a:r>
              <a:rPr lang="en-US" dirty="0" smtClean="0">
                <a:latin typeface="Courier New" pitchFamily="49" charset="0"/>
              </a:rPr>
              <a:t>) {</a:t>
            </a:r>
          </a:p>
          <a:p>
            <a:pPr lvl="1" eaLnBrk="1" hangingPunct="1">
              <a:lnSpc>
                <a:spcPct val="80000"/>
              </a:lnSpc>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("%d, ", </a:t>
            </a:r>
            <a:r>
              <a:rPr lang="en-US" dirty="0" err="1" smtClean="0">
                <a:latin typeface="Courier New" pitchFamily="49" charset="0"/>
              </a:rPr>
              <a:t>i</a:t>
            </a:r>
            <a:r>
              <a:rPr lang="en-US" dirty="0" smtClean="0">
                <a:latin typeface="Courier New" pitchFamily="49" charset="0"/>
              </a:rPr>
              <a:t>);</a:t>
            </a:r>
          </a:p>
          <a:p>
            <a:pPr lvl="1" eaLnBrk="1" hangingPunct="1">
              <a:lnSpc>
                <a:spcPct val="80000"/>
              </a:lnSpc>
              <a:buFont typeface="Wingdings" pitchFamily="2" charset="2"/>
              <a:buNone/>
              <a:defRPr/>
            </a:pPr>
            <a:r>
              <a:rPr lang="en-US" dirty="0" smtClean="0">
                <a:latin typeface="Courier New" pitchFamily="49" charset="0"/>
              </a:rPr>
              <a:t>	}</a:t>
            </a:r>
          </a:p>
          <a:p>
            <a:pPr lvl="1" eaLnBrk="1" hangingPunct="1">
              <a:lnSpc>
                <a:spcPct val="80000"/>
              </a:lnSpc>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("blastoff!\n");</a:t>
            </a:r>
          </a:p>
          <a:p>
            <a:pPr lvl="1" eaLnBrk="1" hangingPunct="1">
              <a:lnSpc>
                <a:spcPct val="80000"/>
              </a:lnSpc>
              <a:buFont typeface="Wingdings" pitchFamily="2" charset="2"/>
              <a:buNone/>
              <a:defRPr/>
            </a:pPr>
            <a:r>
              <a:rPr lang="en-US" dirty="0" smtClean="0">
                <a:latin typeface="Courier New" pitchFamily="49" charset="0"/>
              </a:rPr>
              <a:t>	</a:t>
            </a:r>
            <a:r>
              <a:rPr lang="en-US" dirty="0" err="1" smtClean="0">
                <a:latin typeface="Courier New" pitchFamily="49" charset="0"/>
              </a:rPr>
              <a:t>printf</a:t>
            </a:r>
            <a:r>
              <a:rPr lang="en-US" dirty="0" smtClean="0">
                <a:latin typeface="Courier New" pitchFamily="49" charset="0"/>
              </a:rPr>
              <a:t>("The end.\n");</a:t>
            </a:r>
          </a:p>
          <a:p>
            <a:pPr marL="457200" lvl="1" indent="0" eaLnBrk="1" hangingPunct="1">
              <a:buFontTx/>
              <a:buNone/>
              <a:defRPr/>
            </a:pPr>
            <a:r>
              <a:rPr lang="en-US" dirty="0" smtClean="0"/>
              <a:t>Output:</a:t>
            </a:r>
          </a:p>
          <a:p>
            <a:pPr lvl="1" eaLnBrk="1" hangingPunct="1">
              <a:lnSpc>
                <a:spcPct val="80000"/>
              </a:lnSpc>
              <a:buFont typeface="Wingdings" pitchFamily="2" charset="2"/>
              <a:buNone/>
              <a:defRPr/>
            </a:pPr>
            <a:endParaRPr lang="en-US" sz="800" dirty="0" smtClean="0">
              <a:latin typeface="Courier New" pitchFamily="49" charset="0"/>
            </a:endParaRPr>
          </a:p>
          <a:p>
            <a:pPr lvl="1" eaLnBrk="1" hangingPunct="1">
              <a:lnSpc>
                <a:spcPct val="80000"/>
              </a:lnSpc>
              <a:buFont typeface="Wingdings" pitchFamily="2" charset="2"/>
              <a:buNone/>
              <a:defRPr/>
            </a:pPr>
            <a:r>
              <a:rPr lang="en-US" dirty="0" smtClean="0">
                <a:latin typeface="Courier New" pitchFamily="49" charset="0"/>
              </a:rPr>
              <a:t>	</a:t>
            </a:r>
            <a:r>
              <a:rPr lang="en-US" sz="2000" b="1" dirty="0" smtClean="0">
                <a:latin typeface="Courier New" pitchFamily="49" charset="0"/>
              </a:rPr>
              <a:t>T-minus 10, 9, 8, 7, 6, 5, 4, 3, 2, 1, blastoff!</a:t>
            </a:r>
          </a:p>
          <a:p>
            <a:pPr lvl="1" eaLnBrk="1" hangingPunct="1">
              <a:lnSpc>
                <a:spcPct val="80000"/>
              </a:lnSpc>
              <a:buFont typeface="Wingdings" pitchFamily="2" charset="2"/>
              <a:buNone/>
              <a:defRPr/>
            </a:pPr>
            <a:r>
              <a:rPr lang="en-US" sz="2000" b="1" dirty="0" smtClean="0">
                <a:latin typeface="Courier New" pitchFamily="49" charset="0"/>
              </a:rPr>
              <a:t>	The end.</a:t>
            </a:r>
          </a:p>
        </p:txBody>
      </p:sp>
    </p:spTree>
    <p:extLst>
      <p:ext uri="{BB962C8B-B14F-4D97-AF65-F5344CB8AC3E}">
        <p14:creationId xmlns:p14="http://schemas.microsoft.com/office/powerpoint/2010/main" val="22747850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idx="4294967295"/>
          </p:nvPr>
        </p:nvSpPr>
        <p:spPr>
          <a:xfrm>
            <a:off x="685800" y="1219200"/>
            <a:ext cx="7772400" cy="1470025"/>
          </a:xfrm>
        </p:spPr>
        <p:txBody>
          <a:bodyPr/>
          <a:lstStyle/>
          <a:p>
            <a:pPr eaLnBrk="1" hangingPunct="1"/>
            <a:r>
              <a:rPr lang="en-US" sz="4800" b="1" dirty="0">
                <a:solidFill>
                  <a:srgbClr val="4F6228"/>
                </a:solidFill>
                <a:latin typeface="Arial" charset="0"/>
              </a:rPr>
              <a:t>Nested loops</a:t>
            </a:r>
          </a:p>
        </p:txBody>
      </p:sp>
      <p:sp>
        <p:nvSpPr>
          <p:cNvPr id="19459" name="Subtitle 5"/>
          <p:cNvSpPr>
            <a:spLocks noGrp="1"/>
          </p:cNvSpPr>
          <p:nvPr>
            <p:ph type="subTitle" idx="4294967295"/>
          </p:nvPr>
        </p:nvSpPr>
        <p:spPr>
          <a:xfrm>
            <a:off x="612775" y="3092450"/>
            <a:ext cx="7839075" cy="1851025"/>
          </a:xfrm>
        </p:spPr>
        <p:txBody>
          <a:bodyPr/>
          <a:lstStyle/>
          <a:p>
            <a:pPr marL="0" indent="0" algn="ctr" eaLnBrk="1" hangingPunct="1">
              <a:buFont typeface="Wingdings 2" charset="0"/>
              <a:buNone/>
            </a:pPr>
            <a:endParaRPr lang="en-GB" dirty="0">
              <a:latin typeface="Arial" charset="0"/>
            </a:endParaRPr>
          </a:p>
          <a:p>
            <a:pPr marL="0" indent="0" algn="ctr" eaLnBrk="1" hangingPunct="1">
              <a:buFont typeface="Wingdings 2" charset="0"/>
              <a:buNone/>
            </a:pPr>
            <a:endParaRPr lang="en-US" dirty="0">
              <a:latin typeface="Arial" charset="0"/>
            </a:endParaRPr>
          </a:p>
        </p:txBody>
      </p:sp>
    </p:spTree>
    <p:extLst>
      <p:ext uri="{BB962C8B-B14F-4D97-AF65-F5344CB8AC3E}">
        <p14:creationId xmlns:p14="http://schemas.microsoft.com/office/powerpoint/2010/main" val="22174592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2510"/>
            <a:ext cx="8229600" cy="868362"/>
          </a:xfrm>
        </p:spPr>
        <p:txBody>
          <a:bodyPr/>
          <a:lstStyle/>
          <a:p>
            <a:pPr eaLnBrk="1" hangingPunct="1"/>
            <a:r>
              <a:rPr lang="en-US" b="1" dirty="0">
                <a:solidFill>
                  <a:srgbClr val="4F6228"/>
                </a:solidFill>
                <a:latin typeface="Arial" charset="0"/>
              </a:rPr>
              <a:t>Nested loops</a:t>
            </a:r>
          </a:p>
        </p:txBody>
      </p:sp>
      <p:sp>
        <p:nvSpPr>
          <p:cNvPr id="20483" name="Rectangle 3"/>
          <p:cNvSpPr>
            <a:spLocks noGrp="1" noChangeArrowheads="1"/>
          </p:cNvSpPr>
          <p:nvPr>
            <p:ph idx="4294967295"/>
          </p:nvPr>
        </p:nvSpPr>
        <p:spPr>
          <a:xfrm>
            <a:off x="0" y="1143000"/>
            <a:ext cx="9144000" cy="5529358"/>
          </a:xfrm>
        </p:spPr>
        <p:txBody>
          <a:bodyPr>
            <a:normAutofit lnSpcReduction="10000"/>
          </a:bodyPr>
          <a:lstStyle/>
          <a:p>
            <a:pPr eaLnBrk="1" hangingPunct="1">
              <a:lnSpc>
                <a:spcPct val="90000"/>
              </a:lnSpc>
            </a:pPr>
            <a:r>
              <a:rPr lang="en-US" sz="2800" b="1" dirty="0">
                <a:latin typeface="Arial" charset="0"/>
              </a:rPr>
              <a:t>nested loop</a:t>
            </a:r>
            <a:r>
              <a:rPr lang="en-US" sz="2800" dirty="0">
                <a:latin typeface="Arial" charset="0"/>
              </a:rPr>
              <a:t>: A loop placed inside another loop.</a:t>
            </a:r>
          </a:p>
          <a:p>
            <a:pPr lvl="1" eaLnBrk="1" hangingPunct="1">
              <a:lnSpc>
                <a:spcPct val="80000"/>
              </a:lnSpc>
              <a:buFont typeface="Wingdings 2" charset="0"/>
              <a:buNone/>
            </a:pPr>
            <a:endParaRPr lang="en-US" sz="800" dirty="0">
              <a:latin typeface="Arial" charset="0"/>
            </a:endParaRPr>
          </a:p>
          <a:p>
            <a:pPr lvl="1" eaLnBrk="1" hangingPunct="1">
              <a:lnSpc>
                <a:spcPct val="80000"/>
              </a:lnSpc>
              <a:buFont typeface="Wingdings" charset="0"/>
              <a:buNone/>
            </a:pPr>
            <a:r>
              <a:rPr lang="en-US" sz="1800" dirty="0">
                <a:latin typeface="Courier New" charset="0"/>
              </a:rPr>
              <a:t>	</a:t>
            </a:r>
            <a:r>
              <a:rPr lang="en-US" sz="2000" dirty="0">
                <a:latin typeface="Courier New" charset="0"/>
              </a:rPr>
              <a:t>for (</a:t>
            </a:r>
            <a:r>
              <a:rPr lang="en-US" sz="2000" dirty="0" err="1">
                <a:latin typeface="Courier New" charset="0"/>
              </a:rPr>
              <a:t>int</a:t>
            </a:r>
            <a:r>
              <a:rPr lang="en-US" sz="2000" dirty="0">
                <a:latin typeface="Courier New" charset="0"/>
              </a:rPr>
              <a:t> </a:t>
            </a:r>
            <a:r>
              <a:rPr lang="en-US" sz="2000" dirty="0" err="1">
                <a:latin typeface="Courier New" charset="0"/>
              </a:rPr>
              <a:t>i</a:t>
            </a:r>
            <a:r>
              <a:rPr lang="en-US" sz="2000" dirty="0">
                <a:latin typeface="Courier New" charset="0"/>
              </a:rPr>
              <a:t> = 1; </a:t>
            </a:r>
            <a:r>
              <a:rPr lang="en-US" sz="2000" dirty="0" err="1">
                <a:latin typeface="Courier New" charset="0"/>
              </a:rPr>
              <a:t>i</a:t>
            </a:r>
            <a:r>
              <a:rPr lang="en-US" sz="2000" dirty="0">
                <a:latin typeface="Courier New" charset="0"/>
              </a:rPr>
              <a:t> &lt;= 5; </a:t>
            </a:r>
            <a:r>
              <a:rPr lang="en-US" sz="2000" dirty="0" err="1">
                <a:latin typeface="Courier New" charset="0"/>
              </a:rPr>
              <a:t>i</a:t>
            </a:r>
            <a:r>
              <a:rPr lang="en-US" sz="2000" dirty="0">
                <a:latin typeface="Courier New" charset="0"/>
              </a:rPr>
              <a:t>++) </a:t>
            </a:r>
            <a:r>
              <a:rPr lang="en-US" sz="2000" dirty="0" smtClean="0">
                <a:latin typeface="Courier New" charset="0"/>
              </a:rPr>
              <a:t>{  </a:t>
            </a:r>
            <a:r>
              <a:rPr lang="en-US" sz="2000" b="1" dirty="0" smtClean="0">
                <a:solidFill>
                  <a:schemeClr val="accent2">
                    <a:lumMod val="75000"/>
                  </a:schemeClr>
                </a:solidFill>
                <a:latin typeface="Courier New" charset="0"/>
              </a:rPr>
              <a:t>// 5 lines</a:t>
            </a:r>
            <a:endParaRPr lang="en-US" sz="2000" b="1" dirty="0">
              <a:solidFill>
                <a:schemeClr val="accent2">
                  <a:lumMod val="75000"/>
                </a:schemeClr>
              </a:solidFill>
              <a:latin typeface="Courier New" charset="0"/>
            </a:endParaRPr>
          </a:p>
          <a:p>
            <a:pPr lvl="1" eaLnBrk="1" hangingPunct="1">
              <a:lnSpc>
                <a:spcPct val="80000"/>
              </a:lnSpc>
              <a:buFont typeface="Wingdings" charset="0"/>
              <a:buNone/>
            </a:pPr>
            <a:r>
              <a:rPr lang="en-US" sz="2000" b="1" dirty="0">
                <a:latin typeface="Courier New" charset="0"/>
              </a:rPr>
              <a:t>	    for (</a:t>
            </a:r>
            <a:r>
              <a:rPr lang="en-US" sz="2000" b="1" dirty="0" err="1">
                <a:latin typeface="Courier New" charset="0"/>
              </a:rPr>
              <a:t>int</a:t>
            </a:r>
            <a:r>
              <a:rPr lang="en-US" sz="2000" b="1" dirty="0">
                <a:latin typeface="Courier New" charset="0"/>
              </a:rPr>
              <a:t> j = 1; j &lt;= 10; j++) </a:t>
            </a:r>
            <a:r>
              <a:rPr lang="en-US" sz="2000" b="1" dirty="0" smtClean="0">
                <a:latin typeface="Courier New" charset="0"/>
              </a:rPr>
              <a:t>{  </a:t>
            </a:r>
            <a:r>
              <a:rPr lang="en-US" sz="2000" b="1" dirty="0" smtClean="0">
                <a:solidFill>
                  <a:schemeClr val="accent5">
                    <a:lumMod val="75000"/>
                  </a:schemeClr>
                </a:solidFill>
                <a:latin typeface="Courier New" charset="0"/>
              </a:rPr>
              <a:t>// line </a:t>
            </a:r>
            <a:r>
              <a:rPr lang="en-US" sz="2000" b="1" dirty="0" err="1" smtClean="0">
                <a:solidFill>
                  <a:schemeClr val="accent5">
                    <a:lumMod val="75000"/>
                  </a:schemeClr>
                </a:solidFill>
                <a:latin typeface="Courier New" charset="0"/>
              </a:rPr>
              <a:t>i</a:t>
            </a:r>
            <a:endParaRPr lang="en-US" sz="2000" b="1" dirty="0">
              <a:solidFill>
                <a:schemeClr val="accent5">
                  <a:lumMod val="75000"/>
                </a:schemeClr>
              </a:solidFill>
              <a:latin typeface="Courier New" charset="0"/>
            </a:endParaRPr>
          </a:p>
          <a:p>
            <a:pPr lvl="1" eaLnBrk="1" hangingPunct="1">
              <a:lnSpc>
                <a:spcPct val="80000"/>
              </a:lnSpc>
              <a:buFont typeface="Wingdings" charset="0"/>
              <a:buNone/>
            </a:pPr>
            <a:r>
              <a:rPr lang="en-US" sz="2000" b="1" dirty="0">
                <a:latin typeface="Courier New" charset="0"/>
              </a:rPr>
              <a:t>	        </a:t>
            </a:r>
            <a:r>
              <a:rPr lang="en-US" sz="2000" b="1" dirty="0" err="1" smtClean="0">
                <a:latin typeface="Courier New" charset="0"/>
              </a:rPr>
              <a:t>printf</a:t>
            </a:r>
            <a:r>
              <a:rPr lang="en-US" sz="2000" b="1" dirty="0" smtClean="0">
                <a:latin typeface="Courier New" charset="0"/>
              </a:rPr>
              <a:t>(</a:t>
            </a:r>
            <a:r>
              <a:rPr lang="en-US" sz="2000" b="1" dirty="0">
                <a:latin typeface="Courier New" charset="0"/>
              </a:rPr>
              <a:t>"*");</a:t>
            </a:r>
          </a:p>
          <a:p>
            <a:pPr lvl="1" eaLnBrk="1" hangingPunct="1">
              <a:lnSpc>
                <a:spcPct val="80000"/>
              </a:lnSpc>
              <a:buFont typeface="Wingdings" charset="0"/>
              <a:buNone/>
            </a:pPr>
            <a:r>
              <a:rPr lang="en-US" sz="2000" b="1" dirty="0">
                <a:latin typeface="Courier New" charset="0"/>
              </a:rPr>
              <a:t>	    }</a:t>
            </a:r>
          </a:p>
          <a:p>
            <a:pPr lvl="1" eaLnBrk="1" hangingPunct="1">
              <a:lnSpc>
                <a:spcPct val="80000"/>
              </a:lnSpc>
              <a:buFont typeface="Wingdings" charset="0"/>
              <a:buNone/>
            </a:pPr>
            <a:r>
              <a:rPr lang="en-US" sz="2000" dirty="0">
                <a:latin typeface="Courier New" charset="0"/>
              </a:rPr>
              <a:t>	    </a:t>
            </a:r>
            <a:r>
              <a:rPr lang="en-US" sz="2000" dirty="0" err="1" smtClean="0">
                <a:latin typeface="Courier New" charset="0"/>
              </a:rPr>
              <a:t>printf</a:t>
            </a:r>
            <a:r>
              <a:rPr lang="en-US" sz="2000" dirty="0" smtClean="0">
                <a:latin typeface="Courier New" charset="0"/>
              </a:rPr>
              <a:t>("\n");   </a:t>
            </a:r>
            <a:r>
              <a:rPr lang="en-US" sz="2000" b="1" dirty="0">
                <a:solidFill>
                  <a:srgbClr val="008080"/>
                </a:solidFill>
                <a:latin typeface="Courier New" charset="0"/>
              </a:rPr>
              <a:t>// to end the line</a:t>
            </a:r>
          </a:p>
          <a:p>
            <a:pPr lvl="1" eaLnBrk="1" hangingPunct="1">
              <a:lnSpc>
                <a:spcPct val="80000"/>
              </a:lnSpc>
              <a:buFont typeface="Wingdings" charset="0"/>
              <a:buNone/>
            </a:pPr>
            <a:r>
              <a:rPr lang="en-US" sz="2000" dirty="0">
                <a:latin typeface="Courier New" charset="0"/>
              </a:rPr>
              <a:t>	}</a:t>
            </a:r>
            <a:endParaRPr lang="en-US" sz="2000" dirty="0">
              <a:latin typeface="Arial" charset="0"/>
            </a:endParaRPr>
          </a:p>
          <a:p>
            <a:pPr lvl="1" eaLnBrk="1" hangingPunct="1">
              <a:lnSpc>
                <a:spcPct val="80000"/>
              </a:lnSpc>
              <a:buFont typeface="Wingdings" charset="0"/>
              <a:buNone/>
            </a:pPr>
            <a:endParaRPr lang="en-US" sz="1800" dirty="0">
              <a:latin typeface="Arial" charset="0"/>
            </a:endParaRPr>
          </a:p>
          <a:p>
            <a:pPr eaLnBrk="1" hangingPunct="1"/>
            <a:r>
              <a:rPr lang="en-US" dirty="0">
                <a:latin typeface="Arial" charset="0"/>
              </a:rPr>
              <a:t>Output:</a:t>
            </a:r>
          </a:p>
          <a:p>
            <a:pPr lvl="1" eaLnBrk="1" hangingPunct="1">
              <a:lnSpc>
                <a:spcPct val="70000"/>
              </a:lnSpc>
              <a:buFont typeface="Wingdings 2" charset="0"/>
              <a:buNone/>
            </a:pPr>
            <a:r>
              <a:rPr lang="en-US" sz="800" dirty="0">
                <a:latin typeface="Courier New" charset="0"/>
                <a:cs typeface="Courier New" charset="0"/>
              </a:rPr>
              <a:t>	</a:t>
            </a:r>
          </a:p>
          <a:p>
            <a:pPr lvl="1" eaLnBrk="1" hangingPunct="1">
              <a:lnSpc>
                <a:spcPct val="70000"/>
              </a:lnSpc>
              <a:buFont typeface="Wingdings 2" charset="0"/>
              <a:buNone/>
            </a:pPr>
            <a:r>
              <a:rPr lang="en-US" sz="1800" dirty="0">
                <a:latin typeface="Courier New" charset="0"/>
                <a:cs typeface="Courier New" charset="0"/>
              </a:rPr>
              <a:t>	**********</a:t>
            </a:r>
          </a:p>
          <a:p>
            <a:pPr lvl="1" eaLnBrk="1" hangingPunct="1">
              <a:lnSpc>
                <a:spcPct val="70000"/>
              </a:lnSpc>
              <a:buFont typeface="Wingdings 2" charset="0"/>
              <a:buNone/>
            </a:pPr>
            <a:r>
              <a:rPr lang="en-US" sz="1800" dirty="0">
                <a:latin typeface="Courier New" charset="0"/>
                <a:cs typeface="Courier New" charset="0"/>
              </a:rPr>
              <a:t>	**********</a:t>
            </a:r>
          </a:p>
          <a:p>
            <a:pPr lvl="1" eaLnBrk="1" hangingPunct="1">
              <a:lnSpc>
                <a:spcPct val="70000"/>
              </a:lnSpc>
              <a:buFont typeface="Wingdings 2" charset="0"/>
              <a:buNone/>
            </a:pPr>
            <a:r>
              <a:rPr lang="en-US" sz="1800" dirty="0">
                <a:latin typeface="Courier New" charset="0"/>
                <a:cs typeface="Courier New" charset="0"/>
              </a:rPr>
              <a:t>	**********</a:t>
            </a:r>
          </a:p>
          <a:p>
            <a:pPr lvl="1" eaLnBrk="1" hangingPunct="1">
              <a:lnSpc>
                <a:spcPct val="70000"/>
              </a:lnSpc>
              <a:buFont typeface="Wingdings 2" charset="0"/>
              <a:buNone/>
            </a:pPr>
            <a:r>
              <a:rPr lang="en-US" sz="1800" dirty="0">
                <a:latin typeface="Courier New" charset="0"/>
                <a:cs typeface="Courier New" charset="0"/>
              </a:rPr>
              <a:t>	**********</a:t>
            </a:r>
          </a:p>
          <a:p>
            <a:pPr lvl="1" eaLnBrk="1" hangingPunct="1">
              <a:lnSpc>
                <a:spcPct val="70000"/>
              </a:lnSpc>
              <a:buFont typeface="Wingdings 2" charset="0"/>
              <a:buNone/>
            </a:pPr>
            <a:r>
              <a:rPr lang="en-US" sz="1800" dirty="0">
                <a:latin typeface="Courier New" charset="0"/>
                <a:cs typeface="Courier New" charset="0"/>
              </a:rPr>
              <a:t>	**********</a:t>
            </a:r>
          </a:p>
          <a:p>
            <a:pPr lvl="1" eaLnBrk="1" hangingPunct="1">
              <a:lnSpc>
                <a:spcPct val="70000"/>
              </a:lnSpc>
              <a:buFont typeface="Wingdings 2" charset="0"/>
              <a:buNone/>
            </a:pPr>
            <a:endParaRPr lang="en-US" sz="1800" dirty="0">
              <a:latin typeface="Courier New" charset="0"/>
              <a:cs typeface="Courier New" charset="0"/>
            </a:endParaRPr>
          </a:p>
          <a:p>
            <a:pPr eaLnBrk="1" hangingPunct="1"/>
            <a:r>
              <a:rPr lang="en-US" sz="2400" dirty="0">
                <a:latin typeface="Arial" charset="0"/>
              </a:rPr>
              <a:t>The outer loop repeats 5 times; the inner one 10 times.</a:t>
            </a:r>
          </a:p>
          <a:p>
            <a:pPr lvl="1" eaLnBrk="1" hangingPunct="1"/>
            <a:r>
              <a:rPr lang="en-US" sz="1800" dirty="0">
                <a:latin typeface="Arial" charset="0"/>
              </a:rPr>
              <a:t>"sets and reps" exercise analogy</a:t>
            </a:r>
          </a:p>
        </p:txBody>
      </p:sp>
    </p:spTree>
    <p:extLst>
      <p:ext uri="{BB962C8B-B14F-4D97-AF65-F5344CB8AC3E}">
        <p14:creationId xmlns:p14="http://schemas.microsoft.com/office/powerpoint/2010/main" val="39179582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473539" name="Rectangle 3"/>
          <p:cNvSpPr>
            <a:spLocks noGrp="1" noChangeArrowheads="1"/>
          </p:cNvSpPr>
          <p:nvPr>
            <p:ph idx="4294967295"/>
          </p:nvPr>
        </p:nvSpPr>
        <p:spPr/>
        <p:txBody>
          <a:bodyPr>
            <a:normAutofit/>
          </a:bodyPr>
          <a:lstStyle/>
          <a:p>
            <a:pPr eaLnBrk="1" hangingPunct="1"/>
            <a:r>
              <a:rPr lang="en-US" dirty="0">
                <a:latin typeface="Arial" charset="0"/>
              </a:rPr>
              <a:t>What is the output of the following nested </a:t>
            </a:r>
            <a:r>
              <a:rPr lang="en-US" dirty="0">
                <a:latin typeface="Courier New" charset="0"/>
              </a:rPr>
              <a:t>for</a:t>
            </a:r>
            <a:r>
              <a:rPr lang="en-US" dirty="0">
                <a:latin typeface="Arial" charset="0"/>
              </a:rPr>
              <a:t> loops?</a:t>
            </a:r>
          </a:p>
          <a:p>
            <a:pPr lvl="1" eaLnBrk="1" hangingPunct="1">
              <a:lnSpc>
                <a:spcPct val="80000"/>
              </a:lnSpc>
              <a:buFont typeface="Wingdings" charset="0"/>
              <a:buNone/>
            </a:pPr>
            <a:endParaRPr lang="en-US" sz="700" dirty="0">
              <a:latin typeface="Arial" charset="0"/>
            </a:endParaRP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1; </a:t>
            </a:r>
            <a:r>
              <a:rPr lang="en-US" sz="2400" dirty="0" err="1">
                <a:latin typeface="Courier New" charset="0"/>
              </a:rPr>
              <a:t>i</a:t>
            </a:r>
            <a:r>
              <a:rPr lang="en-US" sz="2400" dirty="0">
                <a:latin typeface="Courier New" charset="0"/>
              </a:rPr>
              <a:t> &lt;= 5; </a:t>
            </a:r>
            <a:r>
              <a:rPr lang="en-US" sz="2400" dirty="0" err="1">
                <a:latin typeface="Courier New" charset="0"/>
              </a:rPr>
              <a:t>i</a:t>
            </a:r>
            <a:r>
              <a:rPr lang="en-US" sz="2400" dirty="0">
                <a:latin typeface="Courier New" charset="0"/>
              </a:rPr>
              <a:t>++) {</a:t>
            </a: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a:t>
            </a:r>
            <a:r>
              <a:rPr lang="en-US" sz="2400" b="1" dirty="0" err="1">
                <a:latin typeface="Courier New" charset="0"/>
              </a:rPr>
              <a:t>i</a:t>
            </a:r>
            <a:r>
              <a:rPr lang="en-US" sz="2400" dirty="0">
                <a:latin typeface="Courier New" charset="0"/>
              </a:rPr>
              <a:t>; j++)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endParaRPr lang="en-US" sz="1800" dirty="0">
              <a:latin typeface="Arial" charset="0"/>
            </a:endParaRPr>
          </a:p>
        </p:txBody>
      </p:sp>
    </p:spTree>
    <p:extLst>
      <p:ext uri="{BB962C8B-B14F-4D97-AF65-F5344CB8AC3E}">
        <p14:creationId xmlns:p14="http://schemas.microsoft.com/office/powerpoint/2010/main" val="1189941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473539" name="Rectangle 3"/>
          <p:cNvSpPr>
            <a:spLocks noGrp="1" noChangeArrowheads="1"/>
          </p:cNvSpPr>
          <p:nvPr>
            <p:ph idx="4294967295"/>
          </p:nvPr>
        </p:nvSpPr>
        <p:spPr>
          <a:xfrm>
            <a:off x="457200" y="1600200"/>
            <a:ext cx="8229600" cy="4975301"/>
          </a:xfrm>
        </p:spPr>
        <p:txBody>
          <a:bodyPr>
            <a:normAutofit fontScale="92500" lnSpcReduction="20000"/>
          </a:bodyPr>
          <a:lstStyle/>
          <a:p>
            <a:pPr eaLnBrk="1" hangingPunct="1"/>
            <a:r>
              <a:rPr lang="en-US" dirty="0">
                <a:latin typeface="Arial" charset="0"/>
              </a:rPr>
              <a:t>What is the output of the following nested </a:t>
            </a:r>
            <a:r>
              <a:rPr lang="en-US" dirty="0">
                <a:latin typeface="Courier New" charset="0"/>
              </a:rPr>
              <a:t>for</a:t>
            </a:r>
            <a:r>
              <a:rPr lang="en-US" dirty="0">
                <a:latin typeface="Arial" charset="0"/>
              </a:rPr>
              <a:t> loops?</a:t>
            </a:r>
          </a:p>
          <a:p>
            <a:pPr lvl="1" eaLnBrk="1" hangingPunct="1">
              <a:lnSpc>
                <a:spcPct val="80000"/>
              </a:lnSpc>
              <a:buFont typeface="Wingdings" charset="0"/>
              <a:buNone/>
            </a:pPr>
            <a:endParaRPr lang="en-US" sz="700" dirty="0">
              <a:latin typeface="Arial" charset="0"/>
            </a:endParaRP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1; </a:t>
            </a:r>
            <a:r>
              <a:rPr lang="en-US" sz="2400" dirty="0" err="1">
                <a:latin typeface="Courier New" charset="0"/>
              </a:rPr>
              <a:t>i</a:t>
            </a:r>
            <a:r>
              <a:rPr lang="en-US" sz="2400" dirty="0">
                <a:latin typeface="Courier New" charset="0"/>
              </a:rPr>
              <a:t> &lt;= 5; </a:t>
            </a:r>
            <a:r>
              <a:rPr lang="en-US" sz="2400" dirty="0" err="1">
                <a:latin typeface="Courier New" charset="0"/>
              </a:rPr>
              <a:t>i</a:t>
            </a:r>
            <a:r>
              <a:rPr lang="en-US" sz="2400" dirty="0">
                <a:latin typeface="Courier New" charset="0"/>
              </a:rPr>
              <a:t>++) {</a:t>
            </a: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a:t>
            </a:r>
            <a:r>
              <a:rPr lang="en-US" sz="2400" b="1" dirty="0" err="1">
                <a:latin typeface="Courier New" charset="0"/>
              </a:rPr>
              <a:t>i</a:t>
            </a:r>
            <a:r>
              <a:rPr lang="en-US" sz="2400" dirty="0">
                <a:latin typeface="Courier New" charset="0"/>
              </a:rPr>
              <a:t>; j++)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endParaRPr lang="en-US" sz="1800" dirty="0">
              <a:latin typeface="Arial" charset="0"/>
            </a:endParaRPr>
          </a:p>
          <a:p>
            <a:pPr eaLnBrk="1" hangingPunct="1"/>
            <a:r>
              <a:rPr lang="en-US" dirty="0">
                <a:latin typeface="Arial" charset="0"/>
              </a:rPr>
              <a:t>Output:</a:t>
            </a:r>
          </a:p>
          <a:p>
            <a:pPr lvl="1" eaLnBrk="1" hangingPunct="1">
              <a:lnSpc>
                <a:spcPct val="70000"/>
              </a:lnSpc>
              <a:buFont typeface="Wingdings" charset="0"/>
              <a:buNone/>
            </a:pPr>
            <a:endParaRPr lang="en-US" sz="800" dirty="0">
              <a:latin typeface="Courier New" charset="0"/>
            </a:endParaRPr>
          </a:p>
          <a:p>
            <a:pPr lvl="1" eaLnBrk="1" hangingPunct="1">
              <a:lnSpc>
                <a:spcPct val="70000"/>
              </a:lnSpc>
              <a:buFont typeface="Wingdings" charset="0"/>
              <a:buNone/>
            </a:pPr>
            <a:r>
              <a:rPr lang="en-US" sz="1800" b="1" dirty="0">
                <a:latin typeface="Courier New" charset="0"/>
              </a:rPr>
              <a:t>	</a:t>
            </a:r>
            <a:r>
              <a:rPr lang="en-US" sz="3000" b="1" dirty="0">
                <a:latin typeface="Courier New" charset="0"/>
              </a:rPr>
              <a:t>*</a:t>
            </a:r>
          </a:p>
          <a:p>
            <a:pPr lvl="1" eaLnBrk="1" hangingPunct="1">
              <a:lnSpc>
                <a:spcPct val="70000"/>
              </a:lnSpc>
              <a:buFont typeface="Wingdings" charset="0"/>
              <a:buNone/>
            </a:pPr>
            <a:r>
              <a:rPr lang="en-US" sz="3000" b="1" dirty="0">
                <a:latin typeface="Courier New" charset="0"/>
              </a:rPr>
              <a:t>	**</a:t>
            </a:r>
          </a:p>
          <a:p>
            <a:pPr lvl="1" eaLnBrk="1" hangingPunct="1">
              <a:lnSpc>
                <a:spcPct val="70000"/>
              </a:lnSpc>
              <a:buFont typeface="Wingdings" charset="0"/>
              <a:buNone/>
            </a:pPr>
            <a:r>
              <a:rPr lang="en-US" sz="3000" b="1" dirty="0">
                <a:latin typeface="Courier New" charset="0"/>
              </a:rPr>
              <a:t>	***</a:t>
            </a:r>
          </a:p>
          <a:p>
            <a:pPr lvl="1" eaLnBrk="1" hangingPunct="1">
              <a:lnSpc>
                <a:spcPct val="70000"/>
              </a:lnSpc>
              <a:buFont typeface="Wingdings" charset="0"/>
              <a:buNone/>
            </a:pPr>
            <a:r>
              <a:rPr lang="en-US" sz="3000" b="1" dirty="0">
                <a:latin typeface="Courier New" charset="0"/>
              </a:rPr>
              <a:t>	****</a:t>
            </a:r>
          </a:p>
          <a:p>
            <a:pPr lvl="1" eaLnBrk="1" hangingPunct="1">
              <a:lnSpc>
                <a:spcPct val="70000"/>
              </a:lnSpc>
              <a:buFont typeface="Wingdings" charset="0"/>
              <a:buNone/>
            </a:pPr>
            <a:r>
              <a:rPr lang="en-US" sz="3000" b="1" dirty="0">
                <a:latin typeface="Courier New" charset="0"/>
              </a:rPr>
              <a:t>	*****</a:t>
            </a:r>
          </a:p>
        </p:txBody>
      </p:sp>
    </p:spTree>
    <p:extLst>
      <p:ext uri="{BB962C8B-B14F-4D97-AF65-F5344CB8AC3E}">
        <p14:creationId xmlns:p14="http://schemas.microsoft.com/office/powerpoint/2010/main" val="23376831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353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353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3539">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353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3539">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3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74638"/>
            <a:ext cx="8229600" cy="788778"/>
          </a:xfrm>
        </p:spPr>
        <p:txBody>
          <a:bodyPr/>
          <a:lstStyle/>
          <a:p>
            <a:pPr eaLnBrk="1" hangingPunct="1"/>
            <a:r>
              <a:rPr lang="en-US" b="1" dirty="0">
                <a:solidFill>
                  <a:srgbClr val="4F6228"/>
                </a:solidFill>
                <a:latin typeface="Arial" charset="0"/>
              </a:rPr>
              <a:t>Repetition with </a:t>
            </a:r>
            <a:r>
              <a:rPr lang="en-US" b="1" dirty="0">
                <a:solidFill>
                  <a:srgbClr val="4F6228"/>
                </a:solidFill>
                <a:latin typeface="Courier New" charset="0"/>
              </a:rPr>
              <a:t>for</a:t>
            </a:r>
            <a:r>
              <a:rPr lang="en-US" b="1" dirty="0">
                <a:solidFill>
                  <a:srgbClr val="4F6228"/>
                </a:solidFill>
                <a:latin typeface="Arial" charset="0"/>
              </a:rPr>
              <a:t> loops</a:t>
            </a:r>
          </a:p>
        </p:txBody>
      </p:sp>
      <p:sp>
        <p:nvSpPr>
          <p:cNvPr id="483331" name="Rectangle 3"/>
          <p:cNvSpPr>
            <a:spLocks noGrp="1"/>
          </p:cNvSpPr>
          <p:nvPr>
            <p:ph type="body" idx="1"/>
          </p:nvPr>
        </p:nvSpPr>
        <p:spPr>
          <a:xfrm>
            <a:off x="0" y="1143000"/>
            <a:ext cx="9067800" cy="5105400"/>
          </a:xfrm>
        </p:spPr>
        <p:txBody>
          <a:bodyPr>
            <a:normAutofit/>
          </a:bodyPr>
          <a:lstStyle/>
          <a:p>
            <a:pPr eaLnBrk="1" hangingPunct="1">
              <a:lnSpc>
                <a:spcPct val="80000"/>
              </a:lnSpc>
            </a:pPr>
            <a:r>
              <a:rPr lang="en-US" sz="2800" dirty="0">
                <a:latin typeface="Arial" charset="0"/>
              </a:rPr>
              <a:t>So far, repeating a statement is redundant:</a:t>
            </a:r>
          </a:p>
          <a:p>
            <a:pPr lvl="1" eaLnBrk="1" hangingPunct="1">
              <a:lnSpc>
                <a:spcPct val="80000"/>
              </a:lnSpc>
            </a:pPr>
            <a:endParaRPr lang="en-US" sz="500" dirty="0">
              <a:latin typeface="Arial" charset="0"/>
            </a:endParaRPr>
          </a:p>
          <a:p>
            <a:pPr lvl="1" eaLnBrk="1" hangingPunct="1">
              <a:lnSpc>
                <a:spcPct val="75000"/>
              </a:lnSpc>
              <a:buFont typeface="Wingdings 2" charset="0"/>
              <a:buNone/>
            </a:pPr>
            <a:r>
              <a:rPr lang="en-US" sz="2000" dirty="0">
                <a:solidFill>
                  <a:srgbClr val="800000"/>
                </a:solidFill>
                <a:latin typeface="Courier New" charset="0"/>
              </a:rPr>
              <a:t>	</a:t>
            </a:r>
            <a:r>
              <a:rPr lang="en-US" sz="2000" dirty="0" err="1" smtClean="0">
                <a:solidFill>
                  <a:srgbClr val="404040"/>
                </a:solidFill>
                <a:latin typeface="Courier New" charset="0"/>
              </a:rPr>
              <a:t>printf</a:t>
            </a:r>
            <a:r>
              <a:rPr lang="en-US" sz="2000" dirty="0" smtClean="0">
                <a:solidFill>
                  <a:srgbClr val="404040"/>
                </a:solidFill>
                <a:latin typeface="Courier New" charset="0"/>
              </a:rPr>
              <a:t>(</a:t>
            </a:r>
            <a:r>
              <a:rPr lang="en-US" sz="2000" dirty="0">
                <a:solidFill>
                  <a:srgbClr val="404040"/>
                </a:solidFill>
                <a:latin typeface="Courier New" charset="0"/>
              </a:rPr>
              <a:t>"Homer says:");</a:t>
            </a:r>
          </a:p>
          <a:p>
            <a:pPr lvl="1" eaLnBrk="1" hangingPunct="1">
              <a:lnSpc>
                <a:spcPct val="75000"/>
              </a:lnSpc>
              <a:buFont typeface="Wingdings 2" charset="0"/>
              <a:buNone/>
            </a:pPr>
            <a:r>
              <a:rPr lang="en-US" sz="2000" dirty="0">
                <a:solidFill>
                  <a:srgbClr val="800000"/>
                </a:solidFill>
                <a:latin typeface="Courier New" charset="0"/>
              </a:rPr>
              <a:t>	</a:t>
            </a:r>
            <a:r>
              <a:rPr lang="en-US" sz="2000" dirty="0" err="1" smtClean="0">
                <a:solidFill>
                  <a:srgbClr val="800000"/>
                </a:solidFill>
                <a:latin typeface="Courier New" charset="0"/>
              </a:rPr>
              <a:t>printf</a:t>
            </a:r>
            <a:r>
              <a:rPr lang="en-US" sz="2000" dirty="0" smtClean="0">
                <a:solidFill>
                  <a:srgbClr val="800000"/>
                </a:solidFill>
                <a:latin typeface="Courier New" charset="0"/>
              </a:rPr>
              <a:t>(</a:t>
            </a:r>
            <a:r>
              <a:rPr lang="en-US" sz="2000" dirty="0">
                <a:solidFill>
                  <a:srgbClr val="800000"/>
                </a:solidFill>
                <a:latin typeface="Courier New" charset="0"/>
              </a:rPr>
              <a:t>"I am so </a:t>
            </a:r>
            <a:r>
              <a:rPr lang="en-US" sz="2000" dirty="0" smtClean="0">
                <a:solidFill>
                  <a:srgbClr val="800000"/>
                </a:solidFill>
                <a:latin typeface="Courier New" charset="0"/>
              </a:rPr>
              <a:t>smart\n"</a:t>
            </a:r>
            <a:r>
              <a:rPr lang="en-US" sz="2000" dirty="0">
                <a:solidFill>
                  <a:srgbClr val="800000"/>
                </a:solidFill>
                <a:latin typeface="Courier New" charset="0"/>
              </a:rPr>
              <a:t>);</a:t>
            </a:r>
          </a:p>
          <a:p>
            <a:pPr lvl="1" eaLnBrk="1" hangingPunct="1">
              <a:lnSpc>
                <a:spcPct val="75000"/>
              </a:lnSpc>
              <a:buFont typeface="Wingdings 2" charset="0"/>
              <a:buNone/>
            </a:pPr>
            <a:r>
              <a:rPr lang="en-US" sz="2000" dirty="0">
                <a:solidFill>
                  <a:srgbClr val="800000"/>
                </a:solidFill>
                <a:latin typeface="Courier New" charset="0"/>
              </a:rPr>
              <a:t>	</a:t>
            </a:r>
            <a:r>
              <a:rPr lang="en-US" sz="2000" dirty="0" err="1" smtClean="0">
                <a:solidFill>
                  <a:srgbClr val="800000"/>
                </a:solidFill>
                <a:latin typeface="Courier New" charset="0"/>
              </a:rPr>
              <a:t>printf</a:t>
            </a:r>
            <a:r>
              <a:rPr lang="en-US" sz="2000" dirty="0" smtClean="0">
                <a:solidFill>
                  <a:srgbClr val="800000"/>
                </a:solidFill>
                <a:latin typeface="Courier New" charset="0"/>
              </a:rPr>
              <a:t>(</a:t>
            </a:r>
            <a:r>
              <a:rPr lang="en-US" sz="2000" dirty="0">
                <a:solidFill>
                  <a:srgbClr val="800000"/>
                </a:solidFill>
                <a:latin typeface="Courier New" charset="0"/>
              </a:rPr>
              <a:t>"I am so </a:t>
            </a:r>
            <a:r>
              <a:rPr lang="en-US" sz="2000" dirty="0" smtClean="0">
                <a:solidFill>
                  <a:srgbClr val="800000"/>
                </a:solidFill>
                <a:latin typeface="Courier New" charset="0"/>
              </a:rPr>
              <a:t>smart\n"</a:t>
            </a:r>
            <a:r>
              <a:rPr lang="en-US" sz="2000" dirty="0">
                <a:solidFill>
                  <a:srgbClr val="800000"/>
                </a:solidFill>
                <a:latin typeface="Courier New" charset="0"/>
              </a:rPr>
              <a:t>);</a:t>
            </a:r>
          </a:p>
          <a:p>
            <a:pPr lvl="1" eaLnBrk="1" hangingPunct="1">
              <a:lnSpc>
                <a:spcPct val="75000"/>
              </a:lnSpc>
              <a:buFont typeface="Wingdings 2" charset="0"/>
              <a:buNone/>
            </a:pPr>
            <a:r>
              <a:rPr lang="en-US" sz="2000" dirty="0">
                <a:solidFill>
                  <a:srgbClr val="800000"/>
                </a:solidFill>
                <a:latin typeface="Courier New" charset="0"/>
              </a:rPr>
              <a:t>	</a:t>
            </a:r>
            <a:r>
              <a:rPr lang="en-US" sz="2000" dirty="0" err="1" smtClean="0">
                <a:solidFill>
                  <a:srgbClr val="800000"/>
                </a:solidFill>
                <a:latin typeface="Courier New" charset="0"/>
              </a:rPr>
              <a:t>printf</a:t>
            </a:r>
            <a:r>
              <a:rPr lang="en-US" sz="2000" dirty="0" smtClean="0">
                <a:solidFill>
                  <a:srgbClr val="800000"/>
                </a:solidFill>
                <a:latin typeface="Courier New" charset="0"/>
              </a:rPr>
              <a:t>(</a:t>
            </a:r>
            <a:r>
              <a:rPr lang="en-US" sz="2000" dirty="0">
                <a:solidFill>
                  <a:srgbClr val="800000"/>
                </a:solidFill>
                <a:latin typeface="Courier New" charset="0"/>
              </a:rPr>
              <a:t>"I am so </a:t>
            </a:r>
            <a:r>
              <a:rPr lang="en-US" sz="2000" dirty="0" smtClean="0">
                <a:solidFill>
                  <a:srgbClr val="800000"/>
                </a:solidFill>
                <a:latin typeface="Courier New" charset="0"/>
              </a:rPr>
              <a:t>smart\n"</a:t>
            </a:r>
            <a:r>
              <a:rPr lang="en-US" sz="2000" dirty="0">
                <a:solidFill>
                  <a:srgbClr val="800000"/>
                </a:solidFill>
                <a:latin typeface="Courier New" charset="0"/>
              </a:rPr>
              <a:t>);</a:t>
            </a:r>
          </a:p>
          <a:p>
            <a:pPr lvl="1" eaLnBrk="1" hangingPunct="1">
              <a:lnSpc>
                <a:spcPct val="75000"/>
              </a:lnSpc>
              <a:buFont typeface="Wingdings 2" charset="0"/>
              <a:buNone/>
            </a:pPr>
            <a:r>
              <a:rPr lang="en-US" sz="2000" dirty="0">
                <a:solidFill>
                  <a:srgbClr val="800000"/>
                </a:solidFill>
                <a:latin typeface="Courier New" charset="0"/>
              </a:rPr>
              <a:t>	</a:t>
            </a:r>
            <a:r>
              <a:rPr lang="en-US" sz="2000" dirty="0" err="1" smtClean="0">
                <a:solidFill>
                  <a:srgbClr val="800000"/>
                </a:solidFill>
                <a:latin typeface="Courier New" charset="0"/>
              </a:rPr>
              <a:t>printf</a:t>
            </a:r>
            <a:r>
              <a:rPr lang="en-US" sz="2000" dirty="0" smtClean="0">
                <a:solidFill>
                  <a:srgbClr val="800000"/>
                </a:solidFill>
                <a:latin typeface="Courier New" charset="0"/>
              </a:rPr>
              <a:t>(</a:t>
            </a:r>
            <a:r>
              <a:rPr lang="en-US" sz="2000" dirty="0">
                <a:solidFill>
                  <a:srgbClr val="800000"/>
                </a:solidFill>
                <a:latin typeface="Courier New" charset="0"/>
              </a:rPr>
              <a:t>"I am so </a:t>
            </a:r>
            <a:r>
              <a:rPr lang="en-US" sz="2000" dirty="0" smtClean="0">
                <a:solidFill>
                  <a:srgbClr val="800000"/>
                </a:solidFill>
                <a:latin typeface="Courier New" charset="0"/>
              </a:rPr>
              <a:t>smart\n"</a:t>
            </a:r>
            <a:r>
              <a:rPr lang="en-US" sz="2000" dirty="0">
                <a:solidFill>
                  <a:srgbClr val="800000"/>
                </a:solidFill>
                <a:latin typeface="Courier New" charset="0"/>
              </a:rPr>
              <a:t>);</a:t>
            </a:r>
          </a:p>
          <a:p>
            <a:pPr lvl="1" eaLnBrk="1" hangingPunct="1">
              <a:lnSpc>
                <a:spcPct val="75000"/>
              </a:lnSpc>
              <a:buFont typeface="Wingdings 2" charset="0"/>
              <a:buNone/>
            </a:pPr>
            <a:r>
              <a:rPr lang="en-US" sz="1600" dirty="0" smtClean="0">
                <a:latin typeface="Arial" charset="0"/>
              </a:rPr>
              <a:t>	</a:t>
            </a:r>
            <a:r>
              <a:rPr lang="en-US" sz="2000" dirty="0" err="1" smtClean="0">
                <a:latin typeface="Courier New"/>
                <a:cs typeface="Courier New"/>
              </a:rPr>
              <a:t>printf</a:t>
            </a:r>
            <a:r>
              <a:rPr lang="en-US" sz="2000" dirty="0" smtClean="0">
                <a:latin typeface="Courier New"/>
                <a:cs typeface="Courier New"/>
              </a:rPr>
              <a:t>("S-M-R-T ... I mean S-M-A-R-</a:t>
            </a:r>
            <a:r>
              <a:rPr lang="en-US" sz="2000" dirty="0" smtClean="0">
                <a:latin typeface="Courier New"/>
                <a:cs typeface="Courier New"/>
              </a:rPr>
              <a:t>T\n"</a:t>
            </a:r>
            <a:r>
              <a:rPr lang="en-US" sz="2000" dirty="0" smtClean="0">
                <a:latin typeface="Courier New"/>
                <a:cs typeface="Courier New"/>
              </a:rPr>
              <a:t>);</a:t>
            </a:r>
            <a:endParaRPr lang="en-US" sz="2000" dirty="0">
              <a:latin typeface="Courier New"/>
              <a:cs typeface="Courier New"/>
            </a:endParaRPr>
          </a:p>
          <a:p>
            <a:pPr lvl="1" eaLnBrk="1" hangingPunct="1">
              <a:lnSpc>
                <a:spcPct val="75000"/>
              </a:lnSpc>
              <a:buFont typeface="Wingdings 2" charset="0"/>
              <a:buNone/>
            </a:pPr>
            <a:endParaRPr lang="en-US" sz="1600" dirty="0">
              <a:latin typeface="Arial" charset="0"/>
            </a:endParaRPr>
          </a:p>
          <a:p>
            <a:pPr eaLnBrk="1" hangingPunct="1">
              <a:lnSpc>
                <a:spcPct val="80000"/>
              </a:lnSpc>
            </a:pPr>
            <a:r>
              <a:rPr lang="en-US" sz="2800" dirty="0" smtClean="0">
                <a:latin typeface="Arial" charset="0"/>
              </a:rPr>
              <a:t>C's </a:t>
            </a:r>
            <a:r>
              <a:rPr lang="en-US" sz="2800" b="1" dirty="0">
                <a:latin typeface="Courier New" charset="0"/>
              </a:rPr>
              <a:t>for</a:t>
            </a:r>
            <a:r>
              <a:rPr lang="en-US" sz="2800" b="1" dirty="0">
                <a:latin typeface="Arial" charset="0"/>
              </a:rPr>
              <a:t> loop</a:t>
            </a:r>
            <a:r>
              <a:rPr lang="en-US" sz="2800" dirty="0">
                <a:latin typeface="Arial" charset="0"/>
              </a:rPr>
              <a:t> statement performs a task many times.</a:t>
            </a:r>
          </a:p>
          <a:p>
            <a:pPr lvl="1" eaLnBrk="1" hangingPunct="1">
              <a:lnSpc>
                <a:spcPct val="70000"/>
              </a:lnSpc>
              <a:buFont typeface="Wingdings 2" charset="0"/>
              <a:buNone/>
            </a:pPr>
            <a:endParaRPr lang="en-US" sz="700" dirty="0">
              <a:latin typeface="Courier New" charset="0"/>
            </a:endParaRPr>
          </a:p>
          <a:p>
            <a:pPr lvl="1" eaLnBrk="1" hangingPunct="1">
              <a:lnSpc>
                <a:spcPct val="75000"/>
              </a:lnSpc>
              <a:buFont typeface="Wingdings 2" charset="0"/>
              <a:buNone/>
            </a:pPr>
            <a:r>
              <a:rPr lang="en-US" sz="2400" dirty="0">
                <a:latin typeface="Courier New" charset="0"/>
              </a:rPr>
              <a:t>	</a:t>
            </a:r>
            <a:r>
              <a:rPr lang="en-US" sz="2000" dirty="0" err="1" smtClean="0">
                <a:latin typeface="Courier New" charset="0"/>
              </a:rPr>
              <a:t>printf</a:t>
            </a:r>
            <a:r>
              <a:rPr lang="en-US" sz="2000" dirty="0" smtClean="0">
                <a:latin typeface="Courier New" charset="0"/>
              </a:rPr>
              <a:t>(</a:t>
            </a:r>
            <a:r>
              <a:rPr lang="en-US" sz="2000" dirty="0">
                <a:latin typeface="Courier New" charset="0"/>
              </a:rPr>
              <a:t>"Homer says:");</a:t>
            </a:r>
          </a:p>
          <a:p>
            <a:pPr lvl="1" eaLnBrk="1" hangingPunct="1">
              <a:lnSpc>
                <a:spcPct val="75000"/>
              </a:lnSpc>
              <a:buFont typeface="Wingdings 2" charset="0"/>
              <a:buNone/>
            </a:pPr>
            <a:endParaRPr lang="en-US" sz="600" b="1" dirty="0">
              <a:latin typeface="Courier New" charset="0"/>
            </a:endParaRPr>
          </a:p>
          <a:p>
            <a:pPr lvl="1" eaLnBrk="1" hangingPunct="1">
              <a:lnSpc>
                <a:spcPct val="75000"/>
              </a:lnSpc>
              <a:buFont typeface="Wingdings 2" charset="0"/>
              <a:buNone/>
            </a:pPr>
            <a:r>
              <a:rPr lang="en-US" sz="2000" b="1" dirty="0">
                <a:latin typeface="Courier New" charset="0"/>
              </a:rPr>
              <a:t>	</a:t>
            </a:r>
            <a:r>
              <a:rPr lang="en-US" sz="2000" b="1" dirty="0">
                <a:solidFill>
                  <a:srgbClr val="003399"/>
                </a:solidFill>
                <a:latin typeface="Courier New" charset="0"/>
              </a:rPr>
              <a:t>for (</a:t>
            </a:r>
            <a:r>
              <a:rPr lang="en-US" sz="2000" b="1" dirty="0" err="1">
                <a:solidFill>
                  <a:srgbClr val="003399"/>
                </a:solidFill>
                <a:latin typeface="Courier New" charset="0"/>
              </a:rPr>
              <a:t>int</a:t>
            </a:r>
            <a:r>
              <a:rPr lang="en-US" sz="2000" b="1" dirty="0">
                <a:solidFill>
                  <a:srgbClr val="003399"/>
                </a:solidFill>
                <a:latin typeface="Courier New" charset="0"/>
              </a:rPr>
              <a:t> </a:t>
            </a:r>
            <a:r>
              <a:rPr lang="en-US" sz="2000" b="1" dirty="0" err="1">
                <a:solidFill>
                  <a:srgbClr val="003399"/>
                </a:solidFill>
                <a:latin typeface="Courier New" charset="0"/>
              </a:rPr>
              <a:t>i</a:t>
            </a:r>
            <a:r>
              <a:rPr lang="en-US" sz="2000" b="1" dirty="0">
                <a:solidFill>
                  <a:srgbClr val="003399"/>
                </a:solidFill>
                <a:latin typeface="Courier New" charset="0"/>
              </a:rPr>
              <a:t> = 1; </a:t>
            </a:r>
            <a:r>
              <a:rPr lang="en-US" sz="2000" b="1" dirty="0" err="1">
                <a:solidFill>
                  <a:srgbClr val="003399"/>
                </a:solidFill>
                <a:latin typeface="Courier New" charset="0"/>
              </a:rPr>
              <a:t>i</a:t>
            </a:r>
            <a:r>
              <a:rPr lang="en-US" sz="2000" b="1" dirty="0">
                <a:solidFill>
                  <a:srgbClr val="003399"/>
                </a:solidFill>
                <a:latin typeface="Courier New" charset="0"/>
              </a:rPr>
              <a:t> &lt;= 4; </a:t>
            </a:r>
            <a:r>
              <a:rPr lang="en-US" sz="2000" b="1" dirty="0" err="1">
                <a:solidFill>
                  <a:srgbClr val="003399"/>
                </a:solidFill>
                <a:latin typeface="Courier New" charset="0"/>
              </a:rPr>
              <a:t>i</a:t>
            </a:r>
            <a:r>
              <a:rPr lang="en-US" sz="2000" b="1" dirty="0">
                <a:solidFill>
                  <a:srgbClr val="003399"/>
                </a:solidFill>
                <a:latin typeface="Courier New" charset="0"/>
              </a:rPr>
              <a:t>++) {</a:t>
            </a:r>
            <a:r>
              <a:rPr lang="en-US" sz="2000" b="1" dirty="0">
                <a:latin typeface="Courier New" charset="0"/>
              </a:rPr>
              <a:t>   </a:t>
            </a:r>
            <a:r>
              <a:rPr lang="en-US" sz="2000" b="1" dirty="0">
                <a:solidFill>
                  <a:srgbClr val="008000"/>
                </a:solidFill>
                <a:latin typeface="Courier New" charset="0"/>
              </a:rPr>
              <a:t>// repeat 4 times</a:t>
            </a:r>
          </a:p>
          <a:p>
            <a:pPr lvl="1" eaLnBrk="1" hangingPunct="1">
              <a:lnSpc>
                <a:spcPct val="75000"/>
              </a:lnSpc>
              <a:buFont typeface="Wingdings 2" charset="0"/>
              <a:buNone/>
            </a:pPr>
            <a:r>
              <a:rPr lang="en-US" sz="2000" b="1" dirty="0">
                <a:solidFill>
                  <a:srgbClr val="003399"/>
                </a:solidFill>
                <a:latin typeface="Courier New" charset="0"/>
              </a:rPr>
              <a:t>	    </a:t>
            </a:r>
            <a:r>
              <a:rPr lang="en-US" sz="2000" b="1" dirty="0" err="1" smtClean="0">
                <a:solidFill>
                  <a:srgbClr val="003399"/>
                </a:solidFill>
                <a:latin typeface="Courier New" charset="0"/>
              </a:rPr>
              <a:t>printf</a:t>
            </a:r>
            <a:r>
              <a:rPr lang="en-US" sz="2000" b="1" dirty="0" smtClean="0">
                <a:solidFill>
                  <a:srgbClr val="003399"/>
                </a:solidFill>
                <a:latin typeface="Courier New" charset="0"/>
              </a:rPr>
              <a:t>(</a:t>
            </a:r>
            <a:r>
              <a:rPr lang="en-US" sz="2000" b="1" dirty="0">
                <a:solidFill>
                  <a:srgbClr val="003399"/>
                </a:solidFill>
                <a:latin typeface="Courier New" charset="0"/>
              </a:rPr>
              <a:t>"I am so </a:t>
            </a:r>
            <a:r>
              <a:rPr lang="en-US" sz="2000" b="1" dirty="0" smtClean="0">
                <a:solidFill>
                  <a:srgbClr val="003399"/>
                </a:solidFill>
                <a:latin typeface="Courier New" charset="0"/>
              </a:rPr>
              <a:t>smart\n"</a:t>
            </a:r>
            <a:r>
              <a:rPr lang="en-US" sz="2000" b="1" dirty="0">
                <a:solidFill>
                  <a:srgbClr val="003399"/>
                </a:solidFill>
                <a:latin typeface="Courier New" charset="0"/>
              </a:rPr>
              <a:t>);</a:t>
            </a:r>
          </a:p>
          <a:p>
            <a:pPr lvl="1" eaLnBrk="1" hangingPunct="1">
              <a:lnSpc>
                <a:spcPct val="75000"/>
              </a:lnSpc>
              <a:buFont typeface="Wingdings 2" charset="0"/>
              <a:buNone/>
            </a:pPr>
            <a:r>
              <a:rPr lang="en-US" sz="2000" b="1" dirty="0">
                <a:solidFill>
                  <a:srgbClr val="003399"/>
                </a:solidFill>
                <a:latin typeface="Courier New" charset="0"/>
              </a:rPr>
              <a:t>	}</a:t>
            </a:r>
          </a:p>
          <a:p>
            <a:pPr lvl="1" eaLnBrk="1" hangingPunct="1">
              <a:lnSpc>
                <a:spcPct val="75000"/>
              </a:lnSpc>
              <a:buFont typeface="Wingdings 2" charset="0"/>
              <a:buNone/>
            </a:pPr>
            <a:endParaRPr lang="en-US" sz="600" dirty="0">
              <a:latin typeface="Courier New" charset="0"/>
            </a:endParaRPr>
          </a:p>
          <a:p>
            <a:pPr lvl="1" eaLnBrk="1" hangingPunct="1">
              <a:lnSpc>
                <a:spcPct val="75000"/>
              </a:lnSpc>
              <a:buFont typeface="Wingdings 2" charset="0"/>
              <a:buNone/>
            </a:pPr>
            <a:r>
              <a:rPr lang="en-US" sz="2000" dirty="0">
                <a:latin typeface="Courier New" charset="0"/>
              </a:rPr>
              <a:t>	</a:t>
            </a:r>
            <a:r>
              <a:rPr lang="en-US" sz="2000" dirty="0" err="1" smtClean="0">
                <a:latin typeface="Courier New" charset="0"/>
              </a:rPr>
              <a:t>printf</a:t>
            </a:r>
            <a:r>
              <a:rPr lang="en-US" sz="2000" dirty="0" smtClean="0">
                <a:latin typeface="Courier New" charset="0"/>
              </a:rPr>
              <a:t>(</a:t>
            </a:r>
            <a:r>
              <a:rPr lang="en-US" sz="2000" dirty="0">
                <a:latin typeface="Courier New" charset="0"/>
              </a:rPr>
              <a:t>"S-M-R-T... I mean S-M-A-R-</a:t>
            </a:r>
            <a:r>
              <a:rPr lang="en-US" sz="2000" dirty="0" smtClean="0">
                <a:latin typeface="Courier New" charset="0"/>
              </a:rPr>
              <a:t>T\n"</a:t>
            </a:r>
            <a:r>
              <a:rPr lang="en-US" sz="2000" dirty="0">
                <a:latin typeface="Courier New" charset="0"/>
              </a:rPr>
              <a:t>);</a:t>
            </a:r>
          </a:p>
        </p:txBody>
      </p:sp>
    </p:spTree>
    <p:extLst>
      <p:ext uri="{BB962C8B-B14F-4D97-AF65-F5344CB8AC3E}">
        <p14:creationId xmlns:p14="http://schemas.microsoft.com/office/powerpoint/2010/main" val="14617977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3331">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333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473539" name="Rectangle 3"/>
          <p:cNvSpPr>
            <a:spLocks noGrp="1" noChangeArrowheads="1"/>
          </p:cNvSpPr>
          <p:nvPr>
            <p:ph idx="4294967295"/>
          </p:nvPr>
        </p:nvSpPr>
        <p:spPr/>
        <p:txBody>
          <a:bodyPr>
            <a:normAutofit/>
          </a:bodyPr>
          <a:lstStyle/>
          <a:p>
            <a:pPr eaLnBrk="1" hangingPunct="1"/>
            <a:r>
              <a:rPr lang="en-US" dirty="0">
                <a:latin typeface="Arial" charset="0"/>
              </a:rPr>
              <a:t>What is the output of the following nested </a:t>
            </a:r>
            <a:r>
              <a:rPr lang="en-US" dirty="0">
                <a:latin typeface="Courier New" charset="0"/>
              </a:rPr>
              <a:t>for</a:t>
            </a:r>
            <a:r>
              <a:rPr lang="en-US" dirty="0">
                <a:latin typeface="Arial" charset="0"/>
              </a:rPr>
              <a:t> loops?</a:t>
            </a:r>
          </a:p>
          <a:p>
            <a:pPr lvl="1" eaLnBrk="1" hangingPunct="1">
              <a:lnSpc>
                <a:spcPct val="80000"/>
              </a:lnSpc>
              <a:buFont typeface="Wingdings" charset="0"/>
              <a:buNone/>
            </a:pPr>
            <a:endParaRPr lang="en-US" sz="900" dirty="0">
              <a:latin typeface="Arial" charset="0"/>
            </a:endParaRP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1; </a:t>
            </a:r>
            <a:r>
              <a:rPr lang="en-US" sz="2400" dirty="0" err="1">
                <a:latin typeface="Courier New" charset="0"/>
              </a:rPr>
              <a:t>i</a:t>
            </a:r>
            <a:r>
              <a:rPr lang="en-US" sz="2400" dirty="0">
                <a:latin typeface="Courier New" charset="0"/>
              </a:rPr>
              <a:t> &lt;= 5; </a:t>
            </a:r>
            <a:r>
              <a:rPr lang="en-US" sz="2400" dirty="0" err="1">
                <a:latin typeface="Courier New" charset="0"/>
              </a:rPr>
              <a:t>i</a:t>
            </a:r>
            <a:r>
              <a:rPr lang="en-US" sz="2400" dirty="0">
                <a:latin typeface="Courier New" charset="0"/>
              </a:rPr>
              <a:t>++) {</a:t>
            </a: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a:t>
            </a:r>
            <a:r>
              <a:rPr lang="en-US" sz="2400" b="1" dirty="0" err="1">
                <a:latin typeface="Courier New" charset="0"/>
              </a:rPr>
              <a:t>i</a:t>
            </a:r>
            <a:r>
              <a:rPr lang="en-US" sz="2400" dirty="0">
                <a:latin typeface="Courier New" charset="0"/>
              </a:rPr>
              <a:t>; j++)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err="1">
                <a:latin typeface="Courier New" charset="0"/>
              </a:rPr>
              <a:t>i</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endParaRPr lang="en-US" sz="1800" dirty="0">
              <a:latin typeface="Arial" charset="0"/>
            </a:endParaRPr>
          </a:p>
        </p:txBody>
      </p:sp>
    </p:spTree>
    <p:extLst>
      <p:ext uri="{BB962C8B-B14F-4D97-AF65-F5344CB8AC3E}">
        <p14:creationId xmlns:p14="http://schemas.microsoft.com/office/powerpoint/2010/main" val="3721245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473539" name="Rectangle 3"/>
          <p:cNvSpPr>
            <a:spLocks noGrp="1" noChangeArrowheads="1"/>
          </p:cNvSpPr>
          <p:nvPr>
            <p:ph idx="4294967295"/>
          </p:nvPr>
        </p:nvSpPr>
        <p:spPr/>
        <p:txBody>
          <a:bodyPr>
            <a:normAutofit fontScale="92500" lnSpcReduction="20000"/>
          </a:bodyPr>
          <a:lstStyle/>
          <a:p>
            <a:pPr eaLnBrk="1" hangingPunct="1"/>
            <a:r>
              <a:rPr lang="en-US" dirty="0">
                <a:latin typeface="Arial" charset="0"/>
              </a:rPr>
              <a:t>What is the output of the following nested </a:t>
            </a:r>
            <a:r>
              <a:rPr lang="en-US" dirty="0">
                <a:latin typeface="Courier New" charset="0"/>
              </a:rPr>
              <a:t>for</a:t>
            </a:r>
            <a:r>
              <a:rPr lang="en-US" dirty="0">
                <a:latin typeface="Arial" charset="0"/>
              </a:rPr>
              <a:t> loops?</a:t>
            </a:r>
          </a:p>
          <a:p>
            <a:pPr lvl="1" eaLnBrk="1" hangingPunct="1">
              <a:lnSpc>
                <a:spcPct val="80000"/>
              </a:lnSpc>
              <a:buFont typeface="Wingdings" charset="0"/>
              <a:buNone/>
            </a:pPr>
            <a:endParaRPr lang="en-US" sz="900" dirty="0">
              <a:latin typeface="Arial" charset="0"/>
            </a:endParaRP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1; </a:t>
            </a:r>
            <a:r>
              <a:rPr lang="en-US" sz="2400" dirty="0" err="1">
                <a:latin typeface="Courier New" charset="0"/>
              </a:rPr>
              <a:t>i</a:t>
            </a:r>
            <a:r>
              <a:rPr lang="en-US" sz="2400" dirty="0">
                <a:latin typeface="Courier New" charset="0"/>
              </a:rPr>
              <a:t> &lt;= 5; </a:t>
            </a:r>
            <a:r>
              <a:rPr lang="en-US" sz="2400" dirty="0" err="1">
                <a:latin typeface="Courier New" charset="0"/>
              </a:rPr>
              <a:t>i</a:t>
            </a:r>
            <a:r>
              <a:rPr lang="en-US" sz="2400" dirty="0">
                <a:latin typeface="Courier New" charset="0"/>
              </a:rPr>
              <a:t>++) {</a:t>
            </a:r>
          </a:p>
          <a:p>
            <a:pPr lvl="1"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a:t>
            </a:r>
            <a:r>
              <a:rPr lang="en-US" sz="2400" b="1" dirty="0" err="1">
                <a:latin typeface="Courier New" charset="0"/>
              </a:rPr>
              <a:t>i</a:t>
            </a:r>
            <a:r>
              <a:rPr lang="en-US" sz="2400" dirty="0">
                <a:latin typeface="Courier New" charset="0"/>
              </a:rPr>
              <a:t>; j++)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err="1">
                <a:latin typeface="Courier New" charset="0"/>
              </a:rPr>
              <a:t>i</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lvl="1" eaLnBrk="1" hangingPunct="1">
              <a:lnSpc>
                <a:spcPct val="80000"/>
              </a:lnSpc>
              <a:buFont typeface="Wingdings" charset="0"/>
              <a:buNone/>
            </a:pPr>
            <a:r>
              <a:rPr lang="en-US" sz="2400" dirty="0">
                <a:latin typeface="Courier New" charset="0"/>
              </a:rPr>
              <a:t>	}</a:t>
            </a:r>
          </a:p>
          <a:p>
            <a:pPr lvl="1" eaLnBrk="1" hangingPunct="1">
              <a:lnSpc>
                <a:spcPct val="80000"/>
              </a:lnSpc>
              <a:buFont typeface="Wingdings" charset="0"/>
              <a:buNone/>
            </a:pPr>
            <a:endParaRPr lang="en-US" sz="1800" dirty="0">
              <a:latin typeface="Arial" charset="0"/>
            </a:endParaRPr>
          </a:p>
          <a:p>
            <a:pPr eaLnBrk="1" hangingPunct="1"/>
            <a:r>
              <a:rPr lang="en-US" dirty="0">
                <a:latin typeface="Arial" charset="0"/>
              </a:rPr>
              <a:t>Output:</a:t>
            </a:r>
          </a:p>
          <a:p>
            <a:pPr lvl="1" eaLnBrk="1" hangingPunct="1">
              <a:lnSpc>
                <a:spcPct val="70000"/>
              </a:lnSpc>
              <a:buFont typeface="Wingdings" charset="0"/>
              <a:buNone/>
            </a:pPr>
            <a:endParaRPr lang="en-US" sz="800" dirty="0">
              <a:latin typeface="Courier New" charset="0"/>
            </a:endParaRPr>
          </a:p>
          <a:p>
            <a:pPr lvl="1" eaLnBrk="1" hangingPunct="1">
              <a:lnSpc>
                <a:spcPct val="70000"/>
              </a:lnSpc>
              <a:buFont typeface="Wingdings" charset="0"/>
              <a:buNone/>
            </a:pPr>
            <a:r>
              <a:rPr lang="en-US" sz="1800" dirty="0">
                <a:latin typeface="Courier New" charset="0"/>
              </a:rPr>
              <a:t>	1</a:t>
            </a:r>
          </a:p>
          <a:p>
            <a:pPr lvl="1" eaLnBrk="1" hangingPunct="1">
              <a:lnSpc>
                <a:spcPct val="70000"/>
              </a:lnSpc>
              <a:buFont typeface="Wingdings" charset="0"/>
              <a:buNone/>
            </a:pPr>
            <a:r>
              <a:rPr lang="en-US" sz="1800" dirty="0">
                <a:latin typeface="Courier New" charset="0"/>
              </a:rPr>
              <a:t>	22</a:t>
            </a:r>
          </a:p>
          <a:p>
            <a:pPr lvl="1" eaLnBrk="1" hangingPunct="1">
              <a:lnSpc>
                <a:spcPct val="70000"/>
              </a:lnSpc>
              <a:buFont typeface="Wingdings" charset="0"/>
              <a:buNone/>
            </a:pPr>
            <a:r>
              <a:rPr lang="en-US" sz="1800" dirty="0">
                <a:latin typeface="Courier New" charset="0"/>
              </a:rPr>
              <a:t>	333</a:t>
            </a:r>
          </a:p>
          <a:p>
            <a:pPr lvl="1" eaLnBrk="1" hangingPunct="1">
              <a:lnSpc>
                <a:spcPct val="70000"/>
              </a:lnSpc>
              <a:buFont typeface="Wingdings" charset="0"/>
              <a:buNone/>
            </a:pPr>
            <a:r>
              <a:rPr lang="en-US" sz="1800" dirty="0">
                <a:latin typeface="Courier New" charset="0"/>
              </a:rPr>
              <a:t>	4444</a:t>
            </a:r>
          </a:p>
          <a:p>
            <a:pPr lvl="1" eaLnBrk="1" hangingPunct="1">
              <a:lnSpc>
                <a:spcPct val="70000"/>
              </a:lnSpc>
              <a:buFont typeface="Wingdings" charset="0"/>
              <a:buNone/>
            </a:pPr>
            <a:r>
              <a:rPr lang="en-US" sz="1800" dirty="0">
                <a:latin typeface="Courier New" charset="0"/>
              </a:rPr>
              <a:t>	55555</a:t>
            </a:r>
          </a:p>
        </p:txBody>
      </p:sp>
    </p:spTree>
    <p:extLst>
      <p:ext uri="{BB962C8B-B14F-4D97-AF65-F5344CB8AC3E}">
        <p14:creationId xmlns:p14="http://schemas.microsoft.com/office/powerpoint/2010/main" val="2588501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353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353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3539">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353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3539">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3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dirty="0" smtClean="0">
                <a:solidFill>
                  <a:srgbClr val="4F6228"/>
                </a:solidFill>
                <a:latin typeface="Arial" charset="0"/>
              </a:rPr>
              <a:t>Question</a:t>
            </a:r>
            <a:endParaRPr lang="en-US" b="1" dirty="0">
              <a:solidFill>
                <a:srgbClr val="4F6228"/>
              </a:solidFill>
              <a:latin typeface="Arial" charset="0"/>
            </a:endParaRPr>
          </a:p>
        </p:txBody>
      </p:sp>
      <p:sp>
        <p:nvSpPr>
          <p:cNvPr id="3" name="Content Placeholder 2"/>
          <p:cNvSpPr>
            <a:spLocks noGrp="1"/>
          </p:cNvSpPr>
          <p:nvPr>
            <p:ph idx="1"/>
          </p:nvPr>
        </p:nvSpPr>
        <p:spPr/>
        <p:txBody>
          <a:bodyPr/>
          <a:lstStyle/>
          <a:p>
            <a:pPr>
              <a:buFont typeface="Marlett" pitchFamily="2" charset="2"/>
              <a:buChar char="8"/>
              <a:defRPr/>
            </a:pPr>
            <a:r>
              <a:rPr lang="en-US" dirty="0" smtClean="0">
                <a:ea typeface="+mn-ea"/>
              </a:rPr>
              <a:t>What is output by the following code?</a:t>
            </a:r>
          </a:p>
          <a:p>
            <a:pPr marL="0" indent="0">
              <a:spcBef>
                <a:spcPts val="0"/>
              </a:spcBef>
              <a:buFont typeface="Marlett" pitchFamily="2" charset="2"/>
              <a:buNone/>
              <a:defRPr/>
            </a:pPr>
            <a:r>
              <a:rPr lang="en-US" sz="2800" dirty="0" smtClean="0">
                <a:latin typeface="Courier" pitchFamily="49" charset="0"/>
                <a:ea typeface="+mn-ea"/>
              </a:rPr>
              <a:t>int total = 0;</a:t>
            </a:r>
          </a:p>
          <a:p>
            <a:pPr marL="0" indent="0">
              <a:spcBef>
                <a:spcPts val="0"/>
              </a:spcBef>
              <a:buFont typeface="Marlett" pitchFamily="2" charset="2"/>
              <a:buNone/>
              <a:defRPr/>
            </a:pPr>
            <a:r>
              <a:rPr lang="en-US" sz="2800" dirty="0" smtClean="0">
                <a:latin typeface="Courier" pitchFamily="49" charset="0"/>
                <a:ea typeface="+mn-ea"/>
              </a:rPr>
              <a:t>for(int </a:t>
            </a:r>
            <a:r>
              <a:rPr lang="en-US" sz="2800" dirty="0" err="1" smtClean="0">
                <a:latin typeface="Courier" pitchFamily="49" charset="0"/>
                <a:ea typeface="+mn-ea"/>
              </a:rPr>
              <a:t>i</a:t>
            </a:r>
            <a:r>
              <a:rPr lang="en-US" sz="2800" dirty="0" smtClean="0">
                <a:latin typeface="Courier" pitchFamily="49" charset="0"/>
                <a:ea typeface="+mn-ea"/>
              </a:rPr>
              <a:t> = 1; </a:t>
            </a:r>
            <a:r>
              <a:rPr lang="en-US" sz="2800" dirty="0" err="1" smtClean="0">
                <a:latin typeface="Courier" pitchFamily="49" charset="0"/>
                <a:ea typeface="+mn-ea"/>
              </a:rPr>
              <a:t>i</a:t>
            </a:r>
            <a:r>
              <a:rPr lang="en-US" sz="2800" dirty="0" smtClean="0">
                <a:latin typeface="Courier" pitchFamily="49" charset="0"/>
                <a:ea typeface="+mn-ea"/>
              </a:rPr>
              <a:t> &lt;= 4; </a:t>
            </a:r>
            <a:r>
              <a:rPr lang="en-US" sz="2800" dirty="0" err="1" smtClean="0">
                <a:latin typeface="Courier" pitchFamily="49" charset="0"/>
                <a:ea typeface="+mn-ea"/>
              </a:rPr>
              <a:t>i</a:t>
            </a:r>
            <a:r>
              <a:rPr lang="en-US" sz="2800" dirty="0" smtClean="0">
                <a:latin typeface="Courier" pitchFamily="49" charset="0"/>
                <a:ea typeface="+mn-ea"/>
              </a:rPr>
              <a:t>++) {</a:t>
            </a:r>
          </a:p>
          <a:p>
            <a:pPr marL="0" indent="0">
              <a:spcBef>
                <a:spcPts val="0"/>
              </a:spcBef>
              <a:buFont typeface="Marlett" pitchFamily="2" charset="2"/>
              <a:buNone/>
              <a:defRPr/>
            </a:pPr>
            <a:r>
              <a:rPr lang="en-US" sz="2800" dirty="0">
                <a:latin typeface="Courier" pitchFamily="49" charset="0"/>
                <a:ea typeface="+mn-ea"/>
              </a:rPr>
              <a:t> </a:t>
            </a:r>
            <a:r>
              <a:rPr lang="en-US" sz="2800" dirty="0" smtClean="0">
                <a:latin typeface="Courier" pitchFamily="49" charset="0"/>
                <a:ea typeface="+mn-ea"/>
              </a:rPr>
              <a:t>   for(int j = 1; j &lt;= i; j++) {</a:t>
            </a:r>
          </a:p>
          <a:p>
            <a:pPr marL="0" indent="0">
              <a:spcBef>
                <a:spcPts val="0"/>
              </a:spcBef>
              <a:buFont typeface="Marlett" pitchFamily="2" charset="2"/>
              <a:buNone/>
              <a:defRPr/>
            </a:pPr>
            <a:r>
              <a:rPr lang="en-US" sz="2800" dirty="0">
                <a:latin typeface="Courier" pitchFamily="49" charset="0"/>
                <a:ea typeface="+mn-ea"/>
              </a:rPr>
              <a:t> </a:t>
            </a:r>
            <a:r>
              <a:rPr lang="en-US" sz="2800" dirty="0" smtClean="0">
                <a:latin typeface="Courier" pitchFamily="49" charset="0"/>
                <a:ea typeface="+mn-ea"/>
              </a:rPr>
              <a:t>       total += i;</a:t>
            </a:r>
          </a:p>
          <a:p>
            <a:pPr marL="0" indent="0">
              <a:spcBef>
                <a:spcPts val="0"/>
              </a:spcBef>
              <a:buFont typeface="Marlett" pitchFamily="2" charset="2"/>
              <a:buNone/>
              <a:defRPr/>
            </a:pPr>
            <a:r>
              <a:rPr lang="en-US" sz="2800" dirty="0">
                <a:latin typeface="Courier" pitchFamily="49" charset="0"/>
                <a:ea typeface="+mn-ea"/>
              </a:rPr>
              <a:t> </a:t>
            </a:r>
            <a:r>
              <a:rPr lang="en-US" sz="2800" dirty="0" smtClean="0">
                <a:latin typeface="Courier" pitchFamily="49" charset="0"/>
                <a:ea typeface="+mn-ea"/>
              </a:rPr>
              <a:t>   }</a:t>
            </a:r>
          </a:p>
          <a:p>
            <a:pPr marL="0" indent="0">
              <a:spcBef>
                <a:spcPts val="0"/>
              </a:spcBef>
              <a:buFont typeface="Marlett" pitchFamily="2" charset="2"/>
              <a:buNone/>
              <a:defRPr/>
            </a:pPr>
            <a:r>
              <a:rPr lang="en-US" sz="2800" dirty="0" smtClean="0">
                <a:latin typeface="Courier" pitchFamily="49" charset="0"/>
                <a:ea typeface="+mn-ea"/>
              </a:rPr>
              <a:t>}</a:t>
            </a:r>
          </a:p>
          <a:p>
            <a:pPr marL="0" indent="0">
              <a:spcBef>
                <a:spcPts val="0"/>
              </a:spcBef>
              <a:buFont typeface="Marlett" pitchFamily="2" charset="2"/>
              <a:buNone/>
              <a:defRPr/>
            </a:pPr>
            <a:r>
              <a:rPr lang="en-US" sz="2800" dirty="0" err="1" smtClean="0">
                <a:latin typeface="Courier" pitchFamily="49" charset="0"/>
              </a:rPr>
              <a:t>printf</a:t>
            </a:r>
            <a:r>
              <a:rPr lang="en-US" sz="2800" dirty="0" smtClean="0">
                <a:latin typeface="Courier" pitchFamily="49" charset="0"/>
                <a:ea typeface="+mn-ea"/>
              </a:rPr>
              <a:t>(total);</a:t>
            </a:r>
          </a:p>
          <a:p>
            <a:pPr marL="0" indent="0">
              <a:spcBef>
                <a:spcPts val="0"/>
              </a:spcBef>
              <a:buFont typeface="Marlett" pitchFamily="2" charset="2"/>
              <a:buNone/>
              <a:defRPr/>
            </a:pPr>
            <a:endParaRPr lang="en-US" sz="2800" dirty="0" smtClean="0">
              <a:latin typeface="+mj-lt"/>
              <a:ea typeface="+mn-ea"/>
            </a:endParaRPr>
          </a:p>
          <a:p>
            <a:pPr marL="0" indent="0">
              <a:spcBef>
                <a:spcPts val="0"/>
              </a:spcBef>
              <a:buFont typeface="Marlett" pitchFamily="2" charset="2"/>
              <a:buNone/>
              <a:defRPr/>
            </a:pPr>
            <a:r>
              <a:rPr lang="en-US" sz="2800" dirty="0" smtClean="0">
                <a:latin typeface="+mj-lt"/>
                <a:ea typeface="+mn-ea"/>
              </a:rPr>
              <a:t>A. 10		B. 20		C. 30		D. 40		E. 50</a:t>
            </a:r>
          </a:p>
        </p:txBody>
      </p:sp>
    </p:spTree>
    <p:extLst>
      <p:ext uri="{BB962C8B-B14F-4D97-AF65-F5344CB8AC3E}">
        <p14:creationId xmlns:p14="http://schemas.microsoft.com/office/powerpoint/2010/main" val="90423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4411663" y="2170113"/>
            <a:ext cx="1684337" cy="420687"/>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24579" name="Rectangle 4"/>
          <p:cNvSpPr>
            <a:spLocks noChangeArrowheads="1"/>
          </p:cNvSpPr>
          <p:nvPr/>
        </p:nvSpPr>
        <p:spPr bwMode="auto">
          <a:xfrm>
            <a:off x="6096000" y="4953000"/>
            <a:ext cx="762000" cy="38100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24580" name="Rectangle 2"/>
          <p:cNvSpPr>
            <a:spLocks noGrp="1" noChangeArrowheads="1"/>
          </p:cNvSpPr>
          <p:nvPr>
            <p:ph type="title" idx="4294967295"/>
          </p:nvPr>
        </p:nvSpPr>
        <p:spPr>
          <a:xfrm>
            <a:off x="685800" y="-228600"/>
            <a:ext cx="7772400" cy="1143000"/>
          </a:xfrm>
        </p:spPr>
        <p:txBody>
          <a:bodyPr/>
          <a:lstStyle/>
          <a:p>
            <a:pPr eaLnBrk="1" hangingPunct="1"/>
            <a:r>
              <a:rPr lang="en-US" b="1" dirty="0">
                <a:solidFill>
                  <a:srgbClr val="4F6228"/>
                </a:solidFill>
                <a:latin typeface="Arial" charset="0"/>
              </a:rPr>
              <a:t>Common errors</a:t>
            </a:r>
          </a:p>
        </p:txBody>
      </p:sp>
      <p:sp>
        <p:nvSpPr>
          <p:cNvPr id="24581" name="Rectangle 3"/>
          <p:cNvSpPr>
            <a:spLocks noGrp="1" noChangeArrowheads="1"/>
          </p:cNvSpPr>
          <p:nvPr>
            <p:ph idx="4294967295"/>
          </p:nvPr>
        </p:nvSpPr>
        <p:spPr>
          <a:xfrm>
            <a:off x="457200" y="991145"/>
            <a:ext cx="8686800" cy="5550042"/>
          </a:xfrm>
        </p:spPr>
        <p:txBody>
          <a:bodyPr>
            <a:normAutofit fontScale="77500" lnSpcReduction="20000"/>
          </a:bodyPr>
          <a:lstStyle/>
          <a:p>
            <a:pPr eaLnBrk="1" hangingPunct="1"/>
            <a:r>
              <a:rPr lang="en-US" dirty="0">
                <a:latin typeface="Arial" charset="0"/>
              </a:rPr>
              <a:t>Both of the following sets of code produce </a:t>
            </a:r>
            <a:r>
              <a:rPr lang="en-US" i="1" dirty="0">
                <a:latin typeface="Arial" charset="0"/>
              </a:rPr>
              <a:t>infinite loops</a:t>
            </a:r>
            <a:r>
              <a:rPr lang="en-US" dirty="0">
                <a:latin typeface="Arial" charset="0"/>
              </a:rPr>
              <a:t>:</a:t>
            </a:r>
          </a:p>
          <a:p>
            <a:pPr lvl="1" eaLnBrk="1" hangingPunct="1">
              <a:spcBef>
                <a:spcPts val="200"/>
              </a:spcBef>
              <a:buFont typeface="Wingdings" charset="0"/>
              <a:buNone/>
            </a:pPr>
            <a:endParaRPr lang="en-US" sz="800" dirty="0">
              <a:latin typeface="Courier New" charset="0"/>
            </a:endParaRPr>
          </a:p>
          <a:p>
            <a:pPr lvl="1" eaLnBrk="1" hangingPunct="1">
              <a:spcBef>
                <a:spcPts val="200"/>
              </a:spcBef>
              <a:buFont typeface="Wingdings" charset="0"/>
              <a:buNone/>
            </a:pPr>
            <a:r>
              <a:rPr lang="en-US" sz="2400" dirty="0">
                <a:latin typeface="Courier New" charset="0"/>
              </a:rPr>
              <a:t>	</a:t>
            </a:r>
            <a:endParaRPr lang="en-US" sz="2400" dirty="0" smtClean="0">
              <a:latin typeface="Courier New" charset="0"/>
            </a:endParaRPr>
          </a:p>
          <a:p>
            <a:pPr lvl="1" eaLnBrk="1" hangingPunct="1">
              <a:spcBef>
                <a:spcPts val="200"/>
              </a:spcBef>
              <a:buFont typeface="Wingdings" charset="0"/>
              <a:buNone/>
            </a:pPr>
            <a:endParaRPr lang="en-US" sz="2400" dirty="0">
              <a:latin typeface="Courier New" charset="0"/>
            </a:endParaRPr>
          </a:p>
          <a:p>
            <a:pPr lvl="1" eaLnBrk="1" hangingPunct="1">
              <a:spcBef>
                <a:spcPts val="200"/>
              </a:spcBef>
              <a:buFont typeface="Wingdings" charset="0"/>
              <a:buNone/>
            </a:pPr>
            <a:r>
              <a:rPr lang="en-US" dirty="0" smtClean="0">
                <a:latin typeface="Courier New" charset="0"/>
              </a:rPr>
              <a:t>for </a:t>
            </a:r>
            <a:r>
              <a:rPr lang="en-US" dirty="0">
                <a:latin typeface="Courier New" charset="0"/>
              </a:rPr>
              <a:t>(</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 1; </a:t>
            </a:r>
            <a:r>
              <a:rPr lang="en-US" dirty="0" err="1">
                <a:latin typeface="Courier New" charset="0"/>
              </a:rPr>
              <a:t>i</a:t>
            </a:r>
            <a:r>
              <a:rPr lang="en-US" dirty="0">
                <a:latin typeface="Courier New" charset="0"/>
              </a:rPr>
              <a:t> &lt;= 5; </a:t>
            </a:r>
            <a:r>
              <a:rPr lang="en-US" dirty="0" err="1">
                <a:latin typeface="Courier New" charset="0"/>
              </a:rPr>
              <a:t>i</a:t>
            </a:r>
            <a:r>
              <a:rPr lang="en-US" dirty="0">
                <a:latin typeface="Courier New" charset="0"/>
              </a:rPr>
              <a:t>++) {</a:t>
            </a:r>
          </a:p>
          <a:p>
            <a:pPr lvl="1" eaLnBrk="1" hangingPunct="1">
              <a:spcBef>
                <a:spcPts val="200"/>
              </a:spcBef>
              <a:buFont typeface="Wingdings" charset="0"/>
              <a:buNone/>
            </a:pPr>
            <a:r>
              <a:rPr lang="en-US" dirty="0">
                <a:latin typeface="Courier New" charset="0"/>
              </a:rPr>
              <a:t>	    for (</a:t>
            </a:r>
            <a:r>
              <a:rPr lang="en-US" dirty="0" err="1">
                <a:latin typeface="Courier New" charset="0"/>
              </a:rPr>
              <a:t>int</a:t>
            </a:r>
            <a:r>
              <a:rPr lang="en-US" dirty="0">
                <a:latin typeface="Courier New" charset="0"/>
              </a:rPr>
              <a:t> j = 1; </a:t>
            </a:r>
            <a:r>
              <a:rPr lang="en-US" b="1" dirty="0" err="1">
                <a:solidFill>
                  <a:srgbClr val="A50021"/>
                </a:solidFill>
                <a:latin typeface="Courier New" charset="0"/>
              </a:rPr>
              <a:t>i</a:t>
            </a:r>
            <a:r>
              <a:rPr lang="en-US" b="1" dirty="0">
                <a:solidFill>
                  <a:srgbClr val="A50021"/>
                </a:solidFill>
                <a:latin typeface="Courier New" charset="0"/>
              </a:rPr>
              <a:t> &lt;= 10</a:t>
            </a:r>
            <a:r>
              <a:rPr lang="en-US" dirty="0">
                <a:latin typeface="Courier New" charset="0"/>
              </a:rPr>
              <a:t>; j++) {</a:t>
            </a:r>
          </a:p>
          <a:p>
            <a:pPr lvl="1" eaLnBrk="1" hangingPunct="1">
              <a:spcBef>
                <a:spcPts val="200"/>
              </a:spcBef>
              <a:buFont typeface="Wingdings" charset="0"/>
              <a:buNone/>
            </a:pPr>
            <a:r>
              <a:rPr lang="en-US" dirty="0">
                <a:latin typeface="Courier New" charset="0"/>
              </a:rPr>
              <a:t>	       </a:t>
            </a:r>
            <a:r>
              <a:rPr lang="en-US" dirty="0" smtClean="0">
                <a:latin typeface="Courier New" charset="0"/>
              </a:rPr>
              <a:t> </a:t>
            </a:r>
            <a:r>
              <a:rPr lang="en-US" dirty="0" err="1" smtClean="0">
                <a:latin typeface="Courier New" charset="0"/>
              </a:rPr>
              <a:t>printf</a:t>
            </a:r>
            <a:r>
              <a:rPr lang="en-US" dirty="0" smtClean="0">
                <a:latin typeface="Courier New" charset="0"/>
              </a:rPr>
              <a:t>(</a:t>
            </a:r>
            <a:r>
              <a:rPr lang="en-US" dirty="0">
                <a:latin typeface="Courier New" charset="0"/>
              </a:rPr>
              <a:t>"*");</a:t>
            </a:r>
          </a:p>
          <a:p>
            <a:pPr lvl="1" eaLnBrk="1" hangingPunct="1">
              <a:spcBef>
                <a:spcPts val="200"/>
              </a:spcBef>
              <a:buFont typeface="Wingdings" charset="0"/>
              <a:buNone/>
            </a:pPr>
            <a:r>
              <a:rPr lang="en-US" dirty="0">
                <a:latin typeface="Courier New" charset="0"/>
              </a:rPr>
              <a:t>	    }</a:t>
            </a:r>
          </a:p>
          <a:p>
            <a:pPr lvl="1" eaLnBrk="1" hangingPunct="1">
              <a:spcBef>
                <a:spcPts val="200"/>
              </a:spcBef>
              <a:buFont typeface="Wingdings" charset="0"/>
              <a:buNone/>
            </a:pPr>
            <a:r>
              <a:rPr lang="en-US" dirty="0">
                <a:latin typeface="Courier New" charset="0"/>
              </a:rPr>
              <a:t>	    </a:t>
            </a:r>
            <a:r>
              <a:rPr lang="en-US" dirty="0" err="1" smtClean="0">
                <a:latin typeface="Courier New" charset="0"/>
              </a:rPr>
              <a:t>printf</a:t>
            </a:r>
            <a:r>
              <a:rPr lang="en-US" dirty="0" smtClean="0">
                <a:latin typeface="Courier New" charset="0"/>
              </a:rPr>
              <a:t>("\n")</a:t>
            </a:r>
            <a:r>
              <a:rPr lang="en-US" dirty="0">
                <a:latin typeface="Courier New" charset="0"/>
              </a:rPr>
              <a:t>;</a:t>
            </a:r>
          </a:p>
          <a:p>
            <a:pPr lvl="1" eaLnBrk="1" hangingPunct="1">
              <a:spcBef>
                <a:spcPts val="200"/>
              </a:spcBef>
              <a:buFont typeface="Wingdings" charset="0"/>
              <a:buNone/>
            </a:pPr>
            <a:r>
              <a:rPr lang="en-US" dirty="0">
                <a:latin typeface="Courier New" charset="0"/>
              </a:rPr>
              <a:t>	}</a:t>
            </a:r>
          </a:p>
          <a:p>
            <a:pPr lvl="1" eaLnBrk="1" hangingPunct="1">
              <a:spcBef>
                <a:spcPts val="200"/>
              </a:spcBef>
              <a:buFont typeface="Wingdings" charset="0"/>
              <a:buNone/>
            </a:pPr>
            <a:endParaRPr lang="en-US" dirty="0" smtClean="0">
              <a:latin typeface="Courier New" charset="0"/>
            </a:endParaRPr>
          </a:p>
          <a:p>
            <a:pPr lvl="1" eaLnBrk="1" hangingPunct="1">
              <a:spcBef>
                <a:spcPts val="200"/>
              </a:spcBef>
              <a:buFont typeface="Wingdings" charset="0"/>
              <a:buNone/>
            </a:pPr>
            <a:endParaRPr lang="en-US" dirty="0">
              <a:latin typeface="Courier New" charset="0"/>
            </a:endParaRPr>
          </a:p>
          <a:p>
            <a:pPr lvl="1" eaLnBrk="1" hangingPunct="1">
              <a:spcBef>
                <a:spcPts val="200"/>
              </a:spcBef>
              <a:buFont typeface="Wingdings" charset="0"/>
              <a:buNone/>
            </a:pPr>
            <a:endParaRPr lang="en-US" dirty="0">
              <a:latin typeface="Courier New" charset="0"/>
            </a:endParaRPr>
          </a:p>
          <a:p>
            <a:pPr lvl="1" eaLnBrk="1" hangingPunct="1">
              <a:buFont typeface="Wingdings" charset="0"/>
              <a:buNone/>
            </a:pPr>
            <a:r>
              <a:rPr lang="en-US" dirty="0">
                <a:latin typeface="Courier New" charset="0"/>
              </a:rPr>
              <a:t>	for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 1; </a:t>
            </a:r>
            <a:r>
              <a:rPr lang="en-US" dirty="0" err="1">
                <a:latin typeface="Courier New" charset="0"/>
              </a:rPr>
              <a:t>i</a:t>
            </a:r>
            <a:r>
              <a:rPr lang="en-US" dirty="0">
                <a:latin typeface="Courier New" charset="0"/>
              </a:rPr>
              <a:t> &lt;= 5; </a:t>
            </a:r>
            <a:r>
              <a:rPr lang="en-US" dirty="0" err="1">
                <a:latin typeface="Courier New" charset="0"/>
              </a:rPr>
              <a:t>i</a:t>
            </a:r>
            <a:r>
              <a:rPr lang="en-US" dirty="0">
                <a:latin typeface="Courier New" charset="0"/>
              </a:rPr>
              <a:t>++) {</a:t>
            </a:r>
          </a:p>
          <a:p>
            <a:pPr lvl="1" eaLnBrk="1" hangingPunct="1">
              <a:spcBef>
                <a:spcPts val="200"/>
              </a:spcBef>
              <a:buFont typeface="Wingdings" charset="0"/>
              <a:buNone/>
            </a:pPr>
            <a:r>
              <a:rPr lang="en-US" dirty="0">
                <a:latin typeface="Courier New" charset="0"/>
              </a:rPr>
              <a:t>	    for (</a:t>
            </a:r>
            <a:r>
              <a:rPr lang="en-US" dirty="0" err="1">
                <a:latin typeface="Courier New" charset="0"/>
              </a:rPr>
              <a:t>int</a:t>
            </a:r>
            <a:r>
              <a:rPr lang="en-US" dirty="0">
                <a:latin typeface="Courier New" charset="0"/>
              </a:rPr>
              <a:t> j = 1; j &lt;= 10; </a:t>
            </a:r>
            <a:r>
              <a:rPr lang="en-US" b="1" dirty="0" err="1">
                <a:solidFill>
                  <a:srgbClr val="A50021"/>
                </a:solidFill>
                <a:latin typeface="Courier New" charset="0"/>
              </a:rPr>
              <a:t>i</a:t>
            </a:r>
            <a:r>
              <a:rPr lang="en-US" b="1" dirty="0">
                <a:solidFill>
                  <a:srgbClr val="A50021"/>
                </a:solidFill>
                <a:latin typeface="Courier New" charset="0"/>
              </a:rPr>
              <a:t>++</a:t>
            </a:r>
            <a:r>
              <a:rPr lang="en-US" dirty="0">
                <a:latin typeface="Courier New" charset="0"/>
              </a:rPr>
              <a:t>) {</a:t>
            </a:r>
          </a:p>
          <a:p>
            <a:pPr lvl="1" eaLnBrk="1" hangingPunct="1">
              <a:spcBef>
                <a:spcPts val="200"/>
              </a:spcBef>
              <a:buFont typeface="Wingdings" charset="0"/>
              <a:buNone/>
            </a:pPr>
            <a:r>
              <a:rPr lang="en-US" dirty="0">
                <a:latin typeface="Courier New" charset="0"/>
              </a:rPr>
              <a:t>	        </a:t>
            </a:r>
            <a:r>
              <a:rPr lang="en-US" dirty="0" err="1" smtClean="0">
                <a:latin typeface="Courier New" charset="0"/>
              </a:rPr>
              <a:t>printf</a:t>
            </a:r>
            <a:r>
              <a:rPr lang="en-US" dirty="0" smtClean="0">
                <a:latin typeface="Courier New" charset="0"/>
              </a:rPr>
              <a:t>(</a:t>
            </a:r>
            <a:r>
              <a:rPr lang="en-US" dirty="0">
                <a:latin typeface="Courier New" charset="0"/>
              </a:rPr>
              <a:t>"*");</a:t>
            </a:r>
          </a:p>
          <a:p>
            <a:pPr lvl="1" eaLnBrk="1" hangingPunct="1">
              <a:spcBef>
                <a:spcPts val="200"/>
              </a:spcBef>
              <a:buFont typeface="Wingdings" charset="0"/>
              <a:buNone/>
            </a:pPr>
            <a:r>
              <a:rPr lang="en-US" dirty="0">
                <a:latin typeface="Courier New" charset="0"/>
              </a:rPr>
              <a:t>	    }</a:t>
            </a:r>
          </a:p>
          <a:p>
            <a:pPr lvl="1" eaLnBrk="1" hangingPunct="1">
              <a:spcBef>
                <a:spcPts val="200"/>
              </a:spcBef>
              <a:buFont typeface="Wingdings" charset="0"/>
              <a:buNone/>
            </a:pPr>
            <a:r>
              <a:rPr lang="en-US" dirty="0">
                <a:latin typeface="Courier New" charset="0"/>
              </a:rPr>
              <a:t>	    </a:t>
            </a:r>
            <a:r>
              <a:rPr lang="en-US" dirty="0" err="1" smtClean="0">
                <a:latin typeface="Courier New" charset="0"/>
              </a:rPr>
              <a:t>printf</a:t>
            </a:r>
            <a:r>
              <a:rPr lang="en-US" dirty="0" smtClean="0">
                <a:latin typeface="Courier New" charset="0"/>
              </a:rPr>
              <a:t>("\n")</a:t>
            </a:r>
            <a:r>
              <a:rPr lang="en-US" dirty="0">
                <a:latin typeface="Courier New" charset="0"/>
              </a:rPr>
              <a:t>;</a:t>
            </a:r>
          </a:p>
          <a:p>
            <a:pPr lvl="1" eaLnBrk="1" hangingPunct="1">
              <a:spcBef>
                <a:spcPts val="200"/>
              </a:spcBef>
              <a:buFont typeface="Wingdings" charset="0"/>
              <a:buNone/>
            </a:pPr>
            <a:r>
              <a:rPr lang="en-US" dirty="0">
                <a:latin typeface="Courier New" charset="0"/>
              </a:rPr>
              <a:t>	}</a:t>
            </a:r>
          </a:p>
        </p:txBody>
      </p:sp>
    </p:spTree>
    <p:extLst>
      <p:ext uri="{BB962C8B-B14F-4D97-AF65-F5344CB8AC3E}">
        <p14:creationId xmlns:p14="http://schemas.microsoft.com/office/powerpoint/2010/main" val="2187448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4294967295"/>
          </p:nvPr>
        </p:nvSpPr>
        <p:spPr>
          <a:xfrm>
            <a:off x="0" y="1187308"/>
            <a:ext cx="8839200" cy="4908691"/>
          </a:xfrm>
        </p:spPr>
        <p:txBody>
          <a:bodyPr>
            <a:normAutofit fontScale="85000" lnSpcReduction="10000"/>
          </a:bodyPr>
          <a:lstStyle/>
          <a:p>
            <a:pPr eaLnBrk="1" hangingPunct="1"/>
            <a:r>
              <a:rPr lang="en-US" sz="2600" dirty="0">
                <a:latin typeface="Arial" charset="0"/>
              </a:rPr>
              <a:t>Write a nested </a:t>
            </a:r>
            <a:r>
              <a:rPr lang="en-US" sz="2600" dirty="0">
                <a:latin typeface="Courier New" charset="0"/>
              </a:rPr>
              <a:t>for</a:t>
            </a:r>
            <a:r>
              <a:rPr lang="en-US" sz="2600" dirty="0">
                <a:latin typeface="Arial" charset="0"/>
              </a:rPr>
              <a:t> loop to produce the following output.</a:t>
            </a:r>
            <a:br>
              <a:rPr lang="en-US" sz="2600" dirty="0">
                <a:latin typeface="Arial" charset="0"/>
              </a:rPr>
            </a:br>
            <a:r>
              <a:rPr lang="en-US" sz="800" dirty="0">
                <a:latin typeface="Arial" charset="0"/>
              </a:rPr>
              <a:t/>
            </a:r>
            <a:br>
              <a:rPr lang="en-US" sz="800" dirty="0">
                <a:latin typeface="Arial" charset="0"/>
              </a:rPr>
            </a:br>
            <a:r>
              <a:rPr lang="en-US" sz="800" dirty="0">
                <a:latin typeface="Arial" charset="0"/>
              </a:rPr>
              <a:t/>
            </a:r>
            <a:br>
              <a:rPr lang="en-US" sz="800" dirty="0">
                <a:latin typeface="Arial" charset="0"/>
              </a:rPr>
            </a:br>
            <a:endParaRPr lang="en-US" sz="2400" dirty="0">
              <a:latin typeface="Arial" charset="0"/>
            </a:endParaRPr>
          </a:p>
          <a:p>
            <a:pPr lvl="1" eaLnBrk="1" hangingPunct="1">
              <a:lnSpc>
                <a:spcPct val="80000"/>
              </a:lnSpc>
              <a:buFont typeface="Wingdings" charset="0"/>
              <a:buNone/>
            </a:pPr>
            <a:endParaRPr lang="en-US" sz="2000" dirty="0">
              <a:latin typeface="Courier New" charset="0"/>
            </a:endParaRPr>
          </a:p>
          <a:p>
            <a:pPr lvl="1" eaLnBrk="1" hangingPunct="1">
              <a:lnSpc>
                <a:spcPct val="80000"/>
              </a:lnSpc>
              <a:buFont typeface="Wingdings" charset="0"/>
              <a:buNone/>
            </a:pPr>
            <a:r>
              <a:rPr lang="en-US" sz="2000" dirty="0">
                <a:latin typeface="Courier New" charset="0"/>
              </a:rPr>
              <a:t>....1</a:t>
            </a:r>
          </a:p>
          <a:p>
            <a:pPr lvl="1" eaLnBrk="1" hangingPunct="1">
              <a:lnSpc>
                <a:spcPct val="80000"/>
              </a:lnSpc>
              <a:buFont typeface="Wingdings" charset="0"/>
              <a:buNone/>
            </a:pPr>
            <a:r>
              <a:rPr lang="en-US" sz="2000" dirty="0">
                <a:latin typeface="Courier New" charset="0"/>
              </a:rPr>
              <a:t>...2</a:t>
            </a:r>
          </a:p>
          <a:p>
            <a:pPr lvl="1" eaLnBrk="1" hangingPunct="1">
              <a:lnSpc>
                <a:spcPct val="80000"/>
              </a:lnSpc>
              <a:buFont typeface="Wingdings" charset="0"/>
              <a:buNone/>
            </a:pPr>
            <a:r>
              <a:rPr lang="en-US" sz="2000" dirty="0">
                <a:latin typeface="Courier New" charset="0"/>
              </a:rPr>
              <a:t>..3</a:t>
            </a:r>
          </a:p>
          <a:p>
            <a:pPr lvl="1" eaLnBrk="1" hangingPunct="1">
              <a:lnSpc>
                <a:spcPct val="80000"/>
              </a:lnSpc>
              <a:buFont typeface="Wingdings" charset="0"/>
              <a:buNone/>
            </a:pPr>
            <a:r>
              <a:rPr lang="en-US" sz="2000" dirty="0">
                <a:latin typeface="Courier New" charset="0"/>
              </a:rPr>
              <a:t>.4</a:t>
            </a:r>
          </a:p>
          <a:p>
            <a:pPr lvl="1" eaLnBrk="1" hangingPunct="1">
              <a:lnSpc>
                <a:spcPct val="80000"/>
              </a:lnSpc>
              <a:buFont typeface="Wingdings" charset="0"/>
              <a:buNone/>
            </a:pPr>
            <a:r>
              <a:rPr lang="en-US" sz="2000" dirty="0">
                <a:latin typeface="Courier New" charset="0"/>
              </a:rPr>
              <a:t>5</a:t>
            </a:r>
          </a:p>
          <a:p>
            <a:pPr lvl="1" eaLnBrk="1" hangingPunct="1">
              <a:lnSpc>
                <a:spcPct val="80000"/>
              </a:lnSpc>
              <a:buFont typeface="Wingdings" charset="0"/>
              <a:buNone/>
            </a:pPr>
            <a:endParaRPr lang="en-US" dirty="0">
              <a:latin typeface="Arial" charset="0"/>
            </a:endParaRPr>
          </a:p>
          <a:p>
            <a:pPr eaLnBrk="1" hangingPunct="1"/>
            <a:endParaRPr lang="en-US" dirty="0" smtClean="0">
              <a:latin typeface="Arial" charset="0"/>
            </a:endParaRPr>
          </a:p>
          <a:p>
            <a:r>
              <a:rPr lang="en-US" dirty="0" smtClean="0">
                <a:latin typeface="Arial" charset="0"/>
              </a:rPr>
              <a:t>We </a:t>
            </a:r>
            <a:r>
              <a:rPr lang="en-US" dirty="0">
                <a:latin typeface="Arial" charset="0"/>
              </a:rPr>
              <a:t>must build multiple complex lines of output using:</a:t>
            </a:r>
          </a:p>
          <a:p>
            <a:pPr lvl="1" eaLnBrk="1" hangingPunct="1"/>
            <a:r>
              <a:rPr lang="en-US" dirty="0">
                <a:latin typeface="Arial" charset="0"/>
              </a:rPr>
              <a:t>an </a:t>
            </a:r>
            <a:r>
              <a:rPr lang="en-US" i="1" dirty="0">
                <a:latin typeface="Arial" charset="0"/>
              </a:rPr>
              <a:t>outer "vertical" loop</a:t>
            </a:r>
            <a:r>
              <a:rPr lang="en-US" dirty="0">
                <a:latin typeface="Arial" charset="0"/>
              </a:rPr>
              <a:t> for each of the lines</a:t>
            </a:r>
          </a:p>
          <a:p>
            <a:pPr lvl="1" eaLnBrk="1" hangingPunct="1"/>
            <a:r>
              <a:rPr lang="en-US" i="1" dirty="0">
                <a:latin typeface="Arial" charset="0"/>
              </a:rPr>
              <a:t>inner "horizontal" loop(s)</a:t>
            </a:r>
            <a:r>
              <a:rPr lang="en-US" dirty="0">
                <a:latin typeface="Arial" charset="0"/>
              </a:rPr>
              <a:t> for the patterns within each line</a:t>
            </a:r>
          </a:p>
        </p:txBody>
      </p:sp>
      <p:sp>
        <p:nvSpPr>
          <p:cNvPr id="25603" name="Rectangle 2"/>
          <p:cNvSpPr>
            <a:spLocks noGrp="1" noChangeArrowheads="1"/>
          </p:cNvSpPr>
          <p:nvPr>
            <p:ph type="title" idx="4294967295"/>
          </p:nvPr>
        </p:nvSpPr>
        <p:spPr>
          <a:xfrm>
            <a:off x="457200" y="0"/>
            <a:ext cx="8229600" cy="990600"/>
          </a:xfrm>
        </p:spPr>
        <p:txBody>
          <a:bodyPr>
            <a:normAutofit/>
          </a:bodyPr>
          <a:lstStyle/>
          <a:p>
            <a:pPr eaLnBrk="1" hangingPunct="1"/>
            <a:r>
              <a:rPr lang="en-US" b="1" dirty="0">
                <a:solidFill>
                  <a:srgbClr val="4F6228"/>
                </a:solidFill>
                <a:latin typeface="Arial" charset="0"/>
              </a:rPr>
              <a:t>Complex output</a:t>
            </a:r>
          </a:p>
        </p:txBody>
      </p:sp>
      <p:grpSp>
        <p:nvGrpSpPr>
          <p:cNvPr id="2" name="Group 4"/>
          <p:cNvGrpSpPr>
            <a:grpSpLocks/>
          </p:cNvGrpSpPr>
          <p:nvPr/>
        </p:nvGrpSpPr>
        <p:grpSpPr bwMode="auto">
          <a:xfrm>
            <a:off x="533400" y="1982788"/>
            <a:ext cx="1636713" cy="1827212"/>
            <a:chOff x="265" y="1489"/>
            <a:chExt cx="1031" cy="1439"/>
          </a:xfrm>
        </p:grpSpPr>
        <p:sp>
          <p:nvSpPr>
            <p:cNvPr id="25605" name="AutoShape 5"/>
            <p:cNvSpPr>
              <a:spLocks/>
            </p:cNvSpPr>
            <p:nvPr/>
          </p:nvSpPr>
          <p:spPr bwMode="auto">
            <a:xfrm>
              <a:off x="960" y="1825"/>
              <a:ext cx="336" cy="1103"/>
            </a:xfrm>
            <a:prstGeom prst="rightBrace">
              <a:avLst>
                <a:gd name="adj1" fmla="val 2261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FontTx/>
                <a:buNone/>
              </a:pPr>
              <a:r>
                <a:rPr lang="en-US" sz="1800" i="1">
                  <a:solidFill>
                    <a:srgbClr val="808080"/>
                  </a:solidFill>
                </a:rPr>
                <a:t>        outer loop (loops 5 times because there are 5 lines)</a:t>
              </a:r>
            </a:p>
          </p:txBody>
        </p:sp>
        <p:sp>
          <p:nvSpPr>
            <p:cNvPr id="25606" name="AutoShape 6"/>
            <p:cNvSpPr>
              <a:spLocks/>
            </p:cNvSpPr>
            <p:nvPr/>
          </p:nvSpPr>
          <p:spPr bwMode="auto">
            <a:xfrm rot="-5400000">
              <a:off x="373" y="1381"/>
              <a:ext cx="336" cy="551"/>
            </a:xfrm>
            <a:prstGeom prst="rightBrace">
              <a:avLst>
                <a:gd name="adj1" fmla="val 1190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a:spcBef>
                  <a:spcPct val="0"/>
                </a:spcBef>
                <a:buFontTx/>
                <a:buNone/>
              </a:pPr>
              <a:r>
                <a:rPr lang="en-US" sz="1800" i="1" dirty="0">
                  <a:solidFill>
                    <a:srgbClr val="808080"/>
                  </a:solidFill>
                </a:rPr>
                <a:t>inner loop (repeated characters on each line</a:t>
              </a:r>
              <a:r>
                <a:rPr lang="en-US" sz="1800" i="1" dirty="0" smtClean="0">
                  <a:solidFill>
                    <a:srgbClr val="808080"/>
                  </a:solidFill>
                </a:rPr>
                <a:t>)</a:t>
              </a:r>
            </a:p>
            <a:p>
              <a:pPr>
                <a:spcBef>
                  <a:spcPct val="0"/>
                </a:spcBef>
                <a:buFontTx/>
                <a:buNone/>
              </a:pPr>
              <a:endParaRPr lang="en-US" sz="1800" i="1" dirty="0">
                <a:solidFill>
                  <a:srgbClr val="808080"/>
                </a:solidFill>
              </a:endParaRPr>
            </a:p>
            <a:p>
              <a:pPr>
                <a:spcBef>
                  <a:spcPct val="0"/>
                </a:spcBef>
                <a:buFontTx/>
                <a:buNone/>
              </a:pPr>
              <a:endParaRPr lang="en-US" sz="1800" i="1" dirty="0">
                <a:solidFill>
                  <a:srgbClr val="808080"/>
                </a:solidFill>
              </a:endParaRPr>
            </a:p>
            <a:p>
              <a:pPr>
                <a:spcBef>
                  <a:spcPct val="0"/>
                </a:spcBef>
                <a:buFontTx/>
                <a:buNone/>
              </a:pPr>
              <a:endParaRPr lang="en-US" dirty="0">
                <a:latin typeface="Tahoma" charset="0"/>
              </a:endParaRPr>
            </a:p>
            <a:p>
              <a:pPr>
                <a:spcBef>
                  <a:spcPct val="0"/>
                </a:spcBef>
                <a:buFontTx/>
                <a:buNone/>
              </a:pPr>
              <a:endParaRPr lang="en-US" dirty="0">
                <a:latin typeface="Tahoma" charset="0"/>
              </a:endParaRPr>
            </a:p>
            <a:p>
              <a:pPr>
                <a:spcBef>
                  <a:spcPct val="0"/>
                </a:spcBef>
                <a:buFontTx/>
                <a:buNone/>
              </a:pPr>
              <a:endParaRPr lang="en-US" dirty="0">
                <a:latin typeface="Tahoma" charset="0"/>
              </a:endParaRPr>
            </a:p>
          </p:txBody>
        </p:sp>
      </p:grpSp>
    </p:spTree>
    <p:extLst>
      <p:ext uri="{BB962C8B-B14F-4D97-AF65-F5344CB8AC3E}">
        <p14:creationId xmlns:p14="http://schemas.microsoft.com/office/powerpoint/2010/main" val="12312051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411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411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4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idx="4294967295"/>
          </p:nvPr>
        </p:nvSpPr>
        <p:spPr>
          <a:xfrm>
            <a:off x="685800" y="-228600"/>
            <a:ext cx="7772400" cy="1143000"/>
          </a:xfrm>
        </p:spPr>
        <p:txBody>
          <a:bodyPr/>
          <a:lstStyle/>
          <a:p>
            <a:pPr eaLnBrk="1" hangingPunct="1"/>
            <a:r>
              <a:rPr lang="en-US" b="1" dirty="0">
                <a:solidFill>
                  <a:srgbClr val="4F6228"/>
                </a:solidFill>
                <a:latin typeface="Arial" charset="0"/>
              </a:rPr>
              <a:t>Outer and inner loop</a:t>
            </a:r>
          </a:p>
        </p:txBody>
      </p:sp>
      <p:sp>
        <p:nvSpPr>
          <p:cNvPr id="475139" name="Rectangle 2"/>
          <p:cNvSpPr>
            <a:spLocks noGrp="1" noChangeArrowheads="1"/>
          </p:cNvSpPr>
          <p:nvPr>
            <p:ph idx="4294967295"/>
          </p:nvPr>
        </p:nvSpPr>
        <p:spPr>
          <a:xfrm>
            <a:off x="0" y="990600"/>
            <a:ext cx="9144000" cy="5105400"/>
          </a:xfrm>
        </p:spPr>
        <p:txBody>
          <a:bodyPr>
            <a:normAutofit fontScale="92500" lnSpcReduction="10000"/>
          </a:bodyPr>
          <a:lstStyle/>
          <a:p>
            <a:pPr eaLnBrk="1" hangingPunct="1">
              <a:lnSpc>
                <a:spcPct val="90000"/>
              </a:lnSpc>
            </a:pPr>
            <a:r>
              <a:rPr lang="en-US">
                <a:latin typeface="Arial" charset="0"/>
              </a:rPr>
              <a:t>First write the outer loop, from 1 to the number of lines.</a:t>
            </a:r>
          </a:p>
          <a:p>
            <a:pPr lvl="1" eaLnBrk="1" hangingPunct="1">
              <a:lnSpc>
                <a:spcPct val="90000"/>
              </a:lnSpc>
              <a:buFont typeface="Wingdings" charset="0"/>
              <a:buNone/>
            </a:pPr>
            <a:endParaRPr lang="en-US" sz="800">
              <a:latin typeface="Courier New" charset="0"/>
            </a:endParaRPr>
          </a:p>
          <a:p>
            <a:pPr eaLnBrk="1" hangingPunct="1">
              <a:lnSpc>
                <a:spcPct val="90000"/>
              </a:lnSpc>
              <a:buFont typeface="Wingdings" charset="0"/>
              <a:buNone/>
            </a:pPr>
            <a:r>
              <a:rPr lang="en-US" sz="2800">
                <a:latin typeface="Courier New" charset="0"/>
              </a:rPr>
              <a:t>for (int line = 1; line &lt;= 5; line++) {</a:t>
            </a:r>
          </a:p>
          <a:p>
            <a:pPr lvl="1" eaLnBrk="1" hangingPunct="1">
              <a:lnSpc>
                <a:spcPct val="90000"/>
              </a:lnSpc>
              <a:buFont typeface="Wingdings" charset="0"/>
              <a:buNone/>
            </a:pPr>
            <a:r>
              <a:rPr lang="en-US" sz="2400">
                <a:latin typeface="Courier New" charset="0"/>
              </a:rPr>
              <a:t>    </a:t>
            </a:r>
            <a:r>
              <a:rPr lang="en-US" sz="2400" b="1">
                <a:latin typeface="Arial" charset="0"/>
              </a:rPr>
              <a:t>...</a:t>
            </a:r>
          </a:p>
          <a:p>
            <a:pPr eaLnBrk="1" hangingPunct="1">
              <a:lnSpc>
                <a:spcPct val="90000"/>
              </a:lnSpc>
              <a:buFont typeface="Wingdings" charset="0"/>
              <a:buNone/>
            </a:pPr>
            <a:r>
              <a:rPr lang="en-US" sz="2800">
                <a:latin typeface="Courier New" charset="0"/>
              </a:rPr>
              <a:t>}</a:t>
            </a:r>
            <a:endParaRPr lang="en-US">
              <a:latin typeface="Courier New" charset="0"/>
            </a:endParaRPr>
          </a:p>
          <a:p>
            <a:pPr eaLnBrk="1" hangingPunct="1">
              <a:lnSpc>
                <a:spcPct val="90000"/>
              </a:lnSpc>
            </a:pPr>
            <a:r>
              <a:rPr lang="en-US" sz="2400">
                <a:latin typeface="Arial" charset="0"/>
              </a:rPr>
              <a:t>Now look at the line contents.  Each line has a pattern:</a:t>
            </a:r>
          </a:p>
          <a:p>
            <a:pPr lvl="1" eaLnBrk="1" hangingPunct="1">
              <a:lnSpc>
                <a:spcPct val="90000"/>
              </a:lnSpc>
            </a:pPr>
            <a:r>
              <a:rPr lang="en-US" sz="2000">
                <a:latin typeface="Arial" charset="0"/>
              </a:rPr>
              <a:t>some dots (0 dots on the last line),  then a number</a:t>
            </a:r>
          </a:p>
          <a:p>
            <a:pPr lvl="1" eaLnBrk="1" hangingPunct="1">
              <a:lnSpc>
                <a:spcPct val="90000"/>
              </a:lnSpc>
            </a:pPr>
            <a:endParaRPr lang="en-US" sz="800">
              <a:latin typeface="Arial" charset="0"/>
            </a:endParaRPr>
          </a:p>
          <a:p>
            <a:pPr lvl="1" eaLnBrk="1" hangingPunct="1">
              <a:lnSpc>
                <a:spcPct val="90000"/>
              </a:lnSpc>
              <a:buFont typeface="Wingdings" charset="0"/>
              <a:buNone/>
            </a:pPr>
            <a:r>
              <a:rPr lang="en-US" sz="2400" b="1">
                <a:latin typeface="Courier New" charset="0"/>
              </a:rPr>
              <a:t>....1</a:t>
            </a:r>
          </a:p>
          <a:p>
            <a:pPr lvl="1" eaLnBrk="1" hangingPunct="1">
              <a:lnSpc>
                <a:spcPct val="90000"/>
              </a:lnSpc>
              <a:buFont typeface="Wingdings" charset="0"/>
              <a:buNone/>
            </a:pPr>
            <a:r>
              <a:rPr lang="en-US" sz="2400" b="1">
                <a:latin typeface="Courier New" charset="0"/>
              </a:rPr>
              <a:t>...2</a:t>
            </a:r>
          </a:p>
          <a:p>
            <a:pPr lvl="1" eaLnBrk="1" hangingPunct="1">
              <a:lnSpc>
                <a:spcPct val="90000"/>
              </a:lnSpc>
              <a:buFont typeface="Wingdings" charset="0"/>
              <a:buNone/>
            </a:pPr>
            <a:r>
              <a:rPr lang="en-US" sz="2400" b="1">
                <a:latin typeface="Courier New" charset="0"/>
              </a:rPr>
              <a:t>..3</a:t>
            </a:r>
          </a:p>
          <a:p>
            <a:pPr lvl="1" eaLnBrk="1" hangingPunct="1">
              <a:lnSpc>
                <a:spcPct val="90000"/>
              </a:lnSpc>
              <a:buFont typeface="Wingdings" charset="0"/>
              <a:buNone/>
            </a:pPr>
            <a:r>
              <a:rPr lang="en-US" sz="2400" b="1">
                <a:latin typeface="Courier New" charset="0"/>
              </a:rPr>
              <a:t>.4</a:t>
            </a:r>
          </a:p>
          <a:p>
            <a:pPr lvl="1" eaLnBrk="1" hangingPunct="1">
              <a:lnSpc>
                <a:spcPct val="90000"/>
              </a:lnSpc>
              <a:buFont typeface="Wingdings" charset="0"/>
              <a:buNone/>
            </a:pPr>
            <a:r>
              <a:rPr lang="en-US" sz="2400" b="1">
                <a:latin typeface="Courier New" charset="0"/>
              </a:rPr>
              <a:t>5</a:t>
            </a:r>
            <a:endParaRPr lang="en-US" sz="3200" b="1">
              <a:latin typeface="Courier New" charset="0"/>
            </a:endParaRPr>
          </a:p>
          <a:p>
            <a:pPr lvl="1" eaLnBrk="1" hangingPunct="1">
              <a:lnSpc>
                <a:spcPct val="90000"/>
              </a:lnSpc>
            </a:pPr>
            <a:r>
              <a:rPr lang="en-US" sz="2300">
                <a:latin typeface="Arial" charset="0"/>
              </a:rPr>
              <a:t>Observation: the number of dots is related to the line number.</a:t>
            </a:r>
            <a:endParaRPr lang="en-US" sz="2300">
              <a:latin typeface="Courier New" charset="0"/>
            </a:endParaRPr>
          </a:p>
        </p:txBody>
      </p:sp>
    </p:spTree>
    <p:extLst>
      <p:ext uri="{BB962C8B-B14F-4D97-AF65-F5344CB8AC3E}">
        <p14:creationId xmlns:p14="http://schemas.microsoft.com/office/powerpoint/2010/main" val="28448415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513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513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513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5139">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513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5139">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51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228600"/>
            <a:ext cx="7772400" cy="1143000"/>
          </a:xfrm>
        </p:spPr>
        <p:txBody>
          <a:bodyPr/>
          <a:lstStyle/>
          <a:p>
            <a:pPr eaLnBrk="1" hangingPunct="1"/>
            <a:r>
              <a:rPr lang="en-US" b="1" dirty="0">
                <a:solidFill>
                  <a:srgbClr val="4F6228"/>
                </a:solidFill>
                <a:latin typeface="Arial" charset="0"/>
              </a:rPr>
              <a:t>Mapping loops to numbers</a:t>
            </a:r>
          </a:p>
        </p:txBody>
      </p:sp>
      <p:sp>
        <p:nvSpPr>
          <p:cNvPr id="1466371" name="Rectangle 3"/>
          <p:cNvSpPr>
            <a:spLocks noGrp="1" noChangeArrowheads="1"/>
          </p:cNvSpPr>
          <p:nvPr>
            <p:ph idx="4294967295"/>
          </p:nvPr>
        </p:nvSpPr>
        <p:spPr>
          <a:xfrm>
            <a:off x="0" y="762000"/>
            <a:ext cx="9144000" cy="5105400"/>
          </a:xfrm>
        </p:spPr>
        <p:txBody>
          <a:bodyPr/>
          <a:lstStyle/>
          <a:p>
            <a:pPr eaLnBrk="1" hangingPunct="1">
              <a:lnSpc>
                <a:spcPct val="80000"/>
              </a:lnSpc>
              <a:buFont typeface="Wingdings" charset="0"/>
              <a:buNone/>
            </a:pPr>
            <a:r>
              <a:rPr lang="en-US" sz="2800" dirty="0">
                <a:latin typeface="Courier New" charset="0"/>
              </a:rPr>
              <a:t>for (</a:t>
            </a:r>
            <a:r>
              <a:rPr lang="en-US" sz="2800" dirty="0" err="1">
                <a:latin typeface="Courier New" charset="0"/>
              </a:rPr>
              <a:t>int</a:t>
            </a:r>
            <a:r>
              <a:rPr lang="en-US" sz="2800" dirty="0">
                <a:latin typeface="Courier New" charset="0"/>
              </a:rPr>
              <a:t> count = 1; count &lt;= 5; count++) {</a:t>
            </a:r>
          </a:p>
          <a:p>
            <a:pPr eaLnBrk="1" hangingPunct="1">
              <a:lnSpc>
                <a:spcPct val="80000"/>
              </a:lnSpc>
              <a:buFont typeface="Wingdings" charset="0"/>
              <a:buNone/>
            </a:pPr>
            <a:r>
              <a:rPr lang="en-US" sz="2800" dirty="0">
                <a:latin typeface="Courier New" charset="0"/>
              </a:rPr>
              <a:t>    </a:t>
            </a:r>
            <a:r>
              <a:rPr lang="en-US" sz="2800" dirty="0" err="1" smtClean="0">
                <a:latin typeface="Courier New" charset="0"/>
              </a:rPr>
              <a:t>printf</a:t>
            </a:r>
            <a:r>
              <a:rPr lang="en-US" sz="2800" dirty="0" smtClean="0">
                <a:latin typeface="Courier New" charset="0"/>
              </a:rPr>
              <a:t>( </a:t>
            </a:r>
            <a:r>
              <a:rPr lang="en-US" sz="2800" b="1" dirty="0">
                <a:latin typeface="Arial" charset="0"/>
              </a:rPr>
              <a:t>...</a:t>
            </a:r>
            <a:r>
              <a:rPr lang="en-US" sz="2800" dirty="0">
                <a:latin typeface="Courier New" charset="0"/>
              </a:rPr>
              <a:t> );</a:t>
            </a:r>
            <a:endParaRPr lang="en-US" sz="2800" b="1" dirty="0">
              <a:latin typeface="Arial" charset="0"/>
            </a:endParaRPr>
          </a:p>
          <a:p>
            <a:pPr eaLnBrk="1" hangingPunct="1">
              <a:lnSpc>
                <a:spcPct val="80000"/>
              </a:lnSpc>
              <a:buFont typeface="Wingdings" charset="0"/>
              <a:buNone/>
            </a:pPr>
            <a:r>
              <a:rPr lang="en-US" sz="2800" dirty="0">
                <a:latin typeface="Courier New" charset="0"/>
              </a:rPr>
              <a:t>}</a:t>
            </a:r>
          </a:p>
          <a:p>
            <a:pPr lvl="1" eaLnBrk="1" hangingPunct="1"/>
            <a:r>
              <a:rPr lang="en-US" dirty="0">
                <a:latin typeface="Arial" charset="0"/>
              </a:rPr>
              <a:t>What statement in the body would cause the loop to print:</a:t>
            </a:r>
            <a:endParaRPr lang="en-US" sz="800" dirty="0">
              <a:latin typeface="Courier New" charset="0"/>
            </a:endParaRPr>
          </a:p>
          <a:p>
            <a:pPr lvl="1" eaLnBrk="1" hangingPunct="1">
              <a:buFont typeface="Wingdings" charset="0"/>
              <a:buNone/>
            </a:pPr>
            <a:r>
              <a:rPr lang="en-US" dirty="0">
                <a:latin typeface="Courier New" charset="0"/>
              </a:rPr>
              <a:t>	</a:t>
            </a:r>
            <a:r>
              <a:rPr lang="en-US" b="1" dirty="0">
                <a:latin typeface="Courier New" charset="0"/>
              </a:rPr>
              <a:t>4 7 10 13 16</a:t>
            </a:r>
          </a:p>
          <a:p>
            <a:pPr eaLnBrk="1" hangingPunct="1">
              <a:buFont typeface="Wingdings 2" charset="0"/>
              <a:buNone/>
            </a:pPr>
            <a:endParaRPr lang="en-US" sz="800" dirty="0">
              <a:latin typeface="Arial" charset="0"/>
            </a:endParaRPr>
          </a:p>
          <a:p>
            <a:pPr eaLnBrk="1" hangingPunct="1">
              <a:buFont typeface="Wingdings" charset="0"/>
              <a:buNone/>
            </a:pPr>
            <a:r>
              <a:rPr lang="en-US" sz="2700" dirty="0">
                <a:latin typeface="Courier New" charset="0"/>
              </a:rPr>
              <a:t>for (</a:t>
            </a:r>
            <a:r>
              <a:rPr lang="en-US" sz="2700" dirty="0" err="1">
                <a:latin typeface="Courier New" charset="0"/>
              </a:rPr>
              <a:t>int</a:t>
            </a:r>
            <a:r>
              <a:rPr lang="en-US" sz="2700" dirty="0">
                <a:latin typeface="Courier New" charset="0"/>
              </a:rPr>
              <a:t> count = 1; count &lt;= 5; count++) {</a:t>
            </a:r>
          </a:p>
          <a:p>
            <a:pPr eaLnBrk="1" hangingPunct="1">
              <a:buFont typeface="Wingdings" charset="0"/>
              <a:buNone/>
            </a:pPr>
            <a:r>
              <a:rPr lang="en-US" sz="2700" dirty="0">
                <a:latin typeface="Courier New" charset="0"/>
              </a:rPr>
              <a:t>    </a:t>
            </a:r>
            <a:r>
              <a:rPr lang="en-US" sz="2700" dirty="0" err="1" smtClean="0">
                <a:latin typeface="Courier New" charset="0"/>
              </a:rPr>
              <a:t>printf</a:t>
            </a:r>
            <a:r>
              <a:rPr lang="en-US" sz="2700" dirty="0" smtClean="0">
                <a:latin typeface="Courier New" charset="0"/>
              </a:rPr>
              <a:t>("%d ",</a:t>
            </a:r>
            <a:r>
              <a:rPr lang="en-US" sz="2700" b="1" dirty="0" smtClean="0">
                <a:solidFill>
                  <a:srgbClr val="003399"/>
                </a:solidFill>
                <a:latin typeface="Courier New" charset="0"/>
              </a:rPr>
              <a:t>3 </a:t>
            </a:r>
            <a:r>
              <a:rPr lang="en-US" sz="2700" b="1" dirty="0">
                <a:solidFill>
                  <a:srgbClr val="003399"/>
                </a:solidFill>
                <a:latin typeface="Courier New" charset="0"/>
              </a:rPr>
              <a:t>* count + </a:t>
            </a:r>
            <a:r>
              <a:rPr lang="en-US" sz="2700" b="1" dirty="0" smtClean="0">
                <a:solidFill>
                  <a:srgbClr val="003399"/>
                </a:solidFill>
                <a:latin typeface="Courier New" charset="0"/>
              </a:rPr>
              <a:t>1</a:t>
            </a:r>
            <a:r>
              <a:rPr lang="en-US" sz="2700" dirty="0" smtClean="0">
                <a:latin typeface="Courier New" charset="0"/>
              </a:rPr>
              <a:t>)</a:t>
            </a:r>
            <a:r>
              <a:rPr lang="en-US" sz="2700" dirty="0">
                <a:latin typeface="Courier New" charset="0"/>
              </a:rPr>
              <a:t>;</a:t>
            </a:r>
          </a:p>
          <a:p>
            <a:pPr eaLnBrk="1" hangingPunct="1">
              <a:buFont typeface="Wingdings" charset="0"/>
              <a:buNone/>
            </a:pPr>
            <a:r>
              <a:rPr lang="en-US" sz="2700" dirty="0">
                <a:latin typeface="Courier New" charset="0"/>
              </a:rPr>
              <a:t>}</a:t>
            </a:r>
          </a:p>
        </p:txBody>
      </p:sp>
    </p:spTree>
    <p:extLst>
      <p:ext uri="{BB962C8B-B14F-4D97-AF65-F5344CB8AC3E}">
        <p14:creationId xmlns:p14="http://schemas.microsoft.com/office/powerpoint/2010/main" val="6411274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63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637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6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85800" y="-304800"/>
            <a:ext cx="7772400" cy="1143000"/>
          </a:xfrm>
        </p:spPr>
        <p:txBody>
          <a:bodyPr/>
          <a:lstStyle/>
          <a:p>
            <a:pPr eaLnBrk="1" hangingPunct="1"/>
            <a:r>
              <a:rPr lang="en-US" b="1" dirty="0">
                <a:solidFill>
                  <a:srgbClr val="4F6228"/>
                </a:solidFill>
                <a:latin typeface="Arial" charset="0"/>
              </a:rPr>
              <a:t>Loop tables</a:t>
            </a:r>
          </a:p>
        </p:txBody>
      </p:sp>
      <p:sp>
        <p:nvSpPr>
          <p:cNvPr id="18435" name="Rectangle 3"/>
          <p:cNvSpPr>
            <a:spLocks noGrp="1" noChangeArrowheads="1"/>
          </p:cNvSpPr>
          <p:nvPr>
            <p:ph idx="4294967295"/>
          </p:nvPr>
        </p:nvSpPr>
        <p:spPr>
          <a:xfrm>
            <a:off x="76200" y="685800"/>
            <a:ext cx="8991600" cy="5105400"/>
          </a:xfrm>
        </p:spPr>
        <p:txBody>
          <a:bodyPr/>
          <a:lstStyle/>
          <a:p>
            <a:pPr eaLnBrk="1" hangingPunct="1">
              <a:lnSpc>
                <a:spcPct val="90000"/>
              </a:lnSpc>
            </a:pPr>
            <a:r>
              <a:rPr lang="en-US" sz="2800">
                <a:latin typeface="Arial" charset="0"/>
              </a:rPr>
              <a:t>What statement in the body would cause the loop to print:</a:t>
            </a:r>
          </a:p>
          <a:p>
            <a:pPr lvl="1" eaLnBrk="1" hangingPunct="1">
              <a:lnSpc>
                <a:spcPct val="90000"/>
              </a:lnSpc>
              <a:buFont typeface="Wingdings" charset="0"/>
              <a:buNone/>
            </a:pPr>
            <a:r>
              <a:rPr lang="en-US" sz="2400">
                <a:latin typeface="Courier New" charset="0"/>
              </a:rPr>
              <a:t>2 7 12 17 22</a:t>
            </a:r>
            <a:endParaRPr lang="en-US">
              <a:latin typeface="Courier New" charset="0"/>
            </a:endParaRPr>
          </a:p>
          <a:p>
            <a:pPr eaLnBrk="1" hangingPunct="1"/>
            <a:r>
              <a:rPr lang="en-US" sz="2800">
                <a:latin typeface="Arial" charset="0"/>
              </a:rPr>
              <a:t>To see patterns, make a table of </a:t>
            </a:r>
            <a:r>
              <a:rPr lang="en-US" sz="2800">
                <a:latin typeface="Courier New" charset="0"/>
              </a:rPr>
              <a:t>count</a:t>
            </a:r>
            <a:r>
              <a:rPr lang="en-US" sz="2800">
                <a:latin typeface="Arial" charset="0"/>
              </a:rPr>
              <a:t> and the numbers.</a:t>
            </a:r>
          </a:p>
          <a:p>
            <a:pPr lvl="1" eaLnBrk="1" hangingPunct="1"/>
            <a:r>
              <a:rPr lang="en-US" sz="2300">
                <a:latin typeface="Arial" charset="0"/>
              </a:rPr>
              <a:t>Each time count goes up by 1, the number should go up by 5.</a:t>
            </a:r>
          </a:p>
          <a:p>
            <a:pPr lvl="1" eaLnBrk="1" hangingPunct="1"/>
            <a:r>
              <a:rPr lang="en-US" sz="2400">
                <a:latin typeface="Arial" charset="0"/>
              </a:rPr>
              <a:t>But </a:t>
            </a:r>
            <a:r>
              <a:rPr lang="en-US" sz="2400">
                <a:latin typeface="Courier New" charset="0"/>
              </a:rPr>
              <a:t>count * 5</a:t>
            </a:r>
            <a:r>
              <a:rPr lang="en-US" sz="2400">
                <a:latin typeface="Arial" charset="0"/>
              </a:rPr>
              <a:t> is too great by 3, so we subtract </a:t>
            </a:r>
            <a:r>
              <a:rPr lang="en-US">
                <a:latin typeface="Arial" charset="0"/>
              </a:rPr>
              <a:t>3.</a:t>
            </a:r>
          </a:p>
        </p:txBody>
      </p:sp>
      <p:graphicFrame>
        <p:nvGraphicFramePr>
          <p:cNvPr id="488452" name="Group 4"/>
          <p:cNvGraphicFramePr>
            <a:graphicFrameLocks noGrp="1"/>
          </p:cNvGraphicFramePr>
          <p:nvPr/>
        </p:nvGraphicFramePr>
        <p:xfrm>
          <a:off x="1066800" y="3962400"/>
          <a:ext cx="4279900" cy="2362200"/>
        </p:xfrm>
        <a:graphic>
          <a:graphicData uri="http://schemas.openxmlformats.org/drawingml/2006/table">
            <a:tbl>
              <a:tblPr/>
              <a:tblGrid>
                <a:gridCol w="866775"/>
                <a:gridCol w="2000250"/>
                <a:gridCol w="1412875"/>
              </a:tblGrid>
              <a:tr h="3937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dirty="0">
                          <a:ln>
                            <a:noFill/>
                          </a:ln>
                          <a:solidFill>
                            <a:schemeClr val="tx1"/>
                          </a:solidFill>
                          <a:effectLst/>
                          <a:latin typeface="Courier New" charset="0"/>
                          <a:ea typeface="Times New Roman" charset="0"/>
                          <a:cs typeface="Times New Roman" charset="0"/>
                        </a:rPr>
                        <a:t>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number to print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Courier New" charset="0"/>
                          <a:ea typeface="Times New Roman" charset="0"/>
                          <a:cs typeface="Times New Roman" charset="0"/>
                        </a:rPr>
                        <a:t>5 * count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dirty="0">
                          <a:ln>
                            <a:noFill/>
                          </a:ln>
                          <a:solidFill>
                            <a:schemeClr val="tx1"/>
                          </a:solidFill>
                          <a:effectLst/>
                          <a:latin typeface="Verdana" charset="0"/>
                          <a:ea typeface="Times New Roman" charset="0"/>
                          <a:cs typeface="Times New Roman"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dirty="0">
                          <a:ln>
                            <a:noFill/>
                          </a:ln>
                          <a:solidFill>
                            <a:schemeClr val="tx1"/>
                          </a:solidFill>
                          <a:effectLst/>
                          <a:latin typeface="Verdana" charset="0"/>
                          <a:ea typeface="Times New Roman" charset="0"/>
                          <a:cs typeface="Times New Roman"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dirty="0">
                          <a:ln>
                            <a:noFill/>
                          </a:ln>
                          <a:solidFill>
                            <a:schemeClr val="tx1"/>
                          </a:solidFill>
                          <a:effectLst/>
                          <a:latin typeface="Verdana" charset="0"/>
                          <a:ea typeface="Times New Roman" charset="0"/>
                          <a:cs typeface="Times New Roman" charset="0"/>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8482" name="Group 34"/>
          <p:cNvGraphicFramePr>
            <a:graphicFrameLocks noGrp="1"/>
          </p:cNvGraphicFramePr>
          <p:nvPr/>
        </p:nvGraphicFramePr>
        <p:xfrm>
          <a:off x="5334000" y="3962400"/>
          <a:ext cx="2417763" cy="2359026"/>
        </p:xfrm>
        <a:graphic>
          <a:graphicData uri="http://schemas.openxmlformats.org/drawingml/2006/table">
            <a:tbl>
              <a:tblPr/>
              <a:tblGrid>
                <a:gridCol w="2417763"/>
              </a:tblGrid>
              <a:tr h="3937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Courier New" charset="0"/>
                          <a:ea typeface="Times New Roman" charset="0"/>
                          <a:cs typeface="Times New Roman" charset="0"/>
                        </a:rPr>
                        <a:t>5 * count - 3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dirty="0">
                          <a:ln>
                            <a:noFill/>
                          </a:ln>
                          <a:solidFill>
                            <a:srgbClr val="003399"/>
                          </a:solidFill>
                          <a:effectLst/>
                          <a:latin typeface="Verdana" charset="0"/>
                          <a:ea typeface="Times New Roman" charset="0"/>
                          <a:cs typeface="Times New Roman"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581270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additive="base">
                                        <p:cTn id="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 calcmode="lin" valueType="num">
                                      <p:cBhvr additive="base">
                                        <p:cTn id="1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88482"/>
                                        </p:tgtEl>
                                        <p:attrNameLst>
                                          <p:attrName>style.visibility</p:attrName>
                                        </p:attrNameLst>
                                      </p:cBhvr>
                                      <p:to>
                                        <p:strVal val="visible"/>
                                      </p:to>
                                    </p:set>
                                    <p:animEffect transition="in" filter="blinds(horizontal)">
                                      <p:cBhvr>
                                        <p:cTn id="19" dur="500"/>
                                        <p:tgtEl>
                                          <p:spTgt spid="48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b="1" dirty="0">
                <a:solidFill>
                  <a:srgbClr val="4F6228"/>
                </a:solidFill>
                <a:latin typeface="Arial" charset="0"/>
              </a:rPr>
              <a:t>Loop tables question</a:t>
            </a:r>
          </a:p>
        </p:txBody>
      </p:sp>
      <p:sp>
        <p:nvSpPr>
          <p:cNvPr id="29699" name="Rectangle 3"/>
          <p:cNvSpPr>
            <a:spLocks noGrp="1" noChangeArrowheads="1"/>
          </p:cNvSpPr>
          <p:nvPr>
            <p:ph idx="4294967295"/>
          </p:nvPr>
        </p:nvSpPr>
        <p:spPr>
          <a:xfrm>
            <a:off x="76200" y="1143000"/>
            <a:ext cx="9067800" cy="5105400"/>
          </a:xfrm>
        </p:spPr>
        <p:txBody>
          <a:bodyPr/>
          <a:lstStyle/>
          <a:p>
            <a:pPr eaLnBrk="1" hangingPunct="1">
              <a:lnSpc>
                <a:spcPct val="90000"/>
              </a:lnSpc>
            </a:pPr>
            <a:r>
              <a:rPr lang="en-US" sz="2800">
                <a:latin typeface="Arial" charset="0"/>
              </a:rPr>
              <a:t>What statement in the body would cause the loop to print:</a:t>
            </a:r>
          </a:p>
          <a:p>
            <a:pPr lvl="1" eaLnBrk="1" hangingPunct="1">
              <a:lnSpc>
                <a:spcPct val="90000"/>
              </a:lnSpc>
              <a:buFont typeface="Wingdings" charset="0"/>
              <a:buNone/>
            </a:pPr>
            <a:r>
              <a:rPr lang="en-US" sz="2400">
                <a:latin typeface="Courier New" charset="0"/>
              </a:rPr>
              <a:t>17 13 9 5 1</a:t>
            </a:r>
            <a:endParaRPr lang="en-US" sz="2400">
              <a:latin typeface="Arial" charset="0"/>
            </a:endParaRPr>
          </a:p>
          <a:p>
            <a:pPr eaLnBrk="1" hangingPunct="1">
              <a:buFontTx/>
              <a:buChar char="•"/>
            </a:pPr>
            <a:r>
              <a:rPr lang="en-US" sz="2800">
                <a:latin typeface="Arial" charset="0"/>
              </a:rPr>
              <a:t>Let's create the loop table together.</a:t>
            </a:r>
          </a:p>
          <a:p>
            <a:pPr lvl="1" eaLnBrk="1" hangingPunct="1"/>
            <a:r>
              <a:rPr lang="en-US" sz="2400">
                <a:latin typeface="Arial" charset="0"/>
              </a:rPr>
              <a:t>Each time </a:t>
            </a:r>
            <a:r>
              <a:rPr lang="en-US" sz="2400">
                <a:latin typeface="Courier New" charset="0"/>
              </a:rPr>
              <a:t>count</a:t>
            </a:r>
            <a:r>
              <a:rPr lang="en-US" sz="2400">
                <a:latin typeface="Arial" charset="0"/>
              </a:rPr>
              <a:t> goes up 1, the number printed should ...</a:t>
            </a:r>
          </a:p>
          <a:p>
            <a:pPr lvl="1" eaLnBrk="1" hangingPunct="1"/>
            <a:r>
              <a:rPr lang="en-US" sz="2400">
                <a:latin typeface="Arial" charset="0"/>
              </a:rPr>
              <a:t>But this multiple is off by a margin of ...</a:t>
            </a:r>
          </a:p>
        </p:txBody>
      </p:sp>
      <p:graphicFrame>
        <p:nvGraphicFramePr>
          <p:cNvPr id="489476" name="Group 4"/>
          <p:cNvGraphicFramePr>
            <a:graphicFrameLocks noGrp="1"/>
          </p:cNvGraphicFramePr>
          <p:nvPr/>
        </p:nvGraphicFramePr>
        <p:xfrm>
          <a:off x="609600" y="4038600"/>
          <a:ext cx="2867025" cy="2362200"/>
        </p:xfrm>
        <a:graphic>
          <a:graphicData uri="http://schemas.openxmlformats.org/drawingml/2006/table">
            <a:tbl>
              <a:tblPr/>
              <a:tblGrid>
                <a:gridCol w="866775"/>
                <a:gridCol w="2000250"/>
              </a:tblGrid>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Courier New" charset="0"/>
                          <a:ea typeface="Times New Roman" charset="0"/>
                          <a:cs typeface="Times New Roman" charset="0"/>
                        </a:rPr>
                        <a:t>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number to print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9499" name="Group 27"/>
          <p:cNvGraphicFramePr>
            <a:graphicFrameLocks noGrp="1"/>
          </p:cNvGraphicFramePr>
          <p:nvPr/>
        </p:nvGraphicFramePr>
        <p:xfrm>
          <a:off x="3476625" y="4038600"/>
          <a:ext cx="4495800" cy="2362200"/>
        </p:xfrm>
        <a:graphic>
          <a:graphicData uri="http://schemas.openxmlformats.org/drawingml/2006/table">
            <a:tbl>
              <a:tblPr/>
              <a:tblGrid>
                <a:gridCol w="2057400"/>
                <a:gridCol w="2438400"/>
              </a:tblGrid>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Courier New" charset="0"/>
                          <a:ea typeface="Times New Roman" charset="0"/>
                          <a:cs typeface="Times New Roman" charset="0"/>
                        </a:rPr>
                        <a:t>-4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Courier New" charset="0"/>
                          <a:ea typeface="Times New Roman" charset="0"/>
                          <a:cs typeface="Times New Roman" charset="0"/>
                        </a:rPr>
                        <a:t>-4 * count + 21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9522" name="Group 50"/>
          <p:cNvGraphicFramePr>
            <a:graphicFrameLocks noGrp="1"/>
          </p:cNvGraphicFramePr>
          <p:nvPr/>
        </p:nvGraphicFramePr>
        <p:xfrm>
          <a:off x="3476625" y="4038600"/>
          <a:ext cx="4495800" cy="2362200"/>
        </p:xfrm>
        <a:graphic>
          <a:graphicData uri="http://schemas.openxmlformats.org/drawingml/2006/table">
            <a:tbl>
              <a:tblPr/>
              <a:tblGrid>
                <a:gridCol w="2057400"/>
                <a:gridCol w="2438400"/>
              </a:tblGrid>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Courier New" charset="0"/>
                          <a:ea typeface="Times New Roman" charset="0"/>
                          <a:cs typeface="Times New Roman" charset="0"/>
                        </a:rPr>
                        <a:t>-4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Courier New"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9545" name="Group 73"/>
          <p:cNvGraphicFramePr>
            <a:graphicFrameLocks noGrp="1"/>
          </p:cNvGraphicFramePr>
          <p:nvPr/>
        </p:nvGraphicFramePr>
        <p:xfrm>
          <a:off x="3476625" y="4038600"/>
          <a:ext cx="4495800" cy="2362200"/>
        </p:xfrm>
        <a:graphic>
          <a:graphicData uri="http://schemas.openxmlformats.org/drawingml/2006/table">
            <a:tbl>
              <a:tblPr/>
              <a:tblGrid>
                <a:gridCol w="2057400"/>
                <a:gridCol w="2438400"/>
              </a:tblGrid>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dirty="0">
                        <a:ln>
                          <a:noFill/>
                        </a:ln>
                        <a:solidFill>
                          <a:schemeClr val="tx1"/>
                        </a:solidFill>
                        <a:effectLst/>
                        <a:latin typeface="Courier New"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dirty="0">
                        <a:ln>
                          <a:noFill/>
                        </a:ln>
                        <a:solidFill>
                          <a:srgbClr val="003399"/>
                        </a:solidFill>
                        <a:effectLst/>
                        <a:latin typeface="Courier New"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chemeClr val="tx1"/>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68416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9522"/>
                                        </p:tgtEl>
                                        <p:attrNameLst>
                                          <p:attrName>style.visibility</p:attrName>
                                        </p:attrNameLst>
                                      </p:cBhvr>
                                      <p:to>
                                        <p:strVal val="visible"/>
                                      </p:to>
                                    </p:set>
                                    <p:animEffect transition="in" filter="blinds(horizontal)">
                                      <p:cBhvr>
                                        <p:cTn id="7" dur="500"/>
                                        <p:tgtEl>
                                          <p:spTgt spid="489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9499"/>
                                        </p:tgtEl>
                                        <p:attrNameLst>
                                          <p:attrName>style.visibility</p:attrName>
                                        </p:attrNameLst>
                                      </p:cBhvr>
                                      <p:to>
                                        <p:strVal val="visible"/>
                                      </p:to>
                                    </p:set>
                                    <p:animEffect transition="in" filter="blinds(horizontal)">
                                      <p:cBhvr>
                                        <p:cTn id="12" dur="500"/>
                                        <p:tgtEl>
                                          <p:spTgt spid="48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39738"/>
            <a:ext cx="8458200" cy="703262"/>
          </a:xfrm>
        </p:spPr>
        <p:txBody>
          <a:bodyPr>
            <a:normAutofit fontScale="90000"/>
          </a:bodyPr>
          <a:lstStyle/>
          <a:p>
            <a:pPr eaLnBrk="1" hangingPunct="1"/>
            <a:r>
              <a:rPr lang="en-US" b="1" dirty="0">
                <a:solidFill>
                  <a:srgbClr val="4F6228"/>
                </a:solidFill>
                <a:latin typeface="Arial" charset="0"/>
              </a:rPr>
              <a:t>Another view: Slope-intercept</a:t>
            </a:r>
          </a:p>
        </p:txBody>
      </p:sp>
      <p:sp>
        <p:nvSpPr>
          <p:cNvPr id="30723" name="Content Placeholder 9"/>
          <p:cNvSpPr>
            <a:spLocks noGrp="1"/>
          </p:cNvSpPr>
          <p:nvPr>
            <p:ph idx="1"/>
          </p:nvPr>
        </p:nvSpPr>
        <p:spPr>
          <a:xfrm>
            <a:off x="228600" y="1371600"/>
            <a:ext cx="8915400" cy="914400"/>
          </a:xfrm>
        </p:spPr>
        <p:txBody>
          <a:bodyPr>
            <a:normAutofit fontScale="92500" lnSpcReduction="20000"/>
          </a:bodyPr>
          <a:lstStyle/>
          <a:p>
            <a:pPr eaLnBrk="1" hangingPunct="1"/>
            <a:r>
              <a:rPr lang="en-US">
                <a:latin typeface="Arial" charset="0"/>
              </a:rPr>
              <a:t>The next three slides present the mathematical basis for the loop tables. </a:t>
            </a:r>
          </a:p>
        </p:txBody>
      </p:sp>
      <p:graphicFrame>
        <p:nvGraphicFramePr>
          <p:cNvPr id="30724" name="Object 2"/>
          <p:cNvGraphicFramePr>
            <a:graphicFrameLocks noChangeAspect="1"/>
          </p:cNvGraphicFramePr>
          <p:nvPr/>
        </p:nvGraphicFramePr>
        <p:xfrm>
          <a:off x="609600" y="2833688"/>
          <a:ext cx="3581400" cy="2576512"/>
        </p:xfrm>
        <a:graphic>
          <a:graphicData uri="http://schemas.openxmlformats.org/presentationml/2006/ole">
            <mc:AlternateContent xmlns:mc="http://schemas.openxmlformats.org/markup-compatibility/2006">
              <mc:Choice xmlns:v="urn:schemas-microsoft-com:vml" Requires="v">
                <p:oleObj spid="_x0000_s31765" name="Chart" r:id="rId3" imgW="4105351" imgH="2952902" progId="Excel.Chart.8">
                  <p:embed/>
                </p:oleObj>
              </mc:Choice>
              <mc:Fallback>
                <p:oleObj name="Chart" r:id="rId3" imgW="4105351" imgH="295290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33688"/>
                        <a:ext cx="3581400"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Group 37"/>
          <p:cNvGraphicFramePr>
            <a:graphicFrameLocks/>
          </p:cNvGraphicFramePr>
          <p:nvPr/>
        </p:nvGraphicFramePr>
        <p:xfrm>
          <a:off x="4419600" y="2743200"/>
          <a:ext cx="4267200" cy="2743201"/>
        </p:xfrm>
        <a:graphic>
          <a:graphicData uri="http://schemas.openxmlformats.org/drawingml/2006/table">
            <a:tbl>
              <a:tblPr/>
              <a:tblGrid>
                <a:gridCol w="1931988"/>
                <a:gridCol w="2335212"/>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Courier New" charset="0"/>
                        </a:rPr>
                        <a:t>count (x)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number to print (</a:t>
                      </a:r>
                      <a:r>
                        <a:rPr kumimoji="0" lang="en-US" sz="1700" b="0" i="0" u="none" strike="noStrike" cap="none" normalizeH="0" baseline="0">
                          <a:ln>
                            <a:noFill/>
                          </a:ln>
                          <a:solidFill>
                            <a:schemeClr val="tx1"/>
                          </a:solidFill>
                          <a:effectLst/>
                          <a:latin typeface="Courier New" charset="0"/>
                        </a:rPr>
                        <a:t>y</a:t>
                      </a:r>
                      <a:r>
                        <a:rPr kumimoji="0" lang="en-US" sz="17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759305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92920"/>
            <a:ext cx="8229600" cy="877576"/>
          </a:xfrm>
        </p:spPr>
        <p:txBody>
          <a:bodyPr>
            <a:normAutofit/>
          </a:bodyPr>
          <a:lstStyle/>
          <a:p>
            <a:pPr eaLnBrk="1" hangingPunct="1"/>
            <a:r>
              <a:rPr lang="en-US" b="1" dirty="0">
                <a:solidFill>
                  <a:srgbClr val="4F6228"/>
                </a:solidFill>
                <a:latin typeface="Courier New" charset="0"/>
              </a:rPr>
              <a:t>for</a:t>
            </a:r>
            <a:r>
              <a:rPr lang="en-US" b="1" dirty="0">
                <a:solidFill>
                  <a:srgbClr val="4F6228"/>
                </a:solidFill>
                <a:latin typeface="Arial" charset="0"/>
              </a:rPr>
              <a:t> loop syntax</a:t>
            </a:r>
          </a:p>
        </p:txBody>
      </p:sp>
      <p:sp>
        <p:nvSpPr>
          <p:cNvPr id="4099" name="Rectangle 3"/>
          <p:cNvSpPr>
            <a:spLocks noGrp="1" noChangeArrowheads="1"/>
          </p:cNvSpPr>
          <p:nvPr>
            <p:ph idx="4294967295"/>
          </p:nvPr>
        </p:nvSpPr>
        <p:spPr>
          <a:xfrm>
            <a:off x="-304800" y="1143000"/>
            <a:ext cx="8686800" cy="5105400"/>
          </a:xfrm>
        </p:spPr>
        <p:txBody>
          <a:bodyPr>
            <a:normAutofit lnSpcReduction="10000"/>
          </a:bodyPr>
          <a:lstStyle/>
          <a:p>
            <a:pPr lvl="1" eaLnBrk="1" hangingPunct="1">
              <a:lnSpc>
                <a:spcPct val="90000"/>
              </a:lnSpc>
              <a:buFont typeface="Wingdings" charset="0"/>
              <a:buNone/>
            </a:pPr>
            <a:r>
              <a:rPr lang="en-US" sz="2400">
                <a:latin typeface="Courier New" charset="0"/>
              </a:rPr>
              <a:t>	for (</a:t>
            </a:r>
            <a:r>
              <a:rPr lang="en-US" sz="2400" b="1" i="1">
                <a:latin typeface="Arial" charset="0"/>
              </a:rPr>
              <a:t>&lt;initialization&gt;</a:t>
            </a:r>
            <a:r>
              <a:rPr lang="en-US" sz="2400">
                <a:latin typeface="Courier New" charset="0"/>
              </a:rPr>
              <a:t>; </a:t>
            </a:r>
            <a:r>
              <a:rPr lang="en-US" sz="2400" b="1" i="1">
                <a:latin typeface="Arial" charset="0"/>
              </a:rPr>
              <a:t>&lt;test&gt;</a:t>
            </a:r>
            <a:r>
              <a:rPr lang="en-US" sz="2400">
                <a:latin typeface="Courier New" charset="0"/>
              </a:rPr>
              <a:t>; </a:t>
            </a:r>
            <a:r>
              <a:rPr lang="en-US" sz="2400" b="1" i="1">
                <a:latin typeface="Arial" charset="0"/>
              </a:rPr>
              <a:t>&lt;update&gt;</a:t>
            </a:r>
            <a:r>
              <a:rPr lang="en-US" sz="2400">
                <a:latin typeface="Courier New" charset="0"/>
              </a:rPr>
              <a:t>) {</a:t>
            </a:r>
          </a:p>
          <a:p>
            <a:pPr lvl="1" eaLnBrk="1" hangingPunct="1">
              <a:lnSpc>
                <a:spcPct val="90000"/>
              </a:lnSpc>
              <a:buFont typeface="Wingdings" charset="0"/>
              <a:buNone/>
            </a:pPr>
            <a:r>
              <a:rPr lang="en-US" sz="2400">
                <a:latin typeface="Courier New" charset="0"/>
              </a:rPr>
              <a:t>	    </a:t>
            </a:r>
            <a:r>
              <a:rPr lang="en-US" sz="2400" b="1" i="1">
                <a:latin typeface="Arial" charset="0"/>
              </a:rPr>
              <a:t>&lt;statement&gt;</a:t>
            </a:r>
            <a:r>
              <a:rPr lang="en-US" sz="2400">
                <a:latin typeface="Courier New" charset="0"/>
              </a:rPr>
              <a:t>;</a:t>
            </a:r>
          </a:p>
          <a:p>
            <a:pPr lvl="1" eaLnBrk="1" hangingPunct="1">
              <a:lnSpc>
                <a:spcPct val="90000"/>
              </a:lnSpc>
              <a:buFont typeface="Wingdings" charset="0"/>
              <a:buNone/>
            </a:pPr>
            <a:r>
              <a:rPr lang="en-US" sz="2400">
                <a:latin typeface="Courier New" charset="0"/>
              </a:rPr>
              <a:t>	    </a:t>
            </a:r>
            <a:r>
              <a:rPr lang="en-US" sz="2400" b="1" i="1">
                <a:latin typeface="Arial" charset="0"/>
              </a:rPr>
              <a:t>&lt;statement&gt;</a:t>
            </a:r>
            <a:r>
              <a:rPr lang="en-US" sz="2400">
                <a:latin typeface="Courier New" charset="0"/>
              </a:rPr>
              <a:t>;</a:t>
            </a:r>
          </a:p>
          <a:p>
            <a:pPr lvl="1" eaLnBrk="1" hangingPunct="1">
              <a:lnSpc>
                <a:spcPct val="90000"/>
              </a:lnSpc>
              <a:buFont typeface="Wingdings" charset="0"/>
              <a:buNone/>
            </a:pPr>
            <a:r>
              <a:rPr lang="en-US" sz="2400">
                <a:latin typeface="Courier New" charset="0"/>
              </a:rPr>
              <a:t>	    </a:t>
            </a:r>
            <a:r>
              <a:rPr lang="en-US" sz="2400">
                <a:latin typeface="Arial" charset="0"/>
              </a:rPr>
              <a:t>...</a:t>
            </a:r>
          </a:p>
          <a:p>
            <a:pPr lvl="1" eaLnBrk="1" hangingPunct="1">
              <a:lnSpc>
                <a:spcPct val="90000"/>
              </a:lnSpc>
              <a:buFont typeface="Wingdings" charset="0"/>
              <a:buNone/>
            </a:pPr>
            <a:r>
              <a:rPr lang="en-US" sz="2400">
                <a:latin typeface="Courier New" charset="0"/>
              </a:rPr>
              <a:t>	    </a:t>
            </a:r>
            <a:r>
              <a:rPr lang="en-US" sz="2400" b="1" i="1">
                <a:latin typeface="Arial" charset="0"/>
              </a:rPr>
              <a:t>&lt;statement&gt;</a:t>
            </a:r>
            <a:r>
              <a:rPr lang="en-US" sz="2400">
                <a:latin typeface="Courier New" charset="0"/>
              </a:rPr>
              <a:t>;</a:t>
            </a:r>
          </a:p>
          <a:p>
            <a:pPr lvl="1" eaLnBrk="1" hangingPunct="1">
              <a:lnSpc>
                <a:spcPct val="90000"/>
              </a:lnSpc>
              <a:buFont typeface="Wingdings" charset="0"/>
              <a:buNone/>
            </a:pPr>
            <a:r>
              <a:rPr lang="en-US" sz="2400">
                <a:latin typeface="Courier New" charset="0"/>
              </a:rPr>
              <a:t>	}</a:t>
            </a:r>
          </a:p>
          <a:p>
            <a:pPr lvl="1" eaLnBrk="1" hangingPunct="1">
              <a:lnSpc>
                <a:spcPct val="90000"/>
              </a:lnSpc>
              <a:buFont typeface="Wingdings" charset="0"/>
              <a:buNone/>
            </a:pPr>
            <a:endParaRPr lang="en-US" sz="2400">
              <a:latin typeface="Courier New" charset="0"/>
            </a:endParaRPr>
          </a:p>
          <a:p>
            <a:pPr lvl="1" eaLnBrk="1" hangingPunct="1">
              <a:lnSpc>
                <a:spcPct val="90000"/>
              </a:lnSpc>
              <a:buFont typeface="Wingdings" charset="0"/>
              <a:buNone/>
            </a:pPr>
            <a:endParaRPr lang="en-US" sz="2400">
              <a:latin typeface="Courier New" charset="0"/>
            </a:endParaRPr>
          </a:p>
          <a:p>
            <a:pPr lvl="1" eaLnBrk="1" hangingPunct="1">
              <a:lnSpc>
                <a:spcPct val="110000"/>
              </a:lnSpc>
            </a:pPr>
            <a:r>
              <a:rPr lang="en-US" sz="2400">
                <a:latin typeface="Arial" charset="0"/>
              </a:rPr>
              <a:t>Perform </a:t>
            </a:r>
            <a:r>
              <a:rPr lang="en-US" sz="2400" b="1" i="1">
                <a:latin typeface="Arial" charset="0"/>
              </a:rPr>
              <a:t>&lt;initialization&gt;</a:t>
            </a:r>
            <a:r>
              <a:rPr lang="en-US" sz="2400" i="1">
                <a:latin typeface="Arial" charset="0"/>
              </a:rPr>
              <a:t> </a:t>
            </a:r>
            <a:r>
              <a:rPr lang="en-US" sz="2400">
                <a:latin typeface="Arial" charset="0"/>
              </a:rPr>
              <a:t>once.</a:t>
            </a:r>
          </a:p>
          <a:p>
            <a:pPr lvl="1" eaLnBrk="1" hangingPunct="1">
              <a:lnSpc>
                <a:spcPct val="110000"/>
              </a:lnSpc>
            </a:pPr>
            <a:r>
              <a:rPr lang="en-US" sz="2400">
                <a:latin typeface="Arial" charset="0"/>
              </a:rPr>
              <a:t>Repeat the following:</a:t>
            </a:r>
          </a:p>
          <a:p>
            <a:pPr lvl="2" eaLnBrk="1" hangingPunct="1">
              <a:lnSpc>
                <a:spcPct val="110000"/>
              </a:lnSpc>
            </a:pPr>
            <a:r>
              <a:rPr lang="en-US" sz="2000">
                <a:latin typeface="Arial" charset="0"/>
              </a:rPr>
              <a:t>Check if the </a:t>
            </a:r>
            <a:r>
              <a:rPr lang="en-US" sz="2000" b="1" i="1">
                <a:latin typeface="Arial" charset="0"/>
              </a:rPr>
              <a:t>&lt;test&gt;</a:t>
            </a:r>
            <a:r>
              <a:rPr lang="en-US" sz="2000" i="1">
                <a:latin typeface="Arial" charset="0"/>
              </a:rPr>
              <a:t> </a:t>
            </a:r>
            <a:r>
              <a:rPr lang="en-US" sz="2000">
                <a:latin typeface="Arial" charset="0"/>
              </a:rPr>
              <a:t>is true.  If not, stop.</a:t>
            </a:r>
          </a:p>
          <a:p>
            <a:pPr lvl="2" eaLnBrk="1" hangingPunct="1">
              <a:lnSpc>
                <a:spcPct val="110000"/>
              </a:lnSpc>
            </a:pPr>
            <a:r>
              <a:rPr lang="en-US" sz="2000">
                <a:latin typeface="Arial" charset="0"/>
              </a:rPr>
              <a:t>Execute the </a:t>
            </a:r>
            <a:r>
              <a:rPr lang="en-US" sz="2000" b="1" i="1">
                <a:latin typeface="Arial" charset="0"/>
              </a:rPr>
              <a:t>&lt;statement&gt;</a:t>
            </a:r>
            <a:r>
              <a:rPr lang="en-US" sz="2000">
                <a:latin typeface="Arial" charset="0"/>
              </a:rPr>
              <a:t>s.</a:t>
            </a:r>
          </a:p>
          <a:p>
            <a:pPr lvl="2" eaLnBrk="1" hangingPunct="1">
              <a:lnSpc>
                <a:spcPct val="110000"/>
              </a:lnSpc>
            </a:pPr>
            <a:r>
              <a:rPr lang="en-US" sz="2000">
                <a:latin typeface="Arial" charset="0"/>
              </a:rPr>
              <a:t>Perform the </a:t>
            </a:r>
            <a:r>
              <a:rPr lang="en-US" sz="2000" b="1" i="1">
                <a:latin typeface="Arial" charset="0"/>
              </a:rPr>
              <a:t>&lt;update&gt;</a:t>
            </a:r>
            <a:r>
              <a:rPr lang="en-US" sz="2000">
                <a:latin typeface="Arial" charset="0"/>
              </a:rPr>
              <a:t>.</a:t>
            </a:r>
          </a:p>
        </p:txBody>
      </p:sp>
      <p:grpSp>
        <p:nvGrpSpPr>
          <p:cNvPr id="4100" name="Group 4"/>
          <p:cNvGrpSpPr>
            <a:grpSpLocks/>
          </p:cNvGrpSpPr>
          <p:nvPr/>
        </p:nvGrpSpPr>
        <p:grpSpPr bwMode="auto">
          <a:xfrm>
            <a:off x="7086600" y="1187450"/>
            <a:ext cx="623888" cy="2120900"/>
            <a:chOff x="4512" y="1512"/>
            <a:chExt cx="393" cy="1176"/>
          </a:xfrm>
        </p:grpSpPr>
        <p:sp>
          <p:nvSpPr>
            <p:cNvPr id="4101" name="AutoShape 5"/>
            <p:cNvSpPr>
              <a:spLocks/>
            </p:cNvSpPr>
            <p:nvPr/>
          </p:nvSpPr>
          <p:spPr bwMode="auto">
            <a:xfrm>
              <a:off x="4512" y="1920"/>
              <a:ext cx="288" cy="768"/>
            </a:xfrm>
            <a:prstGeom prst="rightBrace">
              <a:avLst>
                <a:gd name="adj1" fmla="val 22222"/>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FontTx/>
                <a:buNone/>
              </a:pPr>
              <a:r>
                <a:rPr lang="en-US">
                  <a:latin typeface="Tahoma" charset="0"/>
                </a:rPr>
                <a:t>      body</a:t>
              </a:r>
            </a:p>
          </p:txBody>
        </p:sp>
        <p:sp>
          <p:nvSpPr>
            <p:cNvPr id="4102" name="AutoShape 6"/>
            <p:cNvSpPr>
              <a:spLocks/>
            </p:cNvSpPr>
            <p:nvPr/>
          </p:nvSpPr>
          <p:spPr bwMode="auto">
            <a:xfrm>
              <a:off x="4617" y="1512"/>
              <a:ext cx="288" cy="240"/>
            </a:xfrm>
            <a:prstGeom prst="rightBrace">
              <a:avLst>
                <a:gd name="adj1" fmla="val 83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FontTx/>
                <a:buNone/>
              </a:pPr>
              <a:r>
                <a:rPr lang="en-US">
                  <a:latin typeface="Tahoma" charset="0"/>
                </a:rPr>
                <a:t>      header</a:t>
              </a:r>
            </a:p>
          </p:txBody>
        </p:sp>
      </p:grpSp>
    </p:spTree>
    <p:extLst>
      <p:ext uri="{BB962C8B-B14F-4D97-AF65-F5344CB8AC3E}">
        <p14:creationId xmlns:p14="http://schemas.microsoft.com/office/powerpoint/2010/main" val="42386144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19100" y="0"/>
            <a:ext cx="8458200" cy="688760"/>
          </a:xfrm>
        </p:spPr>
        <p:txBody>
          <a:bodyPr>
            <a:normAutofit fontScale="90000"/>
          </a:bodyPr>
          <a:lstStyle/>
          <a:p>
            <a:pPr eaLnBrk="1" hangingPunct="1"/>
            <a:r>
              <a:rPr lang="en-US" b="1" dirty="0">
                <a:solidFill>
                  <a:srgbClr val="4F6228"/>
                </a:solidFill>
                <a:latin typeface="Arial" charset="0"/>
              </a:rPr>
              <a:t>Another view: Slope-intercept</a:t>
            </a:r>
          </a:p>
        </p:txBody>
      </p:sp>
      <p:sp>
        <p:nvSpPr>
          <p:cNvPr id="31747" name="Rectangle 27"/>
          <p:cNvSpPr>
            <a:spLocks noGrp="1" noChangeArrowheads="1"/>
          </p:cNvSpPr>
          <p:nvPr>
            <p:ph type="body" idx="1"/>
          </p:nvPr>
        </p:nvSpPr>
        <p:spPr>
          <a:xfrm>
            <a:off x="1" y="807141"/>
            <a:ext cx="9061936" cy="5756822"/>
          </a:xfrm>
        </p:spPr>
        <p:txBody>
          <a:bodyPr>
            <a:normAutofit/>
          </a:bodyPr>
          <a:lstStyle/>
          <a:p>
            <a:pPr eaLnBrk="1" hangingPunct="1">
              <a:lnSpc>
                <a:spcPct val="80000"/>
              </a:lnSpc>
            </a:pPr>
            <a:r>
              <a:rPr lang="en-US" sz="2400" i="1" dirty="0">
                <a:latin typeface="Arial" charset="0"/>
              </a:rPr>
              <a:t>Caution</a:t>
            </a:r>
            <a:r>
              <a:rPr lang="en-US" sz="2400" dirty="0">
                <a:latin typeface="Arial" charset="0"/>
              </a:rPr>
              <a:t>: This is algebra, not assignment!</a:t>
            </a:r>
          </a:p>
          <a:p>
            <a:pPr eaLnBrk="1" hangingPunct="1">
              <a:lnSpc>
                <a:spcPct val="80000"/>
              </a:lnSpc>
            </a:pPr>
            <a:r>
              <a:rPr lang="en-US" sz="2400" dirty="0">
                <a:latin typeface="Arial" charset="0"/>
              </a:rPr>
              <a:t>Recall: slope-intercept form (</a:t>
            </a:r>
            <a:r>
              <a:rPr lang="en-US" sz="2400" dirty="0">
                <a:latin typeface="Courier New" charset="0"/>
              </a:rPr>
              <a:t>y = mx + b</a:t>
            </a:r>
            <a:r>
              <a:rPr lang="en-US" sz="2400" dirty="0">
                <a:latin typeface="Arial" charset="0"/>
              </a:rPr>
              <a:t>)</a:t>
            </a:r>
          </a:p>
          <a:p>
            <a:pPr eaLnBrk="1" hangingPunct="1">
              <a:lnSpc>
                <a:spcPct val="80000"/>
              </a:lnSpc>
            </a:pPr>
            <a:r>
              <a:rPr lang="en-US" sz="2400" dirty="0">
                <a:latin typeface="Arial" charset="0"/>
              </a:rPr>
              <a:t>Slope is defined as “rise over run” (i.e. rise / run).  Since the “run” is always </a:t>
            </a:r>
            <a:r>
              <a:rPr lang="en-US" sz="2400" dirty="0">
                <a:latin typeface="Courier New" charset="0"/>
              </a:rPr>
              <a:t>1</a:t>
            </a:r>
            <a:r>
              <a:rPr lang="en-US" sz="2400" dirty="0">
                <a:latin typeface="Arial" charset="0"/>
              </a:rPr>
              <a:t> (we increment along </a:t>
            </a:r>
            <a:r>
              <a:rPr lang="en-US" sz="2400" dirty="0">
                <a:latin typeface="Courier New" charset="0"/>
              </a:rPr>
              <a:t>x</a:t>
            </a:r>
            <a:r>
              <a:rPr lang="en-US" sz="2400" dirty="0">
                <a:latin typeface="Arial" charset="0"/>
              </a:rPr>
              <a:t> by 1), we just need to look at the “rise”.  The rise is the difference between the </a:t>
            </a:r>
            <a:r>
              <a:rPr lang="en-US" sz="2400" dirty="0">
                <a:latin typeface="Courier New" charset="0"/>
              </a:rPr>
              <a:t>y</a:t>
            </a:r>
            <a:r>
              <a:rPr lang="en-US" sz="2400" dirty="0">
                <a:latin typeface="Arial" charset="0"/>
              </a:rPr>
              <a:t> values.  Thus, the slope (</a:t>
            </a:r>
            <a:r>
              <a:rPr lang="en-US" sz="2400" dirty="0">
                <a:latin typeface="Courier New" charset="0"/>
              </a:rPr>
              <a:t>m</a:t>
            </a:r>
            <a:r>
              <a:rPr lang="en-US" sz="2400" dirty="0">
                <a:latin typeface="Arial" charset="0"/>
              </a:rPr>
              <a:t>) is the difference between </a:t>
            </a:r>
            <a:r>
              <a:rPr lang="en-US" sz="2400" dirty="0">
                <a:latin typeface="Courier New" charset="0"/>
              </a:rPr>
              <a:t>y</a:t>
            </a:r>
            <a:r>
              <a:rPr lang="en-US" sz="2400" dirty="0">
                <a:latin typeface="Arial" charset="0"/>
              </a:rPr>
              <a:t> values; in this case, it is </a:t>
            </a:r>
            <a:r>
              <a:rPr lang="en-US" sz="2400" dirty="0">
                <a:latin typeface="Courier New" charset="0"/>
              </a:rPr>
              <a:t>+5</a:t>
            </a:r>
            <a:r>
              <a:rPr lang="en-US" sz="2400" dirty="0">
                <a:latin typeface="Arial" charset="0"/>
              </a:rPr>
              <a:t>.</a:t>
            </a:r>
            <a:endParaRPr lang="en-US" sz="2000" dirty="0">
              <a:latin typeface="Arial" charset="0"/>
            </a:endParaRPr>
          </a:p>
          <a:p>
            <a:pPr eaLnBrk="1" hangingPunct="1">
              <a:lnSpc>
                <a:spcPct val="80000"/>
              </a:lnSpc>
            </a:pPr>
            <a:r>
              <a:rPr lang="en-US" sz="2400" dirty="0">
                <a:latin typeface="Arial" charset="0"/>
              </a:rPr>
              <a:t>To compute the y-intercept (</a:t>
            </a:r>
            <a:r>
              <a:rPr lang="en-US" sz="2400" dirty="0">
                <a:latin typeface="Courier New" charset="0"/>
              </a:rPr>
              <a:t>b</a:t>
            </a:r>
            <a:r>
              <a:rPr lang="en-US" sz="2400" dirty="0">
                <a:latin typeface="Arial" charset="0"/>
              </a:rPr>
              <a:t>), plug in the value of </a:t>
            </a:r>
            <a:r>
              <a:rPr lang="en-US" sz="2400" dirty="0">
                <a:latin typeface="Courier New" charset="0"/>
              </a:rPr>
              <a:t>y</a:t>
            </a:r>
            <a:r>
              <a:rPr lang="en-US" sz="2400" dirty="0">
                <a:latin typeface="Arial" charset="0"/>
              </a:rPr>
              <a:t> at </a:t>
            </a:r>
            <a:r>
              <a:rPr lang="en-US" sz="2400" dirty="0">
                <a:latin typeface="Courier New" charset="0"/>
              </a:rPr>
              <a:t>x = 1</a:t>
            </a:r>
            <a:r>
              <a:rPr lang="en-US" sz="2400" dirty="0">
                <a:latin typeface="Arial" charset="0"/>
              </a:rPr>
              <a:t> and solve for </a:t>
            </a:r>
            <a:r>
              <a:rPr lang="en-US" sz="2400" dirty="0">
                <a:latin typeface="Courier New" charset="0"/>
              </a:rPr>
              <a:t>b</a:t>
            </a:r>
            <a:r>
              <a:rPr lang="en-US" sz="2400" dirty="0">
                <a:latin typeface="Arial" charset="0"/>
              </a:rPr>
              <a:t>.  In this case, </a:t>
            </a:r>
            <a:r>
              <a:rPr lang="en-US" sz="2400" dirty="0">
                <a:latin typeface="Courier New" charset="0"/>
              </a:rPr>
              <a:t>y = 2</a:t>
            </a:r>
            <a:r>
              <a:rPr lang="en-US" sz="2400" dirty="0">
                <a:latin typeface="Arial" charset="0"/>
              </a:rPr>
              <a:t>.</a:t>
            </a:r>
          </a:p>
          <a:p>
            <a:pPr lvl="1" eaLnBrk="1" hangingPunct="1">
              <a:lnSpc>
                <a:spcPct val="80000"/>
              </a:lnSpc>
              <a:buFont typeface="Wingdings" charset="0"/>
              <a:buNone/>
            </a:pPr>
            <a:r>
              <a:rPr lang="en-US" sz="2000" dirty="0">
                <a:latin typeface="Courier New" charset="0"/>
              </a:rPr>
              <a:t>	y = m * x + b</a:t>
            </a:r>
          </a:p>
          <a:p>
            <a:pPr lvl="1" eaLnBrk="1" hangingPunct="1">
              <a:lnSpc>
                <a:spcPct val="80000"/>
              </a:lnSpc>
              <a:buFont typeface="Wingdings" charset="0"/>
              <a:buNone/>
            </a:pPr>
            <a:r>
              <a:rPr lang="en-US" sz="2000" dirty="0">
                <a:latin typeface="Courier New" charset="0"/>
              </a:rPr>
              <a:t>	2 = 5 * 1 + b</a:t>
            </a:r>
          </a:p>
          <a:p>
            <a:pPr lvl="1" eaLnBrk="1" hangingPunct="1">
              <a:lnSpc>
                <a:spcPct val="80000"/>
              </a:lnSpc>
              <a:buFont typeface="Wingdings" charset="0"/>
              <a:buNone/>
            </a:pPr>
            <a:r>
              <a:rPr lang="en-US" sz="2000" dirty="0">
                <a:latin typeface="Arial" charset="0"/>
              </a:rPr>
              <a:t>	Then </a:t>
            </a:r>
            <a:r>
              <a:rPr lang="en-US" sz="2000" dirty="0">
                <a:latin typeface="Courier New" charset="0"/>
              </a:rPr>
              <a:t>b = -3</a:t>
            </a:r>
          </a:p>
          <a:p>
            <a:pPr eaLnBrk="1" hangingPunct="1">
              <a:lnSpc>
                <a:spcPct val="80000"/>
              </a:lnSpc>
            </a:pPr>
            <a:r>
              <a:rPr lang="en-US" sz="2400" dirty="0">
                <a:latin typeface="Arial" charset="0"/>
              </a:rPr>
              <a:t>So the equation is</a:t>
            </a:r>
          </a:p>
          <a:p>
            <a:pPr lvl="1" eaLnBrk="1" hangingPunct="1">
              <a:lnSpc>
                <a:spcPct val="80000"/>
              </a:lnSpc>
              <a:buFont typeface="Wingdings" charset="0"/>
              <a:buNone/>
            </a:pPr>
            <a:r>
              <a:rPr lang="en-US" sz="2000" dirty="0">
                <a:latin typeface="Courier New" charset="0"/>
              </a:rPr>
              <a:t>	y = m * x + b</a:t>
            </a:r>
          </a:p>
          <a:p>
            <a:pPr lvl="1" eaLnBrk="1" hangingPunct="1">
              <a:lnSpc>
                <a:spcPct val="80000"/>
              </a:lnSpc>
              <a:buFont typeface="Wingdings" charset="0"/>
              <a:buNone/>
            </a:pPr>
            <a:r>
              <a:rPr lang="en-US" sz="2000" dirty="0">
                <a:latin typeface="Courier New" charset="0"/>
              </a:rPr>
              <a:t>	y = 5 * x – 3</a:t>
            </a:r>
          </a:p>
          <a:p>
            <a:pPr lvl="1" eaLnBrk="1" hangingPunct="1">
              <a:lnSpc>
                <a:spcPct val="80000"/>
              </a:lnSpc>
              <a:buFont typeface="Wingdings" charset="0"/>
              <a:buNone/>
            </a:pPr>
            <a:r>
              <a:rPr lang="en-US" sz="2000" dirty="0">
                <a:latin typeface="Courier New" charset="0"/>
              </a:rPr>
              <a:t>	y = 5 * count - 3</a:t>
            </a:r>
          </a:p>
        </p:txBody>
      </p:sp>
      <p:graphicFrame>
        <p:nvGraphicFramePr>
          <p:cNvPr id="176205" name="Group 77"/>
          <p:cNvGraphicFramePr>
            <a:graphicFrameLocks noGrp="1"/>
          </p:cNvGraphicFramePr>
          <p:nvPr/>
        </p:nvGraphicFramePr>
        <p:xfrm>
          <a:off x="4648200" y="4383088"/>
          <a:ext cx="4038600" cy="2170113"/>
        </p:xfrm>
        <a:graphic>
          <a:graphicData uri="http://schemas.openxmlformats.org/drawingml/2006/table">
            <a:tbl>
              <a:tblPr/>
              <a:tblGrid>
                <a:gridCol w="1828800"/>
                <a:gridCol w="2209800"/>
              </a:tblGrid>
              <a:tr h="4175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Courier New" charset="0"/>
                        </a:rPr>
                        <a:t>count (x)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number to print (</a:t>
                      </a:r>
                      <a:r>
                        <a:rPr kumimoji="0" lang="en-US" sz="1700" b="0" i="0" u="none" strike="noStrike" cap="none" normalizeH="0" baseline="0">
                          <a:ln>
                            <a:noFill/>
                          </a:ln>
                          <a:solidFill>
                            <a:schemeClr val="tx1"/>
                          </a:solidFill>
                          <a:effectLst/>
                          <a:latin typeface="Courier New" charset="0"/>
                        </a:rPr>
                        <a:t>y</a:t>
                      </a:r>
                      <a:r>
                        <a:rPr kumimoji="0" lang="en-US" sz="17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700" b="0" i="0" u="none" strike="noStrike" cap="none" normalizeH="0" baseline="0" dirty="0">
                          <a:ln>
                            <a:noFill/>
                          </a:ln>
                          <a:solidFill>
                            <a:schemeClr val="tx1"/>
                          </a:solidFill>
                          <a:effectLst/>
                          <a:latin typeface="Arial"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905878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52400"/>
            <a:ext cx="8458200" cy="703263"/>
          </a:xfrm>
        </p:spPr>
        <p:txBody>
          <a:bodyPr>
            <a:normAutofit fontScale="90000"/>
          </a:bodyPr>
          <a:lstStyle/>
          <a:p>
            <a:pPr eaLnBrk="1" hangingPunct="1"/>
            <a:r>
              <a:rPr lang="en-US" b="1" dirty="0">
                <a:solidFill>
                  <a:srgbClr val="4F6228"/>
                </a:solidFill>
                <a:latin typeface="Arial" charset="0"/>
              </a:rPr>
              <a:t>Another view: Slope-intercept</a:t>
            </a:r>
          </a:p>
        </p:txBody>
      </p:sp>
      <p:sp>
        <p:nvSpPr>
          <p:cNvPr id="32771" name="Rectangle 3"/>
          <p:cNvSpPr>
            <a:spLocks noGrp="1" noChangeArrowheads="1"/>
          </p:cNvSpPr>
          <p:nvPr>
            <p:ph type="body" idx="1"/>
          </p:nvPr>
        </p:nvSpPr>
        <p:spPr>
          <a:xfrm>
            <a:off x="228600" y="1295400"/>
            <a:ext cx="8686800" cy="5105400"/>
          </a:xfrm>
        </p:spPr>
        <p:txBody>
          <a:bodyPr/>
          <a:lstStyle/>
          <a:p>
            <a:pPr eaLnBrk="1" hangingPunct="1">
              <a:lnSpc>
                <a:spcPct val="80000"/>
              </a:lnSpc>
            </a:pPr>
            <a:r>
              <a:rPr lang="en-US" sz="2800">
                <a:latin typeface="Arial" charset="0"/>
              </a:rPr>
              <a:t>Algebraically, if we always take the value of </a:t>
            </a:r>
            <a:r>
              <a:rPr lang="en-US" sz="2800">
                <a:latin typeface="Courier New" charset="0"/>
              </a:rPr>
              <a:t>y</a:t>
            </a:r>
            <a:r>
              <a:rPr lang="en-US" sz="2800">
                <a:latin typeface="Arial" charset="0"/>
              </a:rPr>
              <a:t> at</a:t>
            </a:r>
          </a:p>
          <a:p>
            <a:pPr eaLnBrk="1" hangingPunct="1">
              <a:lnSpc>
                <a:spcPct val="80000"/>
              </a:lnSpc>
              <a:buFont typeface="Wingdings" charset="0"/>
              <a:buNone/>
            </a:pPr>
            <a:r>
              <a:rPr lang="en-US" sz="2800">
                <a:latin typeface="Courier New" charset="0"/>
              </a:rPr>
              <a:t>	x = 1</a:t>
            </a:r>
            <a:r>
              <a:rPr lang="en-US" sz="2800">
                <a:latin typeface="Arial" charset="0"/>
              </a:rPr>
              <a:t>, then we can solve for </a:t>
            </a:r>
            <a:r>
              <a:rPr lang="en-US" sz="2800">
                <a:latin typeface="Courier New" charset="0"/>
              </a:rPr>
              <a:t>b</a:t>
            </a:r>
            <a:r>
              <a:rPr lang="en-US" sz="2800">
                <a:latin typeface="Arial" charset="0"/>
              </a:rPr>
              <a:t> as follows:</a:t>
            </a:r>
          </a:p>
          <a:p>
            <a:pPr lvl="1" eaLnBrk="1" hangingPunct="1">
              <a:lnSpc>
                <a:spcPct val="80000"/>
              </a:lnSpc>
              <a:buFont typeface="Wingdings" charset="0"/>
              <a:buNone/>
            </a:pPr>
            <a:r>
              <a:rPr lang="en-US">
                <a:latin typeface="Courier New" charset="0"/>
              </a:rPr>
              <a:t>		</a:t>
            </a:r>
            <a:r>
              <a:rPr lang="en-US" sz="2400">
                <a:latin typeface="Courier New" charset="0"/>
              </a:rPr>
              <a:t>y = m * x + b</a:t>
            </a:r>
          </a:p>
          <a:p>
            <a:pPr lvl="1" eaLnBrk="1" hangingPunct="1">
              <a:lnSpc>
                <a:spcPct val="80000"/>
              </a:lnSpc>
              <a:buFont typeface="Wingdings" charset="0"/>
              <a:buNone/>
            </a:pPr>
            <a:r>
              <a:rPr lang="en-US" sz="2400">
                <a:latin typeface="Courier New" charset="0"/>
              </a:rPr>
              <a:t>		y</a:t>
            </a:r>
            <a:r>
              <a:rPr lang="en-US" sz="2400" baseline="-25000">
                <a:latin typeface="Courier New" charset="0"/>
              </a:rPr>
              <a:t>1 </a:t>
            </a:r>
            <a:r>
              <a:rPr lang="en-US" sz="2400">
                <a:latin typeface="Courier New" charset="0"/>
              </a:rPr>
              <a:t>= m * 1 + b</a:t>
            </a:r>
          </a:p>
          <a:p>
            <a:pPr lvl="1" eaLnBrk="1" hangingPunct="1">
              <a:lnSpc>
                <a:spcPct val="80000"/>
              </a:lnSpc>
              <a:buFont typeface="Wingdings" charset="0"/>
              <a:buNone/>
            </a:pPr>
            <a:r>
              <a:rPr lang="en-US" sz="2400">
                <a:latin typeface="Courier New" charset="0"/>
              </a:rPr>
              <a:t>		y</a:t>
            </a:r>
            <a:r>
              <a:rPr lang="en-US" sz="2400" baseline="-25000">
                <a:latin typeface="Courier New" charset="0"/>
              </a:rPr>
              <a:t>1</a:t>
            </a:r>
            <a:r>
              <a:rPr lang="en-US" sz="2400">
                <a:latin typeface="Courier New" charset="0"/>
              </a:rPr>
              <a:t> = m + b</a:t>
            </a:r>
          </a:p>
          <a:p>
            <a:pPr lvl="1" eaLnBrk="1" hangingPunct="1">
              <a:lnSpc>
                <a:spcPct val="80000"/>
              </a:lnSpc>
              <a:buFont typeface="Wingdings" charset="0"/>
              <a:buNone/>
            </a:pPr>
            <a:r>
              <a:rPr lang="en-US" sz="2400">
                <a:latin typeface="Courier New" charset="0"/>
              </a:rPr>
              <a:t>		b = y</a:t>
            </a:r>
            <a:r>
              <a:rPr lang="en-US" sz="2400" baseline="-25000">
                <a:latin typeface="Courier New" charset="0"/>
              </a:rPr>
              <a:t>1</a:t>
            </a:r>
            <a:r>
              <a:rPr lang="en-US" sz="2400">
                <a:latin typeface="Courier New" charset="0"/>
              </a:rPr>
              <a:t> – m</a:t>
            </a:r>
          </a:p>
          <a:p>
            <a:pPr eaLnBrk="1" hangingPunct="1">
              <a:lnSpc>
                <a:spcPct val="80000"/>
              </a:lnSpc>
            </a:pPr>
            <a:r>
              <a:rPr lang="en-US" sz="2800">
                <a:latin typeface="Arial" charset="0"/>
              </a:rPr>
              <a:t>In other words, to get the </a:t>
            </a:r>
            <a:r>
              <a:rPr lang="en-US" sz="2800">
                <a:latin typeface="Courier New" charset="0"/>
              </a:rPr>
              <a:t>y</a:t>
            </a:r>
            <a:r>
              <a:rPr lang="en-US" sz="2800">
                <a:latin typeface="Arial" charset="0"/>
              </a:rPr>
              <a:t>-intercept, just subtract the slope from the first </a:t>
            </a:r>
            <a:r>
              <a:rPr lang="en-US" sz="2800">
                <a:latin typeface="Courier New" charset="0"/>
              </a:rPr>
              <a:t>y</a:t>
            </a:r>
            <a:r>
              <a:rPr lang="en-US" sz="2800">
                <a:latin typeface="Arial" charset="0"/>
              </a:rPr>
              <a:t> value (</a:t>
            </a:r>
            <a:r>
              <a:rPr lang="en-US" sz="2800">
                <a:latin typeface="Courier New" charset="0"/>
              </a:rPr>
              <a:t>b = 2 – 5 = -3</a:t>
            </a:r>
            <a:r>
              <a:rPr lang="en-US" sz="2800">
                <a:latin typeface="Arial" charset="0"/>
              </a:rPr>
              <a:t>)</a:t>
            </a:r>
          </a:p>
          <a:p>
            <a:pPr lvl="1" eaLnBrk="1" hangingPunct="1">
              <a:lnSpc>
                <a:spcPct val="80000"/>
              </a:lnSpc>
            </a:pPr>
            <a:r>
              <a:rPr lang="en-US" sz="2400">
                <a:latin typeface="Arial" charset="0"/>
              </a:rPr>
              <a:t>This gets us the equation</a:t>
            </a:r>
          </a:p>
          <a:p>
            <a:pPr lvl="1" eaLnBrk="1" hangingPunct="1">
              <a:lnSpc>
                <a:spcPct val="80000"/>
              </a:lnSpc>
              <a:buFont typeface="Wingdings" charset="0"/>
              <a:buNone/>
            </a:pPr>
            <a:r>
              <a:rPr lang="en-US" sz="2400">
                <a:latin typeface="Courier New" charset="0"/>
              </a:rPr>
              <a:t>		y = m * x + b</a:t>
            </a:r>
          </a:p>
          <a:p>
            <a:pPr lvl="1" eaLnBrk="1" hangingPunct="1">
              <a:lnSpc>
                <a:spcPct val="80000"/>
              </a:lnSpc>
              <a:buFont typeface="Wingdings" charset="0"/>
              <a:buNone/>
            </a:pPr>
            <a:r>
              <a:rPr lang="en-US" sz="2400">
                <a:latin typeface="Courier New" charset="0"/>
              </a:rPr>
              <a:t>		y = 5 * x – 3</a:t>
            </a:r>
          </a:p>
          <a:p>
            <a:pPr lvl="1" eaLnBrk="1" hangingPunct="1">
              <a:lnSpc>
                <a:spcPct val="80000"/>
              </a:lnSpc>
              <a:buFont typeface="Wingdings" charset="0"/>
              <a:buNone/>
            </a:pPr>
            <a:r>
              <a:rPr lang="en-US" sz="2400">
                <a:latin typeface="Courier New" charset="0"/>
              </a:rPr>
              <a:t>		y = 5 * count – 3</a:t>
            </a:r>
          </a:p>
          <a:p>
            <a:pPr lvl="1" eaLnBrk="1" hangingPunct="1">
              <a:lnSpc>
                <a:spcPct val="80000"/>
              </a:lnSpc>
              <a:buFont typeface="Wingdings" charset="0"/>
              <a:buNone/>
            </a:pPr>
            <a:r>
              <a:rPr lang="en-US" sz="2400">
                <a:latin typeface="Arial" charset="0"/>
              </a:rPr>
              <a:t>	(which is exactly the equation from the previous slides)</a:t>
            </a:r>
          </a:p>
        </p:txBody>
      </p:sp>
    </p:spTree>
    <p:extLst>
      <p:ext uri="{BB962C8B-B14F-4D97-AF65-F5344CB8AC3E}">
        <p14:creationId xmlns:p14="http://schemas.microsoft.com/office/powerpoint/2010/main" val="22848448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title" idx="4294967295"/>
          </p:nvPr>
        </p:nvSpPr>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478658" name="Rectangle 2"/>
          <p:cNvSpPr>
            <a:spLocks noGrp="1" noChangeArrowheads="1"/>
          </p:cNvSpPr>
          <p:nvPr>
            <p:ph idx="4294967295"/>
          </p:nvPr>
        </p:nvSpPr>
        <p:spPr/>
        <p:txBody>
          <a:bodyPr>
            <a:normAutofit fontScale="92500"/>
          </a:bodyPr>
          <a:lstStyle/>
          <a:p>
            <a:pPr eaLnBrk="1" hangingPunct="1">
              <a:lnSpc>
                <a:spcPct val="90000"/>
              </a:lnSpc>
            </a:pPr>
            <a:r>
              <a:rPr lang="en-US" sz="2400" dirty="0">
                <a:latin typeface="Arial" charset="0"/>
              </a:rPr>
              <a:t>Make a table to represent any patterns on each line.</a:t>
            </a:r>
          </a:p>
          <a:p>
            <a:pPr lvl="1" eaLnBrk="1" hangingPunct="1">
              <a:lnSpc>
                <a:spcPct val="90000"/>
              </a:lnSpc>
              <a:buFont typeface="Wingdings" charset="0"/>
              <a:buNone/>
            </a:pPr>
            <a:endParaRPr lang="en-US" sz="600" dirty="0">
              <a:latin typeface="Courier New" charset="0"/>
            </a:endParaRPr>
          </a:p>
          <a:p>
            <a:pPr lvl="1" eaLnBrk="1" hangingPunct="1">
              <a:lnSpc>
                <a:spcPct val="90000"/>
              </a:lnSpc>
              <a:buFont typeface="Wingdings" charset="0"/>
              <a:buNone/>
            </a:pPr>
            <a:r>
              <a:rPr lang="en-US" sz="2000" b="1" dirty="0">
                <a:latin typeface="Courier New" charset="0"/>
              </a:rPr>
              <a:t>....1</a:t>
            </a:r>
          </a:p>
          <a:p>
            <a:pPr lvl="1" eaLnBrk="1" hangingPunct="1">
              <a:lnSpc>
                <a:spcPct val="90000"/>
              </a:lnSpc>
              <a:buFont typeface="Wingdings" charset="0"/>
              <a:buNone/>
            </a:pPr>
            <a:r>
              <a:rPr lang="en-US" sz="2000" b="1" dirty="0">
                <a:latin typeface="Courier New" charset="0"/>
              </a:rPr>
              <a:t>...2</a:t>
            </a:r>
          </a:p>
          <a:p>
            <a:pPr lvl="1" eaLnBrk="1" hangingPunct="1">
              <a:lnSpc>
                <a:spcPct val="90000"/>
              </a:lnSpc>
              <a:buFont typeface="Wingdings" charset="0"/>
              <a:buNone/>
            </a:pPr>
            <a:r>
              <a:rPr lang="en-US" sz="2000" b="1" dirty="0">
                <a:latin typeface="Courier New" charset="0"/>
              </a:rPr>
              <a:t>..3</a:t>
            </a:r>
          </a:p>
          <a:p>
            <a:pPr lvl="1" eaLnBrk="1" hangingPunct="1">
              <a:lnSpc>
                <a:spcPct val="90000"/>
              </a:lnSpc>
              <a:buFont typeface="Wingdings" charset="0"/>
              <a:buNone/>
            </a:pPr>
            <a:r>
              <a:rPr lang="en-US" sz="2000" b="1" dirty="0">
                <a:latin typeface="Courier New" charset="0"/>
              </a:rPr>
              <a:t>.4</a:t>
            </a:r>
          </a:p>
          <a:p>
            <a:pPr lvl="1" eaLnBrk="1" hangingPunct="1">
              <a:lnSpc>
                <a:spcPct val="90000"/>
              </a:lnSpc>
              <a:buFont typeface="Wingdings" charset="0"/>
              <a:buNone/>
            </a:pPr>
            <a:r>
              <a:rPr lang="en-US" sz="2000" b="1" dirty="0">
                <a:latin typeface="Courier New" charset="0"/>
              </a:rPr>
              <a:t>5</a:t>
            </a:r>
          </a:p>
          <a:p>
            <a:pPr lvl="1" eaLnBrk="1" hangingPunct="1">
              <a:lnSpc>
                <a:spcPct val="80000"/>
              </a:lnSpc>
              <a:buFont typeface="Wingdings" charset="0"/>
              <a:buNone/>
            </a:pPr>
            <a:endParaRPr lang="en-US" dirty="0">
              <a:latin typeface="Courier New" charset="0"/>
            </a:endParaRPr>
          </a:p>
          <a:p>
            <a:pPr lvl="1" eaLnBrk="1" hangingPunct="1">
              <a:lnSpc>
                <a:spcPct val="80000"/>
              </a:lnSpc>
              <a:buFont typeface="Wingdings" charset="0"/>
              <a:buNone/>
            </a:pPr>
            <a:endParaRPr lang="en-US" dirty="0">
              <a:latin typeface="Courier New" charset="0"/>
            </a:endParaRPr>
          </a:p>
          <a:p>
            <a:pPr eaLnBrk="1" hangingPunct="1">
              <a:lnSpc>
                <a:spcPct val="90000"/>
              </a:lnSpc>
            </a:pPr>
            <a:r>
              <a:rPr lang="en-US" sz="2800" dirty="0">
                <a:latin typeface="Arial" charset="0"/>
              </a:rPr>
              <a:t>To print a character multiple times, use a </a:t>
            </a:r>
            <a:r>
              <a:rPr lang="en-US" sz="2800" dirty="0">
                <a:latin typeface="Courier New" charset="0"/>
              </a:rPr>
              <a:t>for</a:t>
            </a:r>
            <a:r>
              <a:rPr lang="en-US" sz="2800" dirty="0">
                <a:latin typeface="Arial" charset="0"/>
              </a:rPr>
              <a:t> loop.</a:t>
            </a:r>
          </a:p>
          <a:p>
            <a:pPr lvl="1" eaLnBrk="1" hangingPunct="1">
              <a:lnSpc>
                <a:spcPct val="90000"/>
              </a:lnSpc>
              <a:buFont typeface="Wingdings" charset="0"/>
              <a:buNone/>
            </a:pPr>
            <a:endParaRPr lang="en-US" sz="700" dirty="0">
              <a:latin typeface="Courier New" charset="0"/>
            </a:endParaRPr>
          </a:p>
          <a:p>
            <a:pPr lvl="1" eaLnBrk="1" hangingPunct="1">
              <a:lnSpc>
                <a:spcPct val="90000"/>
              </a:lnSpc>
              <a:buFont typeface="Wingdings" charset="0"/>
              <a:buNone/>
            </a:pPr>
            <a:r>
              <a:rPr lang="en-US" sz="2400" b="1" dirty="0">
                <a:latin typeface="Courier New" charset="0"/>
              </a:rPr>
              <a:t>for (</a:t>
            </a:r>
            <a:r>
              <a:rPr lang="en-US" sz="2400" b="1" dirty="0" err="1">
                <a:latin typeface="Courier New" charset="0"/>
              </a:rPr>
              <a:t>int</a:t>
            </a:r>
            <a:r>
              <a:rPr lang="en-US" sz="2400" b="1" dirty="0">
                <a:latin typeface="Courier New" charset="0"/>
              </a:rPr>
              <a:t> j = 1; j &lt;= 4; j++) {</a:t>
            </a:r>
          </a:p>
          <a:p>
            <a:pPr lvl="1" eaLnBrk="1" hangingPunct="1">
              <a:lnSpc>
                <a:spcPct val="90000"/>
              </a:lnSpc>
              <a:buFont typeface="Wingdings" charset="0"/>
              <a:buNone/>
            </a:pPr>
            <a:r>
              <a:rPr lang="en-US" sz="2400" b="1" dirty="0">
                <a:latin typeface="Courier New" charset="0"/>
              </a:rPr>
              <a:t>    </a:t>
            </a:r>
            <a:r>
              <a:rPr lang="en-US" sz="2400" b="1" dirty="0" err="1" smtClean="0">
                <a:latin typeface="Courier New" charset="0"/>
              </a:rPr>
              <a:t>printf</a:t>
            </a:r>
            <a:r>
              <a:rPr lang="en-US" sz="2400" b="1" dirty="0" smtClean="0">
                <a:latin typeface="Courier New" charset="0"/>
              </a:rPr>
              <a:t>(</a:t>
            </a:r>
            <a:r>
              <a:rPr lang="en-US" sz="2400" b="1" dirty="0">
                <a:latin typeface="Courier New" charset="0"/>
              </a:rPr>
              <a:t>".");        </a:t>
            </a:r>
            <a:r>
              <a:rPr lang="en-US" sz="2400" b="1" dirty="0">
                <a:solidFill>
                  <a:srgbClr val="008080"/>
                </a:solidFill>
                <a:latin typeface="Courier New" charset="0"/>
              </a:rPr>
              <a:t>// 4 dots</a:t>
            </a:r>
          </a:p>
          <a:p>
            <a:pPr lvl="1" eaLnBrk="1" hangingPunct="1">
              <a:lnSpc>
                <a:spcPct val="90000"/>
              </a:lnSpc>
              <a:buFont typeface="Wingdings" charset="0"/>
              <a:buNone/>
            </a:pPr>
            <a:r>
              <a:rPr lang="en-US" sz="2400" b="1" dirty="0">
                <a:latin typeface="Courier New" charset="0"/>
              </a:rPr>
              <a:t>}</a:t>
            </a:r>
          </a:p>
        </p:txBody>
      </p:sp>
      <p:graphicFrame>
        <p:nvGraphicFramePr>
          <p:cNvPr id="476165" name="Group 5"/>
          <p:cNvGraphicFramePr>
            <a:graphicFrameLocks noGrp="1"/>
          </p:cNvGraphicFramePr>
          <p:nvPr/>
        </p:nvGraphicFramePr>
        <p:xfrm>
          <a:off x="2362200" y="1997075"/>
          <a:ext cx="1973263" cy="2197102"/>
        </p:xfrm>
        <a:graphic>
          <a:graphicData uri="http://schemas.openxmlformats.org/drawingml/2006/table">
            <a:tbl>
              <a:tblPr/>
              <a:tblGrid>
                <a:gridCol w="730250"/>
                <a:gridCol w="1243013"/>
              </a:tblGrid>
              <a:tr h="365866">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Courier New" charset="0"/>
                          <a:ea typeface="Times New Roman" charset="0"/>
                          <a:cs typeface="Times New Roman" charset="0"/>
                        </a:rPr>
                        <a:t>line</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 of dots</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66">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819">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3</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66">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3</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2</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819">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4</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1</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66">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5</a:t>
                      </a:r>
                    </a:p>
                  </a:txBody>
                  <a:tcPr marT="45733" marB="4573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chemeClr val="tx1"/>
                          </a:solidFill>
                          <a:effectLst/>
                          <a:latin typeface="Verdana" charset="0"/>
                          <a:ea typeface="Times New Roman" charset="0"/>
                          <a:cs typeface="Times New Roman" charset="0"/>
                        </a:rPr>
                        <a:t>0</a:t>
                      </a:r>
                    </a:p>
                  </a:txBody>
                  <a:tcPr marT="45733" marB="4573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6188" name="Group 28"/>
          <p:cNvGraphicFramePr>
            <a:graphicFrameLocks noGrp="1"/>
          </p:cNvGraphicFramePr>
          <p:nvPr/>
        </p:nvGraphicFramePr>
        <p:xfrm>
          <a:off x="4343400" y="2000250"/>
          <a:ext cx="2019300" cy="2194044"/>
        </p:xfrm>
        <a:graphic>
          <a:graphicData uri="http://schemas.openxmlformats.org/drawingml/2006/table">
            <a:tbl>
              <a:tblPr/>
              <a:tblGrid>
                <a:gridCol w="2019300"/>
              </a:tblGrid>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1" i="0" u="none" strike="noStrike" cap="none" normalizeH="0" baseline="0">
                          <a:ln>
                            <a:noFill/>
                          </a:ln>
                          <a:solidFill>
                            <a:srgbClr val="003399"/>
                          </a:solidFill>
                          <a:effectLst/>
                          <a:latin typeface="Courier New" charset="0"/>
                          <a:ea typeface="Times New Roman" charset="0"/>
                          <a:cs typeface="Times New Roman" charset="0"/>
                        </a:rPr>
                        <a:t>-1 * line</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-2</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-3</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-4</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-5</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6204" name="Group 44"/>
          <p:cNvGraphicFramePr>
            <a:graphicFrameLocks noGrp="1"/>
          </p:cNvGraphicFramePr>
          <p:nvPr/>
        </p:nvGraphicFramePr>
        <p:xfrm>
          <a:off x="6375400" y="2000250"/>
          <a:ext cx="2019300" cy="2194044"/>
        </p:xfrm>
        <a:graphic>
          <a:graphicData uri="http://schemas.openxmlformats.org/drawingml/2006/table">
            <a:tbl>
              <a:tblPr/>
              <a:tblGrid>
                <a:gridCol w="2019300"/>
              </a:tblGrid>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1" i="0" u="none" strike="noStrike" cap="none" normalizeH="0" baseline="0">
                          <a:ln>
                            <a:noFill/>
                          </a:ln>
                          <a:solidFill>
                            <a:srgbClr val="003399"/>
                          </a:solidFill>
                          <a:effectLst/>
                          <a:latin typeface="Courier New" charset="0"/>
                          <a:ea typeface="Times New Roman" charset="0"/>
                          <a:cs typeface="Times New Roman" charset="0"/>
                        </a:rPr>
                        <a:t>-1 * line + 5</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4</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3</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2</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1</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1800" b="0" i="0" u="none" strike="noStrike" cap="none" normalizeH="0" baseline="0">
                          <a:ln>
                            <a:noFill/>
                          </a:ln>
                          <a:solidFill>
                            <a:srgbClr val="003399"/>
                          </a:solidFill>
                          <a:effectLst/>
                          <a:latin typeface="Verdana" charset="0"/>
                          <a:ea typeface="Times New Roman" charset="0"/>
                          <a:cs typeface="Times New Roman" charset="0"/>
                        </a:rPr>
                        <a:t>0</a:t>
                      </a: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6220" name="Group 60"/>
          <p:cNvGraphicFramePr>
            <a:graphicFrameLocks noGrp="1"/>
          </p:cNvGraphicFramePr>
          <p:nvPr/>
        </p:nvGraphicFramePr>
        <p:xfrm>
          <a:off x="4343400" y="2000250"/>
          <a:ext cx="2019300" cy="2194044"/>
        </p:xfrm>
        <a:graphic>
          <a:graphicData uri="http://schemas.openxmlformats.org/drawingml/2006/table">
            <a:tbl>
              <a:tblPr/>
              <a:tblGrid>
                <a:gridCol w="2019300"/>
              </a:tblGrid>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1" i="0" u="none" strike="noStrike" cap="none" normalizeH="0" baseline="0">
                        <a:ln>
                          <a:noFill/>
                        </a:ln>
                        <a:solidFill>
                          <a:srgbClr val="003399"/>
                        </a:solidFill>
                        <a:effectLst/>
                        <a:latin typeface="Courier New"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6236" name="Group 76"/>
          <p:cNvGraphicFramePr>
            <a:graphicFrameLocks noGrp="1"/>
          </p:cNvGraphicFramePr>
          <p:nvPr/>
        </p:nvGraphicFramePr>
        <p:xfrm>
          <a:off x="6362700" y="2000250"/>
          <a:ext cx="2019300" cy="2194044"/>
        </p:xfrm>
        <a:graphic>
          <a:graphicData uri="http://schemas.openxmlformats.org/drawingml/2006/table">
            <a:tbl>
              <a:tblPr/>
              <a:tblGrid>
                <a:gridCol w="2019300"/>
              </a:tblGrid>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1" i="0" u="none" strike="noStrike" cap="none" normalizeH="0" baseline="0">
                        <a:ln>
                          <a:noFill/>
                        </a:ln>
                        <a:solidFill>
                          <a:srgbClr val="003399"/>
                        </a:solidFill>
                        <a:effectLst/>
                        <a:latin typeface="Courier New"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654">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charset="2"/>
                        <a:buNone/>
                        <a:tabLst/>
                      </a:pPr>
                      <a:endParaRPr kumimoji="0" lang="en-US" sz="1800" b="0" i="0" u="none" strike="noStrike" cap="none" normalizeH="0" baseline="0">
                        <a:ln>
                          <a:noFill/>
                        </a:ln>
                        <a:solidFill>
                          <a:srgbClr val="003399"/>
                        </a:solidFill>
                        <a:effectLst/>
                        <a:latin typeface="Verdana" charset="0"/>
                        <a:ea typeface="Times New Roman" charset="0"/>
                        <a:cs typeface="Times New Roman" charset="0"/>
                      </a:endParaRPr>
                    </a:p>
                  </a:txBody>
                  <a:tcPr marT="45677" marB="456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22582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6188"/>
                                        </p:tgtEl>
                                        <p:attrNameLst>
                                          <p:attrName>style.visibility</p:attrName>
                                        </p:attrNameLst>
                                      </p:cBhvr>
                                      <p:to>
                                        <p:strVal val="visible"/>
                                      </p:to>
                                    </p:set>
                                    <p:animEffect transition="in" filter="blinds(horizontal)">
                                      <p:cBhvr>
                                        <p:cTn id="7" dur="500"/>
                                        <p:tgtEl>
                                          <p:spTgt spid="476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6204"/>
                                        </p:tgtEl>
                                        <p:attrNameLst>
                                          <p:attrName>style.visibility</p:attrName>
                                        </p:attrNameLst>
                                      </p:cBhvr>
                                      <p:to>
                                        <p:strVal val="visible"/>
                                      </p:to>
                                    </p:set>
                                    <p:animEffect transition="in" filter="blinds(horizontal)">
                                      <p:cBhvr>
                                        <p:cTn id="12" dur="500"/>
                                        <p:tgtEl>
                                          <p:spTgt spid="476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78658">
                                            <p:txEl>
                                              <p:pRg st="9" end="9"/>
                                            </p:txEl>
                                          </p:spTgt>
                                        </p:tgtEl>
                                        <p:attrNameLst>
                                          <p:attrName>style.visibility</p:attrName>
                                        </p:attrNameLst>
                                      </p:cBhvr>
                                      <p:to>
                                        <p:strVal val="visible"/>
                                      </p:to>
                                    </p:set>
                                    <p:anim calcmode="lin" valueType="num">
                                      <p:cBhvr additive="base">
                                        <p:cTn id="17" dur="500" fill="hold"/>
                                        <p:tgtEl>
                                          <p:spTgt spid="1478658">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8658">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78658">
                                            <p:txEl>
                                              <p:pRg st="11" end="11"/>
                                            </p:txEl>
                                          </p:spTgt>
                                        </p:tgtEl>
                                        <p:attrNameLst>
                                          <p:attrName>style.visibility</p:attrName>
                                        </p:attrNameLst>
                                      </p:cBhvr>
                                      <p:to>
                                        <p:strVal val="visible"/>
                                      </p:to>
                                    </p:set>
                                    <p:anim calcmode="lin" valueType="num">
                                      <p:cBhvr additive="base">
                                        <p:cTn id="21" dur="500" fill="hold"/>
                                        <p:tgtEl>
                                          <p:spTgt spid="1478658">
                                            <p:txEl>
                                              <p:pRg st="11" end="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8658">
                                            <p:txEl>
                                              <p:pRg st="11" end="1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78658">
                                            <p:txEl>
                                              <p:pRg st="12" end="12"/>
                                            </p:txEl>
                                          </p:spTgt>
                                        </p:tgtEl>
                                        <p:attrNameLst>
                                          <p:attrName>style.visibility</p:attrName>
                                        </p:attrNameLst>
                                      </p:cBhvr>
                                      <p:to>
                                        <p:strVal val="visible"/>
                                      </p:to>
                                    </p:set>
                                    <p:anim calcmode="lin" valueType="num">
                                      <p:cBhvr additive="base">
                                        <p:cTn id="25" dur="500" fill="hold"/>
                                        <p:tgtEl>
                                          <p:spTgt spid="1478658">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8658">
                                            <p:txEl>
                                              <p:pRg st="12" end="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78658">
                                            <p:txEl>
                                              <p:pRg st="13" end="13"/>
                                            </p:txEl>
                                          </p:spTgt>
                                        </p:tgtEl>
                                        <p:attrNameLst>
                                          <p:attrName>style.visibility</p:attrName>
                                        </p:attrNameLst>
                                      </p:cBhvr>
                                      <p:to>
                                        <p:strVal val="visible"/>
                                      </p:to>
                                    </p:set>
                                    <p:anim calcmode="lin" valueType="num">
                                      <p:cBhvr additive="base">
                                        <p:cTn id="29" dur="500" fill="hold"/>
                                        <p:tgtEl>
                                          <p:spTgt spid="1478658">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786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4F6228"/>
                </a:solidFill>
              </a:rPr>
              <a:t>Nested </a:t>
            </a:r>
            <a:r>
              <a:rPr lang="en-US" b="1" dirty="0" smtClean="0">
                <a:solidFill>
                  <a:srgbClr val="4F6228"/>
                </a:solidFill>
                <a:latin typeface="Courier New"/>
                <a:cs typeface="Courier New"/>
              </a:rPr>
              <a:t>for</a:t>
            </a:r>
            <a:r>
              <a:rPr lang="en-US" b="1" dirty="0" smtClean="0">
                <a:solidFill>
                  <a:srgbClr val="4F6228"/>
                </a:solidFill>
              </a:rPr>
              <a:t> loop Solution</a:t>
            </a:r>
            <a:endParaRPr lang="en-US" b="1" dirty="0">
              <a:solidFill>
                <a:srgbClr val="4F6228"/>
              </a:solidFill>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rial" charset="0"/>
              </a:rPr>
              <a:t>Answer:</a:t>
            </a:r>
          </a:p>
          <a:p>
            <a:pPr>
              <a:lnSpc>
                <a:spcPct val="80000"/>
              </a:lnSpc>
              <a:buNone/>
            </a:pPr>
            <a:r>
              <a:rPr lang="en-US" sz="2400" dirty="0" smtClean="0">
                <a:latin typeface="Courier New" charset="0"/>
              </a:rPr>
              <a:t>for (</a:t>
            </a:r>
            <a:r>
              <a:rPr lang="en-US" sz="2400" dirty="0" err="1" smtClean="0">
                <a:latin typeface="Courier New" charset="0"/>
              </a:rPr>
              <a:t>int</a:t>
            </a:r>
            <a:r>
              <a:rPr lang="en-US" sz="2400" dirty="0" smtClean="0">
                <a:latin typeface="Courier New" charset="0"/>
              </a:rPr>
              <a:t> line = 1; line &lt;= 5; line++) {</a:t>
            </a:r>
          </a:p>
          <a:p>
            <a:pPr>
              <a:lnSpc>
                <a:spcPct val="80000"/>
              </a:lnSpc>
              <a:buNone/>
            </a:pPr>
            <a:r>
              <a:rPr lang="en-US" sz="2400" dirty="0" smtClean="0">
                <a:latin typeface="Courier New" charset="0"/>
              </a:rPr>
              <a:t>    for (</a:t>
            </a:r>
            <a:r>
              <a:rPr lang="en-US" sz="2400" dirty="0" err="1" smtClean="0">
                <a:latin typeface="Courier New" charset="0"/>
              </a:rPr>
              <a:t>int</a:t>
            </a:r>
            <a:r>
              <a:rPr lang="en-US" sz="2400" dirty="0" smtClean="0">
                <a:latin typeface="Courier New" charset="0"/>
              </a:rPr>
              <a:t> j = 1; j &lt;= </a:t>
            </a:r>
            <a:r>
              <a:rPr lang="en-US" sz="2400" b="1" dirty="0" smtClean="0">
                <a:solidFill>
                  <a:schemeClr val="accent6">
                    <a:lumMod val="75000"/>
                  </a:schemeClr>
                </a:solidFill>
                <a:latin typeface="Courier New" charset="0"/>
              </a:rPr>
              <a:t>(-1 * line + 5)</a:t>
            </a:r>
            <a:r>
              <a:rPr lang="en-US" sz="2400" dirty="0" smtClean="0">
                <a:latin typeface="Courier New" charset="0"/>
              </a:rPr>
              <a:t>; j++) {</a:t>
            </a:r>
          </a:p>
          <a:p>
            <a:pPr>
              <a:lnSpc>
                <a:spcPct val="80000"/>
              </a:lnSpc>
              <a:buNone/>
            </a:pPr>
            <a:r>
              <a:rPr lang="en-US" sz="2400" dirty="0" smtClean="0">
                <a:latin typeface="Courier New" charset="0"/>
              </a:rPr>
              <a:t>        </a:t>
            </a:r>
            <a:r>
              <a:rPr lang="en-US" sz="2400" dirty="0" err="1" smtClean="0">
                <a:latin typeface="Courier New" charset="0"/>
              </a:rPr>
              <a:t>printf</a:t>
            </a:r>
            <a:r>
              <a:rPr lang="en-US" sz="2400" dirty="0" smtClean="0">
                <a:latin typeface="Courier New" charset="0"/>
              </a:rPr>
              <a:t>(</a:t>
            </a:r>
            <a:r>
              <a:rPr lang="en-US" sz="2400" b="1" dirty="0" smtClean="0">
                <a:solidFill>
                  <a:srgbClr val="E46C0A"/>
                </a:solidFill>
                <a:latin typeface="Courier New" charset="0"/>
              </a:rPr>
              <a:t>"."</a:t>
            </a:r>
            <a:r>
              <a:rPr lang="en-US" sz="2400" dirty="0" smtClean="0">
                <a:latin typeface="Courier New" charset="0"/>
              </a:rPr>
              <a:t>);</a:t>
            </a:r>
          </a:p>
          <a:p>
            <a:pPr>
              <a:lnSpc>
                <a:spcPct val="80000"/>
              </a:lnSpc>
              <a:buNone/>
            </a:pPr>
            <a:r>
              <a:rPr lang="en-US" sz="2400" dirty="0" smtClean="0">
                <a:latin typeface="Courier New" charset="0"/>
              </a:rPr>
              <a:t>    }</a:t>
            </a:r>
          </a:p>
          <a:p>
            <a:pPr>
              <a:lnSpc>
                <a:spcPct val="80000"/>
              </a:lnSpc>
              <a:buNone/>
            </a:pPr>
            <a:r>
              <a:rPr lang="en-US" sz="2400" dirty="0" smtClean="0">
                <a:latin typeface="Courier New" charset="0"/>
              </a:rPr>
              <a:t>    </a:t>
            </a:r>
            <a:r>
              <a:rPr lang="en-US" sz="2400" dirty="0" err="1" smtClean="0">
                <a:latin typeface="Courier New" charset="0"/>
              </a:rPr>
              <a:t>printf</a:t>
            </a:r>
            <a:r>
              <a:rPr lang="en-US" sz="2400" dirty="0" smtClean="0">
                <a:latin typeface="Courier New" charset="0"/>
              </a:rPr>
              <a:t>("%d\n", </a:t>
            </a:r>
            <a:r>
              <a:rPr lang="en-US" sz="2400" b="1" dirty="0" smtClean="0">
                <a:solidFill>
                  <a:srgbClr val="E46C0A"/>
                </a:solidFill>
                <a:latin typeface="Courier New" charset="0"/>
              </a:rPr>
              <a:t>line</a:t>
            </a:r>
            <a:r>
              <a:rPr lang="en-US" sz="2400" dirty="0" smtClean="0">
                <a:latin typeface="Courier New" charset="0"/>
              </a:rPr>
              <a:t>);</a:t>
            </a:r>
          </a:p>
          <a:p>
            <a:pPr>
              <a:lnSpc>
                <a:spcPct val="80000"/>
              </a:lnSpc>
              <a:buNone/>
            </a:pPr>
            <a:r>
              <a:rPr lang="en-US" sz="2400" dirty="0" smtClean="0">
                <a:latin typeface="Courier New" charset="0"/>
              </a:rPr>
              <a:t>}</a:t>
            </a:r>
          </a:p>
          <a:p>
            <a:pPr lvl="1">
              <a:lnSpc>
                <a:spcPct val="80000"/>
              </a:lnSpc>
              <a:buNone/>
            </a:pPr>
            <a:endParaRPr lang="en-US" dirty="0" smtClean="0">
              <a:latin typeface="Courier New" charset="0"/>
            </a:endParaRPr>
          </a:p>
          <a:p>
            <a:r>
              <a:rPr lang="en-US" dirty="0" smtClean="0">
                <a:latin typeface="Arial" charset="0"/>
              </a:rPr>
              <a:t>Output:</a:t>
            </a:r>
            <a:endParaRPr lang="en-US" sz="900" dirty="0" smtClean="0">
              <a:latin typeface="Courier New" charset="0"/>
            </a:endParaRPr>
          </a:p>
          <a:p>
            <a:pPr lvl="1">
              <a:lnSpc>
                <a:spcPct val="80000"/>
              </a:lnSpc>
              <a:buNone/>
            </a:pPr>
            <a:r>
              <a:rPr lang="en-US" b="1" dirty="0" smtClean="0">
                <a:latin typeface="Courier New" charset="0"/>
              </a:rPr>
              <a:t>....1</a:t>
            </a:r>
          </a:p>
          <a:p>
            <a:pPr lvl="1">
              <a:lnSpc>
                <a:spcPct val="80000"/>
              </a:lnSpc>
              <a:buNone/>
            </a:pPr>
            <a:r>
              <a:rPr lang="en-US" b="1" dirty="0" smtClean="0">
                <a:latin typeface="Courier New" charset="0"/>
              </a:rPr>
              <a:t>...2</a:t>
            </a:r>
          </a:p>
          <a:p>
            <a:pPr lvl="1">
              <a:lnSpc>
                <a:spcPct val="80000"/>
              </a:lnSpc>
              <a:buNone/>
            </a:pPr>
            <a:r>
              <a:rPr lang="en-US" b="1" dirty="0" smtClean="0">
                <a:latin typeface="Courier New" charset="0"/>
              </a:rPr>
              <a:t>..3</a:t>
            </a:r>
          </a:p>
          <a:p>
            <a:pPr lvl="1">
              <a:lnSpc>
                <a:spcPct val="80000"/>
              </a:lnSpc>
              <a:buNone/>
            </a:pPr>
            <a:r>
              <a:rPr lang="en-US" b="1" dirty="0" smtClean="0">
                <a:latin typeface="Courier New" charset="0"/>
              </a:rPr>
              <a:t>.4</a:t>
            </a:r>
          </a:p>
          <a:p>
            <a:pPr lvl="1">
              <a:lnSpc>
                <a:spcPct val="80000"/>
              </a:lnSpc>
              <a:buNone/>
            </a:pPr>
            <a:r>
              <a:rPr lang="en-US" b="1" dirty="0" smtClean="0">
                <a:latin typeface="Courier New" charset="0"/>
              </a:rPr>
              <a:t>5</a:t>
            </a:r>
            <a:endParaRPr lang="en-US" b="1" dirty="0" smtClean="0">
              <a:latin typeface="Arial" charset="0"/>
            </a:endParaRPr>
          </a:p>
          <a:p>
            <a:endParaRPr lang="en-US" dirty="0"/>
          </a:p>
        </p:txBody>
      </p:sp>
    </p:spTree>
    <p:extLst>
      <p:ext uri="{BB962C8B-B14F-4D97-AF65-F5344CB8AC3E}">
        <p14:creationId xmlns:p14="http://schemas.microsoft.com/office/powerpoint/2010/main" val="3531913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228600"/>
            <a:ext cx="7772400" cy="1143000"/>
          </a:xfrm>
        </p:spPr>
        <p:txBody>
          <a:bodyPr/>
          <a:lstStyle/>
          <a:p>
            <a:pPr eaLnBrk="1" hangingPunct="1"/>
            <a:r>
              <a:rPr lang="en-US" b="1" dirty="0">
                <a:solidFill>
                  <a:schemeClr val="accent3">
                    <a:lumMod val="50000"/>
                  </a:schemeClr>
                </a:solidFill>
                <a:latin typeface="Arial" charset="0"/>
              </a:rPr>
              <a:t>Nested </a:t>
            </a:r>
            <a:r>
              <a:rPr lang="en-US" b="1" dirty="0">
                <a:solidFill>
                  <a:schemeClr val="accent3">
                    <a:lumMod val="50000"/>
                  </a:schemeClr>
                </a:solidFill>
                <a:latin typeface="Courier New" charset="0"/>
              </a:rPr>
              <a:t>for</a:t>
            </a:r>
            <a:r>
              <a:rPr lang="en-US" b="1" dirty="0">
                <a:solidFill>
                  <a:schemeClr val="accent3">
                    <a:lumMod val="50000"/>
                  </a:schemeClr>
                </a:solidFill>
                <a:latin typeface="Arial" charset="0"/>
              </a:rPr>
              <a:t> loop exercise</a:t>
            </a:r>
          </a:p>
        </p:txBody>
      </p:sp>
      <p:sp>
        <p:nvSpPr>
          <p:cNvPr id="1479683" name="Rectangle 3"/>
          <p:cNvSpPr>
            <a:spLocks noGrp="1" noChangeArrowheads="1"/>
          </p:cNvSpPr>
          <p:nvPr>
            <p:ph idx="4294967295"/>
          </p:nvPr>
        </p:nvSpPr>
        <p:spPr>
          <a:xfrm>
            <a:off x="0" y="816088"/>
            <a:ext cx="9067800" cy="5105400"/>
          </a:xfrm>
        </p:spPr>
        <p:txBody>
          <a:bodyPr>
            <a:normAutofit/>
          </a:bodyPr>
          <a:lstStyle/>
          <a:p>
            <a:pPr eaLnBrk="1" hangingPunct="1"/>
            <a:r>
              <a:rPr lang="en-US" sz="2800" dirty="0">
                <a:latin typeface="Arial" charset="0"/>
              </a:rPr>
              <a:t>What is the output of the following nested </a:t>
            </a:r>
            <a:r>
              <a:rPr lang="en-US" sz="2800" dirty="0">
                <a:latin typeface="Courier New" charset="0"/>
              </a:rPr>
              <a:t>for</a:t>
            </a:r>
            <a:r>
              <a:rPr lang="en-US" sz="2800" dirty="0">
                <a:latin typeface="Arial" charset="0"/>
              </a:rPr>
              <a:t> loops?</a:t>
            </a:r>
          </a:p>
          <a:p>
            <a:pPr eaLnBrk="1" hangingPunct="1"/>
            <a:endParaRPr lang="en-US" sz="800" dirty="0">
              <a:latin typeface="Arial" charset="0"/>
            </a:endParaRPr>
          </a:p>
          <a:p>
            <a:pPr eaLnBrk="1" hangingPunct="1">
              <a:lnSpc>
                <a:spcPct val="80000"/>
              </a:lnSpc>
              <a:buFont typeface="Wingdings" charset="0"/>
              <a:buNone/>
            </a:pPr>
            <a:r>
              <a:rPr lang="en-US" sz="2400" dirty="0">
                <a:latin typeface="Courier New" charset="0"/>
              </a:rPr>
              <a:t>for (</a:t>
            </a:r>
            <a:r>
              <a:rPr lang="en-US" sz="2400" dirty="0" err="1">
                <a:latin typeface="Courier New" charset="0"/>
              </a:rPr>
              <a:t>int</a:t>
            </a:r>
            <a:r>
              <a:rPr lang="en-US" sz="2400" dirty="0">
                <a:latin typeface="Courier New" charset="0"/>
              </a:rPr>
              <a:t> line = 1; line &lt;= 5; line++) {</a:t>
            </a:r>
          </a:p>
          <a:p>
            <a:pPr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(-1 * line + 5); j++) {</a:t>
            </a:r>
          </a:p>
          <a:p>
            <a:pPr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a:latin typeface="Courier New" charset="0"/>
              </a:rPr>
              <a:t>".");</a:t>
            </a:r>
          </a:p>
          <a:p>
            <a:pPr eaLnBrk="1" hangingPunct="1">
              <a:lnSpc>
                <a:spcPct val="80000"/>
              </a:lnSpc>
              <a:buFont typeface="Wingdings" charset="0"/>
              <a:buNone/>
            </a:pPr>
            <a:r>
              <a:rPr lang="en-US" sz="2400" dirty="0">
                <a:latin typeface="Courier New" charset="0"/>
              </a:rPr>
              <a:t>    }</a:t>
            </a:r>
          </a:p>
          <a:p>
            <a:pPr eaLnBrk="1" hangingPunct="1">
              <a:lnSpc>
                <a:spcPct val="80000"/>
              </a:lnSpc>
              <a:buFont typeface="Wingdings" charset="0"/>
              <a:buNone/>
            </a:pPr>
            <a:r>
              <a:rPr lang="en-US" sz="2400" b="1" dirty="0">
                <a:latin typeface="Courier New" charset="0"/>
              </a:rPr>
              <a:t>    for (</a:t>
            </a:r>
            <a:r>
              <a:rPr lang="en-US" sz="2400" b="1" dirty="0" err="1">
                <a:latin typeface="Courier New" charset="0"/>
              </a:rPr>
              <a:t>int</a:t>
            </a:r>
            <a:r>
              <a:rPr lang="en-US" sz="2400" b="1" dirty="0">
                <a:latin typeface="Courier New" charset="0"/>
              </a:rPr>
              <a:t> k = 1; k &lt;= line; k++) {</a:t>
            </a:r>
          </a:p>
          <a:p>
            <a:pPr eaLnBrk="1" hangingPunct="1">
              <a:lnSpc>
                <a:spcPct val="80000"/>
              </a:lnSpc>
              <a:buFont typeface="Wingdings" charset="0"/>
              <a:buNone/>
            </a:pPr>
            <a:r>
              <a:rPr lang="en-US" sz="2400" b="1" dirty="0">
                <a:latin typeface="Courier New" charset="0"/>
              </a:rPr>
              <a:t>        </a:t>
            </a:r>
            <a:r>
              <a:rPr lang="en-US" sz="2400" b="1" dirty="0" err="1" smtClean="0">
                <a:latin typeface="Courier New" charset="0"/>
              </a:rPr>
              <a:t>printf</a:t>
            </a:r>
            <a:r>
              <a:rPr lang="en-US" sz="2400" b="1" dirty="0" smtClean="0">
                <a:latin typeface="Courier New" charset="0"/>
              </a:rPr>
              <a:t>("%</a:t>
            </a:r>
            <a:r>
              <a:rPr lang="en-US" sz="2400" b="1" dirty="0" err="1" smtClean="0">
                <a:latin typeface="Courier New" charset="0"/>
              </a:rPr>
              <a:t>d",line</a:t>
            </a:r>
            <a:r>
              <a:rPr lang="en-US" sz="2400" b="1" dirty="0">
                <a:latin typeface="Courier New" charset="0"/>
              </a:rPr>
              <a:t>);</a:t>
            </a:r>
          </a:p>
          <a:p>
            <a:pPr eaLnBrk="1" hangingPunct="1">
              <a:lnSpc>
                <a:spcPct val="80000"/>
              </a:lnSpc>
              <a:buFont typeface="Wingdings" charset="0"/>
              <a:buNone/>
            </a:pPr>
            <a:r>
              <a:rPr lang="en-US" sz="2400" b="1" dirty="0">
                <a:latin typeface="Courier New" charset="0"/>
              </a:rPr>
              <a:t>    }</a:t>
            </a:r>
          </a:p>
          <a:p>
            <a:pPr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eaLnBrk="1" hangingPunct="1">
              <a:lnSpc>
                <a:spcPct val="80000"/>
              </a:lnSpc>
              <a:buFont typeface="Wingdings" charset="0"/>
              <a:buNone/>
            </a:pPr>
            <a:r>
              <a:rPr lang="en-US" sz="2400" dirty="0" smtClean="0">
                <a:latin typeface="Courier New" charset="0"/>
              </a:rPr>
              <a:t>}</a:t>
            </a:r>
            <a:endParaRPr lang="en-US" sz="2400" dirty="0">
              <a:latin typeface="Arial" charset="0"/>
            </a:endParaRPr>
          </a:p>
        </p:txBody>
      </p:sp>
    </p:spTree>
    <p:extLst>
      <p:ext uri="{BB962C8B-B14F-4D97-AF65-F5344CB8AC3E}">
        <p14:creationId xmlns:p14="http://schemas.microsoft.com/office/powerpoint/2010/main" val="25130327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228600"/>
            <a:ext cx="7772400" cy="1143000"/>
          </a:xfrm>
        </p:spPr>
        <p:txBody>
          <a:bodyPr/>
          <a:lstStyle/>
          <a:p>
            <a:pPr eaLnBrk="1" hangingPunct="1"/>
            <a:r>
              <a:rPr lang="en-US" b="1" dirty="0">
                <a:solidFill>
                  <a:schemeClr val="accent3">
                    <a:lumMod val="50000"/>
                  </a:schemeClr>
                </a:solidFill>
                <a:latin typeface="Arial" charset="0"/>
              </a:rPr>
              <a:t>Nested </a:t>
            </a:r>
            <a:r>
              <a:rPr lang="en-US" b="1" dirty="0">
                <a:solidFill>
                  <a:schemeClr val="accent3">
                    <a:lumMod val="50000"/>
                  </a:schemeClr>
                </a:solidFill>
                <a:latin typeface="Courier New" charset="0"/>
              </a:rPr>
              <a:t>for</a:t>
            </a:r>
            <a:r>
              <a:rPr lang="en-US" b="1" dirty="0">
                <a:solidFill>
                  <a:schemeClr val="accent3">
                    <a:lumMod val="50000"/>
                  </a:schemeClr>
                </a:solidFill>
                <a:latin typeface="Arial" charset="0"/>
              </a:rPr>
              <a:t> loop exercise</a:t>
            </a:r>
          </a:p>
        </p:txBody>
      </p:sp>
      <p:sp>
        <p:nvSpPr>
          <p:cNvPr id="1479683" name="Rectangle 3"/>
          <p:cNvSpPr>
            <a:spLocks noGrp="1" noChangeArrowheads="1"/>
          </p:cNvSpPr>
          <p:nvPr>
            <p:ph idx="4294967295"/>
          </p:nvPr>
        </p:nvSpPr>
        <p:spPr>
          <a:xfrm>
            <a:off x="0" y="816088"/>
            <a:ext cx="9067800" cy="5105400"/>
          </a:xfrm>
        </p:spPr>
        <p:txBody>
          <a:bodyPr>
            <a:normAutofit fontScale="92500" lnSpcReduction="10000"/>
          </a:bodyPr>
          <a:lstStyle/>
          <a:p>
            <a:pPr eaLnBrk="1" hangingPunct="1"/>
            <a:r>
              <a:rPr lang="en-US" sz="2800" dirty="0">
                <a:latin typeface="Arial" charset="0"/>
              </a:rPr>
              <a:t>What is the output of the following nested </a:t>
            </a:r>
            <a:r>
              <a:rPr lang="en-US" sz="2800" dirty="0">
                <a:latin typeface="Courier New" charset="0"/>
              </a:rPr>
              <a:t>for</a:t>
            </a:r>
            <a:r>
              <a:rPr lang="en-US" sz="2800" dirty="0">
                <a:latin typeface="Arial" charset="0"/>
              </a:rPr>
              <a:t> loops?</a:t>
            </a:r>
          </a:p>
          <a:p>
            <a:pPr eaLnBrk="1" hangingPunct="1"/>
            <a:endParaRPr lang="en-US" sz="800" dirty="0">
              <a:latin typeface="Arial" charset="0"/>
            </a:endParaRPr>
          </a:p>
          <a:p>
            <a:pPr eaLnBrk="1" hangingPunct="1">
              <a:lnSpc>
                <a:spcPct val="80000"/>
              </a:lnSpc>
              <a:buFont typeface="Wingdings" charset="0"/>
              <a:buNone/>
            </a:pPr>
            <a:r>
              <a:rPr lang="en-US" sz="2400" dirty="0">
                <a:latin typeface="Courier New" charset="0"/>
              </a:rPr>
              <a:t>for (</a:t>
            </a:r>
            <a:r>
              <a:rPr lang="en-US" sz="2400" dirty="0" err="1">
                <a:latin typeface="Courier New" charset="0"/>
              </a:rPr>
              <a:t>int</a:t>
            </a:r>
            <a:r>
              <a:rPr lang="en-US" sz="2400" dirty="0">
                <a:latin typeface="Courier New" charset="0"/>
              </a:rPr>
              <a:t> line = 1; line &lt;= 5; line++) {</a:t>
            </a:r>
          </a:p>
          <a:p>
            <a:pPr eaLnBrk="1" hangingPunct="1">
              <a:lnSpc>
                <a:spcPct val="80000"/>
              </a:lnSpc>
              <a:buFont typeface="Wingdings" charset="0"/>
              <a:buNone/>
            </a:pPr>
            <a:r>
              <a:rPr lang="en-US" sz="2400" dirty="0">
                <a:latin typeface="Courier New" charset="0"/>
              </a:rPr>
              <a:t>    for (</a:t>
            </a:r>
            <a:r>
              <a:rPr lang="en-US" sz="2400" dirty="0" err="1">
                <a:latin typeface="Courier New" charset="0"/>
              </a:rPr>
              <a:t>int</a:t>
            </a:r>
            <a:r>
              <a:rPr lang="en-US" sz="2400" dirty="0">
                <a:latin typeface="Courier New" charset="0"/>
              </a:rPr>
              <a:t> j = 1; j &lt;= (-1 * line + 5); j++) {</a:t>
            </a:r>
          </a:p>
          <a:p>
            <a:pPr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a:latin typeface="Courier New" charset="0"/>
              </a:rPr>
              <a:t>".");</a:t>
            </a:r>
          </a:p>
          <a:p>
            <a:pPr eaLnBrk="1" hangingPunct="1">
              <a:lnSpc>
                <a:spcPct val="80000"/>
              </a:lnSpc>
              <a:buFont typeface="Wingdings" charset="0"/>
              <a:buNone/>
            </a:pPr>
            <a:r>
              <a:rPr lang="en-US" sz="2400" dirty="0">
                <a:latin typeface="Courier New" charset="0"/>
              </a:rPr>
              <a:t>    }</a:t>
            </a:r>
          </a:p>
          <a:p>
            <a:pPr eaLnBrk="1" hangingPunct="1">
              <a:lnSpc>
                <a:spcPct val="80000"/>
              </a:lnSpc>
              <a:buFont typeface="Wingdings" charset="0"/>
              <a:buNone/>
            </a:pPr>
            <a:r>
              <a:rPr lang="en-US" sz="2400" b="1" dirty="0">
                <a:latin typeface="Courier New" charset="0"/>
              </a:rPr>
              <a:t>    for (</a:t>
            </a:r>
            <a:r>
              <a:rPr lang="en-US" sz="2400" b="1" dirty="0" err="1">
                <a:latin typeface="Courier New" charset="0"/>
              </a:rPr>
              <a:t>int</a:t>
            </a:r>
            <a:r>
              <a:rPr lang="en-US" sz="2400" b="1" dirty="0">
                <a:latin typeface="Courier New" charset="0"/>
              </a:rPr>
              <a:t> k = 1; k &lt;= line; k++) {</a:t>
            </a:r>
          </a:p>
          <a:p>
            <a:pPr eaLnBrk="1" hangingPunct="1">
              <a:lnSpc>
                <a:spcPct val="80000"/>
              </a:lnSpc>
              <a:buFont typeface="Wingdings" charset="0"/>
              <a:buNone/>
            </a:pPr>
            <a:r>
              <a:rPr lang="en-US" sz="2400" b="1" dirty="0">
                <a:latin typeface="Courier New" charset="0"/>
              </a:rPr>
              <a:t>        </a:t>
            </a:r>
            <a:r>
              <a:rPr lang="en-US" sz="2400" b="1" dirty="0" err="1" smtClean="0">
                <a:latin typeface="Courier New" charset="0"/>
              </a:rPr>
              <a:t>printf</a:t>
            </a:r>
            <a:r>
              <a:rPr lang="en-US" sz="2400" b="1" dirty="0" smtClean="0">
                <a:latin typeface="Courier New" charset="0"/>
              </a:rPr>
              <a:t>("%</a:t>
            </a:r>
            <a:r>
              <a:rPr lang="en-US" sz="2400" b="1" dirty="0" err="1" smtClean="0">
                <a:latin typeface="Courier New" charset="0"/>
              </a:rPr>
              <a:t>d",line</a:t>
            </a:r>
            <a:r>
              <a:rPr lang="en-US" sz="2400" b="1" dirty="0">
                <a:latin typeface="Courier New" charset="0"/>
              </a:rPr>
              <a:t>);</a:t>
            </a:r>
          </a:p>
          <a:p>
            <a:pPr eaLnBrk="1" hangingPunct="1">
              <a:lnSpc>
                <a:spcPct val="80000"/>
              </a:lnSpc>
              <a:buFont typeface="Wingdings" charset="0"/>
              <a:buNone/>
            </a:pPr>
            <a:r>
              <a:rPr lang="en-US" sz="2400" b="1" dirty="0">
                <a:latin typeface="Courier New" charset="0"/>
              </a:rPr>
              <a:t>    }</a:t>
            </a:r>
          </a:p>
          <a:p>
            <a:pPr eaLnBrk="1" hangingPunct="1">
              <a:lnSpc>
                <a:spcPct val="80000"/>
              </a:lnSpc>
              <a:buFont typeface="Wingdings" charset="0"/>
              <a:buNone/>
            </a:pPr>
            <a:r>
              <a:rPr lang="en-US" sz="2400" dirty="0">
                <a:latin typeface="Courier New" charset="0"/>
              </a:rPr>
              <a:t>    </a:t>
            </a:r>
            <a:r>
              <a:rPr lang="en-US" sz="2400" dirty="0" err="1" smtClean="0">
                <a:latin typeface="Courier New" charset="0"/>
              </a:rPr>
              <a:t>printf</a:t>
            </a:r>
            <a:r>
              <a:rPr lang="en-US" sz="2400" dirty="0" smtClean="0">
                <a:latin typeface="Courier New" charset="0"/>
              </a:rPr>
              <a:t>("\n")</a:t>
            </a:r>
            <a:r>
              <a:rPr lang="en-US" sz="2400" dirty="0">
                <a:latin typeface="Courier New" charset="0"/>
              </a:rPr>
              <a:t>;</a:t>
            </a:r>
          </a:p>
          <a:p>
            <a:pPr eaLnBrk="1" hangingPunct="1">
              <a:lnSpc>
                <a:spcPct val="80000"/>
              </a:lnSpc>
              <a:buFont typeface="Wingdings" charset="0"/>
              <a:buNone/>
            </a:pPr>
            <a:r>
              <a:rPr lang="en-US" sz="2400" dirty="0">
                <a:latin typeface="Courier New" charset="0"/>
              </a:rPr>
              <a:t>}</a:t>
            </a:r>
            <a:endParaRPr lang="en-US" sz="2400" dirty="0">
              <a:latin typeface="Arial" charset="0"/>
            </a:endParaRPr>
          </a:p>
          <a:p>
            <a:pPr eaLnBrk="1" hangingPunct="1"/>
            <a:r>
              <a:rPr lang="en-US" sz="2400" dirty="0">
                <a:latin typeface="Arial" charset="0"/>
              </a:rPr>
              <a:t>Answer:</a:t>
            </a:r>
          </a:p>
          <a:p>
            <a:pPr lvl="1" eaLnBrk="1" hangingPunct="1">
              <a:lnSpc>
                <a:spcPct val="70000"/>
              </a:lnSpc>
              <a:buFont typeface="Wingdings" charset="0"/>
              <a:buNone/>
            </a:pPr>
            <a:r>
              <a:rPr lang="en-US" sz="2400" b="1" dirty="0">
                <a:latin typeface="Courier New" charset="0"/>
              </a:rPr>
              <a:t>....1</a:t>
            </a:r>
          </a:p>
          <a:p>
            <a:pPr lvl="1" eaLnBrk="1" hangingPunct="1">
              <a:lnSpc>
                <a:spcPct val="70000"/>
              </a:lnSpc>
              <a:buFont typeface="Wingdings" charset="0"/>
              <a:buNone/>
            </a:pPr>
            <a:r>
              <a:rPr lang="en-US" sz="2400" b="1" dirty="0">
                <a:latin typeface="Courier New" charset="0"/>
              </a:rPr>
              <a:t>...22</a:t>
            </a:r>
          </a:p>
          <a:p>
            <a:pPr lvl="1" eaLnBrk="1" hangingPunct="1">
              <a:lnSpc>
                <a:spcPct val="70000"/>
              </a:lnSpc>
              <a:buFont typeface="Wingdings" charset="0"/>
              <a:buNone/>
            </a:pPr>
            <a:r>
              <a:rPr lang="en-US" sz="2400" b="1" dirty="0">
                <a:latin typeface="Courier New" charset="0"/>
              </a:rPr>
              <a:t>..333</a:t>
            </a:r>
          </a:p>
          <a:p>
            <a:pPr lvl="1" eaLnBrk="1" hangingPunct="1">
              <a:lnSpc>
                <a:spcPct val="70000"/>
              </a:lnSpc>
              <a:buFont typeface="Wingdings" charset="0"/>
              <a:buNone/>
            </a:pPr>
            <a:r>
              <a:rPr lang="en-US" sz="2400" b="1" dirty="0">
                <a:latin typeface="Courier New" charset="0"/>
              </a:rPr>
              <a:t>.4444</a:t>
            </a:r>
          </a:p>
          <a:p>
            <a:pPr lvl="1" eaLnBrk="1" hangingPunct="1">
              <a:lnSpc>
                <a:spcPct val="70000"/>
              </a:lnSpc>
              <a:buFont typeface="Wingdings" charset="0"/>
              <a:buNone/>
            </a:pPr>
            <a:r>
              <a:rPr lang="en-US" sz="2400" b="1" dirty="0">
                <a:latin typeface="Courier New" charset="0"/>
              </a:rPr>
              <a:t>55555</a:t>
            </a:r>
          </a:p>
        </p:txBody>
      </p:sp>
    </p:spTree>
    <p:extLst>
      <p:ext uri="{BB962C8B-B14F-4D97-AF65-F5344CB8AC3E}">
        <p14:creationId xmlns:p14="http://schemas.microsoft.com/office/powerpoint/2010/main" val="20441718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9683">
                                            <p:txEl>
                                              <p:pRg st="11" end="1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9683">
                                            <p:txEl>
                                              <p:pRg st="12" end="1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9683">
                                            <p:txEl>
                                              <p:pRg st="13" end="1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9683">
                                            <p:txEl>
                                              <p:pRg st="14" end="1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9683">
                                            <p:txEl>
                                              <p:pRg st="15" end="1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7968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title" idx="4294967295"/>
          </p:nvPr>
        </p:nvSpPr>
        <p:spPr>
          <a:xfrm>
            <a:off x="457200" y="82595"/>
            <a:ext cx="8229600" cy="794981"/>
          </a:xfrm>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520642" name="Rectangle 2"/>
          <p:cNvSpPr>
            <a:spLocks noGrp="1" noChangeArrowheads="1"/>
          </p:cNvSpPr>
          <p:nvPr>
            <p:ph idx="4294967295"/>
          </p:nvPr>
        </p:nvSpPr>
        <p:spPr>
          <a:xfrm>
            <a:off x="304800" y="990600"/>
            <a:ext cx="9144000" cy="5105400"/>
          </a:xfrm>
        </p:spPr>
        <p:txBody>
          <a:bodyPr>
            <a:normAutofit/>
          </a:bodyPr>
          <a:lstStyle/>
          <a:p>
            <a:pPr eaLnBrk="1" hangingPunct="1">
              <a:lnSpc>
                <a:spcPct val="90000"/>
              </a:lnSpc>
            </a:pPr>
            <a:r>
              <a:rPr lang="en-US" sz="2800" dirty="0">
                <a:latin typeface="Arial" charset="0"/>
              </a:rPr>
              <a:t>Modify the previous code to produce this output:</a:t>
            </a:r>
            <a:endParaRPr lang="en-US" sz="800" dirty="0">
              <a:latin typeface="Courier New" charset="0"/>
            </a:endParaRPr>
          </a:p>
          <a:p>
            <a:pPr lvl="1" eaLnBrk="1" hangingPunct="1">
              <a:lnSpc>
                <a:spcPct val="80000"/>
              </a:lnSpc>
              <a:buFont typeface="Wingdings" charset="0"/>
              <a:buNone/>
            </a:pPr>
            <a:r>
              <a:rPr lang="en-US" sz="2400" b="1" dirty="0">
                <a:latin typeface="Courier New" charset="0"/>
              </a:rPr>
              <a:t>....1</a:t>
            </a:r>
          </a:p>
          <a:p>
            <a:pPr lvl="1" eaLnBrk="1" hangingPunct="1">
              <a:lnSpc>
                <a:spcPct val="80000"/>
              </a:lnSpc>
              <a:buFont typeface="Wingdings" charset="0"/>
              <a:buNone/>
            </a:pPr>
            <a:r>
              <a:rPr lang="en-US" sz="2400" b="1" dirty="0">
                <a:latin typeface="Courier New" charset="0"/>
              </a:rPr>
              <a:t>...2.</a:t>
            </a:r>
          </a:p>
          <a:p>
            <a:pPr lvl="1" eaLnBrk="1" hangingPunct="1">
              <a:lnSpc>
                <a:spcPct val="80000"/>
              </a:lnSpc>
              <a:buFont typeface="Wingdings" charset="0"/>
              <a:buNone/>
            </a:pPr>
            <a:r>
              <a:rPr lang="en-US" sz="2400" b="1" dirty="0">
                <a:latin typeface="Courier New" charset="0"/>
              </a:rPr>
              <a:t>..3..</a:t>
            </a:r>
          </a:p>
          <a:p>
            <a:pPr lvl="1" eaLnBrk="1" hangingPunct="1">
              <a:lnSpc>
                <a:spcPct val="80000"/>
              </a:lnSpc>
              <a:buFont typeface="Wingdings" charset="0"/>
              <a:buNone/>
            </a:pPr>
            <a:r>
              <a:rPr lang="en-US" sz="2400" b="1" dirty="0">
                <a:latin typeface="Courier New" charset="0"/>
              </a:rPr>
              <a:t>.4...</a:t>
            </a:r>
          </a:p>
          <a:p>
            <a:pPr lvl="1" eaLnBrk="1" hangingPunct="1">
              <a:lnSpc>
                <a:spcPct val="80000"/>
              </a:lnSpc>
              <a:buFont typeface="Wingdings" charset="0"/>
              <a:buNone/>
            </a:pPr>
            <a:r>
              <a:rPr lang="en-US" sz="2400" b="1" dirty="0">
                <a:latin typeface="Courier New" charset="0"/>
              </a:rPr>
              <a:t>5....</a:t>
            </a:r>
          </a:p>
          <a:p>
            <a:pPr lvl="1" eaLnBrk="1" hangingPunct="1">
              <a:lnSpc>
                <a:spcPct val="90000"/>
              </a:lnSpc>
              <a:buFont typeface="Wingdings" charset="0"/>
              <a:buNone/>
            </a:pPr>
            <a:endParaRPr lang="en-US" sz="800" dirty="0">
              <a:latin typeface="Courier New" charset="0"/>
            </a:endParaRPr>
          </a:p>
        </p:txBody>
      </p:sp>
    </p:spTree>
    <p:extLst>
      <p:ext uri="{BB962C8B-B14F-4D97-AF65-F5344CB8AC3E}">
        <p14:creationId xmlns:p14="http://schemas.microsoft.com/office/powerpoint/2010/main" val="746375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title" idx="4294967295"/>
          </p:nvPr>
        </p:nvSpPr>
        <p:spPr>
          <a:xfrm>
            <a:off x="457200" y="82595"/>
            <a:ext cx="8229600" cy="794981"/>
          </a:xfrm>
        </p:spPr>
        <p:txBody>
          <a:bodyPr/>
          <a:lstStyle/>
          <a:p>
            <a:pPr eaLnBrk="1" hangingPunct="1"/>
            <a:r>
              <a:rPr lang="en-US" b="1" dirty="0">
                <a:solidFill>
                  <a:srgbClr val="4F6228"/>
                </a:solidFill>
                <a:latin typeface="Arial" charset="0"/>
              </a:rPr>
              <a:t>Nested </a:t>
            </a:r>
            <a:r>
              <a:rPr lang="en-US" b="1" dirty="0">
                <a:solidFill>
                  <a:srgbClr val="4F6228"/>
                </a:solidFill>
                <a:latin typeface="Courier New" charset="0"/>
              </a:rPr>
              <a:t>for</a:t>
            </a:r>
            <a:r>
              <a:rPr lang="en-US" b="1" dirty="0">
                <a:solidFill>
                  <a:srgbClr val="4F6228"/>
                </a:solidFill>
                <a:latin typeface="Arial" charset="0"/>
              </a:rPr>
              <a:t> loop exercise</a:t>
            </a:r>
          </a:p>
        </p:txBody>
      </p:sp>
      <p:sp>
        <p:nvSpPr>
          <p:cNvPr id="1520642" name="Rectangle 2"/>
          <p:cNvSpPr>
            <a:spLocks noGrp="1" noChangeArrowheads="1"/>
          </p:cNvSpPr>
          <p:nvPr>
            <p:ph idx="4294967295"/>
          </p:nvPr>
        </p:nvSpPr>
        <p:spPr>
          <a:xfrm>
            <a:off x="304800" y="990600"/>
            <a:ext cx="9144000" cy="5105400"/>
          </a:xfrm>
        </p:spPr>
        <p:txBody>
          <a:bodyPr>
            <a:normAutofit fontScale="92500" lnSpcReduction="10000"/>
          </a:bodyPr>
          <a:lstStyle/>
          <a:p>
            <a:pPr eaLnBrk="1" hangingPunct="1">
              <a:lnSpc>
                <a:spcPct val="90000"/>
              </a:lnSpc>
            </a:pPr>
            <a:r>
              <a:rPr lang="en-US" sz="2800" dirty="0">
                <a:latin typeface="Arial" charset="0"/>
              </a:rPr>
              <a:t>Modify the previous code to produce this output:</a:t>
            </a:r>
            <a:endParaRPr lang="en-US" sz="800" dirty="0">
              <a:latin typeface="Courier New" charset="0"/>
            </a:endParaRPr>
          </a:p>
          <a:p>
            <a:pPr lvl="1" eaLnBrk="1" hangingPunct="1">
              <a:lnSpc>
                <a:spcPct val="80000"/>
              </a:lnSpc>
              <a:buFont typeface="Wingdings" charset="0"/>
              <a:buNone/>
            </a:pPr>
            <a:r>
              <a:rPr lang="en-US" sz="2400" b="1" dirty="0">
                <a:latin typeface="Courier New" charset="0"/>
              </a:rPr>
              <a:t>....1</a:t>
            </a:r>
          </a:p>
          <a:p>
            <a:pPr lvl="1" eaLnBrk="1" hangingPunct="1">
              <a:lnSpc>
                <a:spcPct val="80000"/>
              </a:lnSpc>
              <a:buFont typeface="Wingdings" charset="0"/>
              <a:buNone/>
            </a:pPr>
            <a:r>
              <a:rPr lang="en-US" sz="2400" b="1" dirty="0">
                <a:latin typeface="Courier New" charset="0"/>
              </a:rPr>
              <a:t>...2.</a:t>
            </a:r>
          </a:p>
          <a:p>
            <a:pPr lvl="1" eaLnBrk="1" hangingPunct="1">
              <a:lnSpc>
                <a:spcPct val="80000"/>
              </a:lnSpc>
              <a:buFont typeface="Wingdings" charset="0"/>
              <a:buNone/>
            </a:pPr>
            <a:r>
              <a:rPr lang="en-US" sz="2400" b="1" dirty="0">
                <a:latin typeface="Courier New" charset="0"/>
              </a:rPr>
              <a:t>..3..</a:t>
            </a:r>
          </a:p>
          <a:p>
            <a:pPr lvl="1" eaLnBrk="1" hangingPunct="1">
              <a:lnSpc>
                <a:spcPct val="80000"/>
              </a:lnSpc>
              <a:buFont typeface="Wingdings" charset="0"/>
              <a:buNone/>
            </a:pPr>
            <a:r>
              <a:rPr lang="en-US" sz="2400" b="1" dirty="0">
                <a:latin typeface="Courier New" charset="0"/>
              </a:rPr>
              <a:t>.4...</a:t>
            </a:r>
          </a:p>
          <a:p>
            <a:pPr lvl="1" eaLnBrk="1" hangingPunct="1">
              <a:lnSpc>
                <a:spcPct val="80000"/>
              </a:lnSpc>
              <a:buFont typeface="Wingdings" charset="0"/>
              <a:buNone/>
            </a:pPr>
            <a:r>
              <a:rPr lang="en-US" sz="2400" b="1" dirty="0">
                <a:latin typeface="Courier New" charset="0"/>
              </a:rPr>
              <a:t>5....</a:t>
            </a:r>
          </a:p>
          <a:p>
            <a:pPr lvl="1" eaLnBrk="1" hangingPunct="1">
              <a:lnSpc>
                <a:spcPct val="90000"/>
              </a:lnSpc>
              <a:buFont typeface="Wingdings" charset="0"/>
              <a:buNone/>
            </a:pPr>
            <a:endParaRPr lang="en-US" sz="800" dirty="0">
              <a:latin typeface="Courier New" charset="0"/>
            </a:endParaRPr>
          </a:p>
          <a:p>
            <a:pPr eaLnBrk="1" hangingPunct="1">
              <a:lnSpc>
                <a:spcPct val="75000"/>
              </a:lnSpc>
              <a:buFont typeface="Wingdings" charset="0"/>
              <a:buNone/>
            </a:pPr>
            <a:r>
              <a:rPr lang="en-US" sz="2300" dirty="0">
                <a:latin typeface="Courier New" charset="0"/>
              </a:rPr>
              <a:t>for (</a:t>
            </a:r>
            <a:r>
              <a:rPr lang="en-US" sz="2300" dirty="0" err="1">
                <a:latin typeface="Courier New" charset="0"/>
              </a:rPr>
              <a:t>int</a:t>
            </a:r>
            <a:r>
              <a:rPr lang="en-US" sz="2300" dirty="0">
                <a:latin typeface="Courier New" charset="0"/>
              </a:rPr>
              <a:t> line = 1; line &lt;= 5; line++) {</a:t>
            </a:r>
          </a:p>
          <a:p>
            <a:pPr eaLnBrk="1" hangingPunct="1">
              <a:lnSpc>
                <a:spcPct val="75000"/>
              </a:lnSpc>
              <a:buFont typeface="Wingdings" charset="0"/>
              <a:buNone/>
            </a:pPr>
            <a:r>
              <a:rPr lang="en-US" sz="2300" dirty="0">
                <a:latin typeface="Courier New" charset="0"/>
              </a:rPr>
              <a:t>    for (</a:t>
            </a:r>
            <a:r>
              <a:rPr lang="en-US" sz="2300" dirty="0" err="1">
                <a:latin typeface="Courier New" charset="0"/>
              </a:rPr>
              <a:t>int</a:t>
            </a:r>
            <a:r>
              <a:rPr lang="en-US" sz="2300" dirty="0">
                <a:latin typeface="Courier New" charset="0"/>
              </a:rPr>
              <a:t> j = 1; j &lt;= (-1 * line + 5); j++) {</a:t>
            </a:r>
          </a:p>
          <a:p>
            <a:pPr eaLnBrk="1" hangingPunct="1">
              <a:lnSpc>
                <a:spcPct val="75000"/>
              </a:lnSpc>
              <a:buFont typeface="Wingdings" charset="0"/>
              <a:buNone/>
            </a:pPr>
            <a:r>
              <a:rPr lang="en-US" sz="2300" dirty="0">
                <a:latin typeface="Courier New" charset="0"/>
              </a:rPr>
              <a:t>        </a:t>
            </a:r>
            <a:r>
              <a:rPr lang="en-US" sz="2300" dirty="0" err="1" smtClean="0">
                <a:latin typeface="Courier New" charset="0"/>
              </a:rPr>
              <a:t>printf</a:t>
            </a:r>
            <a:r>
              <a:rPr lang="en-US" sz="2300" dirty="0" smtClean="0">
                <a:latin typeface="Courier New" charset="0"/>
              </a:rPr>
              <a:t>(</a:t>
            </a:r>
            <a:r>
              <a:rPr lang="en-US" sz="2300" dirty="0">
                <a:latin typeface="Courier New" charset="0"/>
              </a:rPr>
              <a:t>".");</a:t>
            </a:r>
          </a:p>
          <a:p>
            <a:pPr eaLnBrk="1" hangingPunct="1">
              <a:lnSpc>
                <a:spcPct val="75000"/>
              </a:lnSpc>
              <a:buFont typeface="Wingdings" charset="0"/>
              <a:buNone/>
            </a:pPr>
            <a:r>
              <a:rPr lang="en-US" sz="2300" dirty="0">
                <a:latin typeface="Courier New" charset="0"/>
              </a:rPr>
              <a:t>    }</a:t>
            </a:r>
          </a:p>
          <a:p>
            <a:pPr eaLnBrk="1" hangingPunct="1">
              <a:lnSpc>
                <a:spcPct val="75000"/>
              </a:lnSpc>
              <a:buFont typeface="Wingdings" charset="0"/>
              <a:buNone/>
            </a:pPr>
            <a:r>
              <a:rPr lang="en-US" sz="2300" dirty="0">
                <a:latin typeface="Courier New" charset="0"/>
              </a:rPr>
              <a:t>    </a:t>
            </a:r>
            <a:r>
              <a:rPr lang="en-US" sz="2300" b="1" dirty="0" err="1" smtClean="0">
                <a:latin typeface="Courier New" charset="0"/>
              </a:rPr>
              <a:t>printf</a:t>
            </a:r>
            <a:r>
              <a:rPr lang="en-US" sz="2300" dirty="0" smtClean="0">
                <a:latin typeface="Courier New" charset="0"/>
              </a:rPr>
              <a:t>(</a:t>
            </a:r>
            <a:r>
              <a:rPr lang="en-US" sz="2300" dirty="0">
                <a:latin typeface="Courier New" charset="0"/>
              </a:rPr>
              <a:t>line);</a:t>
            </a:r>
          </a:p>
          <a:p>
            <a:pPr eaLnBrk="1" hangingPunct="1">
              <a:lnSpc>
                <a:spcPct val="75000"/>
              </a:lnSpc>
              <a:buFont typeface="Wingdings" charset="0"/>
              <a:buNone/>
            </a:pPr>
            <a:r>
              <a:rPr lang="en-US" sz="2300" b="1" dirty="0">
                <a:latin typeface="Courier New" charset="0"/>
              </a:rPr>
              <a:t>    for (</a:t>
            </a:r>
            <a:r>
              <a:rPr lang="en-US" sz="2300" b="1" dirty="0" err="1">
                <a:latin typeface="Courier New" charset="0"/>
              </a:rPr>
              <a:t>int</a:t>
            </a:r>
            <a:r>
              <a:rPr lang="en-US" sz="2300" b="1" dirty="0">
                <a:latin typeface="Courier New" charset="0"/>
              </a:rPr>
              <a:t> j = 1; j &lt;= (line - 1); j++) {</a:t>
            </a:r>
          </a:p>
          <a:p>
            <a:pPr eaLnBrk="1" hangingPunct="1">
              <a:lnSpc>
                <a:spcPct val="75000"/>
              </a:lnSpc>
              <a:buFont typeface="Wingdings" charset="0"/>
              <a:buNone/>
            </a:pPr>
            <a:r>
              <a:rPr lang="en-US" sz="2300" b="1" dirty="0">
                <a:latin typeface="Courier New" charset="0"/>
              </a:rPr>
              <a:t>        </a:t>
            </a:r>
            <a:r>
              <a:rPr lang="en-US" sz="2300" b="1" dirty="0" err="1" smtClean="0">
                <a:latin typeface="Courier New" charset="0"/>
              </a:rPr>
              <a:t>printf</a:t>
            </a:r>
            <a:r>
              <a:rPr lang="en-US" sz="2300" b="1" dirty="0" smtClean="0">
                <a:latin typeface="Courier New" charset="0"/>
              </a:rPr>
              <a:t>(</a:t>
            </a:r>
            <a:r>
              <a:rPr lang="en-US" sz="2300" b="1" dirty="0">
                <a:latin typeface="Courier New" charset="0"/>
              </a:rPr>
              <a:t>".");</a:t>
            </a:r>
          </a:p>
          <a:p>
            <a:pPr eaLnBrk="1" hangingPunct="1">
              <a:lnSpc>
                <a:spcPct val="75000"/>
              </a:lnSpc>
              <a:buFont typeface="Wingdings" charset="0"/>
              <a:buNone/>
            </a:pPr>
            <a:r>
              <a:rPr lang="en-US" sz="2300" b="1" dirty="0">
                <a:latin typeface="Courier New" charset="0"/>
              </a:rPr>
              <a:t>    }</a:t>
            </a:r>
          </a:p>
          <a:p>
            <a:pPr eaLnBrk="1" hangingPunct="1">
              <a:lnSpc>
                <a:spcPct val="75000"/>
              </a:lnSpc>
              <a:buFont typeface="Wingdings" charset="0"/>
              <a:buNone/>
            </a:pPr>
            <a:r>
              <a:rPr lang="en-US" sz="2300" b="1" dirty="0">
                <a:latin typeface="Courier New" charset="0"/>
              </a:rPr>
              <a:t>    </a:t>
            </a:r>
            <a:r>
              <a:rPr lang="en-US" sz="2300" b="1" dirty="0" err="1" smtClean="0">
                <a:latin typeface="Courier New" charset="0"/>
              </a:rPr>
              <a:t>printf</a:t>
            </a:r>
            <a:r>
              <a:rPr lang="en-US" sz="2300" b="1" dirty="0" smtClean="0">
                <a:latin typeface="Courier New" charset="0"/>
              </a:rPr>
              <a:t>("\n")</a:t>
            </a:r>
            <a:r>
              <a:rPr lang="en-US" sz="2300" b="1" dirty="0">
                <a:latin typeface="Courier New" charset="0"/>
              </a:rPr>
              <a:t>;</a:t>
            </a:r>
          </a:p>
          <a:p>
            <a:pPr eaLnBrk="1" hangingPunct="1">
              <a:lnSpc>
                <a:spcPct val="75000"/>
              </a:lnSpc>
              <a:buFont typeface="Wingdings" charset="0"/>
              <a:buNone/>
            </a:pPr>
            <a:r>
              <a:rPr lang="en-US" sz="2300" dirty="0">
                <a:latin typeface="Courier New" charset="0"/>
              </a:rPr>
              <a:t>}</a:t>
            </a:r>
          </a:p>
        </p:txBody>
      </p:sp>
    </p:spTree>
    <p:extLst>
      <p:ext uri="{BB962C8B-B14F-4D97-AF65-F5344CB8AC3E}">
        <p14:creationId xmlns:p14="http://schemas.microsoft.com/office/powerpoint/2010/main" val="11994178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0642">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0642">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0642">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0642">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0642">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0642">
                                            <p:txEl>
                                              <p:pRg st="12" end="1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20642">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20642">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20642">
                                            <p:txEl>
                                              <p:pRg st="15" end="1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2064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447800" y="1106488"/>
            <a:ext cx="2209800" cy="417512"/>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5123" name="Content Placeholder 2"/>
          <p:cNvSpPr>
            <a:spLocks noGrp="1"/>
          </p:cNvSpPr>
          <p:nvPr>
            <p:ph idx="4294967295"/>
          </p:nvPr>
        </p:nvSpPr>
        <p:spPr>
          <a:xfrm>
            <a:off x="-76200" y="1143000"/>
            <a:ext cx="9220200" cy="5497072"/>
          </a:xfrm>
        </p:spPr>
        <p:txBody>
          <a:bodyPr/>
          <a:lstStyle/>
          <a:p>
            <a:pPr lvl="1" eaLnBrk="1" hangingPunct="1">
              <a:lnSpc>
                <a:spcPct val="80000"/>
              </a:lnSpc>
              <a:buFont typeface="Wingdings" charset="0"/>
              <a:buNone/>
            </a:pPr>
            <a:r>
              <a:rPr lang="en-US" dirty="0">
                <a:latin typeface="Courier New" charset="0"/>
              </a:rPr>
              <a:t>for(</a:t>
            </a:r>
            <a:r>
              <a:rPr lang="en-US" b="1" dirty="0" err="1">
                <a:latin typeface="Courier New" charset="0"/>
              </a:rPr>
              <a:t>int</a:t>
            </a:r>
            <a:r>
              <a:rPr lang="en-US" b="1" dirty="0">
                <a:latin typeface="Courier New" charset="0"/>
              </a:rPr>
              <a:t> </a:t>
            </a:r>
            <a:r>
              <a:rPr lang="en-US" b="1" dirty="0" err="1">
                <a:latin typeface="Courier New" charset="0"/>
              </a:rPr>
              <a:t>i</a:t>
            </a:r>
            <a:r>
              <a:rPr lang="en-US" b="1" dirty="0">
                <a:latin typeface="Courier New" charset="0"/>
              </a:rPr>
              <a:t> = 1</a:t>
            </a:r>
            <a:r>
              <a:rPr lang="en-US" dirty="0">
                <a:latin typeface="Courier New" charset="0"/>
              </a:rPr>
              <a:t>; </a:t>
            </a:r>
            <a:r>
              <a:rPr lang="en-US" dirty="0" err="1">
                <a:latin typeface="Courier New" charset="0"/>
              </a:rPr>
              <a:t>i</a:t>
            </a:r>
            <a:r>
              <a:rPr lang="en-US" dirty="0">
                <a:latin typeface="Courier New" charset="0"/>
              </a:rPr>
              <a:t> &lt;= 4; </a:t>
            </a:r>
            <a:r>
              <a:rPr lang="en-US" dirty="0" err="1">
                <a:latin typeface="Courier New" charset="0"/>
              </a:rPr>
              <a:t>i</a:t>
            </a:r>
            <a:r>
              <a:rPr lang="en-US" dirty="0">
                <a:latin typeface="Courier New" charset="0"/>
              </a:rPr>
              <a:t>++) {</a:t>
            </a:r>
          </a:p>
          <a:p>
            <a:pPr lvl="1" eaLnBrk="1" hangingPunct="1">
              <a:lnSpc>
                <a:spcPct val="80000"/>
              </a:lnSpc>
              <a:buFont typeface="Wingdings" charset="0"/>
              <a:buNone/>
            </a:pPr>
            <a:r>
              <a:rPr lang="en-US" dirty="0">
                <a:latin typeface="Courier New" charset="0"/>
              </a:rPr>
              <a:t>    </a:t>
            </a:r>
            <a:r>
              <a:rPr lang="en-US" dirty="0" err="1" smtClean="0">
                <a:latin typeface="Courier New" charset="0"/>
              </a:rPr>
              <a:t>printf</a:t>
            </a:r>
            <a:r>
              <a:rPr lang="en-US" dirty="0" smtClean="0">
                <a:latin typeface="Courier New" charset="0"/>
              </a:rPr>
              <a:t>(</a:t>
            </a:r>
            <a:r>
              <a:rPr lang="en-US" dirty="0">
                <a:latin typeface="Courier New" charset="0"/>
              </a:rPr>
              <a:t>"I am so </a:t>
            </a:r>
            <a:r>
              <a:rPr lang="en-US" dirty="0" smtClean="0">
                <a:latin typeface="Courier New" charset="0"/>
              </a:rPr>
              <a:t>smart\n"</a:t>
            </a:r>
            <a:r>
              <a:rPr lang="en-US" dirty="0">
                <a:latin typeface="Courier New" charset="0"/>
              </a:rPr>
              <a:t>);</a:t>
            </a:r>
          </a:p>
          <a:p>
            <a:pPr lvl="1" eaLnBrk="1" hangingPunct="1">
              <a:lnSpc>
                <a:spcPct val="80000"/>
              </a:lnSpc>
              <a:buFont typeface="Wingdings" charset="0"/>
              <a:buNone/>
            </a:pPr>
            <a:r>
              <a:rPr lang="en-US" dirty="0">
                <a:latin typeface="Courier New" charset="0"/>
              </a:rPr>
              <a:t>	}</a:t>
            </a:r>
            <a:endParaRPr lang="en-US" dirty="0">
              <a:solidFill>
                <a:srgbClr val="800000"/>
              </a:solidFill>
              <a:latin typeface="Courier New" charset="0"/>
            </a:endParaRPr>
          </a:p>
          <a:p>
            <a:pPr lvl="1" eaLnBrk="1" hangingPunct="1">
              <a:lnSpc>
                <a:spcPct val="80000"/>
              </a:lnSpc>
              <a:buFont typeface="Wingdings" charset="0"/>
              <a:buNone/>
            </a:pPr>
            <a:endParaRPr lang="en-US" b="1" dirty="0">
              <a:solidFill>
                <a:srgbClr val="008080"/>
              </a:solidFill>
              <a:latin typeface="Courier New" charset="0"/>
            </a:endParaRPr>
          </a:p>
          <a:p>
            <a:pPr eaLnBrk="1" hangingPunct="1"/>
            <a:r>
              <a:rPr lang="en-US" dirty="0" smtClean="0">
                <a:latin typeface="Arial" charset="0"/>
              </a:rPr>
              <a:t>Often declares and initializes</a:t>
            </a:r>
            <a:r>
              <a:rPr lang="en-US" dirty="0" smtClean="0">
                <a:latin typeface="Arial" charset="0"/>
              </a:rPr>
              <a:t> </a:t>
            </a:r>
            <a:r>
              <a:rPr lang="en-US" dirty="0">
                <a:latin typeface="Arial" charset="0"/>
              </a:rPr>
              <a:t>variable </a:t>
            </a:r>
            <a:r>
              <a:rPr lang="en-US" dirty="0" smtClean="0">
                <a:latin typeface="Arial" charset="0"/>
              </a:rPr>
              <a:t>used </a:t>
            </a:r>
            <a:r>
              <a:rPr lang="en-US" dirty="0">
                <a:latin typeface="Arial" charset="0"/>
              </a:rPr>
              <a:t>in the loop</a:t>
            </a:r>
          </a:p>
          <a:p>
            <a:pPr lvl="1" eaLnBrk="1" hangingPunct="1"/>
            <a:endParaRPr lang="en-US" sz="800" dirty="0">
              <a:latin typeface="Arial" charset="0"/>
            </a:endParaRPr>
          </a:p>
          <a:p>
            <a:pPr lvl="1" eaLnBrk="1" hangingPunct="1"/>
            <a:r>
              <a:rPr lang="en-US" dirty="0">
                <a:latin typeface="Arial" charset="0"/>
              </a:rPr>
              <a:t>Performed </a:t>
            </a:r>
            <a:r>
              <a:rPr lang="en-US" b="1" dirty="0">
                <a:latin typeface="Arial" charset="0"/>
              </a:rPr>
              <a:t>once</a:t>
            </a:r>
            <a:r>
              <a:rPr lang="en-US" dirty="0">
                <a:latin typeface="Arial" charset="0"/>
              </a:rPr>
              <a:t> as the loop begins</a:t>
            </a:r>
          </a:p>
          <a:p>
            <a:pPr lvl="1" eaLnBrk="1" hangingPunct="1"/>
            <a:r>
              <a:rPr lang="en-US" dirty="0">
                <a:latin typeface="Arial" charset="0"/>
              </a:rPr>
              <a:t>The variable is called a </a:t>
            </a:r>
            <a:r>
              <a:rPr lang="en-US" i="1" dirty="0">
                <a:latin typeface="Arial" charset="0"/>
              </a:rPr>
              <a:t>loop counter</a:t>
            </a:r>
            <a:endParaRPr lang="en-US" dirty="0">
              <a:latin typeface="Arial" charset="0"/>
            </a:endParaRPr>
          </a:p>
          <a:p>
            <a:pPr lvl="2" eaLnBrk="1" hangingPunct="1"/>
            <a:endParaRPr lang="en-US" sz="800" dirty="0">
              <a:latin typeface="Arial" charset="0"/>
            </a:endParaRPr>
          </a:p>
          <a:p>
            <a:pPr lvl="2" eaLnBrk="1" hangingPunct="1"/>
            <a:r>
              <a:rPr lang="en-US" dirty="0">
                <a:latin typeface="Arial" charset="0"/>
              </a:rPr>
              <a:t>can use any name, not just </a:t>
            </a:r>
            <a:r>
              <a:rPr lang="en-US" dirty="0" err="1">
                <a:latin typeface="Courier New" charset="0"/>
              </a:rPr>
              <a:t>i</a:t>
            </a:r>
            <a:endParaRPr lang="en-US" dirty="0">
              <a:latin typeface="Courier New" charset="0"/>
            </a:endParaRPr>
          </a:p>
          <a:p>
            <a:pPr lvl="2" eaLnBrk="1" hangingPunct="1"/>
            <a:r>
              <a:rPr lang="en-US" dirty="0">
                <a:latin typeface="Arial" charset="0"/>
              </a:rPr>
              <a:t>can start at any value, not just </a:t>
            </a:r>
            <a:r>
              <a:rPr lang="en-US" dirty="0">
                <a:latin typeface="Courier New" charset="0"/>
              </a:rPr>
              <a:t>1</a:t>
            </a:r>
          </a:p>
        </p:txBody>
      </p:sp>
      <p:sp>
        <p:nvSpPr>
          <p:cNvPr id="5124" name="Title 1"/>
          <p:cNvSpPr>
            <a:spLocks noGrp="1"/>
          </p:cNvSpPr>
          <p:nvPr>
            <p:ph type="title" idx="4294967295"/>
          </p:nvPr>
        </p:nvSpPr>
        <p:spPr>
          <a:xfrm>
            <a:off x="457200" y="154866"/>
            <a:ext cx="8229600" cy="951622"/>
          </a:xfrm>
        </p:spPr>
        <p:txBody>
          <a:bodyPr/>
          <a:lstStyle/>
          <a:p>
            <a:pPr eaLnBrk="1" hangingPunct="1"/>
            <a:r>
              <a:rPr lang="en-US" b="1" dirty="0">
                <a:solidFill>
                  <a:srgbClr val="4F6228"/>
                </a:solidFill>
                <a:latin typeface="Arial" charset="0"/>
              </a:rPr>
              <a:t>Initialization	</a:t>
            </a:r>
          </a:p>
        </p:txBody>
      </p:sp>
    </p:spTree>
    <p:extLst>
      <p:ext uri="{BB962C8B-B14F-4D97-AF65-F5344CB8AC3E}">
        <p14:creationId xmlns:p14="http://schemas.microsoft.com/office/powerpoint/2010/main" val="22503273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3386138" y="1098550"/>
            <a:ext cx="1338262" cy="4254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6147" name="Content Placeholder 2"/>
          <p:cNvSpPr>
            <a:spLocks noGrp="1"/>
          </p:cNvSpPr>
          <p:nvPr>
            <p:ph idx="4294967295"/>
          </p:nvPr>
        </p:nvSpPr>
        <p:spPr>
          <a:xfrm>
            <a:off x="0" y="1143000"/>
            <a:ext cx="9144000" cy="5105400"/>
          </a:xfrm>
        </p:spPr>
        <p:txBody>
          <a:bodyPr/>
          <a:lstStyle/>
          <a:p>
            <a:pPr lvl="1" eaLnBrk="1" hangingPunct="1">
              <a:lnSpc>
                <a:spcPct val="80000"/>
              </a:lnSpc>
              <a:buFont typeface="Wingdings" charset="0"/>
              <a:buNone/>
              <a:tabLst>
                <a:tab pos="1371600" algn="l"/>
              </a:tabLst>
            </a:pPr>
            <a:r>
              <a:rPr lang="en-US" sz="2400" dirty="0">
                <a:latin typeface="Courier New" charset="0"/>
              </a:rPr>
              <a:t>for (</a:t>
            </a:r>
            <a:r>
              <a:rPr lang="en-US" sz="2400" dirty="0" err="1">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1; </a:t>
            </a:r>
            <a:r>
              <a:rPr lang="en-US" sz="2400" b="1" dirty="0" err="1">
                <a:latin typeface="Courier New" charset="0"/>
              </a:rPr>
              <a:t>i</a:t>
            </a:r>
            <a:r>
              <a:rPr lang="en-US" sz="2400" b="1" dirty="0">
                <a:latin typeface="Courier New" charset="0"/>
              </a:rPr>
              <a:t> &lt;= 4</a:t>
            </a:r>
            <a:r>
              <a:rPr lang="en-US" sz="2400" dirty="0">
                <a:latin typeface="Courier New" charset="0"/>
              </a:rPr>
              <a:t>; </a:t>
            </a:r>
            <a:r>
              <a:rPr lang="en-US" sz="2400" dirty="0" err="1">
                <a:latin typeface="Courier New" charset="0"/>
              </a:rPr>
              <a:t>i</a:t>
            </a:r>
            <a:r>
              <a:rPr lang="en-US" sz="2400" dirty="0">
                <a:latin typeface="Courier New" charset="0"/>
              </a:rPr>
              <a:t>++) {</a:t>
            </a:r>
          </a:p>
          <a:p>
            <a:pPr lvl="1" eaLnBrk="1" hangingPunct="1">
              <a:lnSpc>
                <a:spcPct val="80000"/>
              </a:lnSpc>
              <a:buFont typeface="Wingdings" charset="0"/>
              <a:buNone/>
              <a:tabLst>
                <a:tab pos="1371600" algn="l"/>
              </a:tabLst>
            </a:pPr>
            <a:r>
              <a:rPr lang="en-US" sz="2400" dirty="0">
                <a:latin typeface="Courier New" charset="0"/>
              </a:rPr>
              <a:t>    </a:t>
            </a:r>
            <a:r>
              <a:rPr lang="en-US" sz="2400" dirty="0" err="1" smtClean="0">
                <a:latin typeface="Courier New" charset="0"/>
              </a:rPr>
              <a:t>printf</a:t>
            </a:r>
            <a:r>
              <a:rPr lang="en-US" sz="2400" dirty="0" smtClean="0">
                <a:latin typeface="Courier New" charset="0"/>
              </a:rPr>
              <a:t>(</a:t>
            </a:r>
            <a:r>
              <a:rPr lang="en-US" sz="2400" dirty="0">
                <a:latin typeface="Courier New" charset="0"/>
              </a:rPr>
              <a:t>"I am so smart");</a:t>
            </a:r>
          </a:p>
          <a:p>
            <a:pPr lvl="1" eaLnBrk="1" hangingPunct="1">
              <a:lnSpc>
                <a:spcPct val="80000"/>
              </a:lnSpc>
              <a:buFont typeface="Wingdings" charset="0"/>
              <a:buNone/>
              <a:tabLst>
                <a:tab pos="1371600" algn="l"/>
              </a:tabLst>
            </a:pPr>
            <a:r>
              <a:rPr lang="en-US" sz="2400" dirty="0">
                <a:latin typeface="Courier New" charset="0"/>
              </a:rPr>
              <a:t>}</a:t>
            </a:r>
          </a:p>
          <a:p>
            <a:pPr lvl="1" eaLnBrk="1" hangingPunct="1">
              <a:lnSpc>
                <a:spcPct val="80000"/>
              </a:lnSpc>
              <a:buFont typeface="Wingdings" charset="0"/>
              <a:buNone/>
              <a:tabLst>
                <a:tab pos="1371600" algn="l"/>
              </a:tabLst>
            </a:pPr>
            <a:endParaRPr lang="en-US" sz="2400" dirty="0">
              <a:latin typeface="Courier New" charset="0"/>
              <a:cs typeface="Courier New" charset="0"/>
            </a:endParaRPr>
          </a:p>
          <a:p>
            <a:pPr eaLnBrk="1" hangingPunct="1">
              <a:tabLst>
                <a:tab pos="1371600" algn="l"/>
              </a:tabLst>
            </a:pPr>
            <a:r>
              <a:rPr lang="en-US" dirty="0">
                <a:latin typeface="Arial" charset="0"/>
              </a:rPr>
              <a:t>Tests the loop counter variable against a limit</a:t>
            </a:r>
          </a:p>
          <a:p>
            <a:pPr lvl="1" eaLnBrk="1" hangingPunct="1">
              <a:tabLst>
                <a:tab pos="1371600" algn="l"/>
              </a:tabLst>
            </a:pPr>
            <a:endParaRPr lang="en-US" sz="800" dirty="0">
              <a:latin typeface="Arial" charset="0"/>
            </a:endParaRPr>
          </a:p>
          <a:p>
            <a:pPr lvl="1" eaLnBrk="1" hangingPunct="1">
              <a:tabLst>
                <a:tab pos="1371600" algn="l"/>
              </a:tabLst>
            </a:pPr>
            <a:r>
              <a:rPr lang="en-US" dirty="0">
                <a:latin typeface="Arial" charset="0"/>
              </a:rPr>
              <a:t>Uses comparison operators:</a:t>
            </a:r>
          </a:p>
          <a:p>
            <a:pPr lvl="1" eaLnBrk="1" hangingPunct="1">
              <a:buFont typeface="Wingdings 2" charset="0"/>
              <a:buNone/>
              <a:tabLst>
                <a:tab pos="1371600" algn="l"/>
              </a:tabLst>
            </a:pPr>
            <a:r>
              <a:rPr lang="en-US" dirty="0">
                <a:latin typeface="Courier New" charset="0"/>
                <a:cs typeface="Courier New" charset="0"/>
              </a:rPr>
              <a:t>	&lt;	</a:t>
            </a:r>
            <a:r>
              <a:rPr lang="en-US" dirty="0">
                <a:latin typeface="Arial" charset="0"/>
                <a:cs typeface="Courier New" charset="0"/>
              </a:rPr>
              <a:t>less than</a:t>
            </a:r>
          </a:p>
          <a:p>
            <a:pPr lvl="1" eaLnBrk="1" hangingPunct="1">
              <a:buFont typeface="Wingdings 2" charset="0"/>
              <a:buNone/>
              <a:tabLst>
                <a:tab pos="1371600" algn="l"/>
              </a:tabLst>
            </a:pPr>
            <a:r>
              <a:rPr lang="en-US" dirty="0">
                <a:latin typeface="Courier New" charset="0"/>
                <a:cs typeface="Courier New" charset="0"/>
              </a:rPr>
              <a:t>	&lt;=	</a:t>
            </a:r>
            <a:r>
              <a:rPr lang="en-US" dirty="0">
                <a:latin typeface="Arial" charset="0"/>
                <a:cs typeface="Courier New" charset="0"/>
              </a:rPr>
              <a:t>less than or equal to</a:t>
            </a:r>
          </a:p>
          <a:p>
            <a:pPr lvl="1" eaLnBrk="1" hangingPunct="1">
              <a:buFont typeface="Wingdings 2" charset="0"/>
              <a:buNone/>
              <a:tabLst>
                <a:tab pos="1371600" algn="l"/>
              </a:tabLst>
            </a:pPr>
            <a:r>
              <a:rPr lang="en-US" dirty="0">
                <a:latin typeface="Courier New" charset="0"/>
                <a:cs typeface="Courier New" charset="0"/>
              </a:rPr>
              <a:t>	&gt;	</a:t>
            </a:r>
            <a:r>
              <a:rPr lang="en-US" dirty="0">
                <a:latin typeface="Arial" charset="0"/>
                <a:cs typeface="Courier New" charset="0"/>
              </a:rPr>
              <a:t>greater than</a:t>
            </a:r>
          </a:p>
          <a:p>
            <a:pPr lvl="1" eaLnBrk="1" hangingPunct="1">
              <a:buFont typeface="Wingdings 2" charset="0"/>
              <a:buNone/>
              <a:tabLst>
                <a:tab pos="1371600" algn="l"/>
              </a:tabLst>
            </a:pPr>
            <a:r>
              <a:rPr lang="en-US" dirty="0">
                <a:latin typeface="Courier New" charset="0"/>
                <a:cs typeface="Courier New" charset="0"/>
              </a:rPr>
              <a:t>	&gt;=	</a:t>
            </a:r>
            <a:r>
              <a:rPr lang="en-US" dirty="0">
                <a:latin typeface="Arial" charset="0"/>
                <a:cs typeface="Courier New" charset="0"/>
              </a:rPr>
              <a:t>greater than or equal to</a:t>
            </a:r>
          </a:p>
        </p:txBody>
      </p:sp>
      <p:sp>
        <p:nvSpPr>
          <p:cNvPr id="6148" name="Title 1"/>
          <p:cNvSpPr>
            <a:spLocks noGrp="1"/>
          </p:cNvSpPr>
          <p:nvPr>
            <p:ph type="title" idx="4294967295"/>
          </p:nvPr>
        </p:nvSpPr>
        <p:spPr>
          <a:xfrm>
            <a:off x="457200" y="92920"/>
            <a:ext cx="8229600" cy="1005630"/>
          </a:xfrm>
        </p:spPr>
        <p:txBody>
          <a:bodyPr/>
          <a:lstStyle/>
          <a:p>
            <a:pPr eaLnBrk="1" hangingPunct="1"/>
            <a:r>
              <a:rPr lang="en-US" b="1" dirty="0">
                <a:solidFill>
                  <a:srgbClr val="4F6228"/>
                </a:solidFill>
                <a:latin typeface="Arial" charset="0"/>
              </a:rPr>
              <a:t>Test</a:t>
            </a:r>
          </a:p>
        </p:txBody>
      </p:sp>
    </p:spTree>
    <p:extLst>
      <p:ext uri="{BB962C8B-B14F-4D97-AF65-F5344CB8AC3E}">
        <p14:creationId xmlns:p14="http://schemas.microsoft.com/office/powerpoint/2010/main" val="10396115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541338" y="5638800"/>
            <a:ext cx="1287462" cy="280988"/>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7171" name="Rectangle 4"/>
          <p:cNvSpPr>
            <a:spLocks noChangeArrowheads="1"/>
          </p:cNvSpPr>
          <p:nvPr/>
        </p:nvSpPr>
        <p:spPr bwMode="auto">
          <a:xfrm>
            <a:off x="541338" y="4324350"/>
            <a:ext cx="754062" cy="4762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endParaRPr lang="en-US">
              <a:solidFill>
                <a:srgbClr val="FFFFFF"/>
              </a:solidFill>
            </a:endParaRPr>
          </a:p>
        </p:txBody>
      </p:sp>
      <p:sp>
        <p:nvSpPr>
          <p:cNvPr id="7172" name="Rectangle 2"/>
          <p:cNvSpPr>
            <a:spLocks noGrp="1" noChangeArrowheads="1"/>
          </p:cNvSpPr>
          <p:nvPr>
            <p:ph type="title" idx="4294967295"/>
          </p:nvPr>
        </p:nvSpPr>
        <p:spPr>
          <a:xfrm>
            <a:off x="457200" y="103244"/>
            <a:ext cx="8229600" cy="939523"/>
          </a:xfrm>
        </p:spPr>
        <p:txBody>
          <a:bodyPr/>
          <a:lstStyle/>
          <a:p>
            <a:pPr eaLnBrk="1" hangingPunct="1"/>
            <a:r>
              <a:rPr lang="en-US" b="1" dirty="0">
                <a:solidFill>
                  <a:srgbClr val="4F6228"/>
                </a:solidFill>
                <a:latin typeface="Arial" charset="0"/>
              </a:rPr>
              <a:t>Increment and decrement</a:t>
            </a:r>
          </a:p>
        </p:txBody>
      </p:sp>
      <p:sp>
        <p:nvSpPr>
          <p:cNvPr id="18437" name="Rectangle 3"/>
          <p:cNvSpPr>
            <a:spLocks noGrp="1" noChangeArrowheads="1"/>
          </p:cNvSpPr>
          <p:nvPr>
            <p:ph idx="4294967295"/>
          </p:nvPr>
        </p:nvSpPr>
        <p:spPr>
          <a:xfrm>
            <a:off x="82599" y="1166660"/>
            <a:ext cx="9144000" cy="5691340"/>
          </a:xfrm>
        </p:spPr>
        <p:txBody>
          <a:bodyPr>
            <a:normAutofit/>
          </a:bodyPr>
          <a:lstStyle/>
          <a:p>
            <a:pPr marL="0" indent="0" eaLnBrk="1" hangingPunct="1">
              <a:lnSpc>
                <a:spcPct val="90000"/>
              </a:lnSpc>
              <a:buFont typeface="Marlett" pitchFamily="2" charset="2"/>
              <a:buNone/>
              <a:tabLst>
                <a:tab pos="4113213" algn="l"/>
              </a:tabLst>
              <a:defRPr/>
            </a:pPr>
            <a:r>
              <a:rPr lang="en-US" sz="2800" i="1" dirty="0" smtClean="0">
                <a:ea typeface="+mn-ea"/>
              </a:rPr>
              <a:t>shortcuts to increase or decrease a variable's value by 1</a:t>
            </a:r>
          </a:p>
          <a:p>
            <a:pPr eaLnBrk="1" hangingPunct="1">
              <a:lnSpc>
                <a:spcPct val="90000"/>
              </a:lnSpc>
              <a:buFont typeface="Wingdings 2" pitchFamily="18" charset="2"/>
              <a:buNone/>
              <a:tabLst>
                <a:tab pos="4113213" algn="l"/>
              </a:tabLst>
              <a:defRPr/>
            </a:pPr>
            <a:endParaRPr lang="en-US" sz="2800" dirty="0" smtClean="0">
              <a:ea typeface="+mn-ea"/>
            </a:endParaRPr>
          </a:p>
          <a:p>
            <a:pPr lvl="1" eaLnBrk="1" hangingPunct="1">
              <a:lnSpc>
                <a:spcPct val="90000"/>
              </a:lnSpc>
              <a:buFont typeface="Wingdings" pitchFamily="2" charset="2"/>
              <a:buNone/>
              <a:tabLst>
                <a:tab pos="4113213" algn="l"/>
              </a:tabLst>
              <a:defRPr/>
            </a:pPr>
            <a:r>
              <a:rPr lang="en-US" sz="2400" u="sng" dirty="0" smtClean="0"/>
              <a:t>Shorthand</a:t>
            </a:r>
            <a:r>
              <a:rPr lang="en-US" sz="2400" b="1" i="1" dirty="0" smtClean="0"/>
              <a:t>	</a:t>
            </a:r>
            <a:r>
              <a:rPr lang="en-US" sz="2400" u="sng" dirty="0" smtClean="0"/>
              <a:t>Equivalent longer version</a:t>
            </a:r>
          </a:p>
          <a:p>
            <a:pPr lvl="1" eaLnBrk="1" hangingPunct="1">
              <a:lnSpc>
                <a:spcPct val="90000"/>
              </a:lnSpc>
              <a:buFont typeface="Wingdings" pitchFamily="2" charset="2"/>
              <a:buNone/>
              <a:tabLst>
                <a:tab pos="4113213" algn="l"/>
              </a:tabLst>
              <a:defRPr/>
            </a:pPr>
            <a:r>
              <a:rPr lang="en-US" sz="2400" b="1" i="1" dirty="0" smtClean="0"/>
              <a:t>&lt;variable&gt;</a:t>
            </a:r>
            <a:r>
              <a:rPr lang="en-US" sz="2400" dirty="0" smtClean="0">
                <a:latin typeface="Courier New" pitchFamily="49" charset="0"/>
              </a:rPr>
              <a:t>++;	</a:t>
            </a:r>
            <a:r>
              <a:rPr lang="en-US" sz="2400" b="1" i="1" dirty="0" smtClean="0"/>
              <a:t>&lt;variable&gt; </a:t>
            </a:r>
            <a:r>
              <a:rPr lang="en-US" sz="2400" dirty="0" smtClean="0">
                <a:latin typeface="Courier New" pitchFamily="49" charset="0"/>
              </a:rPr>
              <a:t>= </a:t>
            </a:r>
            <a:r>
              <a:rPr lang="en-US" sz="2400" b="1" i="1" dirty="0" smtClean="0"/>
              <a:t>&lt;variable&gt; </a:t>
            </a:r>
            <a:r>
              <a:rPr lang="en-US" sz="2400" dirty="0" smtClean="0">
                <a:latin typeface="Courier New" pitchFamily="49" charset="0"/>
              </a:rPr>
              <a:t>+ 1;</a:t>
            </a:r>
          </a:p>
          <a:p>
            <a:pPr lvl="1" eaLnBrk="1" hangingPunct="1">
              <a:lnSpc>
                <a:spcPct val="90000"/>
              </a:lnSpc>
              <a:buFont typeface="Wingdings" pitchFamily="2" charset="2"/>
              <a:buNone/>
              <a:tabLst>
                <a:tab pos="4113213" algn="l"/>
              </a:tabLst>
              <a:defRPr/>
            </a:pPr>
            <a:r>
              <a:rPr lang="en-US" sz="2400" b="1" i="1" dirty="0" smtClean="0"/>
              <a:t>&lt;variable&gt;</a:t>
            </a:r>
            <a:r>
              <a:rPr lang="en-US" sz="2400" dirty="0" smtClean="0">
                <a:latin typeface="Courier New" pitchFamily="49" charset="0"/>
              </a:rPr>
              <a:t>--;	</a:t>
            </a:r>
            <a:r>
              <a:rPr lang="en-US" sz="2400" b="1" i="1" dirty="0" smtClean="0"/>
              <a:t>&lt;variable&gt; </a:t>
            </a:r>
            <a:r>
              <a:rPr lang="en-US" sz="2400" dirty="0" smtClean="0">
                <a:latin typeface="Courier New" pitchFamily="49" charset="0"/>
              </a:rPr>
              <a:t>= </a:t>
            </a:r>
            <a:r>
              <a:rPr lang="en-US" sz="2400" b="1" i="1" dirty="0" smtClean="0"/>
              <a:t>&lt;variable&gt; </a:t>
            </a:r>
            <a:r>
              <a:rPr lang="en-US" sz="2400" dirty="0" smtClean="0">
                <a:latin typeface="Courier New" pitchFamily="49" charset="0"/>
              </a:rPr>
              <a:t>- 1;</a:t>
            </a:r>
            <a:endParaRPr lang="en-US" sz="2400" dirty="0" smtClean="0"/>
          </a:p>
          <a:p>
            <a:pPr lvl="1" eaLnBrk="1" hangingPunct="1">
              <a:lnSpc>
                <a:spcPct val="80000"/>
              </a:lnSpc>
              <a:buFont typeface="Wingdings" pitchFamily="2" charset="2"/>
              <a:buNone/>
              <a:tabLst>
                <a:tab pos="4113213" algn="l"/>
              </a:tabLst>
              <a:defRPr/>
            </a:pPr>
            <a:endParaRPr lang="en-US" sz="2400" dirty="0" smtClean="0">
              <a:latin typeface="Courier New" pitchFamily="49" charset="0"/>
            </a:endParaRPr>
          </a:p>
          <a:p>
            <a:pPr lvl="1" eaLnBrk="1" hangingPunct="1">
              <a:lnSpc>
                <a:spcPct val="80000"/>
              </a:lnSpc>
              <a:buFont typeface="Wingdings" pitchFamily="2" charset="2"/>
              <a:buNone/>
              <a:tabLst>
                <a:tab pos="4113213" algn="l"/>
              </a:tabLst>
              <a:defRPr/>
            </a:pPr>
            <a:endParaRPr lang="en-US" sz="2400" dirty="0" smtClean="0">
              <a:latin typeface="Courier New" pitchFamily="49" charset="0"/>
            </a:endParaRPr>
          </a:p>
          <a:p>
            <a:pPr lvl="1" eaLnBrk="1" hangingPunct="1">
              <a:lnSpc>
                <a:spcPct val="80000"/>
              </a:lnSpc>
              <a:buFont typeface="Wingdings" pitchFamily="2" charset="2"/>
              <a:buNone/>
              <a:tabLst>
                <a:tab pos="4113213" algn="l"/>
              </a:tabLst>
              <a:defRPr/>
            </a:pPr>
            <a:r>
              <a:rPr lang="en-US" sz="2400" dirty="0" smtClean="0">
                <a:latin typeface="Courier New" pitchFamily="49" charset="0"/>
              </a:rPr>
              <a:t>int x = 2;</a:t>
            </a:r>
          </a:p>
          <a:p>
            <a:pPr lvl="1" eaLnBrk="1" hangingPunct="1">
              <a:lnSpc>
                <a:spcPct val="80000"/>
              </a:lnSpc>
              <a:buFont typeface="Wingdings" pitchFamily="2" charset="2"/>
              <a:buNone/>
              <a:tabLst>
                <a:tab pos="4113213" algn="l"/>
              </a:tabLst>
              <a:defRPr/>
            </a:pPr>
            <a:r>
              <a:rPr lang="en-US" sz="2400" b="1" dirty="0" smtClean="0">
                <a:latin typeface="Courier New" pitchFamily="49" charset="0"/>
              </a:rPr>
              <a:t>x++;</a:t>
            </a:r>
            <a:r>
              <a:rPr lang="en-US" sz="2400" dirty="0" smtClean="0">
                <a:latin typeface="Courier New" pitchFamily="49" charset="0"/>
              </a:rPr>
              <a:t>	</a:t>
            </a:r>
            <a:r>
              <a:rPr lang="en-US" sz="2400" b="1" dirty="0" smtClean="0">
                <a:solidFill>
                  <a:srgbClr val="008080"/>
                </a:solidFill>
                <a:latin typeface="Courier New" pitchFamily="49" charset="0"/>
              </a:rPr>
              <a:t>// x = x + 1;</a:t>
            </a:r>
          </a:p>
          <a:p>
            <a:pPr lvl="1" eaLnBrk="1" hangingPunct="1">
              <a:lnSpc>
                <a:spcPct val="80000"/>
              </a:lnSpc>
              <a:buFont typeface="Wingdings" pitchFamily="2" charset="2"/>
              <a:buNone/>
              <a:tabLst>
                <a:tab pos="4113213" algn="l"/>
              </a:tabLst>
              <a:defRPr/>
            </a:pPr>
            <a:r>
              <a:rPr lang="en-US" sz="2400" dirty="0" smtClean="0">
                <a:latin typeface="Courier New" pitchFamily="49" charset="0"/>
              </a:rPr>
              <a:t>		</a:t>
            </a:r>
            <a:r>
              <a:rPr lang="en-US" sz="2400" b="1" dirty="0" smtClean="0">
                <a:solidFill>
                  <a:srgbClr val="008080"/>
                </a:solidFill>
                <a:latin typeface="Courier New" pitchFamily="49" charset="0"/>
              </a:rPr>
              <a:t>// x now stores 3</a:t>
            </a:r>
          </a:p>
          <a:p>
            <a:pPr lvl="1" eaLnBrk="1" hangingPunct="1">
              <a:lnSpc>
                <a:spcPct val="80000"/>
              </a:lnSpc>
              <a:buFont typeface="Wingdings" pitchFamily="2" charset="2"/>
              <a:buNone/>
              <a:tabLst>
                <a:tab pos="4113213" algn="l"/>
              </a:tabLst>
              <a:defRPr/>
            </a:pPr>
            <a:endParaRPr lang="en-US" sz="700" b="1" dirty="0" smtClean="0">
              <a:solidFill>
                <a:srgbClr val="008080"/>
              </a:solidFill>
              <a:latin typeface="Courier New" pitchFamily="49" charset="0"/>
            </a:endParaRPr>
          </a:p>
          <a:p>
            <a:pPr lvl="1" eaLnBrk="1" hangingPunct="1">
              <a:lnSpc>
                <a:spcPct val="80000"/>
              </a:lnSpc>
              <a:buFont typeface="Wingdings" pitchFamily="2" charset="2"/>
              <a:buNone/>
              <a:tabLst>
                <a:tab pos="4113213" algn="l"/>
              </a:tabLst>
              <a:defRPr/>
            </a:pPr>
            <a:r>
              <a:rPr lang="en-US" sz="2400" dirty="0" smtClean="0">
                <a:latin typeface="Courier New" pitchFamily="49" charset="0"/>
              </a:rPr>
              <a:t>double </a:t>
            </a:r>
            <a:r>
              <a:rPr lang="en-US" sz="2400" dirty="0" err="1" smtClean="0">
                <a:latin typeface="Courier New" pitchFamily="49" charset="0"/>
              </a:rPr>
              <a:t>gpa</a:t>
            </a:r>
            <a:r>
              <a:rPr lang="en-US" sz="2400" dirty="0" smtClean="0">
                <a:latin typeface="Courier New" pitchFamily="49" charset="0"/>
              </a:rPr>
              <a:t> = 2.5;</a:t>
            </a:r>
          </a:p>
          <a:p>
            <a:pPr lvl="1" eaLnBrk="1" hangingPunct="1">
              <a:lnSpc>
                <a:spcPct val="80000"/>
              </a:lnSpc>
              <a:buFont typeface="Wingdings" pitchFamily="2" charset="2"/>
              <a:buNone/>
              <a:tabLst>
                <a:tab pos="4113213" algn="l"/>
              </a:tabLst>
              <a:defRPr/>
            </a:pPr>
            <a:r>
              <a:rPr lang="en-US" sz="2400" b="1" dirty="0" err="1" smtClean="0">
                <a:latin typeface="Courier New" pitchFamily="49" charset="0"/>
              </a:rPr>
              <a:t>gpa</a:t>
            </a:r>
            <a:r>
              <a:rPr lang="en-US" sz="2400" b="1" dirty="0" smtClean="0">
                <a:latin typeface="Courier New" pitchFamily="49" charset="0"/>
              </a:rPr>
              <a:t>--;</a:t>
            </a:r>
            <a:r>
              <a:rPr lang="en-US" sz="2400" dirty="0" smtClean="0">
                <a:latin typeface="Courier New" pitchFamily="49" charset="0"/>
              </a:rPr>
              <a:t>	</a:t>
            </a:r>
            <a:r>
              <a:rPr lang="en-US" sz="2400" b="1" dirty="0" smtClean="0">
                <a:solidFill>
                  <a:srgbClr val="008080"/>
                </a:solidFill>
                <a:latin typeface="Courier New" pitchFamily="49" charset="0"/>
              </a:rPr>
              <a:t>// </a:t>
            </a:r>
            <a:r>
              <a:rPr lang="en-US" sz="2400" b="1" dirty="0" err="1" smtClean="0">
                <a:solidFill>
                  <a:srgbClr val="008080"/>
                </a:solidFill>
                <a:latin typeface="Courier New" pitchFamily="49" charset="0"/>
              </a:rPr>
              <a:t>gpa</a:t>
            </a:r>
            <a:r>
              <a:rPr lang="en-US" sz="2400" b="1" dirty="0" smtClean="0">
                <a:solidFill>
                  <a:srgbClr val="008080"/>
                </a:solidFill>
                <a:latin typeface="Courier New" pitchFamily="49" charset="0"/>
              </a:rPr>
              <a:t> = </a:t>
            </a:r>
            <a:r>
              <a:rPr lang="en-US" sz="2400" b="1" dirty="0" err="1" smtClean="0">
                <a:solidFill>
                  <a:srgbClr val="008080"/>
                </a:solidFill>
                <a:latin typeface="Courier New" pitchFamily="49" charset="0"/>
              </a:rPr>
              <a:t>gpa</a:t>
            </a:r>
            <a:r>
              <a:rPr lang="en-US" sz="2400" b="1" dirty="0" smtClean="0">
                <a:solidFill>
                  <a:srgbClr val="008080"/>
                </a:solidFill>
                <a:latin typeface="Courier New" pitchFamily="49" charset="0"/>
              </a:rPr>
              <a:t> - 1;</a:t>
            </a:r>
          </a:p>
          <a:p>
            <a:pPr lvl="1" eaLnBrk="1" hangingPunct="1">
              <a:lnSpc>
                <a:spcPct val="80000"/>
              </a:lnSpc>
              <a:buFont typeface="Wingdings" pitchFamily="2" charset="2"/>
              <a:buNone/>
              <a:tabLst>
                <a:tab pos="4113213" algn="l"/>
              </a:tabLst>
              <a:defRPr/>
            </a:pPr>
            <a:r>
              <a:rPr lang="en-US" sz="2400" dirty="0" smtClean="0">
                <a:latin typeface="Courier New" pitchFamily="49" charset="0"/>
              </a:rPr>
              <a:t>		</a:t>
            </a:r>
            <a:r>
              <a:rPr lang="en-US" sz="2400" b="1" dirty="0" smtClean="0">
                <a:solidFill>
                  <a:srgbClr val="008080"/>
                </a:solidFill>
                <a:latin typeface="Courier New" pitchFamily="49" charset="0"/>
              </a:rPr>
              <a:t>// </a:t>
            </a:r>
            <a:r>
              <a:rPr lang="en-US" sz="2400" b="1" dirty="0" err="1" smtClean="0">
                <a:solidFill>
                  <a:srgbClr val="008080"/>
                </a:solidFill>
                <a:latin typeface="Courier New" pitchFamily="49" charset="0"/>
              </a:rPr>
              <a:t>gpa</a:t>
            </a:r>
            <a:r>
              <a:rPr lang="en-US" sz="2400" b="1" dirty="0" smtClean="0">
                <a:solidFill>
                  <a:srgbClr val="008080"/>
                </a:solidFill>
                <a:latin typeface="Courier New" pitchFamily="49" charset="0"/>
              </a:rPr>
              <a:t> now stores 1.5</a:t>
            </a:r>
            <a:endParaRPr lang="en-US" sz="2400" b="1" dirty="0" smtClean="0">
              <a:solidFill>
                <a:srgbClr val="008080"/>
              </a:solidFill>
            </a:endParaRPr>
          </a:p>
        </p:txBody>
      </p:sp>
    </p:spTree>
    <p:extLst>
      <p:ext uri="{BB962C8B-B14F-4D97-AF65-F5344CB8AC3E}">
        <p14:creationId xmlns:p14="http://schemas.microsoft.com/office/powerpoint/2010/main" val="24189922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129142"/>
            <a:ext cx="8229600" cy="850188"/>
          </a:xfrm>
        </p:spPr>
        <p:txBody>
          <a:bodyPr/>
          <a:lstStyle/>
          <a:p>
            <a:pPr eaLnBrk="1" hangingPunct="1"/>
            <a:r>
              <a:rPr lang="en-US" b="1" dirty="0">
                <a:solidFill>
                  <a:srgbClr val="4F6228"/>
                </a:solidFill>
                <a:latin typeface="Arial" charset="0"/>
              </a:rPr>
              <a:t>Modify-and-assign operators</a:t>
            </a:r>
          </a:p>
        </p:txBody>
      </p:sp>
      <p:sp>
        <p:nvSpPr>
          <p:cNvPr id="8195" name="Rectangle 3"/>
          <p:cNvSpPr>
            <a:spLocks noGrp="1"/>
          </p:cNvSpPr>
          <p:nvPr>
            <p:ph type="body" idx="1"/>
          </p:nvPr>
        </p:nvSpPr>
        <p:spPr>
          <a:xfrm>
            <a:off x="152400" y="1143000"/>
            <a:ext cx="8991600" cy="5105400"/>
          </a:xfrm>
        </p:spPr>
        <p:txBody>
          <a:bodyPr>
            <a:normAutofit lnSpcReduction="10000"/>
          </a:bodyPr>
          <a:lstStyle/>
          <a:p>
            <a:pPr algn="ctr" eaLnBrk="1" hangingPunct="1">
              <a:buFont typeface="Wingdings 2" charset="0"/>
              <a:buNone/>
              <a:tabLst>
                <a:tab pos="4113213" algn="l"/>
              </a:tabLst>
            </a:pPr>
            <a:r>
              <a:rPr lang="en-US" sz="2400" i="1">
                <a:latin typeface="Arial" charset="0"/>
              </a:rPr>
              <a:t>shortcuts to modify a variable's value</a:t>
            </a:r>
          </a:p>
          <a:p>
            <a:pPr lvl="1" eaLnBrk="1" hangingPunct="1">
              <a:buFont typeface="Wingdings 2" charset="0"/>
              <a:buNone/>
              <a:tabLst>
                <a:tab pos="4113213" algn="l"/>
              </a:tabLst>
            </a:pPr>
            <a:endParaRPr lang="en-US" sz="1600" b="1" i="1">
              <a:latin typeface="Arial" charset="0"/>
            </a:endParaRPr>
          </a:p>
          <a:p>
            <a:pPr lvl="1" eaLnBrk="1" hangingPunct="1">
              <a:lnSpc>
                <a:spcPct val="90000"/>
              </a:lnSpc>
              <a:buFont typeface="Wingdings" charset="0"/>
              <a:buNone/>
              <a:tabLst>
                <a:tab pos="4113213" algn="l"/>
              </a:tabLst>
            </a:pPr>
            <a:r>
              <a:rPr lang="en-US" sz="3200" u="sng">
                <a:latin typeface="Arial" charset="0"/>
              </a:rPr>
              <a:t>Shorthand</a:t>
            </a:r>
            <a:r>
              <a:rPr lang="en-US" sz="3200" b="1" i="1">
                <a:latin typeface="Arial" charset="0"/>
              </a:rPr>
              <a:t>	</a:t>
            </a:r>
            <a:r>
              <a:rPr lang="en-US" sz="3200" u="sng">
                <a:latin typeface="Arial" charset="0"/>
              </a:rPr>
              <a:t>Equivalent longer version</a:t>
            </a:r>
          </a:p>
          <a:p>
            <a:pPr lvl="1" eaLnBrk="1" hangingPunct="1">
              <a:lnSpc>
                <a:spcPct val="90000"/>
              </a:lnSpc>
              <a:buFont typeface="Wingdings" charset="0"/>
              <a:buNone/>
              <a:tabLst>
                <a:tab pos="4113213" algn="l"/>
              </a:tabLst>
            </a:pP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a:t>
            </a:r>
          </a:p>
          <a:p>
            <a:pPr lvl="1" eaLnBrk="1" hangingPunct="1">
              <a:lnSpc>
                <a:spcPct val="90000"/>
              </a:lnSpc>
              <a:buFont typeface="Wingdings" charset="0"/>
              <a:buNone/>
              <a:tabLst>
                <a:tab pos="4113213" algn="l"/>
              </a:tabLst>
            </a:pP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a:t>
            </a:r>
          </a:p>
          <a:p>
            <a:pPr lvl="1" eaLnBrk="1" hangingPunct="1">
              <a:lnSpc>
                <a:spcPct val="90000"/>
              </a:lnSpc>
              <a:buFont typeface="Wingdings" charset="0"/>
              <a:buNone/>
              <a:tabLst>
                <a:tab pos="4113213" algn="l"/>
              </a:tabLst>
            </a:pP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a:t>
            </a:r>
          </a:p>
          <a:p>
            <a:pPr lvl="1" eaLnBrk="1" hangingPunct="1">
              <a:lnSpc>
                <a:spcPct val="90000"/>
              </a:lnSpc>
              <a:buFont typeface="Wingdings" charset="0"/>
              <a:buNone/>
              <a:tabLst>
                <a:tab pos="4113213" algn="l"/>
              </a:tabLst>
            </a:pP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a:t>
            </a:r>
          </a:p>
          <a:p>
            <a:pPr lvl="1" eaLnBrk="1" hangingPunct="1">
              <a:lnSpc>
                <a:spcPct val="90000"/>
              </a:lnSpc>
              <a:buFont typeface="Wingdings" charset="0"/>
              <a:buNone/>
              <a:tabLst>
                <a:tab pos="4113213" algn="l"/>
              </a:tabLst>
            </a:pP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&lt;variable&gt; </a:t>
            </a:r>
            <a:r>
              <a:rPr lang="en-US" sz="1800">
                <a:latin typeface="Courier New" charset="0"/>
              </a:rPr>
              <a:t>% (</a:t>
            </a:r>
            <a:r>
              <a:rPr lang="en-US" sz="1800" b="1" i="1">
                <a:latin typeface="Arial" charset="0"/>
              </a:rPr>
              <a:t>&lt;exp&gt;</a:t>
            </a:r>
            <a:r>
              <a:rPr lang="en-US" sz="1800">
                <a:latin typeface="Courier New" charset="0"/>
              </a:rPr>
              <a:t>);</a:t>
            </a:r>
          </a:p>
          <a:p>
            <a:pPr lvl="1" eaLnBrk="1" hangingPunct="1">
              <a:lnSpc>
                <a:spcPct val="60000"/>
              </a:lnSpc>
              <a:buFont typeface="Wingdings" charset="0"/>
              <a:buNone/>
              <a:tabLst>
                <a:tab pos="4113213" algn="l"/>
              </a:tabLst>
            </a:pPr>
            <a:endParaRPr lang="en-US">
              <a:latin typeface="Courier New" charset="0"/>
            </a:endParaRPr>
          </a:p>
          <a:p>
            <a:pPr lvl="1" eaLnBrk="1" hangingPunct="1">
              <a:lnSpc>
                <a:spcPct val="60000"/>
              </a:lnSpc>
              <a:buFont typeface="Wingdings" charset="0"/>
              <a:buNone/>
              <a:tabLst>
                <a:tab pos="4113213" algn="l"/>
              </a:tabLst>
            </a:pPr>
            <a:endParaRPr lang="en-US">
              <a:latin typeface="Courier New" charset="0"/>
            </a:endParaRPr>
          </a:p>
          <a:p>
            <a:pPr lvl="1" eaLnBrk="1" hangingPunct="1">
              <a:lnSpc>
                <a:spcPct val="90000"/>
              </a:lnSpc>
              <a:buFont typeface="Wingdings" charset="0"/>
              <a:buNone/>
              <a:tabLst>
                <a:tab pos="4113213" algn="l"/>
              </a:tabLst>
            </a:pPr>
            <a:r>
              <a:rPr lang="en-US" b="1">
                <a:latin typeface="Courier New" charset="0"/>
              </a:rPr>
              <a:t>x += 3;</a:t>
            </a:r>
            <a:r>
              <a:rPr lang="en-US">
                <a:latin typeface="Courier New" charset="0"/>
              </a:rPr>
              <a:t>	</a:t>
            </a:r>
            <a:r>
              <a:rPr lang="en-US" b="1">
                <a:solidFill>
                  <a:srgbClr val="008080"/>
                </a:solidFill>
                <a:latin typeface="Courier New" charset="0"/>
              </a:rPr>
              <a:t>// x = x + 3;</a:t>
            </a:r>
          </a:p>
          <a:p>
            <a:pPr lvl="1" eaLnBrk="1" hangingPunct="1">
              <a:lnSpc>
                <a:spcPct val="90000"/>
              </a:lnSpc>
              <a:buFont typeface="Wingdings 2" charset="0"/>
              <a:buNone/>
              <a:tabLst>
                <a:tab pos="4113213" algn="l"/>
              </a:tabLst>
            </a:pPr>
            <a:endParaRPr lang="en-US" sz="800">
              <a:latin typeface="Courier New" charset="0"/>
            </a:endParaRPr>
          </a:p>
          <a:p>
            <a:pPr lvl="1" eaLnBrk="1" hangingPunct="1">
              <a:lnSpc>
                <a:spcPct val="90000"/>
              </a:lnSpc>
              <a:buFont typeface="Wingdings 2" charset="0"/>
              <a:buNone/>
              <a:tabLst>
                <a:tab pos="4113213" algn="l"/>
              </a:tabLst>
            </a:pPr>
            <a:r>
              <a:rPr lang="en-US" b="1">
                <a:latin typeface="Courier New" charset="0"/>
              </a:rPr>
              <a:t>gpa -= 0.5;</a:t>
            </a:r>
            <a:r>
              <a:rPr lang="en-US">
                <a:latin typeface="Courier New" charset="0"/>
              </a:rPr>
              <a:t>	</a:t>
            </a:r>
            <a:r>
              <a:rPr lang="en-US" b="1">
                <a:solidFill>
                  <a:srgbClr val="008080"/>
                </a:solidFill>
                <a:latin typeface="Courier New" charset="0"/>
              </a:rPr>
              <a:t>// gpa = gpa - 0.5;</a:t>
            </a:r>
          </a:p>
          <a:p>
            <a:pPr lvl="1" eaLnBrk="1" hangingPunct="1">
              <a:lnSpc>
                <a:spcPct val="90000"/>
              </a:lnSpc>
              <a:buFont typeface="Wingdings 2" charset="0"/>
              <a:buNone/>
              <a:tabLst>
                <a:tab pos="4113213" algn="l"/>
              </a:tabLst>
            </a:pPr>
            <a:endParaRPr lang="en-US" sz="800" b="1">
              <a:solidFill>
                <a:srgbClr val="008080"/>
              </a:solidFill>
              <a:latin typeface="Courier New" charset="0"/>
            </a:endParaRPr>
          </a:p>
          <a:p>
            <a:pPr lvl="1" eaLnBrk="1" hangingPunct="1">
              <a:lnSpc>
                <a:spcPct val="90000"/>
              </a:lnSpc>
              <a:buFont typeface="Wingdings 2" charset="0"/>
              <a:buNone/>
              <a:tabLst>
                <a:tab pos="4113213" algn="l"/>
              </a:tabLst>
            </a:pPr>
            <a:r>
              <a:rPr lang="en-US" b="1">
                <a:latin typeface="Courier New" charset="0"/>
              </a:rPr>
              <a:t>number *= 2 + 1;</a:t>
            </a:r>
            <a:r>
              <a:rPr lang="en-US">
                <a:latin typeface="Courier New" charset="0"/>
              </a:rPr>
              <a:t>	</a:t>
            </a:r>
            <a:r>
              <a:rPr lang="en-US" sz="2000" b="1">
                <a:solidFill>
                  <a:srgbClr val="008080"/>
                </a:solidFill>
                <a:latin typeface="Courier New" charset="0"/>
              </a:rPr>
              <a:t>// number = number * (2 + 1);</a:t>
            </a:r>
          </a:p>
        </p:txBody>
      </p:sp>
      <p:sp>
        <p:nvSpPr>
          <p:cNvPr id="8196" name="Line 4"/>
          <p:cNvSpPr>
            <a:spLocks noChangeShapeType="1"/>
          </p:cNvSpPr>
          <p:nvPr/>
        </p:nvSpPr>
        <p:spPr bwMode="auto">
          <a:xfrm>
            <a:off x="3886200" y="2133600"/>
            <a:ext cx="0" cy="1905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412192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dirty="0">
                <a:solidFill>
                  <a:srgbClr val="4F6228"/>
                </a:solidFill>
                <a:latin typeface="Courier New" charset="0"/>
              </a:rPr>
              <a:t>for</a:t>
            </a:r>
            <a:r>
              <a:rPr lang="en-US" b="1" dirty="0">
                <a:solidFill>
                  <a:srgbClr val="4F6228"/>
                </a:solidFill>
                <a:latin typeface="Arial" charset="0"/>
              </a:rPr>
              <a:t> loop is NOT a </a:t>
            </a:r>
            <a:r>
              <a:rPr lang="en-US" b="1" dirty="0" smtClean="0">
                <a:solidFill>
                  <a:srgbClr val="4F6228"/>
                </a:solidFill>
                <a:latin typeface="Arial" charset="0"/>
              </a:rPr>
              <a:t>function</a:t>
            </a:r>
            <a:endParaRPr lang="en-US" b="1" dirty="0">
              <a:solidFill>
                <a:srgbClr val="4F6228"/>
              </a:solidFill>
              <a:latin typeface="Arial" charset="0"/>
            </a:endParaRPr>
          </a:p>
        </p:txBody>
      </p:sp>
      <p:sp>
        <p:nvSpPr>
          <p:cNvPr id="9219" name="Rectangle 3"/>
          <p:cNvSpPr>
            <a:spLocks noGrp="1" noChangeArrowheads="1"/>
          </p:cNvSpPr>
          <p:nvPr>
            <p:ph type="body" idx="1"/>
          </p:nvPr>
        </p:nvSpPr>
        <p:spPr/>
        <p:txBody>
          <a:bodyPr/>
          <a:lstStyle/>
          <a:p>
            <a:pPr eaLnBrk="1" hangingPunct="1"/>
            <a:r>
              <a:rPr lang="en-US" sz="2600">
                <a:latin typeface="Arial" charset="0"/>
              </a:rPr>
              <a:t>The </a:t>
            </a:r>
            <a:r>
              <a:rPr lang="en-US" sz="2600">
                <a:latin typeface="Courier New" charset="0"/>
              </a:rPr>
              <a:t>for</a:t>
            </a:r>
            <a:r>
              <a:rPr lang="en-US" sz="2600">
                <a:latin typeface="Arial" charset="0"/>
              </a:rPr>
              <a:t> loop is a </a:t>
            </a:r>
            <a:r>
              <a:rPr lang="en-US" sz="2600" b="1" i="1">
                <a:latin typeface="Arial" charset="0"/>
              </a:rPr>
              <a:t>control structure</a:t>
            </a:r>
            <a:r>
              <a:rPr lang="en-US" sz="2600">
                <a:latin typeface="Arial" charset="0"/>
              </a:rPr>
              <a:t>—a syntactic structure that </a:t>
            </a:r>
            <a:r>
              <a:rPr lang="en-US" sz="2600" i="1">
                <a:latin typeface="Arial" charset="0"/>
              </a:rPr>
              <a:t>controls</a:t>
            </a:r>
            <a:r>
              <a:rPr lang="en-US" sz="2600">
                <a:latin typeface="Arial" charset="0"/>
              </a:rPr>
              <a:t> the execution of other statements.</a:t>
            </a:r>
          </a:p>
          <a:p>
            <a:pPr eaLnBrk="1" hangingPunct="1"/>
            <a:endParaRPr lang="en-US" sz="2600">
              <a:latin typeface="Arial" charset="0"/>
            </a:endParaRPr>
          </a:p>
          <a:p>
            <a:pPr eaLnBrk="1" hangingPunct="1"/>
            <a:r>
              <a:rPr lang="en-US" sz="2600">
                <a:latin typeface="Arial" charset="0"/>
              </a:rPr>
              <a:t>Example:</a:t>
            </a:r>
          </a:p>
          <a:p>
            <a:pPr lvl="1" eaLnBrk="1" hangingPunct="1"/>
            <a:r>
              <a:rPr lang="en-US" sz="2300">
                <a:latin typeface="Arial" charset="0"/>
              </a:rPr>
              <a:t>“Shampoo hair.  Rinse.  </a:t>
            </a:r>
            <a:r>
              <a:rPr lang="en-US" sz="2300" b="1">
                <a:latin typeface="Arial" charset="0"/>
              </a:rPr>
              <a:t>Repeat</a:t>
            </a:r>
            <a:r>
              <a:rPr lang="en-US" sz="2300">
                <a:latin typeface="Arial" charset="0"/>
              </a:rPr>
              <a:t>.”</a:t>
            </a:r>
          </a:p>
        </p:txBody>
      </p:sp>
    </p:spTree>
    <p:extLst>
      <p:ext uri="{BB962C8B-B14F-4D97-AF65-F5344CB8AC3E}">
        <p14:creationId xmlns:p14="http://schemas.microsoft.com/office/powerpoint/2010/main" val="24994286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5"/>
          <p:cNvSpPr>
            <a:spLocks noGrp="1"/>
          </p:cNvSpPr>
          <p:nvPr>
            <p:ph type="title" idx="4294967295"/>
          </p:nvPr>
        </p:nvSpPr>
        <p:spPr>
          <a:xfrm>
            <a:off x="457200" y="144542"/>
            <a:ext cx="8229600" cy="998458"/>
          </a:xfrm>
        </p:spPr>
        <p:txBody>
          <a:bodyPr/>
          <a:lstStyle/>
          <a:p>
            <a:pPr eaLnBrk="1" hangingPunct="1"/>
            <a:r>
              <a:rPr lang="en-US" b="1" dirty="0">
                <a:solidFill>
                  <a:srgbClr val="4F6228"/>
                </a:solidFill>
                <a:latin typeface="Arial" charset="0"/>
              </a:rPr>
              <a:t>Repetition over a range</a:t>
            </a:r>
          </a:p>
        </p:txBody>
      </p:sp>
      <p:sp>
        <p:nvSpPr>
          <p:cNvPr id="7" name="Content Placeholder 6"/>
          <p:cNvSpPr>
            <a:spLocks noGrp="1"/>
          </p:cNvSpPr>
          <p:nvPr>
            <p:ph idx="4294967295"/>
          </p:nvPr>
        </p:nvSpPr>
        <p:spPr>
          <a:xfrm>
            <a:off x="0" y="1143000"/>
            <a:ext cx="9144000" cy="5105400"/>
          </a:xfrm>
        </p:spPr>
        <p:txBody>
          <a:bodyPr/>
          <a:lstStyle/>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"1 squared = </a:t>
            </a:r>
            <a:r>
              <a:rPr lang="en-US" sz="1800" dirty="0" smtClean="0">
                <a:latin typeface="Courier New" charset="0"/>
                <a:cs typeface="Courier New" charset="0"/>
              </a:rPr>
              <a:t>%d\n", </a:t>
            </a:r>
            <a:r>
              <a:rPr lang="en-US" sz="1800" dirty="0">
                <a:latin typeface="Courier New" charset="0"/>
                <a:cs typeface="Courier New" charset="0"/>
              </a:rPr>
              <a:t>1 * 1);</a:t>
            </a:r>
          </a:p>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"2 squared = </a:t>
            </a:r>
            <a:r>
              <a:rPr lang="en-US" sz="1800" dirty="0" smtClean="0">
                <a:latin typeface="Courier New" charset="0"/>
                <a:cs typeface="Courier New" charset="0"/>
              </a:rPr>
              <a:t>%d\n", 2 </a:t>
            </a:r>
            <a:r>
              <a:rPr lang="en-US" sz="1800" dirty="0">
                <a:latin typeface="Courier New" charset="0"/>
                <a:cs typeface="Courier New" charset="0"/>
              </a:rPr>
              <a:t>* 2);</a:t>
            </a:r>
          </a:p>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"3 squared = </a:t>
            </a:r>
            <a:r>
              <a:rPr lang="en-US" sz="1800" dirty="0" smtClean="0">
                <a:latin typeface="Courier New" charset="0"/>
                <a:cs typeface="Courier New" charset="0"/>
              </a:rPr>
              <a:t>%d\n", 3 </a:t>
            </a:r>
            <a:r>
              <a:rPr lang="en-US" sz="1800" dirty="0">
                <a:latin typeface="Courier New" charset="0"/>
                <a:cs typeface="Courier New" charset="0"/>
              </a:rPr>
              <a:t>* 3);</a:t>
            </a:r>
          </a:p>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"4 squared = </a:t>
            </a:r>
            <a:r>
              <a:rPr lang="en-US" sz="1800" dirty="0" smtClean="0">
                <a:latin typeface="Courier New" charset="0"/>
                <a:cs typeface="Courier New" charset="0"/>
              </a:rPr>
              <a:t>%d\n", 4 </a:t>
            </a:r>
            <a:r>
              <a:rPr lang="en-US" sz="1800" dirty="0">
                <a:latin typeface="Courier New" charset="0"/>
                <a:cs typeface="Courier New" charset="0"/>
              </a:rPr>
              <a:t>* 4);</a:t>
            </a:r>
          </a:p>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"5 squared = </a:t>
            </a:r>
            <a:r>
              <a:rPr lang="en-US" sz="1800" dirty="0" smtClean="0">
                <a:latin typeface="Courier New" charset="0"/>
                <a:cs typeface="Courier New" charset="0"/>
              </a:rPr>
              <a:t>%d\n", 5 </a:t>
            </a:r>
            <a:r>
              <a:rPr lang="en-US" sz="1800" dirty="0">
                <a:latin typeface="Courier New" charset="0"/>
                <a:cs typeface="Courier New" charset="0"/>
              </a:rPr>
              <a:t>* 5);</a:t>
            </a:r>
          </a:p>
          <a:p>
            <a:pPr lvl="1" eaLnBrk="1" hangingPunct="1">
              <a:lnSpc>
                <a:spcPct val="90000"/>
              </a:lnSpc>
              <a:spcBef>
                <a:spcPct val="0"/>
              </a:spcBef>
              <a:buFont typeface="Wingdings 2" charset="0"/>
              <a:buNone/>
            </a:pPr>
            <a:r>
              <a:rPr lang="en-US" sz="1800" dirty="0">
                <a:latin typeface="Courier New" charset="0"/>
                <a:cs typeface="Courier New" charset="0"/>
              </a:rPr>
              <a:t>	</a:t>
            </a:r>
            <a:r>
              <a:rPr lang="en-US" sz="1800" dirty="0" err="1" smtClean="0">
                <a:latin typeface="Courier New" charset="0"/>
                <a:cs typeface="Courier New" charset="0"/>
              </a:rPr>
              <a:t>printf</a:t>
            </a:r>
            <a:r>
              <a:rPr lang="en-US" sz="1800" dirty="0" smtClean="0">
                <a:latin typeface="Courier New" charset="0"/>
                <a:cs typeface="Courier New" charset="0"/>
              </a:rPr>
              <a:t>(</a:t>
            </a:r>
            <a:r>
              <a:rPr lang="en-US" sz="1800" dirty="0">
                <a:latin typeface="Courier New" charset="0"/>
                <a:cs typeface="Courier New" charset="0"/>
              </a:rPr>
              <a:t>"6 squared = </a:t>
            </a:r>
            <a:r>
              <a:rPr lang="en-US" sz="1800" dirty="0" smtClean="0">
                <a:latin typeface="Courier New" charset="0"/>
                <a:cs typeface="Courier New" charset="0"/>
              </a:rPr>
              <a:t>%d\n", 6 </a:t>
            </a:r>
            <a:r>
              <a:rPr lang="en-US" sz="1800" dirty="0">
                <a:latin typeface="Courier New" charset="0"/>
                <a:cs typeface="Courier New" charset="0"/>
              </a:rPr>
              <a:t>* 6);</a:t>
            </a:r>
          </a:p>
          <a:p>
            <a:pPr eaLnBrk="1" hangingPunct="1">
              <a:spcBef>
                <a:spcPct val="0"/>
              </a:spcBef>
              <a:buFont typeface="Wingdings 2" charset="0"/>
              <a:buNone/>
            </a:pPr>
            <a:endParaRPr lang="en-US" sz="900" dirty="0">
              <a:latin typeface="Courier New" charset="0"/>
              <a:cs typeface="Courier New" charset="0"/>
            </a:endParaRPr>
          </a:p>
          <a:p>
            <a:pPr lvl="1" eaLnBrk="1" hangingPunct="1">
              <a:spcBef>
                <a:spcPct val="0"/>
              </a:spcBef>
            </a:pPr>
            <a:r>
              <a:rPr lang="en-US" dirty="0">
                <a:latin typeface="Arial" charset="0"/>
                <a:cs typeface="Courier New" charset="0"/>
              </a:rPr>
              <a:t>Intuition: "I want to print a line for each number from 1 to 6"</a:t>
            </a:r>
          </a:p>
          <a:p>
            <a:pPr eaLnBrk="1" hangingPunct="1">
              <a:lnSpc>
                <a:spcPct val="130000"/>
              </a:lnSpc>
              <a:spcBef>
                <a:spcPct val="0"/>
              </a:spcBef>
            </a:pPr>
            <a:r>
              <a:rPr lang="en-US" dirty="0">
                <a:latin typeface="Arial" charset="0"/>
                <a:cs typeface="Courier New" charset="0"/>
              </a:rPr>
              <a:t>The </a:t>
            </a:r>
            <a:r>
              <a:rPr lang="en-US" dirty="0">
                <a:latin typeface="Courier New" charset="0"/>
                <a:cs typeface="Courier New" charset="0"/>
              </a:rPr>
              <a:t>for</a:t>
            </a:r>
            <a:r>
              <a:rPr lang="en-US" dirty="0">
                <a:latin typeface="Arial" charset="0"/>
                <a:cs typeface="Courier New" charset="0"/>
              </a:rPr>
              <a:t> loop does exactly that!</a:t>
            </a:r>
          </a:p>
          <a:p>
            <a:pPr lvl="1" eaLnBrk="1" hangingPunct="1">
              <a:lnSpc>
                <a:spcPct val="80000"/>
              </a:lnSpc>
              <a:buFont typeface="Wingdings" charset="0"/>
              <a:buNone/>
            </a:pPr>
            <a:endParaRPr lang="en-US" sz="800" b="1" dirty="0">
              <a:latin typeface="Courier New" charset="0"/>
            </a:endParaRPr>
          </a:p>
          <a:p>
            <a:pPr lvl="1" eaLnBrk="1" hangingPunct="1">
              <a:lnSpc>
                <a:spcPct val="80000"/>
              </a:lnSpc>
              <a:buFont typeface="Wingdings" charset="0"/>
              <a:buNone/>
            </a:pPr>
            <a:r>
              <a:rPr lang="en-US" sz="2000" b="1" dirty="0">
                <a:latin typeface="Courier New" charset="0"/>
              </a:rPr>
              <a:t>	</a:t>
            </a:r>
            <a:r>
              <a:rPr lang="en-US" sz="2000" dirty="0">
                <a:latin typeface="Courier New" charset="0"/>
              </a:rPr>
              <a:t>for (</a:t>
            </a:r>
            <a:r>
              <a:rPr lang="en-US" sz="2000" dirty="0" err="1">
                <a:latin typeface="Courier New" charset="0"/>
              </a:rPr>
              <a:t>int</a:t>
            </a:r>
            <a:r>
              <a:rPr lang="en-US" sz="2000" dirty="0">
                <a:latin typeface="Courier New" charset="0"/>
              </a:rPr>
              <a:t> </a:t>
            </a:r>
            <a:r>
              <a:rPr lang="en-US" sz="2000" dirty="0" err="1">
                <a:latin typeface="Courier New" charset="0"/>
              </a:rPr>
              <a:t>i</a:t>
            </a:r>
            <a:r>
              <a:rPr lang="en-US" sz="2000" dirty="0">
                <a:latin typeface="Courier New" charset="0"/>
              </a:rPr>
              <a:t> = 1; </a:t>
            </a:r>
            <a:r>
              <a:rPr lang="en-US" sz="2000" dirty="0" err="1">
                <a:latin typeface="Courier New" charset="0"/>
              </a:rPr>
              <a:t>i</a:t>
            </a:r>
            <a:r>
              <a:rPr lang="en-US" sz="2000" dirty="0">
                <a:latin typeface="Courier New" charset="0"/>
              </a:rPr>
              <a:t> &lt;= 6; </a:t>
            </a:r>
            <a:r>
              <a:rPr lang="en-US" sz="2000" dirty="0" err="1">
                <a:latin typeface="Courier New" charset="0"/>
              </a:rPr>
              <a:t>i</a:t>
            </a:r>
            <a:r>
              <a:rPr lang="en-US" sz="2000" dirty="0">
                <a:latin typeface="Courier New" charset="0"/>
              </a:rPr>
              <a:t>++) {</a:t>
            </a:r>
          </a:p>
          <a:p>
            <a:pPr lvl="1" eaLnBrk="1" hangingPunct="1">
              <a:lnSpc>
                <a:spcPct val="80000"/>
              </a:lnSpc>
              <a:buFont typeface="Wingdings" charset="0"/>
              <a:buNone/>
            </a:pPr>
            <a:r>
              <a:rPr lang="en-US" sz="2000" dirty="0">
                <a:latin typeface="Courier New" charset="0"/>
              </a:rPr>
              <a:t>		   </a:t>
            </a:r>
            <a:r>
              <a:rPr lang="en-US" sz="2000" dirty="0" err="1" smtClean="0">
                <a:latin typeface="Courier New" charset="0"/>
              </a:rPr>
              <a:t>printf</a:t>
            </a:r>
            <a:r>
              <a:rPr lang="en-US" sz="2000" dirty="0" smtClean="0">
                <a:latin typeface="Courier New" charset="0"/>
              </a:rPr>
              <a:t>(</a:t>
            </a:r>
            <a:r>
              <a:rPr lang="en-US" sz="2000" b="1" dirty="0" smtClean="0">
                <a:solidFill>
                  <a:srgbClr val="003399"/>
                </a:solidFill>
                <a:latin typeface="Courier New" charset="0"/>
              </a:rPr>
              <a:t>"%d squared = %d\n", </a:t>
            </a:r>
            <a:r>
              <a:rPr lang="en-US" sz="2000" b="1" dirty="0" err="1" smtClean="0">
                <a:solidFill>
                  <a:srgbClr val="003399"/>
                </a:solidFill>
                <a:latin typeface="Courier New" charset="0"/>
              </a:rPr>
              <a:t>i</a:t>
            </a:r>
            <a:r>
              <a:rPr lang="en-US" sz="2000" b="1" dirty="0" smtClean="0">
                <a:solidFill>
                  <a:srgbClr val="003399"/>
                </a:solidFill>
                <a:latin typeface="Courier New" charset="0"/>
              </a:rPr>
              <a:t>,</a:t>
            </a:r>
            <a:r>
              <a:rPr lang="en-US" sz="2000" dirty="0" smtClean="0">
                <a:latin typeface="Courier New" charset="0"/>
              </a:rPr>
              <a:t> </a:t>
            </a:r>
            <a:r>
              <a:rPr lang="en-US" sz="2000" b="1" dirty="0">
                <a:solidFill>
                  <a:srgbClr val="003399"/>
                </a:solidFill>
                <a:latin typeface="Courier New" charset="0"/>
              </a:rPr>
              <a:t>(</a:t>
            </a:r>
            <a:r>
              <a:rPr lang="en-US" sz="2000" b="1" dirty="0" err="1">
                <a:solidFill>
                  <a:srgbClr val="003399"/>
                </a:solidFill>
                <a:latin typeface="Courier New" charset="0"/>
              </a:rPr>
              <a:t>i</a:t>
            </a:r>
            <a:r>
              <a:rPr lang="en-US" sz="2000" b="1" dirty="0">
                <a:solidFill>
                  <a:srgbClr val="003399"/>
                </a:solidFill>
                <a:latin typeface="Courier New" charset="0"/>
              </a:rPr>
              <a:t> * </a:t>
            </a:r>
            <a:r>
              <a:rPr lang="en-US" sz="2000" b="1" dirty="0" err="1">
                <a:solidFill>
                  <a:srgbClr val="003399"/>
                </a:solidFill>
                <a:latin typeface="Courier New" charset="0"/>
              </a:rPr>
              <a:t>i</a:t>
            </a:r>
            <a:r>
              <a:rPr lang="en-US" sz="2000" b="1" dirty="0">
                <a:solidFill>
                  <a:srgbClr val="003399"/>
                </a:solidFill>
                <a:latin typeface="Courier New" charset="0"/>
              </a:rPr>
              <a:t>)</a:t>
            </a:r>
            <a:r>
              <a:rPr lang="en-US" sz="2000" dirty="0">
                <a:latin typeface="Courier New" charset="0"/>
              </a:rPr>
              <a:t>);</a:t>
            </a:r>
          </a:p>
          <a:p>
            <a:pPr lvl="1" eaLnBrk="1" hangingPunct="1">
              <a:lnSpc>
                <a:spcPct val="80000"/>
              </a:lnSpc>
              <a:buFont typeface="Wingdings" charset="0"/>
              <a:buNone/>
            </a:pPr>
            <a:r>
              <a:rPr lang="en-US" sz="2000" b="1" dirty="0">
                <a:latin typeface="Courier New" charset="0"/>
              </a:rPr>
              <a:t>	</a:t>
            </a:r>
            <a:r>
              <a:rPr lang="en-US" sz="2000" dirty="0">
                <a:latin typeface="Courier New" charset="0"/>
              </a:rPr>
              <a:t>}</a:t>
            </a:r>
          </a:p>
          <a:p>
            <a:pPr lvl="1" eaLnBrk="1" hangingPunct="1">
              <a:lnSpc>
                <a:spcPct val="80000"/>
              </a:lnSpc>
              <a:buFont typeface="Wingdings 2" charset="0"/>
              <a:buNone/>
            </a:pPr>
            <a:endParaRPr lang="en-US" sz="1800" dirty="0">
              <a:latin typeface="Arial" charset="0"/>
            </a:endParaRPr>
          </a:p>
          <a:p>
            <a:pPr lvl="1" eaLnBrk="1" hangingPunct="1"/>
            <a:r>
              <a:rPr lang="en-US" dirty="0">
                <a:latin typeface="Arial" charset="0"/>
              </a:rPr>
              <a:t>"For each integer </a:t>
            </a:r>
            <a:r>
              <a:rPr lang="en-US" b="1" dirty="0" err="1">
                <a:latin typeface="Arial" charset="0"/>
              </a:rPr>
              <a:t>i</a:t>
            </a:r>
            <a:r>
              <a:rPr lang="en-US" dirty="0">
                <a:latin typeface="Arial" charset="0"/>
              </a:rPr>
              <a:t> from 1 through 6, print ..."</a:t>
            </a:r>
          </a:p>
        </p:txBody>
      </p:sp>
    </p:spTree>
    <p:extLst>
      <p:ext uri="{BB962C8B-B14F-4D97-AF65-F5344CB8AC3E}">
        <p14:creationId xmlns:p14="http://schemas.microsoft.com/office/powerpoint/2010/main" val="705354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1465</TotalTime>
  <Words>1968</Words>
  <Application>Microsoft Macintosh PowerPoint</Application>
  <PresentationFormat>On-screen Show (4:3)</PresentationFormat>
  <Paragraphs>593</Paragraphs>
  <Slides>37</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Chart</vt:lpstr>
      <vt:lpstr>for loops and nested loops Topic 5</vt:lpstr>
      <vt:lpstr>Repetition with for loops</vt:lpstr>
      <vt:lpstr>for loop syntax</vt:lpstr>
      <vt:lpstr>Initialization </vt:lpstr>
      <vt:lpstr>Test</vt:lpstr>
      <vt:lpstr>Increment and decrement</vt:lpstr>
      <vt:lpstr>Modify-and-assign operators</vt:lpstr>
      <vt:lpstr>for loop is NOT a function</vt:lpstr>
      <vt:lpstr>Repetition over a range</vt:lpstr>
      <vt:lpstr>Loop walkthrough</vt:lpstr>
      <vt:lpstr>Exercise</vt:lpstr>
      <vt:lpstr>Multi-line loop body</vt:lpstr>
      <vt:lpstr>Expressions for counter</vt:lpstr>
      <vt:lpstr> Question</vt:lpstr>
      <vt:lpstr>Counting down</vt:lpstr>
      <vt:lpstr>Nested loops</vt:lpstr>
      <vt:lpstr>Nested loops</vt:lpstr>
      <vt:lpstr>Nested for loop exercise</vt:lpstr>
      <vt:lpstr>Nested for loop exercise</vt:lpstr>
      <vt:lpstr>Nested for loop exercise</vt:lpstr>
      <vt:lpstr>Nested for loop exercise</vt:lpstr>
      <vt:lpstr>Question</vt:lpstr>
      <vt:lpstr>Common errors</vt:lpstr>
      <vt:lpstr>Complex output</vt:lpstr>
      <vt:lpstr>Outer and inner loop</vt:lpstr>
      <vt:lpstr>Mapping loops to numbers</vt:lpstr>
      <vt:lpstr>Loop tables</vt:lpstr>
      <vt:lpstr>Loop tables question</vt:lpstr>
      <vt:lpstr>Another view: Slope-intercept</vt:lpstr>
      <vt:lpstr>Another view: Slope-intercept</vt:lpstr>
      <vt:lpstr>Another view: Slope-intercept</vt:lpstr>
      <vt:lpstr>Nested for loop exercise</vt:lpstr>
      <vt:lpstr>Nested for loop Solution</vt:lpstr>
      <vt:lpstr>Nested for loop exercise</vt:lpstr>
      <vt:lpstr>Nested for loop exercise</vt:lpstr>
      <vt:lpstr>Nested for loop exercise</vt:lpstr>
      <vt:lpstr>Nested for loop 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 and nested loops Topic 5</dc:title>
  <dc:creator>Microsoft Office User</dc:creator>
  <cp:lastModifiedBy>Microsoft Office User</cp:lastModifiedBy>
  <cp:revision>22</cp:revision>
  <dcterms:created xsi:type="dcterms:W3CDTF">2017-07-05T23:49:41Z</dcterms:created>
  <dcterms:modified xsi:type="dcterms:W3CDTF">2017-09-10T18:59:42Z</dcterms:modified>
</cp:coreProperties>
</file>