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3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6A9C8-A1F6-A341-8E03-F23EB84D9D81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3122-C718-A146-A313-554AD434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0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</a:pPr>
            <a:fld id="{0A45C039-E785-0F45-8874-35A812816D9E}" type="slidenum">
              <a:rPr lang="en-US">
                <a:cs typeface="Times New Roman" charset="0"/>
              </a:rPr>
              <a:pPr algn="r" eaLnBrk="0" hangingPunct="0">
                <a:spcBef>
                  <a:spcPct val="0"/>
                </a:spcBef>
                <a:buFontTx/>
                <a:buNone/>
              </a:pPr>
              <a:t>13</a:t>
            </a:fld>
            <a:endParaRPr lang="en-US"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</a:pPr>
            <a:fld id="{717B94A3-7D82-0D44-8B0E-5F05804185C0}" type="slidenum">
              <a:rPr lang="en-US">
                <a:cs typeface="Times New Roman" charset="0"/>
              </a:rPr>
              <a:pPr algn="r" eaLnBrk="0" hangingPunct="0">
                <a:spcBef>
                  <a:spcPct val="0"/>
                </a:spcBef>
                <a:buFontTx/>
                <a:buNone/>
              </a:pPr>
              <a:t>15</a:t>
            </a:fld>
            <a:endParaRPr lang="en-US"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</a:pPr>
            <a:fld id="{2D72C88A-397D-9541-9C2C-FF47C9B1E58A}" type="slidenum">
              <a:rPr lang="en-US">
                <a:cs typeface="Times New Roman" charset="0"/>
              </a:rPr>
              <a:pPr algn="r" eaLnBrk="0" hangingPunct="0">
                <a:spcBef>
                  <a:spcPct val="0"/>
                </a:spcBef>
                <a:buFontTx/>
                <a:buNone/>
              </a:pPr>
              <a:t>18</a:t>
            </a:fld>
            <a:endParaRPr lang="en-US">
              <a:cs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</a:pPr>
            <a:fld id="{E1BD13BA-345A-8642-8443-BD96A553CA97}" type="slidenum">
              <a:rPr lang="en-US">
                <a:cs typeface="Times New Roman" charset="0"/>
              </a:rPr>
              <a:pPr algn="r" eaLnBrk="0" hangingPunct="0">
                <a:spcBef>
                  <a:spcPct val="0"/>
                </a:spcBef>
                <a:buFontTx/>
                <a:buNone/>
              </a:pPr>
              <a:t>19</a:t>
            </a:fld>
            <a:endParaRPr lang="en-US">
              <a:cs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</a:pPr>
            <a:fld id="{E1BD13BA-345A-8642-8443-BD96A553CA97}" type="slidenum">
              <a:rPr lang="en-US">
                <a:cs typeface="Times New Roman" charset="0"/>
              </a:rPr>
              <a:pPr algn="r" eaLnBrk="0" hangingPunct="0">
                <a:spcBef>
                  <a:spcPct val="0"/>
                </a:spcBef>
                <a:buFontTx/>
                <a:buNone/>
              </a:pPr>
              <a:t>20</a:t>
            </a:fld>
            <a:endParaRPr lang="en-US">
              <a:cs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</a:pPr>
            <a:fld id="{71613636-37F8-C540-9DC2-4321D6D5067A}" type="slidenum">
              <a:rPr lang="en-US">
                <a:cs typeface="Times New Roman" charset="0"/>
              </a:rPr>
              <a:pPr algn="r" eaLnBrk="0" hangingPunct="0">
                <a:spcBef>
                  <a:spcPct val="0"/>
                </a:spcBef>
                <a:buFontTx/>
                <a:buNone/>
              </a:pPr>
              <a:t>22</a:t>
            </a:fld>
            <a:endParaRPr lang="en-US">
              <a:cs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B7CD-62C7-DF45-9406-0717C3D985B4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B7-891E-1048-B6DA-DE29DFE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B7CD-62C7-DF45-9406-0717C3D985B4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B7-891E-1048-B6DA-DE29DFE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9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B7CD-62C7-DF45-9406-0717C3D985B4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B7-891E-1048-B6DA-DE29DFE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3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AEA58-0365-ED40-AAE2-EF9014C7F4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2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29576-8215-6C47-A716-528A6EA649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2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43DA0F-F3C2-A84E-97CE-4142673AD4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86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EE824-2F49-DB40-96C8-6A279647F6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88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FA478-3293-094D-8941-747BD7B995D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15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964B8-46DA-0F4E-AF4E-72A803315E8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31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88D577-3258-984C-8D62-F37EE2F3C7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79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BFFC5B-F640-7641-BE0C-72A776B8A3F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B7CD-62C7-DF45-9406-0717C3D985B4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B7-891E-1048-B6DA-DE29DFE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4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3F586-ECAC-2D46-89FC-978DD2240E6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13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49438-63CC-0A4E-B031-5DEA0CFF17D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30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8688B-A8F7-CA41-8134-E4ED3F942F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05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AEA58-0365-ED40-AAE2-EF9014C7F4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76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29576-8215-6C47-A716-528A6EA649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55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43DA0F-F3C2-A84E-97CE-4142673AD4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6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EE824-2F49-DB40-96C8-6A279647F6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29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FA478-3293-094D-8941-747BD7B995D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99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964B8-46DA-0F4E-AF4E-72A803315E8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7757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88D577-3258-984C-8D62-F37EE2F3C7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2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B7CD-62C7-DF45-9406-0717C3D985B4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B7-891E-1048-B6DA-DE29DFE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53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BFFC5B-F640-7641-BE0C-72A776B8A3F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06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3F586-ECAC-2D46-89FC-978DD2240E6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31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49438-63CC-0A4E-B031-5DEA0CFF17D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0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8688B-A8F7-CA41-8134-E4ED3F942F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082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AEA58-0365-ED40-AAE2-EF9014C7F4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14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29576-8215-6C47-A716-528A6EA6493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860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43DA0F-F3C2-A84E-97CE-4142673AD4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8183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EE824-2F49-DB40-96C8-6A279647F6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332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FA478-3293-094D-8941-747BD7B995D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11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964B8-46DA-0F4E-AF4E-72A803315E8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9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B7CD-62C7-DF45-9406-0717C3D985B4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B7-891E-1048-B6DA-DE29DFE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25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88D577-3258-984C-8D62-F37EE2F3C7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9257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BFFC5B-F640-7641-BE0C-72A776B8A3F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584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3F586-ECAC-2D46-89FC-978DD2240E6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497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49438-63CC-0A4E-B031-5DEA0CFF17D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702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8688B-A8F7-CA41-8134-E4ED3F942F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B7CD-62C7-DF45-9406-0717C3D985B4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B7-891E-1048-B6DA-DE29DFE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9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B7CD-62C7-DF45-9406-0717C3D985B4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B7-891E-1048-B6DA-DE29DFE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B7CD-62C7-DF45-9406-0717C3D985B4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B7-891E-1048-B6DA-DE29DFE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8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B7CD-62C7-DF45-9406-0717C3D985B4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B7-891E-1048-B6DA-DE29DFE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B7CD-62C7-DF45-9406-0717C3D985B4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84EB7-891E-1048-B6DA-DE29DFE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1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B7CD-62C7-DF45-9406-0717C3D985B4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84EB7-891E-1048-B6DA-DE29DFEF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/>
            </a:lvl1pPr>
          </a:lstStyle>
          <a:p>
            <a:pPr defTabSz="914400" fontAlgn="base">
              <a:spcAft>
                <a:spcPct val="0"/>
              </a:spcAft>
            </a:pPr>
            <a:fld id="{A1273C71-894F-5744-A089-C2B811609D67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defTabSz="914400" fontAlgn="base"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0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charset="0"/>
        <a:buChar char="8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/>
            </a:lvl1pPr>
          </a:lstStyle>
          <a:p>
            <a:pPr defTabSz="914400" fontAlgn="base">
              <a:spcAft>
                <a:spcPct val="0"/>
              </a:spcAft>
            </a:pPr>
            <a:fld id="{A1273C71-894F-5744-A089-C2B811609D67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defTabSz="914400" fontAlgn="base"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7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charset="0"/>
        <a:buChar char="8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CS312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itchFamily="18" charset="0"/>
                <a:ea typeface="+mn-ea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Java Programming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/>
            </a:lvl1pPr>
          </a:lstStyle>
          <a:p>
            <a:pPr defTabSz="914400" fontAlgn="base">
              <a:spcAft>
                <a:spcPct val="0"/>
              </a:spcAft>
            </a:pPr>
            <a:fld id="{A1273C71-894F-5744-A089-C2B811609D67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defTabSz="914400" fontAlgn="base"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charset="0"/>
        <a:buChar char="8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Loops, Figures and Constants: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Dealing with Complexity</a:t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Topic 6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74089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Plan of the Day:</a:t>
            </a:r>
          </a:p>
          <a:p>
            <a:pPr algn="l"/>
            <a:r>
              <a:rPr lang="en-US" dirty="0" smtClean="0"/>
              <a:t>Algorithms &amp; pseudo-code</a:t>
            </a:r>
          </a:p>
          <a:p>
            <a:pPr algn="l"/>
            <a:r>
              <a:rPr lang="en-US" dirty="0" smtClean="0"/>
              <a:t>Problems requiring nested loops</a:t>
            </a:r>
          </a:p>
          <a:p>
            <a:pPr algn="l"/>
            <a:r>
              <a:rPr lang="en-US" dirty="0" smtClean="0"/>
              <a:t>Using constants to generalize</a:t>
            </a:r>
          </a:p>
          <a:p>
            <a:pPr algn="l"/>
            <a:r>
              <a:rPr lang="en-US" dirty="0" smtClean="0"/>
              <a:t>ASCII art</a:t>
            </a:r>
          </a:p>
        </p:txBody>
      </p:sp>
    </p:spTree>
    <p:extLst>
      <p:ext uri="{BB962C8B-B14F-4D97-AF65-F5344CB8AC3E}">
        <p14:creationId xmlns:p14="http://schemas.microsoft.com/office/powerpoint/2010/main" val="426390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2. Tables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 table for the top half:</a:t>
            </a:r>
          </a:p>
          <a:p>
            <a:pPr lvl="1" eaLnBrk="1" hangingPunct="1"/>
            <a:r>
              <a:rPr lang="en-US">
                <a:latin typeface="Arial" charset="0"/>
              </a:rPr>
              <a:t>Compute spaces and dots expressions from line number</a:t>
            </a:r>
          </a:p>
        </p:txBody>
      </p:sp>
      <p:graphicFrame>
        <p:nvGraphicFramePr>
          <p:cNvPr id="1490948" name="Group 4"/>
          <p:cNvGraphicFramePr>
            <a:graphicFrameLocks noGrp="1"/>
          </p:cNvGraphicFramePr>
          <p:nvPr/>
        </p:nvGraphicFramePr>
        <p:xfrm>
          <a:off x="152400" y="3048000"/>
          <a:ext cx="6019800" cy="2514601"/>
        </p:xfrm>
        <a:graphic>
          <a:graphicData uri="http://schemas.openxmlformats.org/drawingml/2006/table">
            <a:tbl>
              <a:tblPr/>
              <a:tblGrid>
                <a:gridCol w="728663"/>
                <a:gridCol w="1179512"/>
                <a:gridCol w="1597025"/>
                <a:gridCol w="838200"/>
                <a:gridCol w="16764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spaces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dots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0987" name="Group 43"/>
          <p:cNvGraphicFramePr>
            <a:graphicFrameLocks noGrp="1"/>
          </p:cNvGraphicFramePr>
          <p:nvPr/>
        </p:nvGraphicFramePr>
        <p:xfrm>
          <a:off x="152400" y="3048000"/>
          <a:ext cx="6019800" cy="2514601"/>
        </p:xfrm>
        <a:graphic>
          <a:graphicData uri="http://schemas.openxmlformats.org/drawingml/2006/table">
            <a:tbl>
              <a:tblPr/>
              <a:tblGrid>
                <a:gridCol w="728663"/>
                <a:gridCol w="1179512"/>
                <a:gridCol w="1597025"/>
                <a:gridCol w="838200"/>
                <a:gridCol w="16764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spaces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 * line + 8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dots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 * line - 4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44" name="Text Box 4"/>
          <p:cNvSpPr txBox="1">
            <a:spLocks noChangeArrowheads="1"/>
          </p:cNvSpPr>
          <p:nvPr/>
        </p:nvSpPr>
        <p:spPr bwMode="auto">
          <a:xfrm>
            <a:off x="6102350" y="3124200"/>
            <a:ext cx="30416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143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#================#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3399"/>
                </a:solidFill>
                <a:latin typeface="Courier New" charset="0"/>
                <a:cs typeface="Times New Roman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3399"/>
                </a:solidFill>
                <a:latin typeface="Courier New" charset="0"/>
                <a:cs typeface="Times New Roman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3399"/>
                </a:solidFill>
                <a:latin typeface="Courier New" charset="0"/>
                <a:cs typeface="Times New Roman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3399"/>
                </a:solidFill>
                <a:latin typeface="Courier New" charset="0"/>
                <a:cs typeface="Times New Roman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#================#</a:t>
            </a:r>
          </a:p>
        </p:txBody>
      </p:sp>
    </p:spTree>
    <p:extLst>
      <p:ext uri="{BB962C8B-B14F-4D97-AF65-F5344CB8AC3E}">
        <p14:creationId xmlns:p14="http://schemas.microsoft.com/office/powerpoint/2010/main" val="2821501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4521"/>
            <a:ext cx="8229600" cy="75957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3. Writing the code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83718"/>
            <a:ext cx="8229600" cy="5142446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Useful questions about the top half:</a:t>
            </a:r>
          </a:p>
          <a:p>
            <a:pPr lvl="1" eaLnBrk="1" hangingPunct="1"/>
            <a:r>
              <a:rPr lang="en-US" dirty="0">
                <a:latin typeface="Arial" charset="0"/>
              </a:rPr>
              <a:t>What methods? (think structure and redundancy)</a:t>
            </a:r>
          </a:p>
          <a:p>
            <a:pPr lvl="1" eaLnBrk="1" hangingPunct="1"/>
            <a:r>
              <a:rPr lang="en-US" dirty="0">
                <a:latin typeface="Arial" charset="0"/>
              </a:rPr>
              <a:t>Number of (nested) loops per line?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667000" y="3171034"/>
            <a:ext cx="30416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143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#================#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  <a:cs typeface="Times New Roman" charset="0"/>
              </a:rPr>
              <a:t>#================#</a:t>
            </a:r>
          </a:p>
        </p:txBody>
      </p:sp>
    </p:spTree>
    <p:extLst>
      <p:ext uri="{BB962C8B-B14F-4D97-AF65-F5344CB8AC3E}">
        <p14:creationId xmlns:p14="http://schemas.microsoft.com/office/powerpoint/2010/main" val="2413175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5181600" y="4673600"/>
            <a:ext cx="2060575" cy="4254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4572000" y="3432175"/>
            <a:ext cx="2030413" cy="4048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121275" y="2230438"/>
            <a:ext cx="2057400" cy="279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Partial solution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8641" y="1055282"/>
            <a:ext cx="9144000" cy="5105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charset="0"/>
              </a:rPr>
              <a:t>// Prints the expanding pattern of &lt;&gt; for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charset="0"/>
              </a:rPr>
              <a:t>// the top half of the figure.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 smtClean="0">
                <a:latin typeface="Courier New" charset="0"/>
              </a:rPr>
              <a:t>void </a:t>
            </a:r>
            <a:r>
              <a:rPr lang="en-US" sz="1800" dirty="0" err="1">
                <a:latin typeface="Courier New" charset="0"/>
              </a:rPr>
              <a:t>topHalf</a:t>
            </a:r>
            <a:r>
              <a:rPr lang="en-US" sz="1800" dirty="0">
                <a:latin typeface="Courier New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line = 1; line &lt;= 4; line++)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"|");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endParaRPr lang="en-US" sz="9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smtClean="0">
                <a:latin typeface="Courier New" charset="0"/>
              </a:rPr>
              <a:t>for(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space = 1; space &lt;= 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</a:rPr>
              <a:t>(line * -2 + 8)</a:t>
            </a:r>
            <a:r>
              <a:rPr lang="en-US" sz="1800" dirty="0">
                <a:latin typeface="Courier New" charset="0"/>
              </a:rPr>
              <a:t>; space++)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 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smtClean="0">
                <a:latin typeface="Courier New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endParaRPr lang="en-US" sz="18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endParaRPr lang="en-US" sz="9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"&lt;&gt;");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endParaRPr lang="en-US" sz="9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smtClean="0">
                <a:latin typeface="Courier New" charset="0"/>
              </a:rPr>
              <a:t>for(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dot = 1; dot &lt;= 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</a:rPr>
              <a:t>(line * 4 - 4)</a:t>
            </a:r>
            <a:r>
              <a:rPr lang="en-US" sz="1800" dirty="0">
                <a:latin typeface="Courier New" charset="0"/>
              </a:rPr>
              <a:t>; dot++)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".");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smtClean="0">
                <a:latin typeface="Courier New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endParaRPr lang="en-US" sz="18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endParaRPr lang="en-US" sz="9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"&lt;&gt;");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endParaRPr lang="en-US" sz="9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smtClean="0">
                <a:latin typeface="Courier New" charset="0"/>
              </a:rPr>
              <a:t>for(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space = 1; space &lt;= 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</a:rPr>
              <a:t>(line * -2 + 8)</a:t>
            </a:r>
            <a:r>
              <a:rPr lang="en-US" sz="1800" dirty="0">
                <a:latin typeface="Courier New" charset="0"/>
              </a:rPr>
              <a:t>; space++)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 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endParaRPr lang="en-US" sz="9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</a:t>
            </a:r>
            <a:r>
              <a:rPr lang="en-US" sz="1800" dirty="0" smtClean="0">
                <a:latin typeface="Courier New" charset="0"/>
              </a:rPr>
              <a:t>|\n"</a:t>
            </a:r>
            <a:r>
              <a:rPr lang="en-US" sz="18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2022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800" b="1" dirty="0">
                <a:solidFill>
                  <a:srgbClr val="4F6228"/>
                </a:solidFill>
                <a:latin typeface="Arial" charset="0"/>
              </a:rPr>
              <a:t>Class constants</a:t>
            </a:r>
            <a:br>
              <a:rPr lang="en-US" sz="4800" b="1" dirty="0">
                <a:solidFill>
                  <a:srgbClr val="4F6228"/>
                </a:solidFill>
                <a:latin typeface="Arial" charset="0"/>
              </a:rPr>
            </a:br>
            <a:r>
              <a:rPr lang="en-US" sz="4800" b="1" dirty="0">
                <a:solidFill>
                  <a:srgbClr val="4F6228"/>
                </a:solidFill>
                <a:latin typeface="Arial" charset="0"/>
              </a:rPr>
              <a:t>and scope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12775" y="3092450"/>
            <a:ext cx="7839075" cy="1851025"/>
          </a:xfrm>
        </p:spPr>
        <p:txBody>
          <a:bodyPr/>
          <a:lstStyle/>
          <a:p>
            <a:pPr marL="0" indent="0" algn="ctr" eaLnBrk="1" hangingPunct="1">
              <a:buFont typeface="Wingdings 2" charset="0"/>
              <a:buNone/>
            </a:pPr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963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 idx="4294967295"/>
          </p:nvPr>
        </p:nvSpPr>
        <p:spPr>
          <a:xfrm>
            <a:off x="457200" y="112069"/>
            <a:ext cx="8229600" cy="784483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Scaling the mirror</a:t>
            </a:r>
          </a:p>
        </p:txBody>
      </p:sp>
      <p:sp>
        <p:nvSpPr>
          <p:cNvPr id="15363" name="Content Placeholder 6"/>
          <p:cNvSpPr>
            <a:spLocks noGrp="1"/>
          </p:cNvSpPr>
          <p:nvPr>
            <p:ph idx="4294967295"/>
          </p:nvPr>
        </p:nvSpPr>
        <p:spPr>
          <a:xfrm>
            <a:off x="457200" y="896552"/>
            <a:ext cx="8520262" cy="5229611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Modify the Mirror program so that it can scale.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The current mirror (left) is at size 4; the right is at size 3.</a:t>
            </a:r>
          </a:p>
          <a:p>
            <a:pPr lvl="1" eaLnBrk="1" hangingPunct="1"/>
            <a:endParaRPr lang="en-US" sz="700" dirty="0">
              <a:latin typeface="Arial" charset="0"/>
            </a:endParaRPr>
          </a:p>
          <a:p>
            <a:pPr eaLnBrk="1" hangingPunct="1"/>
            <a:r>
              <a:rPr lang="en-US" sz="2800" dirty="0">
                <a:latin typeface="Arial" charset="0"/>
              </a:rPr>
              <a:t>We'd like to structure the code so we can scale the figure by changing the code in just one place.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44550" y="3216275"/>
            <a:ext cx="3070225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143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i="1">
                <a:latin typeface="Courier New" charset="0"/>
                <a:cs typeface="Times New Roman" charset="0"/>
              </a:rPr>
              <a:t>#================#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i="1">
                <a:latin typeface="Courier New" charset="0"/>
                <a:cs typeface="Times New Roman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i="1">
                <a:latin typeface="Courier New" charset="0"/>
                <a:cs typeface="Times New Roman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i="1">
                <a:latin typeface="Courier New" charset="0"/>
                <a:cs typeface="Times New Roman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 i="1">
                <a:latin typeface="Courier New" charset="0"/>
                <a:cs typeface="Times New Roman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#================#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802313" y="3200400"/>
            <a:ext cx="2579687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143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#============#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&lt;&gt;&lt;&gt;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&lt;&gt;....&lt;&gt;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|&lt;&gt;........&lt;&gt;|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|&lt;&gt;........&lt;&gt;|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&lt;&gt;....&lt;&gt;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&lt;&gt;&lt;&gt;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#============#</a:t>
            </a:r>
          </a:p>
        </p:txBody>
      </p:sp>
    </p:spTree>
    <p:extLst>
      <p:ext uri="{BB962C8B-B14F-4D97-AF65-F5344CB8AC3E}">
        <p14:creationId xmlns:p14="http://schemas.microsoft.com/office/powerpoint/2010/main" val="234345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Limitations of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914400"/>
            <a:ext cx="91440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Idea: Make a variable to represent the size.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Use the variable's value in the methods.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Problem: A variable in one method can't be seen in others.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spcAft>
                <a:spcPts val="100"/>
              </a:spcAft>
            </a:pPr>
            <a:endParaRPr lang="en-US" sz="800" dirty="0">
              <a:latin typeface="Arial" charset="0"/>
            </a:endParaRP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dirty="0" err="1" smtClean="0">
                <a:latin typeface="Courier New" charset="0"/>
              </a:rPr>
              <a:t>int</a:t>
            </a:r>
            <a:r>
              <a:rPr lang="en-US" sz="1800" dirty="0" smtClean="0">
                <a:latin typeface="Courier New" charset="0"/>
              </a:rPr>
              <a:t> main()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size = 4;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topHalf</a:t>
            </a:r>
            <a:r>
              <a:rPr lang="en-US" sz="1800" dirty="0">
                <a:latin typeface="Courier New" charset="0"/>
              </a:rPr>
              <a:t>();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printBottom</a:t>
            </a:r>
            <a:r>
              <a:rPr lang="en-US" sz="1800" dirty="0">
                <a:latin typeface="Courier New" charset="0"/>
              </a:rPr>
              <a:t>();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}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endParaRPr lang="en-US" sz="900" dirty="0">
              <a:latin typeface="Courier New" charset="0"/>
            </a:endParaRP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public static void </a:t>
            </a:r>
            <a:r>
              <a:rPr lang="en-US" sz="1800" dirty="0" err="1">
                <a:latin typeface="Courier New" charset="0"/>
              </a:rPr>
              <a:t>topHalf</a:t>
            </a:r>
            <a:r>
              <a:rPr lang="en-US" sz="1800" dirty="0">
                <a:latin typeface="Courier New" charset="0"/>
              </a:rPr>
              <a:t>() {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1;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&lt;= </a:t>
            </a:r>
            <a:r>
              <a:rPr lang="en-US" sz="1800" b="1" dirty="0">
                <a:solidFill>
                  <a:srgbClr val="800000"/>
                </a:solidFill>
                <a:latin typeface="Courier New" charset="0"/>
              </a:rPr>
              <a:t>size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{ </a:t>
            </a:r>
            <a:r>
              <a:rPr lang="en-US" sz="1800" b="1" dirty="0">
                <a:solidFill>
                  <a:srgbClr val="A50021"/>
                </a:solidFill>
                <a:latin typeface="Courier New" charset="0"/>
              </a:rPr>
              <a:t>// ERROR: size not found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...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}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endParaRPr lang="en-US" sz="900" dirty="0">
              <a:latin typeface="Courier New" charset="0"/>
            </a:endParaRP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public static void </a:t>
            </a:r>
            <a:r>
              <a:rPr lang="en-US" sz="1800" dirty="0" err="1">
                <a:latin typeface="Courier New" charset="0"/>
              </a:rPr>
              <a:t>bottomHalf</a:t>
            </a:r>
            <a:r>
              <a:rPr lang="en-US" sz="1800" dirty="0">
                <a:latin typeface="Courier New" charset="0"/>
              </a:rPr>
              <a:t>() {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</a:t>
            </a:r>
            <a:r>
              <a:rPr lang="en-US" sz="1800" b="1" dirty="0">
                <a:solidFill>
                  <a:srgbClr val="800000"/>
                </a:solidFill>
                <a:latin typeface="Courier New" charset="0"/>
              </a:rPr>
              <a:t>size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&gt;= 1;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--) { </a:t>
            </a:r>
            <a:r>
              <a:rPr lang="en-US" sz="1800" b="1" dirty="0">
                <a:solidFill>
                  <a:srgbClr val="A50021"/>
                </a:solidFill>
                <a:latin typeface="Courier New" charset="0"/>
              </a:rPr>
              <a:t>// ERROR: size not found</a:t>
            </a:r>
            <a:endParaRPr lang="en-US" sz="1800" dirty="0">
              <a:latin typeface="Courier New" charset="0"/>
            </a:endParaRP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...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}</a:t>
            </a:r>
            <a:endParaRPr lang="en-US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97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Scope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172920"/>
            <a:ext cx="8686800" cy="5105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>
                <a:latin typeface="Arial" charset="0"/>
              </a:rPr>
              <a:t>scope</a:t>
            </a:r>
            <a:r>
              <a:rPr lang="en-US" dirty="0">
                <a:latin typeface="Arial" charset="0"/>
              </a:rPr>
              <a:t>: The part of a program where a variable </a:t>
            </a:r>
            <a:r>
              <a:rPr lang="en-US" dirty="0" smtClean="0">
                <a:latin typeface="Arial" charset="0"/>
              </a:rPr>
              <a:t>can be accessed.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From its declaration to the end of the </a:t>
            </a:r>
            <a:r>
              <a:rPr lang="en-US" dirty="0">
                <a:latin typeface="Courier New" charset="0"/>
              </a:rPr>
              <a:t>{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Courier New" charset="0"/>
              </a:rPr>
              <a:t>}</a:t>
            </a:r>
            <a:r>
              <a:rPr lang="en-US" dirty="0">
                <a:latin typeface="Arial" charset="0"/>
              </a:rPr>
              <a:t> braces</a:t>
            </a:r>
          </a:p>
          <a:p>
            <a:pPr lvl="2" eaLnBrk="1" hangingPunct="1"/>
            <a:r>
              <a:rPr lang="en-US" dirty="0">
                <a:latin typeface="Arial" charset="0"/>
              </a:rPr>
              <a:t>A variable declared in a </a:t>
            </a:r>
            <a:r>
              <a:rPr lang="en-US" dirty="0">
                <a:latin typeface="Courier New" charset="0"/>
              </a:rPr>
              <a:t>for</a:t>
            </a:r>
            <a:r>
              <a:rPr lang="en-US" dirty="0">
                <a:latin typeface="Arial" charset="0"/>
              </a:rPr>
              <a:t> loop exists only in that loop.</a:t>
            </a:r>
          </a:p>
          <a:p>
            <a:pPr lvl="2" eaLnBrk="1" hangingPunct="1"/>
            <a:r>
              <a:rPr lang="en-US" dirty="0">
                <a:latin typeface="Arial" charset="0"/>
              </a:rPr>
              <a:t>A variable declared in a </a:t>
            </a:r>
            <a:r>
              <a:rPr lang="en-US" dirty="0" smtClean="0">
                <a:latin typeface="Arial" charset="0"/>
              </a:rPr>
              <a:t>function </a:t>
            </a:r>
            <a:r>
              <a:rPr lang="en-US" dirty="0">
                <a:latin typeface="Arial" charset="0"/>
              </a:rPr>
              <a:t>exists only in that method.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smtClean="0">
                <a:latin typeface="Courier New" charset="0"/>
              </a:rPr>
              <a:t>void </a:t>
            </a:r>
            <a:r>
              <a:rPr lang="en-US" sz="2000" dirty="0">
                <a:latin typeface="Courier New" charset="0"/>
              </a:rPr>
              <a:t>example() {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x = 3;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    for (</a:t>
            </a: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 = 1; 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 &lt;= 10; 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        </a:t>
            </a:r>
            <a:r>
              <a:rPr lang="en-US" sz="2000" dirty="0" err="1" smtClean="0">
                <a:latin typeface="Courier New" charset="0"/>
              </a:rPr>
              <a:t>printf</a:t>
            </a:r>
            <a:r>
              <a:rPr lang="en-US" sz="2000" dirty="0" smtClean="0">
                <a:latin typeface="Courier New" charset="0"/>
              </a:rPr>
              <a:t>("%d", x</a:t>
            </a:r>
            <a:r>
              <a:rPr lang="en-US" sz="2000" dirty="0">
                <a:latin typeface="Courier New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b="1" dirty="0">
                <a:solidFill>
                  <a:srgbClr val="008080"/>
                </a:solidFill>
                <a:latin typeface="Courier New" charset="0"/>
              </a:rPr>
              <a:t>// </a:t>
            </a:r>
            <a:r>
              <a:rPr lang="en-US" sz="2000" b="1" dirty="0" err="1">
                <a:solidFill>
                  <a:srgbClr val="00808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008080"/>
                </a:solidFill>
                <a:latin typeface="Courier New" charset="0"/>
              </a:rPr>
              <a:t> no longer exists here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} </a:t>
            </a:r>
            <a:r>
              <a:rPr lang="en-US" sz="2000" b="1" dirty="0">
                <a:solidFill>
                  <a:srgbClr val="008080"/>
                </a:solidFill>
                <a:latin typeface="Courier New" charset="0"/>
              </a:rPr>
              <a:t>// x ceases to exist here</a:t>
            </a:r>
            <a:endParaRPr lang="en-US" sz="2000" b="1" dirty="0">
              <a:solidFill>
                <a:srgbClr val="008080"/>
              </a:solidFill>
              <a:latin typeface="Arial" charset="0"/>
            </a:endParaRPr>
          </a:p>
        </p:txBody>
      </p:sp>
      <p:sp>
        <p:nvSpPr>
          <p:cNvPr id="1495044" name="AutoShape 4"/>
          <p:cNvSpPr>
            <a:spLocks/>
          </p:cNvSpPr>
          <p:nvPr/>
        </p:nvSpPr>
        <p:spPr bwMode="auto">
          <a:xfrm>
            <a:off x="6096000" y="4038600"/>
            <a:ext cx="838200" cy="1447800"/>
          </a:xfrm>
          <a:prstGeom prst="rightBrace">
            <a:avLst>
              <a:gd name="adj1" fmla="val 14394"/>
              <a:gd name="adj2" fmla="val 50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>
                <a:latin typeface="Tahoma" charset="0"/>
              </a:rPr>
              <a:t>          </a:t>
            </a:r>
            <a:r>
              <a:rPr lang="en-US" sz="2400">
                <a:latin typeface="Courier New" charset="0"/>
              </a:rPr>
              <a:t>x</a:t>
            </a:r>
            <a:r>
              <a:rPr lang="en-US" sz="2400">
                <a:latin typeface="Tahoma" charset="0"/>
              </a:rPr>
              <a:t>'s scope</a:t>
            </a:r>
          </a:p>
        </p:txBody>
      </p:sp>
      <p:sp>
        <p:nvSpPr>
          <p:cNvPr id="1495045" name="AutoShape 5"/>
          <p:cNvSpPr>
            <a:spLocks/>
          </p:cNvSpPr>
          <p:nvPr/>
        </p:nvSpPr>
        <p:spPr bwMode="auto">
          <a:xfrm flipH="1">
            <a:off x="990600" y="4610100"/>
            <a:ext cx="533400" cy="756213"/>
          </a:xfrm>
          <a:prstGeom prst="rightBrace">
            <a:avLst>
              <a:gd name="adj1" fmla="val 25000"/>
              <a:gd name="adj2" fmla="val 511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lIns="0" tIns="640080" rIns="2468880" bIns="0"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en-US" sz="2400" dirty="0">
              <a:latin typeface="Tahoma" pitchFamily="34" charset="0"/>
              <a:ea typeface="+mn-ea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2400" dirty="0" err="1">
                <a:latin typeface="Courier New"/>
                <a:ea typeface="+mn-ea"/>
                <a:cs typeface="Times New Roman" pitchFamily="18" charset="0"/>
              </a:rPr>
              <a:t>i</a:t>
            </a:r>
            <a:r>
              <a:rPr lang="en-US" sz="2400" dirty="0" err="1">
                <a:latin typeface="Tahoma" pitchFamily="34" charset="0"/>
                <a:ea typeface="+mn-ea"/>
                <a:cs typeface="Times New Roman" pitchFamily="18" charset="0"/>
              </a:rPr>
              <a:t>'s</a:t>
            </a:r>
            <a:r>
              <a:rPr lang="en-US" sz="2400" dirty="0">
                <a:latin typeface="Tahoma" pitchFamily="34" charset="0"/>
                <a:ea typeface="+mn-ea"/>
                <a:cs typeface="Times New Roman" pitchFamily="18" charset="0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53535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4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Scope implications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14400"/>
            <a:ext cx="8686800" cy="5105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Variables </a:t>
            </a:r>
            <a:r>
              <a:rPr lang="en-US" dirty="0" smtClean="0">
                <a:latin typeface="Arial" charset="0"/>
              </a:rPr>
              <a:t>with scope that do </a:t>
            </a:r>
            <a:r>
              <a:rPr lang="en-US" dirty="0">
                <a:latin typeface="Arial" charset="0"/>
              </a:rPr>
              <a:t>NOT overlap can have same name.</a:t>
            </a:r>
          </a:p>
          <a:p>
            <a:pPr lvl="1" eaLnBrk="1" hangingPunct="1">
              <a:spcBef>
                <a:spcPct val="0"/>
              </a:spcBef>
              <a:buFont typeface="Wingdings 2" charset="0"/>
              <a:buNone/>
            </a:pPr>
            <a:endParaRPr lang="en-US" sz="800" dirty="0">
              <a:latin typeface="Courier New" charset="0"/>
              <a:cs typeface="Courier New" charset="0"/>
            </a:endParaRPr>
          </a:p>
          <a:p>
            <a:pPr lvl="1" eaLnBrk="1" hangingPunct="1">
              <a:spcBef>
                <a:spcPct val="0"/>
              </a:spcBef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for (</a:t>
            </a:r>
            <a:r>
              <a:rPr lang="en-US" sz="1800" dirty="0" err="1">
                <a:latin typeface="Courier New" charset="0"/>
                <a:cs typeface="Courier New" charset="0"/>
              </a:rPr>
              <a:t>int</a:t>
            </a:r>
            <a:r>
              <a:rPr lang="en-US" sz="1800" dirty="0">
                <a:latin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cs typeface="Courier New" charset="0"/>
              </a:rPr>
              <a:t>i</a:t>
            </a:r>
            <a:r>
              <a:rPr lang="en-US" sz="1800" dirty="0">
                <a:latin typeface="Courier New" charset="0"/>
                <a:cs typeface="Courier New" charset="0"/>
              </a:rPr>
              <a:t> = 1; </a:t>
            </a:r>
            <a:r>
              <a:rPr lang="en-US" sz="1800" dirty="0" err="1">
                <a:latin typeface="Courier New" charset="0"/>
                <a:cs typeface="Courier New" charset="0"/>
              </a:rPr>
              <a:t>i</a:t>
            </a:r>
            <a:r>
              <a:rPr lang="en-US" sz="1800" dirty="0">
                <a:latin typeface="Courier New" charset="0"/>
                <a:cs typeface="Courier New" charset="0"/>
              </a:rPr>
              <a:t> &lt;= 100; </a:t>
            </a:r>
            <a:r>
              <a:rPr lang="en-US" sz="1800" dirty="0" err="1">
                <a:latin typeface="Courier New" charset="0"/>
                <a:cs typeface="Courier New" charset="0"/>
              </a:rPr>
              <a:t>i</a:t>
            </a:r>
            <a:r>
              <a:rPr lang="en-US" sz="1800" dirty="0">
                <a:latin typeface="Courier New" charset="0"/>
                <a:cs typeface="Courier New" charset="0"/>
              </a:rPr>
              <a:t>++) {</a:t>
            </a:r>
          </a:p>
          <a:p>
            <a:pPr lvl="1" eaLnBrk="1" hangingPunct="1">
              <a:spcBef>
                <a:spcPct val="0"/>
              </a:spcBef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cs typeface="Courier New" charset="0"/>
              </a:rPr>
              <a:t>printf</a:t>
            </a:r>
            <a:r>
              <a:rPr lang="en-US" sz="1800" dirty="0" smtClean="0">
                <a:latin typeface="Courier New" charset="0"/>
                <a:cs typeface="Courier New" charset="0"/>
              </a:rPr>
              <a:t>(</a:t>
            </a:r>
            <a:r>
              <a:rPr lang="en-US" sz="1800" dirty="0">
                <a:latin typeface="Courier New" charset="0"/>
                <a:cs typeface="Courier New" charset="0"/>
              </a:rPr>
              <a:t>"/");</a:t>
            </a:r>
          </a:p>
          <a:p>
            <a:pPr lvl="1" eaLnBrk="1" hangingPunct="1">
              <a:spcBef>
                <a:spcPct val="0"/>
              </a:spcBef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for (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cs typeface="Courier New" charset="0"/>
              </a:rPr>
              <a:t> = 1</a:t>
            </a:r>
            <a:r>
              <a:rPr lang="en-US" sz="1800" dirty="0">
                <a:latin typeface="Courier New" charset="0"/>
                <a:cs typeface="Courier New" charset="0"/>
              </a:rPr>
              <a:t>; </a:t>
            </a:r>
            <a:r>
              <a:rPr lang="en-US" sz="1800" dirty="0" err="1">
                <a:latin typeface="Courier New" charset="0"/>
                <a:cs typeface="Courier New" charset="0"/>
              </a:rPr>
              <a:t>i</a:t>
            </a:r>
            <a:r>
              <a:rPr lang="en-US" sz="1800" dirty="0">
                <a:latin typeface="Courier New" charset="0"/>
                <a:cs typeface="Courier New" charset="0"/>
              </a:rPr>
              <a:t> &lt;= 100; </a:t>
            </a:r>
            <a:r>
              <a:rPr lang="en-US" sz="1800" dirty="0" err="1">
                <a:latin typeface="Courier New" charset="0"/>
                <a:cs typeface="Courier New" charset="0"/>
              </a:rPr>
              <a:t>i</a:t>
            </a:r>
            <a:r>
              <a:rPr lang="en-US" sz="1800" dirty="0">
                <a:latin typeface="Courier New" charset="0"/>
                <a:cs typeface="Courier New" charset="0"/>
              </a:rPr>
              <a:t>++) {   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cs typeface="Courier New" charset="0"/>
              </a:rPr>
              <a:t>// OK</a:t>
            </a:r>
          </a:p>
          <a:p>
            <a:pPr lvl="1" eaLnBrk="1" hangingPunct="1">
              <a:spcBef>
                <a:spcPct val="0"/>
              </a:spcBef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cs typeface="Courier New" charset="0"/>
              </a:rPr>
              <a:t>printf</a:t>
            </a:r>
            <a:r>
              <a:rPr lang="en-US" sz="1800" dirty="0" smtClean="0">
                <a:latin typeface="Courier New" charset="0"/>
                <a:cs typeface="Courier New" charset="0"/>
              </a:rPr>
              <a:t>(</a:t>
            </a:r>
            <a:r>
              <a:rPr lang="en-US" sz="1800" dirty="0">
                <a:latin typeface="Courier New" charset="0"/>
                <a:cs typeface="Courier New" charset="0"/>
              </a:rPr>
              <a:t>"\\");</a:t>
            </a:r>
          </a:p>
          <a:p>
            <a:pPr lvl="1" eaLnBrk="1" hangingPunct="1">
              <a:spcBef>
                <a:spcPct val="0"/>
              </a:spcBef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 typeface="Wingdings 2" charset="0"/>
              <a:buNone/>
            </a:pPr>
            <a:r>
              <a:rPr lang="en-US" sz="1800" b="1" dirty="0" err="1">
                <a:solidFill>
                  <a:srgbClr val="003399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3399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800" b="1" dirty="0">
                <a:solidFill>
                  <a:srgbClr val="003399"/>
                </a:solidFill>
                <a:latin typeface="Courier New" charset="0"/>
                <a:cs typeface="Courier New" charset="0"/>
              </a:rPr>
              <a:t> = 5;                  // OK: outside of loop's scope</a:t>
            </a:r>
          </a:p>
          <a:p>
            <a:pPr eaLnBrk="1" hangingPunct="1"/>
            <a:r>
              <a:rPr lang="en-US" dirty="0">
                <a:latin typeface="Arial" charset="0"/>
              </a:rPr>
              <a:t>A variable can't be declared twice or used out of its scope.</a:t>
            </a:r>
            <a:endParaRPr lang="en-US" sz="1800" dirty="0">
              <a:latin typeface="Courier New" charset="0"/>
              <a:cs typeface="Courier New" charset="0"/>
            </a:endParaRPr>
          </a:p>
          <a:p>
            <a:pPr lvl="1" eaLnBrk="1" hangingPunct="1">
              <a:spcBef>
                <a:spcPct val="0"/>
              </a:spcBef>
              <a:buFont typeface="Wingdings 2" charset="0"/>
              <a:buNone/>
            </a:pPr>
            <a:endParaRPr lang="en-US" sz="800" dirty="0">
              <a:latin typeface="Courier New" charset="0"/>
              <a:cs typeface="Courier New" charset="0"/>
            </a:endParaRPr>
          </a:p>
          <a:p>
            <a:pPr lvl="1" eaLnBrk="1" hangingPunct="1">
              <a:spcBef>
                <a:spcPct val="0"/>
              </a:spcBef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for (</a:t>
            </a:r>
            <a:r>
              <a:rPr lang="en-US" sz="1800" b="1" dirty="0" err="1">
                <a:latin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cs typeface="Courier New" charset="0"/>
              </a:rPr>
              <a:t> = 1</a:t>
            </a:r>
            <a:r>
              <a:rPr lang="en-US" sz="1800" dirty="0">
                <a:latin typeface="Courier New" charset="0"/>
                <a:cs typeface="Courier New" charset="0"/>
              </a:rPr>
              <a:t>; </a:t>
            </a:r>
            <a:r>
              <a:rPr lang="en-US" sz="1800" dirty="0" err="1">
                <a:latin typeface="Courier New" charset="0"/>
                <a:cs typeface="Courier New" charset="0"/>
              </a:rPr>
              <a:t>i</a:t>
            </a:r>
            <a:r>
              <a:rPr lang="en-US" sz="1800" dirty="0">
                <a:latin typeface="Courier New" charset="0"/>
                <a:cs typeface="Courier New" charset="0"/>
              </a:rPr>
              <a:t> &lt;= 100 * line; </a:t>
            </a:r>
            <a:r>
              <a:rPr lang="en-US" sz="1800" dirty="0" err="1">
                <a:latin typeface="Courier New" charset="0"/>
                <a:cs typeface="Courier New" charset="0"/>
              </a:rPr>
              <a:t>i</a:t>
            </a:r>
            <a:r>
              <a:rPr lang="en-US" sz="1800" dirty="0">
                <a:latin typeface="Courier New" charset="0"/>
                <a:cs typeface="Courier New" charset="0"/>
              </a:rPr>
              <a:t>++) {</a:t>
            </a:r>
          </a:p>
          <a:p>
            <a:pPr lvl="1" eaLnBrk="1" hangingPunct="1">
              <a:spcBef>
                <a:spcPct val="0"/>
              </a:spcBef>
              <a:buFont typeface="Wingdings 2" charset="0"/>
              <a:buNone/>
            </a:pPr>
            <a:r>
              <a:rPr lang="en-US" sz="1800" b="1" dirty="0">
                <a:solidFill>
                  <a:srgbClr val="800000"/>
                </a:solidFill>
                <a:latin typeface="Courier New" charset="0"/>
                <a:cs typeface="Courier New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1800" b="1" dirty="0">
                <a:solidFill>
                  <a:srgbClr val="8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800" b="1" dirty="0">
                <a:solidFill>
                  <a:srgbClr val="800000"/>
                </a:solidFill>
                <a:latin typeface="Courier New" charset="0"/>
                <a:cs typeface="Courier New" charset="0"/>
              </a:rPr>
              <a:t> = 2;              // ERROR: overlapping scope</a:t>
            </a:r>
          </a:p>
          <a:p>
            <a:pPr lvl="1" eaLnBrk="1" hangingPunct="1">
              <a:spcBef>
                <a:spcPct val="0"/>
              </a:spcBef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cs typeface="Courier New" charset="0"/>
              </a:rPr>
              <a:t>printf</a:t>
            </a:r>
            <a:r>
              <a:rPr lang="en-US" sz="1800" dirty="0" smtClean="0">
                <a:latin typeface="Courier New" charset="0"/>
                <a:cs typeface="Courier New" charset="0"/>
              </a:rPr>
              <a:t>(</a:t>
            </a:r>
            <a:r>
              <a:rPr lang="en-US" sz="1800" dirty="0">
                <a:latin typeface="Courier New" charset="0"/>
                <a:cs typeface="Courier New" charset="0"/>
              </a:rPr>
              <a:t>"/");</a:t>
            </a:r>
          </a:p>
          <a:p>
            <a:pPr lvl="1" eaLnBrk="1" hangingPunct="1">
              <a:spcBef>
                <a:spcPct val="0"/>
              </a:spcBef>
              <a:buFont typeface="Wingdings 2" charset="0"/>
              <a:buNone/>
            </a:pPr>
            <a:r>
              <a:rPr lang="en-US" sz="1800" dirty="0">
                <a:latin typeface="Courier New" charset="0"/>
                <a:cs typeface="Courier New" charset="0"/>
              </a:rPr>
              <a:t>}</a:t>
            </a:r>
          </a:p>
          <a:p>
            <a:pPr lvl="1" eaLnBrk="1" hangingPunct="1">
              <a:spcBef>
                <a:spcPct val="0"/>
              </a:spcBef>
              <a:buFont typeface="Wingdings 2" charset="0"/>
              <a:buNone/>
            </a:pPr>
            <a:r>
              <a:rPr lang="en-US" sz="1800" b="1" dirty="0" err="1">
                <a:solidFill>
                  <a:srgbClr val="8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sz="1800" b="1" dirty="0">
                <a:solidFill>
                  <a:srgbClr val="800000"/>
                </a:solidFill>
                <a:latin typeface="Courier New" charset="0"/>
                <a:cs typeface="Courier New" charset="0"/>
              </a:rPr>
              <a:t> = 4;                      // ERROR: outside scope</a:t>
            </a:r>
          </a:p>
        </p:txBody>
      </p:sp>
    </p:spTree>
    <p:extLst>
      <p:ext uri="{BB962C8B-B14F-4D97-AF65-F5344CB8AC3E}">
        <p14:creationId xmlns:p14="http://schemas.microsoft.com/office/powerpoint/2010/main" val="25891628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Constants and figures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tabLst>
                <a:tab pos="4114800" algn="l"/>
              </a:tabLst>
            </a:pPr>
            <a:r>
              <a:rPr lang="en-US">
                <a:latin typeface="Arial" charset="0"/>
              </a:rPr>
              <a:t>Consider the task of drawing the following scalable figure: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tabLst>
                <a:tab pos="4114800" algn="l"/>
              </a:tabLst>
            </a:pPr>
            <a:endParaRPr lang="en-US" sz="18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tabLst>
                <a:tab pos="4114800" algn="l"/>
              </a:tabLst>
            </a:pPr>
            <a:r>
              <a:rPr lang="en-US" sz="1800">
                <a:latin typeface="Courier New" charset="0"/>
              </a:rPr>
              <a:t>+/\/\/\/\/\/\/\/\/\/\+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tabLst>
                <a:tab pos="4114800" algn="l"/>
              </a:tabLst>
            </a:pPr>
            <a:r>
              <a:rPr lang="en-US" sz="1800">
                <a:latin typeface="Courier New" charset="0"/>
              </a:rPr>
              <a:t>|                    |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tabLst>
                <a:tab pos="4114800" algn="l"/>
              </a:tabLst>
            </a:pPr>
            <a:r>
              <a:rPr lang="en-US" sz="1800">
                <a:latin typeface="Courier New" charset="0"/>
              </a:rPr>
              <a:t>|                    |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  <a:tabLst>
                <a:tab pos="4114800" algn="l"/>
              </a:tabLst>
            </a:pPr>
            <a:r>
              <a:rPr lang="en-US" sz="1800">
                <a:latin typeface="Courier New" charset="0"/>
              </a:rPr>
              <a:t>|                    |	</a:t>
            </a:r>
            <a:r>
              <a:rPr lang="en-US" sz="1800">
                <a:latin typeface="Arial" charset="0"/>
              </a:rPr>
              <a:t>Multiples of 5 occur many times</a:t>
            </a:r>
            <a:endParaRPr lang="en-US" sz="18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tabLst>
                <a:tab pos="4114800" algn="l"/>
              </a:tabLst>
            </a:pPr>
            <a:r>
              <a:rPr lang="en-US" sz="1800">
                <a:latin typeface="Courier New" charset="0"/>
              </a:rPr>
              <a:t>|                    |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tabLst>
                <a:tab pos="4114800" algn="l"/>
              </a:tabLst>
            </a:pPr>
            <a:r>
              <a:rPr lang="en-US" sz="1800">
                <a:latin typeface="Courier New" charset="0"/>
              </a:rPr>
              <a:t>|                    |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tabLst>
                <a:tab pos="4114800" algn="l"/>
              </a:tabLst>
            </a:pPr>
            <a:r>
              <a:rPr lang="en-US" sz="1800">
                <a:latin typeface="Courier New" charset="0"/>
              </a:rPr>
              <a:t>+/\/\/\/\/\/\/\/\/\/\+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tabLst>
                <a:tab pos="4114800" algn="l"/>
              </a:tabLst>
            </a:pPr>
            <a:endParaRPr lang="en-US" sz="18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tabLst>
                <a:tab pos="4114800" algn="l"/>
              </a:tabLst>
            </a:pPr>
            <a:endParaRPr lang="en-US" sz="18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tabLst>
                <a:tab pos="4114800" algn="l"/>
              </a:tabLst>
            </a:pPr>
            <a:r>
              <a:rPr lang="en-US" sz="1800">
                <a:latin typeface="Courier New" charset="0"/>
                <a:cs typeface="Courier New" charset="0"/>
              </a:rPr>
              <a:t>+/\/\/\/\+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tabLst>
                <a:tab pos="4114800" algn="l"/>
              </a:tabLst>
            </a:pPr>
            <a:r>
              <a:rPr lang="en-US" sz="1800">
                <a:latin typeface="Courier New" charset="0"/>
                <a:cs typeface="Courier New" charset="0"/>
              </a:rPr>
              <a:t>|        |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tabLst>
                <a:tab pos="4114800" algn="l"/>
              </a:tabLst>
            </a:pPr>
            <a:r>
              <a:rPr lang="en-US" sz="1800">
                <a:latin typeface="Courier New" charset="0"/>
                <a:cs typeface="Courier New" charset="0"/>
              </a:rPr>
              <a:t>|        |	</a:t>
            </a:r>
            <a:r>
              <a:rPr lang="en-US" sz="1800">
                <a:latin typeface="Arial" charset="0"/>
              </a:rPr>
              <a:t>The same figure at size 2</a:t>
            </a:r>
            <a:endParaRPr lang="en-US" sz="1800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tabLst>
                <a:tab pos="4114800" algn="l"/>
              </a:tabLst>
            </a:pPr>
            <a:r>
              <a:rPr lang="en-US" sz="1800">
                <a:latin typeface="Courier New" charset="0"/>
                <a:cs typeface="Courier New" charset="0"/>
              </a:rPr>
              <a:t>+/\/\/\/\+</a:t>
            </a:r>
          </a:p>
        </p:txBody>
      </p:sp>
    </p:spTree>
    <p:extLst>
      <p:ext uri="{BB962C8B-B14F-4D97-AF65-F5344CB8AC3E}">
        <p14:creationId xmlns:p14="http://schemas.microsoft.com/office/powerpoint/2010/main" val="204187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2761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Repetitive figure code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990600"/>
            <a:ext cx="8686800" cy="5105400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endParaRPr lang="en-US" sz="1800" dirty="0">
              <a:latin typeface="Courier New" charset="0"/>
            </a:endParaRP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endParaRPr lang="en-US" sz="1800" dirty="0">
              <a:latin typeface="Courier New" charset="0"/>
            </a:endParaRP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</a:rPr>
              <a:t>int</a:t>
            </a:r>
            <a:r>
              <a:rPr lang="en-US" sz="1800" dirty="0" smtClean="0">
                <a:latin typeface="Courier New" charset="0"/>
              </a:rPr>
              <a:t> main()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>
                <a:latin typeface="Courier New" charset="0"/>
              </a:rPr>
              <a:t>drawLine</a:t>
            </a:r>
            <a:r>
              <a:rPr lang="en-US" sz="1800" dirty="0">
                <a:latin typeface="Courier New" charset="0"/>
              </a:rPr>
              <a:t>();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>
                <a:latin typeface="Courier New" charset="0"/>
              </a:rPr>
              <a:t>drawBody</a:t>
            </a:r>
            <a:r>
              <a:rPr lang="en-US" sz="1800" dirty="0">
                <a:latin typeface="Courier New" charset="0"/>
              </a:rPr>
              <a:t>();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>
                <a:latin typeface="Courier New" charset="0"/>
              </a:rPr>
              <a:t>drawLine</a:t>
            </a:r>
            <a:r>
              <a:rPr lang="en-US" sz="1800" dirty="0">
                <a:latin typeface="Courier New" charset="0"/>
              </a:rPr>
              <a:t>();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smtClean="0">
                <a:latin typeface="Courier New" charset="0"/>
              </a:rPr>
              <a:t>void </a:t>
            </a:r>
            <a:r>
              <a:rPr lang="en-US" sz="1800" dirty="0" err="1">
                <a:latin typeface="Courier New" charset="0"/>
              </a:rPr>
              <a:t>drawLine</a:t>
            </a:r>
            <a:r>
              <a:rPr lang="en-US" sz="1800" dirty="0">
                <a:latin typeface="Courier New" charset="0"/>
              </a:rPr>
              <a:t>() {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"+");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1;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&lt;= </a:t>
            </a:r>
            <a:r>
              <a:rPr lang="en-US" sz="1800" b="1" dirty="0">
                <a:latin typeface="Courier New" charset="0"/>
              </a:rPr>
              <a:t>10</a:t>
            </a:r>
            <a:r>
              <a:rPr lang="en-US" sz="1800" dirty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"/\\");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}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</a:t>
            </a:r>
            <a:r>
              <a:rPr lang="en-US" sz="1800" dirty="0" smtClean="0">
                <a:latin typeface="Courier New" charset="0"/>
              </a:rPr>
              <a:t>+\n"</a:t>
            </a:r>
            <a:r>
              <a:rPr lang="en-US" sz="1800" dirty="0">
                <a:latin typeface="Courier New" charset="0"/>
              </a:rPr>
              <a:t>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smtClean="0">
                <a:latin typeface="Courier New" charset="0"/>
              </a:rPr>
              <a:t>void </a:t>
            </a:r>
            <a:r>
              <a:rPr lang="en-US" sz="1800" dirty="0" err="1">
                <a:latin typeface="Courier New" charset="0"/>
              </a:rPr>
              <a:t>drawBody</a:t>
            </a:r>
            <a:r>
              <a:rPr lang="en-US" sz="1800" dirty="0">
                <a:latin typeface="Courier New" charset="0"/>
              </a:rPr>
              <a:t>() {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line = 1; line &lt;= </a:t>
            </a:r>
            <a:r>
              <a:rPr lang="en-US" sz="1800" b="1" dirty="0">
                <a:latin typeface="Courier New" charset="0"/>
              </a:rPr>
              <a:t>5</a:t>
            </a:r>
            <a:r>
              <a:rPr lang="en-US" sz="1800" dirty="0">
                <a:latin typeface="Courier New" charset="0"/>
              </a:rPr>
              <a:t>; line++) {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"|");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    for (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spaces = 1; spaces &lt;= </a:t>
            </a:r>
            <a:r>
              <a:rPr lang="en-US" sz="1800" b="1" dirty="0">
                <a:latin typeface="Courier New" charset="0"/>
              </a:rPr>
              <a:t>20</a:t>
            </a:r>
            <a:r>
              <a:rPr lang="en-US" sz="1800" dirty="0">
                <a:latin typeface="Courier New" charset="0"/>
              </a:rPr>
              <a:t>; spaces++) {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 ");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    }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("|\n"</a:t>
            </a:r>
            <a:r>
              <a:rPr lang="en-US" sz="1800" dirty="0">
                <a:latin typeface="Courier New" charset="0"/>
              </a:rPr>
              <a:t>); 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}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endParaRPr lang="en-US" sz="18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890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F6228"/>
                </a:solidFill>
                <a:latin typeface="Arial" charset="0"/>
              </a:rPr>
              <a:t>Q</a:t>
            </a:r>
            <a:r>
              <a:rPr lang="en-US" b="1" dirty="0" smtClean="0">
                <a:solidFill>
                  <a:srgbClr val="4F6228"/>
                </a:solidFill>
                <a:latin typeface="Arial" charset="0"/>
              </a:rPr>
              <a:t>uestion</a:t>
            </a:r>
            <a:endParaRPr lang="en-US" b="1" dirty="0">
              <a:solidFill>
                <a:srgbClr val="4F6228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arlett" pitchFamily="2" charset="2"/>
              <a:buChar char="8"/>
              <a:defRPr/>
            </a:pPr>
            <a:r>
              <a:rPr lang="en-US" dirty="0" smtClean="0">
                <a:ea typeface="+mn-ea"/>
              </a:rPr>
              <a:t>What is the base 10 equivalent of the base 2 number  </a:t>
            </a:r>
            <a:r>
              <a:rPr lang="en-US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1011001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27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89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93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127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1011001</a:t>
            </a:r>
          </a:p>
        </p:txBody>
      </p:sp>
    </p:spTree>
    <p:extLst>
      <p:ext uri="{BB962C8B-B14F-4D97-AF65-F5344CB8AC3E}">
        <p14:creationId xmlns:p14="http://schemas.microsoft.com/office/powerpoint/2010/main" val="379184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2761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4F6228"/>
                </a:solidFill>
                <a:latin typeface="Arial" charset="0"/>
              </a:rPr>
              <a:t>Adding a Constant</a:t>
            </a:r>
            <a:endParaRPr lang="en-US" b="1" dirty="0">
              <a:solidFill>
                <a:srgbClr val="4F6228"/>
              </a:solidFill>
              <a:latin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211674" y="990600"/>
            <a:ext cx="9355674" cy="5105400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endParaRPr lang="en-US" sz="1800" dirty="0">
              <a:latin typeface="Courier New" charset="0"/>
            </a:endParaRP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charset="0"/>
              </a:rPr>
              <a:t>		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charset="0"/>
              </a:rPr>
              <a:t>const</a:t>
            </a:r>
            <a:r>
              <a:rPr lang="en-US" sz="1800" b="1" dirty="0" smtClean="0">
                <a:solidFill>
                  <a:srgbClr val="0000FF"/>
                </a:solidFill>
                <a:latin typeface="Courier New" charset="0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latin typeface="Courier New" charset="0"/>
              </a:rPr>
              <a:t> HEIGHT = 5; 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endParaRPr lang="en-US" sz="1800" dirty="0">
              <a:latin typeface="Courier New" charset="0"/>
            </a:endParaRP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</a:rPr>
              <a:t>int</a:t>
            </a:r>
            <a:r>
              <a:rPr lang="en-US" sz="1800" dirty="0" smtClean="0">
                <a:latin typeface="Courier New" charset="0"/>
              </a:rPr>
              <a:t> main() </a:t>
            </a:r>
            <a:r>
              <a:rPr lang="en-US" sz="1800" dirty="0">
                <a:latin typeface="Courier New" charset="0"/>
              </a:rPr>
              <a:t>{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>
                <a:latin typeface="Courier New" charset="0"/>
              </a:rPr>
              <a:t>drawLine</a:t>
            </a:r>
            <a:r>
              <a:rPr lang="en-US" sz="1800" dirty="0">
                <a:latin typeface="Courier New" charset="0"/>
              </a:rPr>
              <a:t>();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>
                <a:latin typeface="Courier New" charset="0"/>
              </a:rPr>
              <a:t>drawBody</a:t>
            </a:r>
            <a:r>
              <a:rPr lang="en-US" sz="1800" dirty="0">
                <a:latin typeface="Courier New" charset="0"/>
              </a:rPr>
              <a:t>();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>
                <a:latin typeface="Courier New" charset="0"/>
              </a:rPr>
              <a:t>drawLine</a:t>
            </a:r>
            <a:r>
              <a:rPr lang="en-US" sz="1800" dirty="0">
                <a:latin typeface="Courier New" charset="0"/>
              </a:rPr>
              <a:t>();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smtClean="0">
                <a:latin typeface="Courier New" charset="0"/>
              </a:rPr>
              <a:t>void </a:t>
            </a:r>
            <a:r>
              <a:rPr lang="en-US" sz="1800" dirty="0" err="1">
                <a:latin typeface="Courier New" charset="0"/>
              </a:rPr>
              <a:t>drawLine</a:t>
            </a:r>
            <a:r>
              <a:rPr lang="en-US" sz="1800" dirty="0">
                <a:latin typeface="Courier New" charset="0"/>
              </a:rPr>
              <a:t>() {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"+");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= 1;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 &lt;= </a:t>
            </a:r>
            <a:r>
              <a:rPr lang="en-US" sz="1800" b="1" dirty="0" smtClean="0">
                <a:solidFill>
                  <a:srgbClr val="0000FF"/>
                </a:solidFill>
                <a:latin typeface="Courier New" charset="0"/>
              </a:rPr>
              <a:t>HEIGHT * 2</a:t>
            </a:r>
            <a:r>
              <a:rPr lang="en-US" sz="1800" dirty="0" smtClean="0">
                <a:latin typeface="Courier New" charset="0"/>
              </a:rPr>
              <a:t>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"/\\");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}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</a:t>
            </a:r>
            <a:r>
              <a:rPr lang="en-US" sz="1800" dirty="0" smtClean="0">
                <a:latin typeface="Courier New" charset="0"/>
              </a:rPr>
              <a:t>+\n"</a:t>
            </a:r>
            <a:r>
              <a:rPr lang="en-US" sz="1800" dirty="0">
                <a:latin typeface="Courier New" charset="0"/>
              </a:rPr>
              <a:t>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smtClean="0">
                <a:latin typeface="Courier New" charset="0"/>
              </a:rPr>
              <a:t>void </a:t>
            </a:r>
            <a:r>
              <a:rPr lang="en-US" sz="1800" dirty="0" err="1">
                <a:latin typeface="Courier New" charset="0"/>
              </a:rPr>
              <a:t>drawBody</a:t>
            </a:r>
            <a:r>
              <a:rPr lang="en-US" sz="1800" dirty="0">
                <a:latin typeface="Courier New" charset="0"/>
              </a:rPr>
              <a:t>() {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for (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line = 1; line &lt;= </a:t>
            </a:r>
            <a:r>
              <a:rPr lang="en-US" sz="1800" b="1" dirty="0" smtClean="0">
                <a:solidFill>
                  <a:srgbClr val="0000FF"/>
                </a:solidFill>
                <a:latin typeface="Courier New" charset="0"/>
              </a:rPr>
              <a:t>HEIGHT</a:t>
            </a:r>
            <a:r>
              <a:rPr lang="en-US" sz="1800" dirty="0" smtClean="0">
                <a:latin typeface="Courier New" charset="0"/>
              </a:rPr>
              <a:t>; </a:t>
            </a:r>
            <a:r>
              <a:rPr lang="en-US" sz="1800" dirty="0">
                <a:latin typeface="Courier New" charset="0"/>
              </a:rPr>
              <a:t>line++) {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"|");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    for (</a:t>
            </a: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spaces = 1; spaces &lt;= </a:t>
            </a:r>
            <a:r>
              <a:rPr lang="en-US" sz="1800" b="1" dirty="0" smtClean="0">
                <a:solidFill>
                  <a:srgbClr val="0000FF"/>
                </a:solidFill>
                <a:latin typeface="Courier New" charset="0"/>
              </a:rPr>
              <a:t>HEIGHT * 4</a:t>
            </a:r>
            <a:r>
              <a:rPr lang="en-US" sz="1800" dirty="0" smtClean="0">
                <a:latin typeface="Courier New" charset="0"/>
              </a:rPr>
              <a:t>; </a:t>
            </a:r>
            <a:r>
              <a:rPr lang="en-US" sz="1800" dirty="0">
                <a:latin typeface="Courier New" charset="0"/>
              </a:rPr>
              <a:t>spaces++) {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</a:t>
            </a:r>
            <a:r>
              <a:rPr lang="en-US" sz="1800" dirty="0">
                <a:latin typeface="Courier New" charset="0"/>
              </a:rPr>
              <a:t>" ");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    }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("|\n"</a:t>
            </a:r>
            <a:r>
              <a:rPr lang="en-US" sz="1800" dirty="0">
                <a:latin typeface="Courier New" charset="0"/>
              </a:rPr>
              <a:t>); 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    }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buFont typeface="Wingdings" charset="0"/>
              <a:buNone/>
            </a:pPr>
            <a:endParaRPr lang="en-US" sz="18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533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Complex figure w/ constant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>
                <a:latin typeface="Arial" charset="0"/>
              </a:rPr>
              <a:t>Modify the Mirror code to be resizable using a constant.</a:t>
            </a:r>
          </a:p>
          <a:p>
            <a:pPr lvl="1" eaLnBrk="1" hangingPunct="1">
              <a:buFont typeface="Wingdings 2" charset="0"/>
              <a:buNone/>
            </a:pPr>
            <a:r>
              <a:rPr lang="en-US">
                <a:latin typeface="Arial" charset="0"/>
              </a:rPr>
              <a:t>A mirror of size 4: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#================#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|      &lt;&gt;&lt;&gt;      |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|    &lt;&gt;....&lt;&gt;    |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|  &lt;&gt;........&lt;&gt;  |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|&lt;&gt;............&lt;&gt;|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|&lt;&gt;............&lt;&gt;|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|  &lt;&gt;........&lt;&gt;  |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|    &lt;&gt;....&lt;&gt;    |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|      &lt;&gt;&lt;&gt;      |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#================#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887913" y="2211388"/>
            <a:ext cx="4027487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143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Verdana" charset="0"/>
                <a:cs typeface="Times New Roman" charset="0"/>
              </a:rPr>
              <a:t>A mirror of size 3: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Times New Roman" charset="0"/>
              </a:rPr>
              <a:t>#============#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Times New Roman" charset="0"/>
              </a:rPr>
              <a:t>|    &lt;&gt;&lt;&gt;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Times New Roman" charset="0"/>
              </a:rPr>
              <a:t>|  &lt;&gt;....&lt;&gt;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Times New Roman" charset="0"/>
              </a:rPr>
              <a:t>|&lt;&gt;........&lt;&gt;|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Times New Roman" charset="0"/>
              </a:rPr>
              <a:t>|&lt;&gt;........&lt;&gt;|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Times New Roman" charset="0"/>
              </a:rPr>
              <a:t>|  &lt;&gt;....&lt;&gt;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Times New Roman" charset="0"/>
              </a:rPr>
              <a:t>|    &lt;&gt;&lt;&gt;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Times New Roman" charset="0"/>
              </a:rPr>
              <a:t>#============#</a:t>
            </a:r>
          </a:p>
        </p:txBody>
      </p:sp>
    </p:spTree>
    <p:extLst>
      <p:ext uri="{BB962C8B-B14F-4D97-AF65-F5344CB8AC3E}">
        <p14:creationId xmlns:p14="http://schemas.microsoft.com/office/powerpoint/2010/main" val="2693717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3551238" y="5345113"/>
            <a:ext cx="987425" cy="2825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5029200" y="3875088"/>
            <a:ext cx="1066800" cy="381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" y="1752600"/>
            <a:ext cx="6111875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676" y="0"/>
            <a:ext cx="7772400" cy="762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Using a constant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763" y="1322388"/>
            <a:ext cx="9067800" cy="5105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Marlett" pitchFamily="2" charset="2"/>
              <a:buChar char="8"/>
              <a:defRPr/>
            </a:pPr>
            <a:r>
              <a:rPr lang="en-US" dirty="0" smtClean="0">
                <a:ea typeface="+mn-ea"/>
              </a:rPr>
              <a:t>Constant allows many methods to refer to same value:</a:t>
            </a:r>
            <a:endParaRPr lang="en-US" sz="3000" dirty="0" smtClean="0">
              <a:ea typeface="+mn-ea"/>
            </a:endParaRP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  <a:spcAft>
                <a:spcPts val="100"/>
              </a:spcAft>
              <a:buFont typeface="Wingdings 2" charset="2"/>
              <a:buNone/>
              <a:defRPr/>
            </a:pPr>
            <a:endParaRPr lang="en-US" sz="700" dirty="0" smtClean="0"/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r>
              <a:rPr lang="en-US" sz="2600" b="1" dirty="0" err="1" smtClean="0">
                <a:latin typeface="Courier New" charset="0"/>
              </a:rPr>
              <a:t>const</a:t>
            </a:r>
            <a:r>
              <a:rPr lang="en-US" sz="2600" b="1" dirty="0" smtClean="0">
                <a:latin typeface="Courier New" charset="0"/>
              </a:rPr>
              <a:t> int SIZE = 4;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endParaRPr lang="en-US" sz="2600" b="1" dirty="0" smtClean="0">
              <a:latin typeface="Courier New" charset="0"/>
            </a:endParaRP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r>
              <a:rPr lang="en-US" sz="2600" dirty="0" err="1" smtClean="0">
                <a:latin typeface="Courier New" charset="0"/>
              </a:rPr>
              <a:t>int</a:t>
            </a:r>
            <a:r>
              <a:rPr lang="en-US" sz="2600" dirty="0" smtClean="0">
                <a:latin typeface="Courier New" charset="0"/>
              </a:rPr>
              <a:t> main() {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r>
              <a:rPr lang="en-US" sz="2600" dirty="0" smtClean="0">
                <a:latin typeface="Courier New" charset="0"/>
              </a:rPr>
              <a:t>    </a:t>
            </a:r>
            <a:r>
              <a:rPr lang="en-US" sz="2600" dirty="0" err="1" smtClean="0">
                <a:latin typeface="Courier New" charset="0"/>
              </a:rPr>
              <a:t>topHalf</a:t>
            </a:r>
            <a:r>
              <a:rPr lang="en-US" sz="2600" dirty="0" smtClean="0">
                <a:latin typeface="Courier New" charset="0"/>
              </a:rPr>
              <a:t>();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r>
              <a:rPr lang="en-US" sz="2600" dirty="0" smtClean="0">
                <a:latin typeface="Courier New" charset="0"/>
              </a:rPr>
              <a:t>    </a:t>
            </a:r>
            <a:r>
              <a:rPr lang="en-US" sz="2600" dirty="0" err="1" smtClean="0">
                <a:latin typeface="Courier New" charset="0"/>
              </a:rPr>
              <a:t>printBottom</a:t>
            </a:r>
            <a:r>
              <a:rPr lang="en-US" sz="2600" dirty="0" smtClean="0">
                <a:latin typeface="Courier New" charset="0"/>
              </a:rPr>
              <a:t>();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r>
              <a:rPr lang="en-US" sz="2600" dirty="0" smtClean="0">
                <a:latin typeface="Courier New" charset="0"/>
              </a:rPr>
              <a:t>}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endParaRPr lang="en-US" sz="2600" dirty="0" smtClean="0">
              <a:latin typeface="Courier New" charset="0"/>
            </a:endParaRP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endParaRPr lang="en-US" sz="2600" dirty="0" smtClean="0">
              <a:latin typeface="Courier New" charset="0"/>
            </a:endParaRP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r>
              <a:rPr lang="en-US" sz="2600" dirty="0" smtClean="0">
                <a:latin typeface="Courier New" charset="0"/>
              </a:rPr>
              <a:t>void </a:t>
            </a:r>
            <a:r>
              <a:rPr lang="en-US" sz="2600" dirty="0" err="1" smtClean="0">
                <a:latin typeface="Courier New" charset="0"/>
              </a:rPr>
              <a:t>topHalf</a:t>
            </a:r>
            <a:r>
              <a:rPr lang="en-US" sz="2600" dirty="0" smtClean="0">
                <a:latin typeface="Courier New" charset="0"/>
              </a:rPr>
              <a:t>() {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r>
              <a:rPr lang="en-US" sz="2600" dirty="0" smtClean="0">
                <a:latin typeface="Courier New" charset="0"/>
              </a:rPr>
              <a:t>    for (int </a:t>
            </a:r>
            <a:r>
              <a:rPr lang="en-US" sz="2600" dirty="0" err="1" smtClean="0">
                <a:latin typeface="Courier New" charset="0"/>
              </a:rPr>
              <a:t>i</a:t>
            </a:r>
            <a:r>
              <a:rPr lang="en-US" sz="2600" dirty="0" smtClean="0">
                <a:latin typeface="Courier New" charset="0"/>
              </a:rPr>
              <a:t> = 1; </a:t>
            </a:r>
            <a:r>
              <a:rPr lang="en-US" sz="2600" dirty="0" err="1" smtClean="0">
                <a:latin typeface="Courier New" charset="0"/>
              </a:rPr>
              <a:t>i</a:t>
            </a:r>
            <a:r>
              <a:rPr lang="en-US" sz="2600" dirty="0" smtClean="0">
                <a:latin typeface="Courier New" charset="0"/>
              </a:rPr>
              <a:t> &lt;= </a:t>
            </a:r>
            <a:r>
              <a:rPr lang="en-US" sz="2600" b="1" dirty="0" smtClean="0">
                <a:latin typeface="Courier New" charset="0"/>
              </a:rPr>
              <a:t>SIZE</a:t>
            </a:r>
            <a:r>
              <a:rPr lang="en-US" sz="2600" dirty="0" smtClean="0">
                <a:latin typeface="Courier New" charset="0"/>
              </a:rPr>
              <a:t>; </a:t>
            </a:r>
            <a:r>
              <a:rPr lang="en-US" sz="2600" dirty="0" err="1" smtClean="0">
                <a:latin typeface="Courier New" charset="0"/>
              </a:rPr>
              <a:t>i</a:t>
            </a:r>
            <a:r>
              <a:rPr lang="en-US" sz="2600" dirty="0" smtClean="0">
                <a:latin typeface="Courier New" charset="0"/>
              </a:rPr>
              <a:t>++) {    </a:t>
            </a:r>
            <a:r>
              <a:rPr lang="en-US" sz="2600" b="1" dirty="0" smtClean="0">
                <a:solidFill>
                  <a:schemeClr val="accent1"/>
                </a:solidFill>
                <a:latin typeface="Courier New" charset="0"/>
              </a:rPr>
              <a:t>// OK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r>
              <a:rPr lang="en-US" sz="2600" dirty="0" smtClean="0">
                <a:latin typeface="Courier New" charset="0"/>
              </a:rPr>
              <a:t>        ...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r>
              <a:rPr lang="en-US" sz="2600" dirty="0" smtClean="0"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r>
              <a:rPr lang="en-US" sz="2600" dirty="0" smtClean="0">
                <a:latin typeface="Courier New" charset="0"/>
              </a:rPr>
              <a:t>}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endParaRPr lang="en-US" sz="2600" dirty="0" smtClean="0">
              <a:latin typeface="Courier New" charset="0"/>
            </a:endParaRP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r>
              <a:rPr lang="en-US" sz="2600" dirty="0" smtClean="0">
                <a:latin typeface="Courier New" charset="0"/>
              </a:rPr>
              <a:t>public static void </a:t>
            </a:r>
            <a:r>
              <a:rPr lang="en-US" sz="2600" dirty="0" err="1" smtClean="0">
                <a:latin typeface="Courier New" charset="0"/>
              </a:rPr>
              <a:t>bottomHalf</a:t>
            </a:r>
            <a:r>
              <a:rPr lang="en-US" sz="2600" dirty="0" smtClean="0">
                <a:latin typeface="Courier New" charset="0"/>
              </a:rPr>
              <a:t>() {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r>
              <a:rPr lang="en-US" sz="2600" dirty="0" smtClean="0">
                <a:latin typeface="Courier New" charset="0"/>
              </a:rPr>
              <a:t>    for (int </a:t>
            </a:r>
            <a:r>
              <a:rPr lang="en-US" sz="2600" dirty="0" err="1" smtClean="0">
                <a:latin typeface="Courier New" charset="0"/>
              </a:rPr>
              <a:t>i</a:t>
            </a:r>
            <a:r>
              <a:rPr lang="en-US" sz="2600" dirty="0" smtClean="0">
                <a:latin typeface="Courier New" charset="0"/>
              </a:rPr>
              <a:t> = </a:t>
            </a:r>
            <a:r>
              <a:rPr lang="en-US" sz="2600" b="1" dirty="0" smtClean="0">
                <a:latin typeface="Courier New" charset="0"/>
              </a:rPr>
              <a:t>SIZE</a:t>
            </a:r>
            <a:r>
              <a:rPr lang="en-US" sz="2600" dirty="0" smtClean="0">
                <a:latin typeface="Courier New" charset="0"/>
              </a:rPr>
              <a:t>; </a:t>
            </a:r>
            <a:r>
              <a:rPr lang="en-US" sz="2600" dirty="0" err="1" smtClean="0">
                <a:latin typeface="Courier New" charset="0"/>
              </a:rPr>
              <a:t>i</a:t>
            </a:r>
            <a:r>
              <a:rPr lang="en-US" sz="2600" dirty="0" smtClean="0">
                <a:latin typeface="Courier New" charset="0"/>
              </a:rPr>
              <a:t> &gt;= 1; </a:t>
            </a:r>
            <a:r>
              <a:rPr lang="en-US" sz="2600" dirty="0" err="1" smtClean="0">
                <a:latin typeface="Courier New" charset="0"/>
              </a:rPr>
              <a:t>i</a:t>
            </a:r>
            <a:r>
              <a:rPr lang="en-US" sz="2600" dirty="0" smtClean="0">
                <a:latin typeface="Courier New" charset="0"/>
              </a:rPr>
              <a:t>--) {    </a:t>
            </a:r>
            <a:r>
              <a:rPr lang="en-US" sz="2600" b="1" dirty="0" smtClean="0">
                <a:solidFill>
                  <a:schemeClr val="accent1"/>
                </a:solidFill>
                <a:latin typeface="Courier New" charset="0"/>
              </a:rPr>
              <a:t>// OK</a:t>
            </a:r>
            <a:endParaRPr lang="en-US" sz="2600" dirty="0" smtClean="0">
              <a:solidFill>
                <a:schemeClr val="accent1"/>
              </a:solidFill>
              <a:latin typeface="Courier New" charset="0"/>
            </a:endParaRP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r>
              <a:rPr lang="en-US" sz="2600" dirty="0" smtClean="0">
                <a:latin typeface="Courier New" charset="0"/>
              </a:rPr>
              <a:t>        ...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r>
              <a:rPr lang="en-US" sz="2600" dirty="0" smtClean="0"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Font typeface="Wingdings" charset="2"/>
              <a:buNone/>
              <a:defRPr/>
            </a:pPr>
            <a:r>
              <a:rPr lang="en-US" sz="2600" dirty="0" smtClean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835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Loop tables and constant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762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Let's modify our loop table to use </a:t>
            </a:r>
            <a:r>
              <a:rPr lang="en-US" dirty="0">
                <a:latin typeface="Courier New" charset="0"/>
              </a:rPr>
              <a:t>SIZE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This can change the amount added in the loop expression</a:t>
            </a:r>
          </a:p>
          <a:p>
            <a:pPr lvl="1" eaLnBrk="1" hangingPunct="1"/>
            <a:endParaRPr lang="en-US" dirty="0">
              <a:latin typeface="Arial" charset="0"/>
            </a:endParaRPr>
          </a:p>
          <a:p>
            <a:pPr lvl="1" eaLnBrk="1" hangingPunct="1"/>
            <a:endParaRPr lang="en-US" dirty="0">
              <a:latin typeface="Arial" charset="0"/>
            </a:endParaRPr>
          </a:p>
          <a:p>
            <a:pPr lvl="1" eaLnBrk="1" hangingPunct="1">
              <a:buFont typeface="Wingdings 2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2000" dirty="0">
              <a:latin typeface="Courier New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#================#	#============#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|      &lt;&gt;&lt;&gt;      |      |    &lt;&gt;&lt;&gt;    |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|    &lt;&gt;....&lt;&gt;    |      |  &lt;&gt;....&lt;&gt;  |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|  &lt;&gt;........&lt;&gt;  |      |&lt;&gt;........&lt;&gt;|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|&lt;&gt;............&lt;&gt;|      |&lt;&gt;........&lt;&gt;|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|&lt;&gt;............&lt;&gt;|      |  &lt;&gt;....&lt;&gt;  |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|  &lt;&gt;........&lt;&gt;  |      |    &lt;&gt;&lt;&gt;    |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|    &lt;&gt;....&lt;&gt;    |      #============#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|      &lt;&gt;&lt;&gt;      |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#================#</a:t>
            </a:r>
          </a:p>
        </p:txBody>
      </p:sp>
      <p:graphicFrame>
        <p:nvGraphicFramePr>
          <p:cNvPr id="1521892" name="Group 228"/>
          <p:cNvGraphicFramePr>
            <a:graphicFrameLocks noGrp="1"/>
          </p:cNvGraphicFramePr>
          <p:nvPr/>
        </p:nvGraphicFramePr>
        <p:xfrm>
          <a:off x="381000" y="2514600"/>
          <a:ext cx="8029575" cy="1149351"/>
        </p:xfrm>
        <a:graphic>
          <a:graphicData uri="http://schemas.openxmlformats.org/drawingml/2006/table">
            <a:tbl>
              <a:tblPr/>
              <a:tblGrid>
                <a:gridCol w="738188"/>
                <a:gridCol w="1016000"/>
                <a:gridCol w="1065212"/>
                <a:gridCol w="2438400"/>
                <a:gridCol w="1219200"/>
                <a:gridCol w="1552575"/>
              </a:tblGrid>
              <a:tr h="365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SIZE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spaces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-2*line +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(2*SIZE)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dots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4*line -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1,2,3,4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6,4,2,0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-2*line +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0,4,8,12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4*line - 4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1,2,3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4,2,0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-2*line +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0,4,8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4*line - 4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Group 228"/>
          <p:cNvGraphicFramePr>
            <a:graphicFrameLocks noGrp="1"/>
          </p:cNvGraphicFramePr>
          <p:nvPr/>
        </p:nvGraphicFramePr>
        <p:xfrm>
          <a:off x="381000" y="2514600"/>
          <a:ext cx="8029575" cy="1149351"/>
        </p:xfrm>
        <a:graphic>
          <a:graphicData uri="http://schemas.openxmlformats.org/drawingml/2006/table">
            <a:tbl>
              <a:tblPr/>
              <a:tblGrid>
                <a:gridCol w="738188"/>
                <a:gridCol w="1016000"/>
                <a:gridCol w="1065212"/>
                <a:gridCol w="2438400"/>
                <a:gridCol w="1219200"/>
                <a:gridCol w="1552575"/>
              </a:tblGrid>
              <a:tr h="365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SIZE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spaces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dots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1,2,3,4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6,4,2,0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0,4,8,12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1,2,3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4,2,0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0,4,8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Group 228"/>
          <p:cNvGraphicFramePr>
            <a:graphicFrameLocks noGrp="1"/>
          </p:cNvGraphicFramePr>
          <p:nvPr/>
        </p:nvGraphicFramePr>
        <p:xfrm>
          <a:off x="381000" y="2514600"/>
          <a:ext cx="8029575" cy="1149351"/>
        </p:xfrm>
        <a:graphic>
          <a:graphicData uri="http://schemas.openxmlformats.org/drawingml/2006/table">
            <a:tbl>
              <a:tblPr/>
              <a:tblGrid>
                <a:gridCol w="738188"/>
                <a:gridCol w="1016000"/>
                <a:gridCol w="1065212"/>
                <a:gridCol w="2438400"/>
                <a:gridCol w="1219200"/>
                <a:gridCol w="1552575"/>
              </a:tblGrid>
              <a:tr h="365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SIZE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line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spaces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dots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1,2,3,4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6,4,2,0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-2*line +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0,4,8,12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4*line - 4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1,2,3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4,2,0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-2*line +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0,4,8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4*line - 4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3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300038" y="1138238"/>
            <a:ext cx="4114800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Font typeface="Marlett" charset="0"/>
              <a:buNone/>
            </a:pPr>
            <a:endParaRPr lang="en-US" sz="280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464300" y="4876800"/>
            <a:ext cx="949325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Font typeface="Marlett" charset="0"/>
              <a:buNone/>
            </a:pPr>
            <a:endParaRPr lang="en-US" sz="280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464300" y="2409825"/>
            <a:ext cx="107950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Font typeface="Marlett" charset="0"/>
              <a:buNone/>
            </a:pPr>
            <a:endParaRPr lang="en-US" sz="280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106863" y="1874838"/>
            <a:ext cx="617537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Font typeface="Marlett" charset="0"/>
              <a:buNone/>
            </a:pPr>
            <a:endParaRPr lang="en-US" sz="280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Partial solution</a:t>
            </a:r>
          </a:p>
        </p:txBody>
      </p:sp>
      <p:sp>
        <p:nvSpPr>
          <p:cNvPr id="276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8431" y="1160547"/>
            <a:ext cx="9031937" cy="5501331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 err="1" smtClean="0">
                <a:latin typeface="Courier New" charset="0"/>
              </a:rPr>
              <a:t>const</a:t>
            </a:r>
            <a:r>
              <a:rPr lang="en-US" sz="1600" b="1" dirty="0" smtClean="0">
                <a:latin typeface="Courier New" charset="0"/>
              </a:rPr>
              <a:t> </a:t>
            </a:r>
            <a:r>
              <a:rPr lang="en-US" sz="1600" b="1" dirty="0" err="1" smtClean="0">
                <a:latin typeface="Courier New" charset="0"/>
              </a:rPr>
              <a:t>int</a:t>
            </a:r>
            <a:r>
              <a:rPr lang="en-US" sz="1600" b="1" dirty="0" smtClean="0">
                <a:latin typeface="Courier New" charset="0"/>
              </a:rPr>
              <a:t> </a:t>
            </a:r>
            <a:r>
              <a:rPr lang="en-US" sz="1600" b="1" dirty="0">
                <a:latin typeface="Courier New" charset="0"/>
              </a:rPr>
              <a:t>SIZE = 4;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endParaRPr lang="en-US" sz="8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rgbClr val="008080"/>
                </a:solidFill>
                <a:latin typeface="Courier New" charset="0"/>
              </a:rPr>
              <a:t>// Prints the expanding pattern of &lt;&gt; for the top half of the figure.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 smtClean="0">
                <a:latin typeface="Courier New" charset="0"/>
              </a:rPr>
              <a:t>void </a:t>
            </a:r>
            <a:r>
              <a:rPr lang="en-US" sz="1600" dirty="0" err="1">
                <a:latin typeface="Courier New" charset="0"/>
              </a:rPr>
              <a:t>topHalf</a:t>
            </a:r>
            <a:r>
              <a:rPr lang="en-US" sz="1600" dirty="0">
                <a:latin typeface="Courier New" charset="0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for 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line = 1; line &lt;= </a:t>
            </a:r>
            <a:r>
              <a:rPr lang="en-US" sz="1600" b="1" dirty="0">
                <a:latin typeface="Courier New" charset="0"/>
              </a:rPr>
              <a:t>SIZE</a:t>
            </a:r>
            <a:r>
              <a:rPr lang="en-US" sz="1600" dirty="0">
                <a:latin typeface="Courier New" charset="0"/>
              </a:rPr>
              <a:t>; line++)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</a:t>
            </a:r>
            <a:r>
              <a:rPr lang="en-US" sz="1600" dirty="0" err="1" smtClean="0">
                <a:latin typeface="Courier New" charset="0"/>
              </a:rPr>
              <a:t>printf</a:t>
            </a:r>
            <a:r>
              <a:rPr lang="en-US" sz="1600" dirty="0" smtClean="0">
                <a:latin typeface="Courier New" charset="0"/>
              </a:rPr>
              <a:t>(</a:t>
            </a:r>
            <a:r>
              <a:rPr lang="en-US" sz="1600" dirty="0">
                <a:latin typeface="Courier New" charset="0"/>
              </a:rPr>
              <a:t>"|");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endParaRPr lang="en-US" sz="8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for 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space = 1; space &lt;= (line * -2 + </a:t>
            </a:r>
            <a:r>
              <a:rPr lang="en-US" sz="1600" b="1" dirty="0">
                <a:latin typeface="Courier New" charset="0"/>
              </a:rPr>
              <a:t>(2*SIZE)</a:t>
            </a:r>
            <a:r>
              <a:rPr lang="en-US" sz="1600" dirty="0">
                <a:latin typeface="Courier New" charset="0"/>
              </a:rPr>
              <a:t>); space++)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    </a:t>
            </a:r>
            <a:r>
              <a:rPr lang="en-US" sz="1600" dirty="0" err="1" smtClean="0">
                <a:latin typeface="Courier New" charset="0"/>
              </a:rPr>
              <a:t>printf</a:t>
            </a:r>
            <a:r>
              <a:rPr lang="en-US" sz="1600" dirty="0" smtClean="0">
                <a:latin typeface="Courier New" charset="0"/>
              </a:rPr>
              <a:t>(</a:t>
            </a:r>
            <a:r>
              <a:rPr lang="en-US" sz="1600" dirty="0">
                <a:latin typeface="Courier New" charset="0"/>
              </a:rPr>
              <a:t>" 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endParaRPr lang="en-US" sz="8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</a:t>
            </a:r>
            <a:r>
              <a:rPr lang="en-US" sz="1600" dirty="0" err="1" smtClean="0">
                <a:latin typeface="Courier New" charset="0"/>
              </a:rPr>
              <a:t>printf</a:t>
            </a:r>
            <a:r>
              <a:rPr lang="en-US" sz="1600" dirty="0" smtClean="0">
                <a:latin typeface="Courier New" charset="0"/>
              </a:rPr>
              <a:t>(</a:t>
            </a:r>
            <a:r>
              <a:rPr lang="en-US" sz="1600" dirty="0">
                <a:latin typeface="Courier New" charset="0"/>
              </a:rPr>
              <a:t>"&lt;&gt;");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endParaRPr lang="en-US" sz="8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for 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dot = 1; dot &lt;= (line * 4 - </a:t>
            </a:r>
            <a:r>
              <a:rPr lang="en-US" sz="1600" b="1" dirty="0">
                <a:latin typeface="Courier New" charset="0"/>
              </a:rPr>
              <a:t>4</a:t>
            </a:r>
            <a:r>
              <a:rPr lang="en-US" sz="1600" dirty="0">
                <a:latin typeface="Courier New" charset="0"/>
              </a:rPr>
              <a:t>); dot++)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    </a:t>
            </a:r>
            <a:r>
              <a:rPr lang="en-US" sz="1600" dirty="0" err="1" smtClean="0">
                <a:latin typeface="Courier New" charset="0"/>
              </a:rPr>
              <a:t>printf</a:t>
            </a:r>
            <a:r>
              <a:rPr lang="en-US" sz="1600" dirty="0" smtClean="0">
                <a:latin typeface="Courier New" charset="0"/>
              </a:rPr>
              <a:t>(</a:t>
            </a:r>
            <a:r>
              <a:rPr lang="en-US" sz="1600" dirty="0">
                <a:latin typeface="Courier New" charset="0"/>
              </a:rPr>
              <a:t>".");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endParaRPr lang="en-US" sz="8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</a:t>
            </a:r>
            <a:r>
              <a:rPr lang="en-US" sz="1600" dirty="0" err="1" smtClean="0">
                <a:latin typeface="Courier New" charset="0"/>
              </a:rPr>
              <a:t>printf</a:t>
            </a:r>
            <a:r>
              <a:rPr lang="en-US" sz="1600" dirty="0" smtClean="0">
                <a:latin typeface="Courier New" charset="0"/>
              </a:rPr>
              <a:t>(</a:t>
            </a:r>
            <a:r>
              <a:rPr lang="en-US" sz="1600" dirty="0">
                <a:latin typeface="Courier New" charset="0"/>
              </a:rPr>
              <a:t>"&lt;&gt;");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endParaRPr lang="en-US" sz="8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for 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space = 1; space &lt;= (line * -2 + </a:t>
            </a:r>
            <a:r>
              <a:rPr lang="en-US" sz="1600" b="1" dirty="0">
                <a:latin typeface="Courier New" charset="0"/>
              </a:rPr>
              <a:t>(2*SIZE)</a:t>
            </a:r>
            <a:r>
              <a:rPr lang="en-US" sz="1600" dirty="0">
                <a:latin typeface="Courier New" charset="0"/>
              </a:rPr>
              <a:t>); space++)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    </a:t>
            </a:r>
            <a:r>
              <a:rPr lang="en-US" sz="1600" dirty="0" err="1" smtClean="0">
                <a:latin typeface="Courier New" charset="0"/>
              </a:rPr>
              <a:t>printf</a:t>
            </a:r>
            <a:r>
              <a:rPr lang="en-US" sz="1600" dirty="0" smtClean="0">
                <a:latin typeface="Courier New" charset="0"/>
              </a:rPr>
              <a:t>(</a:t>
            </a:r>
            <a:r>
              <a:rPr lang="en-US" sz="1600" dirty="0">
                <a:latin typeface="Courier New" charset="0"/>
              </a:rPr>
              <a:t>" 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endParaRPr lang="en-US" sz="8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</a:t>
            </a:r>
            <a:r>
              <a:rPr lang="en-US" sz="1600" dirty="0" err="1" smtClean="0">
                <a:latin typeface="Courier New" charset="0"/>
              </a:rPr>
              <a:t>printf</a:t>
            </a:r>
            <a:r>
              <a:rPr lang="en-US" sz="1600" dirty="0" smtClean="0">
                <a:latin typeface="Courier New" charset="0"/>
              </a:rPr>
              <a:t>(</a:t>
            </a:r>
            <a:r>
              <a:rPr lang="en-US" sz="1600" dirty="0">
                <a:latin typeface="Courier New" charset="0"/>
              </a:rPr>
              <a:t>"</a:t>
            </a:r>
            <a:r>
              <a:rPr lang="en-US" sz="1600" dirty="0" smtClean="0">
                <a:latin typeface="Courier New" charset="0"/>
              </a:rPr>
              <a:t>|\n"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41137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4F6228"/>
                </a:solidFill>
                <a:latin typeface="Arial" charset="0"/>
              </a:rPr>
              <a:t>Observations about constant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43000"/>
            <a:ext cx="8915400" cy="5581140"/>
          </a:xfrm>
        </p:spPr>
        <p:txBody>
          <a:bodyPr/>
          <a:lstStyle/>
          <a:p>
            <a:pPr eaLnBrk="1" hangingPunct="1">
              <a:buFont typeface="Marlett" pitchFamily="2" charset="2"/>
              <a:buChar char="8"/>
              <a:defRPr/>
            </a:pPr>
            <a:r>
              <a:rPr lang="en-US" dirty="0" smtClean="0">
                <a:ea typeface="+mn-ea"/>
              </a:rPr>
              <a:t>The constant can change the "intercept" in an expression.</a:t>
            </a:r>
          </a:p>
          <a:p>
            <a:pPr lvl="1" eaLnBrk="1" hangingPunct="1">
              <a:defRPr/>
            </a:pPr>
            <a:r>
              <a:rPr lang="en-US" dirty="0" smtClean="0"/>
              <a:t>Usually the "slope" is unchanged.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sz="1800" dirty="0" err="1" smtClean="0">
                <a:latin typeface="Courier New" charset="0"/>
              </a:rPr>
              <a:t>const</a:t>
            </a:r>
            <a:r>
              <a:rPr lang="en-US" sz="1800" dirty="0" smtClean="0">
                <a:latin typeface="Courier New" charset="0"/>
              </a:rPr>
              <a:t> </a:t>
            </a:r>
            <a:r>
              <a:rPr lang="en-US" sz="1800" dirty="0" err="1" smtClean="0">
                <a:latin typeface="Courier New" charset="0"/>
              </a:rPr>
              <a:t>int</a:t>
            </a:r>
            <a:r>
              <a:rPr lang="en-US" sz="1800" dirty="0" smtClean="0">
                <a:latin typeface="Courier New" charset="0"/>
              </a:rPr>
              <a:t> SIZE = 4;</a:t>
            </a:r>
          </a:p>
          <a:p>
            <a:pPr lvl="1" eaLnBrk="1" hangingPunct="1">
              <a:buFont typeface="Wingdings" charset="2"/>
              <a:buNone/>
              <a:defRPr/>
            </a:pPr>
            <a:endParaRPr lang="en-US" sz="800" dirty="0">
              <a:latin typeface="Courier New" charset="0"/>
            </a:endParaRPr>
          </a:p>
          <a:p>
            <a:pPr lvl="1" eaLnBrk="1" hangingPunct="1">
              <a:buFont typeface="Wingdings" charset="2"/>
              <a:buNone/>
              <a:defRPr/>
            </a:pPr>
            <a:r>
              <a:rPr lang="en-US" sz="1800" dirty="0" smtClean="0">
                <a:latin typeface="Courier New" charset="0"/>
              </a:rPr>
              <a:t>for (int space = 1; space &lt;= (line * </a:t>
            </a:r>
            <a:r>
              <a:rPr lang="en-US" sz="1800" dirty="0" smtClean="0">
                <a:solidFill>
                  <a:srgbClr val="808080"/>
                </a:solidFill>
                <a:latin typeface="Courier New" charset="0"/>
              </a:rPr>
              <a:t>-2</a:t>
            </a:r>
            <a:r>
              <a:rPr lang="en-US" sz="1800" dirty="0" smtClean="0">
                <a:latin typeface="Courier New" charset="0"/>
              </a:rPr>
              <a:t> + </a:t>
            </a:r>
            <a:r>
              <a:rPr lang="en-US" sz="1800" b="1" dirty="0" smtClean="0">
                <a:solidFill>
                  <a:srgbClr val="003399"/>
                </a:solidFill>
                <a:latin typeface="Courier New" charset="0"/>
              </a:rPr>
              <a:t>(2 * SIZE)</a:t>
            </a:r>
            <a:r>
              <a:rPr lang="en-US" sz="1800" dirty="0" smtClean="0">
                <a:latin typeface="Courier New" charset="0"/>
              </a:rPr>
              <a:t>); space++) {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sz="1800" dirty="0" smtClean="0">
                <a:latin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(" ");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sz="1800" dirty="0" smtClean="0">
                <a:latin typeface="Courier New" charset="0"/>
              </a:rPr>
              <a:t>}</a:t>
            </a:r>
            <a:endParaRPr lang="en-US" sz="1700" dirty="0" smtClean="0">
              <a:latin typeface="Courier New" charset="0"/>
            </a:endParaRPr>
          </a:p>
          <a:p>
            <a:pPr eaLnBrk="1" hangingPunct="1">
              <a:buFont typeface="Marlett" pitchFamily="2" charset="2"/>
              <a:buChar char="8"/>
              <a:defRPr/>
            </a:pPr>
            <a:r>
              <a:rPr lang="en-US" dirty="0" smtClean="0">
                <a:ea typeface="+mn-ea"/>
              </a:rPr>
              <a:t>It doesn't replace </a:t>
            </a:r>
            <a:r>
              <a:rPr lang="en-US" i="1" dirty="0" smtClean="0">
                <a:ea typeface="+mn-ea"/>
              </a:rPr>
              <a:t>every </a:t>
            </a:r>
            <a:r>
              <a:rPr lang="en-US" dirty="0" smtClean="0">
                <a:ea typeface="+mn-ea"/>
              </a:rPr>
              <a:t>occurrence of the original value.</a:t>
            </a:r>
          </a:p>
          <a:p>
            <a:pPr lvl="1" eaLnBrk="1" hangingPunct="1">
              <a:buFont typeface="Wingdings" charset="2"/>
              <a:buNone/>
              <a:defRPr/>
            </a:pPr>
            <a:endParaRPr lang="en-US" sz="800" dirty="0" smtClean="0">
              <a:latin typeface="Courier New" charset="0"/>
            </a:endParaRPr>
          </a:p>
          <a:p>
            <a:pPr lvl="1" eaLnBrk="1" hangingPunct="1">
              <a:buFont typeface="Wingdings" charset="2"/>
              <a:buNone/>
              <a:defRPr/>
            </a:pPr>
            <a:r>
              <a:rPr lang="en-US" sz="1800" dirty="0" smtClean="0">
                <a:latin typeface="Courier New" charset="0"/>
              </a:rPr>
              <a:t>for (int dot = 1; dot &lt;= (line * </a:t>
            </a:r>
            <a:r>
              <a:rPr lang="en-US" sz="1800" b="1" dirty="0" smtClean="0">
                <a:solidFill>
                  <a:srgbClr val="808080"/>
                </a:solidFill>
                <a:latin typeface="Courier New" charset="0"/>
              </a:rPr>
              <a:t>4</a:t>
            </a:r>
            <a:r>
              <a:rPr lang="en-US" sz="1800" dirty="0" smtClean="0">
                <a:latin typeface="Courier New" charset="0"/>
              </a:rPr>
              <a:t> - </a:t>
            </a:r>
            <a:r>
              <a:rPr lang="en-US" sz="1800" b="1" dirty="0" smtClean="0">
                <a:solidFill>
                  <a:srgbClr val="808080"/>
                </a:solidFill>
                <a:latin typeface="Courier New" charset="0"/>
              </a:rPr>
              <a:t>4</a:t>
            </a:r>
            <a:r>
              <a:rPr lang="en-US" sz="1800" dirty="0" smtClean="0">
                <a:latin typeface="Courier New" charset="0"/>
              </a:rPr>
              <a:t>); dot++) {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sz="1800" dirty="0" smtClean="0">
                <a:latin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</a:rPr>
              <a:t>printf</a:t>
            </a:r>
            <a:r>
              <a:rPr lang="en-US" sz="1800" dirty="0" smtClean="0">
                <a:latin typeface="Courier New" charset="0"/>
              </a:rPr>
              <a:t>(".");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sz="1800" dirty="0" smtClean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20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81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Think about this</a:t>
            </a:r>
            <a:endParaRPr lang="en-US" dirty="0">
              <a:latin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43000"/>
            <a:ext cx="4419600" cy="5105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Create a program to produce the following ASCII art rocket</a:t>
            </a:r>
          </a:p>
          <a:p>
            <a:pPr eaLnBrk="1" hangingPunct="1"/>
            <a:r>
              <a:rPr lang="en-US">
                <a:latin typeface="Arial" charset="0"/>
              </a:rPr>
              <a:t>SIZE = 3 for the rocket to the right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8150"/>
            <a:ext cx="2352675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9114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572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SIZE = 4 Rocket</a:t>
            </a:r>
            <a:br>
              <a:rPr lang="en-US">
                <a:latin typeface="Arial" charset="0"/>
              </a:rPr>
            </a:br>
            <a:endParaRPr lang="en-US">
              <a:latin typeface="Arial" charset="0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388"/>
            <a:ext cx="2438400" cy="657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7561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"/>
            <a:ext cx="2176463" cy="665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457200" y="990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4400">
                <a:solidFill>
                  <a:srgbClr val="FF0000"/>
                </a:solidFill>
              </a:rPr>
              <a:t>SIZE = 5 Rocket</a:t>
            </a:r>
            <a:br>
              <a:rPr lang="en-US" sz="4400">
                <a:solidFill>
                  <a:srgbClr val="FF0000"/>
                </a:solidFill>
              </a:rPr>
            </a:br>
            <a:endParaRPr 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9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F6228"/>
                </a:solidFill>
                <a:latin typeface="Arial" charset="0"/>
              </a:rPr>
              <a:t>Q</a:t>
            </a:r>
            <a:r>
              <a:rPr lang="en-US" b="1" dirty="0" smtClean="0">
                <a:solidFill>
                  <a:srgbClr val="4F6228"/>
                </a:solidFill>
                <a:latin typeface="Arial" charset="0"/>
              </a:rPr>
              <a:t>uestion</a:t>
            </a:r>
            <a:endParaRPr lang="en-US" b="1" dirty="0">
              <a:solidFill>
                <a:srgbClr val="4F6228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arlett" pitchFamily="2" charset="2"/>
              <a:buChar char="8"/>
              <a:defRPr/>
            </a:pPr>
            <a:r>
              <a:rPr lang="en-US" dirty="0" smtClean="0">
                <a:ea typeface="+mn-ea"/>
              </a:rPr>
              <a:t>What does 5! equal?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ea typeface="+mn-ea"/>
              </a:rPr>
              <a:t>5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ea typeface="+mn-ea"/>
              </a:rPr>
              <a:t>10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ea typeface="+mn-ea"/>
              </a:rPr>
              <a:t>32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ea typeface="+mn-ea"/>
              </a:rPr>
              <a:t>120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ea typeface="+mn-ea"/>
              </a:rPr>
              <a:t>a lot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7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F6228"/>
                </a:solidFill>
                <a:latin typeface="Arial" charset="0"/>
              </a:rPr>
              <a:t>Q</a:t>
            </a:r>
            <a:r>
              <a:rPr lang="en-US" b="1" dirty="0" smtClean="0">
                <a:solidFill>
                  <a:srgbClr val="4F6228"/>
                </a:solidFill>
                <a:latin typeface="Arial" charset="0"/>
              </a:rPr>
              <a:t>uestion</a:t>
            </a:r>
            <a:endParaRPr lang="en-US" b="1" dirty="0">
              <a:solidFill>
                <a:srgbClr val="4F6228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arlett" pitchFamily="2" charset="2"/>
              <a:buChar char="8"/>
              <a:defRPr/>
            </a:pPr>
            <a:r>
              <a:rPr lang="en-US" dirty="0" smtClean="0">
                <a:ea typeface="+mn-ea"/>
              </a:rPr>
              <a:t>Which of the following is closest to the value that overflows the int data type when calculating N!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ea typeface="+mn-ea"/>
              </a:rPr>
              <a:t>1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ea typeface="+mn-ea"/>
              </a:rPr>
              <a:t>15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ea typeface="+mn-ea"/>
              </a:rPr>
              <a:t>60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ea typeface="+mn-ea"/>
              </a:rPr>
              <a:t>100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ea typeface="+mn-ea"/>
              </a:rPr>
              <a:t>1000</a:t>
            </a:r>
          </a:p>
          <a:p>
            <a:pPr marL="514350" indent="-514350">
              <a:buFont typeface="+mj-lt"/>
              <a:buAutoNum type="alphaUcPeriod"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708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7050" y="20638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Drawing complex figures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923925"/>
            <a:ext cx="8686800" cy="5105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Use nested </a:t>
            </a:r>
            <a:r>
              <a:rPr lang="en-US">
                <a:latin typeface="Courier New" charset="0"/>
              </a:rPr>
              <a:t>for</a:t>
            </a:r>
            <a:r>
              <a:rPr lang="en-US">
                <a:latin typeface="Arial" charset="0"/>
              </a:rPr>
              <a:t> loops to produce the following output.</a:t>
            </a:r>
          </a:p>
          <a:p>
            <a:pPr lvl="1"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Why draw ASCII art?</a:t>
            </a:r>
          </a:p>
          <a:p>
            <a:pPr lvl="1" eaLnBrk="1" hangingPunct="1"/>
            <a:r>
              <a:rPr lang="en-US">
                <a:latin typeface="Arial" charset="0"/>
              </a:rPr>
              <a:t>Real graphics require more finesse</a:t>
            </a:r>
          </a:p>
          <a:p>
            <a:pPr lvl="1" eaLnBrk="1" hangingPunct="1"/>
            <a:r>
              <a:rPr lang="en-US">
                <a:latin typeface="Arial" charset="0"/>
              </a:rPr>
              <a:t>ASCII art has complex patterns</a:t>
            </a:r>
          </a:p>
          <a:p>
            <a:pPr lvl="1" eaLnBrk="1" hangingPunct="1"/>
            <a:r>
              <a:rPr lang="en-US">
                <a:latin typeface="Arial" charset="0"/>
              </a:rPr>
              <a:t>Can focus on the algorithms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715000" y="3503613"/>
            <a:ext cx="30416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143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#================#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#================#</a:t>
            </a:r>
          </a:p>
        </p:txBody>
      </p:sp>
    </p:spTree>
    <p:extLst>
      <p:ext uri="{BB962C8B-B14F-4D97-AF65-F5344CB8AC3E}">
        <p14:creationId xmlns:p14="http://schemas.microsoft.com/office/powerpoint/2010/main" val="2330087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638"/>
            <a:ext cx="8229600" cy="893762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Development strategy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914400"/>
            <a:ext cx="8534400" cy="5105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sz="2800" dirty="0">
                <a:latin typeface="Arial" charset="0"/>
              </a:rPr>
              <a:t>Recommendations for managing complexity:</a:t>
            </a:r>
          </a:p>
          <a:p>
            <a:pPr lvl="1" eaLnBrk="1" hangingPunct="1">
              <a:lnSpc>
                <a:spcPct val="110000"/>
              </a:lnSpc>
              <a:buFont typeface="Wingdings 2" charset="0"/>
              <a:buNone/>
            </a:pPr>
            <a:r>
              <a:rPr lang="en-US" sz="2400" dirty="0">
                <a:latin typeface="Arial" charset="0"/>
              </a:rPr>
              <a:t>1. Design the program  (think about steps or methods needed).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dirty="0">
                <a:latin typeface="Arial" charset="0"/>
              </a:rPr>
              <a:t>write an English description of steps required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dirty="0">
                <a:latin typeface="Arial" charset="0"/>
              </a:rPr>
              <a:t>use this description to decide the methods</a:t>
            </a:r>
          </a:p>
          <a:p>
            <a:pPr lvl="2" eaLnBrk="1" hangingPunct="1">
              <a:lnSpc>
                <a:spcPct val="110000"/>
              </a:lnSpc>
            </a:pP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110000"/>
              </a:lnSpc>
              <a:buFont typeface="Wingdings 2" charset="0"/>
              <a:buNone/>
            </a:pPr>
            <a:r>
              <a:rPr lang="en-US" sz="2400" dirty="0">
                <a:latin typeface="Arial" charset="0"/>
              </a:rPr>
              <a:t>2. Create a table for patterns of characters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dirty="0">
                <a:latin typeface="Arial" charset="0"/>
              </a:rPr>
              <a:t>use tables to write your </a:t>
            </a:r>
            <a:r>
              <a:rPr lang="en-US" sz="2000" dirty="0">
                <a:latin typeface="Courier New" charset="0"/>
              </a:rPr>
              <a:t>for</a:t>
            </a:r>
            <a:r>
              <a:rPr lang="en-US" sz="2000" dirty="0">
                <a:latin typeface="Arial" charset="0"/>
              </a:rPr>
              <a:t> loops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64250" y="3476625"/>
            <a:ext cx="30416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143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#================#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#================#</a:t>
            </a:r>
          </a:p>
        </p:txBody>
      </p:sp>
    </p:spTree>
    <p:extLst>
      <p:ext uri="{BB962C8B-B14F-4D97-AF65-F5344CB8AC3E}">
        <p14:creationId xmlns:p14="http://schemas.microsoft.com/office/powerpoint/2010/main" val="32700681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1. Pseudo-code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>
                <a:latin typeface="Arial" charset="0"/>
              </a:rPr>
              <a:t>pseudo-code</a:t>
            </a:r>
            <a:r>
              <a:rPr lang="en-US">
                <a:latin typeface="Arial" charset="0"/>
              </a:rPr>
              <a:t>: An English description of an algorithm.</a:t>
            </a:r>
          </a:p>
          <a:p>
            <a:pPr lvl="1"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Example: Drawing a 12 wide by 7 tall box of stars</a:t>
            </a:r>
            <a:br>
              <a:rPr lang="en-US">
                <a:latin typeface="Arial" charset="0"/>
              </a:rPr>
            </a:br>
            <a:endParaRPr lang="en-US" sz="900">
              <a:latin typeface="Courier New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i="1">
                <a:latin typeface="Arial" charset="0"/>
              </a:rPr>
              <a:t>	</a:t>
            </a:r>
            <a:r>
              <a:rPr lang="en-US" sz="1800" i="1">
                <a:latin typeface="Arial" charset="0"/>
              </a:rPr>
              <a:t>print 12 stars.</a:t>
            </a:r>
          </a:p>
          <a:p>
            <a:pPr lvl="1" eaLnBrk="1" hangingPunct="1">
              <a:buFont typeface="Wingdings" charset="0"/>
              <a:buNone/>
            </a:pPr>
            <a:r>
              <a:rPr lang="en-US" sz="1800" i="1">
                <a:latin typeface="Arial" charset="0"/>
              </a:rPr>
              <a:t>	for (each of 5 lines) {</a:t>
            </a:r>
          </a:p>
          <a:p>
            <a:pPr lvl="1" eaLnBrk="1" hangingPunct="1">
              <a:buFont typeface="Wingdings" charset="0"/>
              <a:buNone/>
            </a:pPr>
            <a:r>
              <a:rPr lang="en-US" sz="1800" i="1">
                <a:latin typeface="Arial" charset="0"/>
              </a:rPr>
              <a:t>	    print a star.</a:t>
            </a:r>
          </a:p>
          <a:p>
            <a:pPr lvl="1" eaLnBrk="1" hangingPunct="1">
              <a:buFont typeface="Wingdings" charset="0"/>
              <a:buNone/>
            </a:pPr>
            <a:r>
              <a:rPr lang="en-US" sz="1800" i="1">
                <a:latin typeface="Arial" charset="0"/>
              </a:rPr>
              <a:t>	    print 10 spaces.</a:t>
            </a:r>
          </a:p>
          <a:p>
            <a:pPr lvl="1" eaLnBrk="1" hangingPunct="1">
              <a:buFont typeface="Wingdings" charset="0"/>
              <a:buNone/>
            </a:pPr>
            <a:r>
              <a:rPr lang="en-US" sz="1800" i="1">
                <a:latin typeface="Arial" charset="0"/>
              </a:rPr>
              <a:t>	    print a star.</a:t>
            </a:r>
          </a:p>
          <a:p>
            <a:pPr lvl="1" eaLnBrk="1" hangingPunct="1">
              <a:buFont typeface="Wingdings" charset="0"/>
              <a:buNone/>
            </a:pPr>
            <a:r>
              <a:rPr lang="en-US" sz="1800" i="1">
                <a:latin typeface="Arial" charset="0"/>
              </a:rPr>
              <a:t>	}</a:t>
            </a:r>
          </a:p>
          <a:p>
            <a:pPr lvl="1" eaLnBrk="1" hangingPunct="1">
              <a:buFont typeface="Wingdings" charset="0"/>
              <a:buNone/>
            </a:pPr>
            <a:r>
              <a:rPr lang="en-US" sz="1800" i="1">
                <a:latin typeface="Arial" charset="0"/>
              </a:rPr>
              <a:t>	print 12 stars.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715000" y="3505200"/>
            <a:ext cx="21336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************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*          *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*          *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*          *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*          *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*          *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************</a:t>
            </a:r>
          </a:p>
        </p:txBody>
      </p:sp>
    </p:spTree>
    <p:extLst>
      <p:ext uri="{BB962C8B-B14F-4D97-AF65-F5344CB8AC3E}">
        <p14:creationId xmlns:p14="http://schemas.microsoft.com/office/powerpoint/2010/main" val="42270430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Pseudo-code algorithm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00175"/>
            <a:ext cx="8686800" cy="5105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1. Line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dirty="0">
                <a:latin typeface="Courier New" charset="0"/>
              </a:rPr>
              <a:t>#</a:t>
            </a:r>
            <a:r>
              <a:rPr lang="en-US" dirty="0">
                <a:latin typeface="Arial" charset="0"/>
              </a:rPr>
              <a:t> , 16 </a:t>
            </a:r>
            <a:r>
              <a:rPr lang="en-US" dirty="0">
                <a:latin typeface="Courier New" charset="0"/>
              </a:rPr>
              <a:t>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Courier New" charset="0"/>
              </a:rPr>
              <a:t>#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3399"/>
                </a:solidFill>
                <a:latin typeface="Arial" charset="0"/>
              </a:rPr>
              <a:t>2. Top half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sz="1800" dirty="0">
                <a:solidFill>
                  <a:srgbClr val="003399"/>
                </a:solidFill>
                <a:latin typeface="Courier New" charset="0"/>
              </a:rPr>
              <a:t>|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spaces (decreasing)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sz="1800" dirty="0">
                <a:solidFill>
                  <a:srgbClr val="003399"/>
                </a:solidFill>
                <a:latin typeface="Courier New" charset="0"/>
              </a:rPr>
              <a:t>&lt;&gt;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dots (increasing)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sz="1800" dirty="0">
                <a:solidFill>
                  <a:srgbClr val="003399"/>
                </a:solidFill>
                <a:latin typeface="Courier New" charset="0"/>
              </a:rPr>
              <a:t>&lt;&gt;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spaces (same as above)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sz="1800" dirty="0">
                <a:solidFill>
                  <a:srgbClr val="003399"/>
                </a:solidFill>
                <a:latin typeface="Courier New" charset="0"/>
              </a:rPr>
              <a:t>|</a:t>
            </a:r>
            <a:endParaRPr lang="en-US" sz="1600" dirty="0">
              <a:solidFill>
                <a:srgbClr val="003399"/>
              </a:solidFill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3. Bottom half (top half upside-down)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4. Line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dirty="0">
                <a:latin typeface="Courier New" charset="0"/>
              </a:rPr>
              <a:t>#</a:t>
            </a:r>
            <a:r>
              <a:rPr lang="en-US" dirty="0">
                <a:latin typeface="Arial" charset="0"/>
              </a:rPr>
              <a:t> , 16 </a:t>
            </a:r>
            <a:r>
              <a:rPr lang="en-US" dirty="0">
                <a:latin typeface="Courier New" charset="0"/>
              </a:rPr>
              <a:t>=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Courier New" charset="0"/>
              </a:rPr>
              <a:t>#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638800" y="1219200"/>
            <a:ext cx="30416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1430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#================#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rgbClr val="003399"/>
                </a:solidFill>
                <a:latin typeface="Courier New" charset="0"/>
                <a:cs typeface="Times New Roman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rgbClr val="003399"/>
                </a:solidFill>
                <a:latin typeface="Courier New" charset="0"/>
                <a:cs typeface="Times New Roman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rgbClr val="003399"/>
                </a:solidFill>
                <a:latin typeface="Courier New" charset="0"/>
                <a:cs typeface="Times New Roman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rgbClr val="003399"/>
                </a:solidFill>
                <a:latin typeface="Courier New" charset="0"/>
                <a:cs typeface="Times New Roman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|&lt;&gt;............&lt;&gt;|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&lt;&gt;........&lt;&gt;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&lt;&gt;....&lt;&gt;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|      &lt;&gt;&lt;&gt;      |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Times New Roman" charset="0"/>
              </a:rPr>
              <a:t>#================#</a:t>
            </a:r>
          </a:p>
        </p:txBody>
      </p:sp>
    </p:spTree>
    <p:extLst>
      <p:ext uri="{BB962C8B-B14F-4D97-AF65-F5344CB8AC3E}">
        <p14:creationId xmlns:p14="http://schemas.microsoft.com/office/powerpoint/2010/main" val="2677820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Methods from </a:t>
            </a:r>
            <a:r>
              <a:rPr lang="en-US" b="1" dirty="0" err="1">
                <a:solidFill>
                  <a:srgbClr val="4F6228"/>
                </a:solidFill>
                <a:latin typeface="Arial" charset="0"/>
              </a:rPr>
              <a:t>pseudocode</a:t>
            </a:r>
            <a:endParaRPr lang="en-US" b="1" dirty="0">
              <a:solidFill>
                <a:srgbClr val="4F6228"/>
              </a:solidFill>
              <a:latin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endParaRPr lang="en-US" sz="16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 smtClean="0">
                <a:latin typeface="Courier New" charset="0"/>
              </a:rPr>
              <a:t>int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>
                <a:latin typeface="Courier New" charset="0"/>
              </a:rPr>
              <a:t>main</a:t>
            </a:r>
            <a:r>
              <a:rPr lang="en-US" sz="1600" dirty="0" smtClean="0">
                <a:latin typeface="Courier New" charset="0"/>
              </a:rPr>
              <a:t>() </a:t>
            </a:r>
            <a:r>
              <a:rPr lang="en-US" sz="1600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line();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</a:t>
            </a:r>
            <a:r>
              <a:rPr lang="en-US" sz="1600" dirty="0" err="1">
                <a:latin typeface="Courier New" charset="0"/>
              </a:rPr>
              <a:t>topHalf</a:t>
            </a:r>
            <a:r>
              <a:rPr lang="en-US" sz="1600" dirty="0">
                <a:latin typeface="Courier New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</a:t>
            </a:r>
            <a:r>
              <a:rPr lang="en-US" sz="1600" dirty="0" err="1">
                <a:latin typeface="Courier New" charset="0"/>
              </a:rPr>
              <a:t>bottomHalf</a:t>
            </a:r>
            <a:r>
              <a:rPr lang="en-US" sz="1600" dirty="0">
                <a:latin typeface="Courier New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line();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endParaRPr lang="en-US" sz="16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smtClean="0">
                <a:latin typeface="Courier New" charset="0"/>
              </a:rPr>
              <a:t>void </a:t>
            </a:r>
            <a:r>
              <a:rPr lang="en-US" sz="1600" dirty="0" err="1">
                <a:latin typeface="Courier New" charset="0"/>
              </a:rPr>
              <a:t>topHalf</a:t>
            </a:r>
            <a:r>
              <a:rPr lang="en-US" sz="1600" dirty="0">
                <a:latin typeface="Courier New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for 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line = 1; line &lt;= 4; line++)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    </a:t>
            </a:r>
            <a:r>
              <a:rPr lang="en-US" sz="1600" b="1" dirty="0">
                <a:solidFill>
                  <a:srgbClr val="008080"/>
                </a:solidFill>
                <a:latin typeface="Courier New" charset="0"/>
              </a:rPr>
              <a:t>// contents of each line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endParaRPr lang="en-US" sz="16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smtClean="0">
                <a:latin typeface="Courier New" charset="0"/>
              </a:rPr>
              <a:t>void </a:t>
            </a:r>
            <a:r>
              <a:rPr lang="en-US" sz="1600" dirty="0" err="1">
                <a:latin typeface="Courier New" charset="0"/>
              </a:rPr>
              <a:t>bottomHalf</a:t>
            </a:r>
            <a:r>
              <a:rPr lang="en-US" sz="1600" dirty="0">
                <a:latin typeface="Courier New" charset="0"/>
              </a:rPr>
              <a:t>()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for 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line = 1; line &lt;= 4; line++)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    </a:t>
            </a:r>
            <a:r>
              <a:rPr lang="en-US" sz="1600" b="1" dirty="0">
                <a:solidFill>
                  <a:srgbClr val="008080"/>
                </a:solidFill>
                <a:latin typeface="Courier New" charset="0"/>
              </a:rPr>
              <a:t>// contents of each line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smtClean="0">
                <a:latin typeface="Courier New" charset="0"/>
              </a:rPr>
              <a:t>void </a:t>
            </a:r>
            <a:r>
              <a:rPr lang="en-US" sz="1600" dirty="0">
                <a:latin typeface="Courier New" charset="0"/>
              </a:rPr>
              <a:t>line() 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    </a:t>
            </a:r>
            <a:r>
              <a:rPr lang="en-US" sz="1600" b="1" dirty="0">
                <a:solidFill>
                  <a:srgbClr val="008080"/>
                </a:solidFill>
                <a:latin typeface="Courier New" charset="0"/>
              </a:rPr>
              <a:t>// ...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charset="0"/>
              <a:buNone/>
            </a:pPr>
            <a:endParaRPr lang="en-US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456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3044</Words>
  <Application>Microsoft Macintosh PowerPoint</Application>
  <PresentationFormat>On-screen Show (4:3)</PresentationFormat>
  <Paragraphs>528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Office Theme</vt:lpstr>
      <vt:lpstr>Default Design</vt:lpstr>
      <vt:lpstr>1_Default Design</vt:lpstr>
      <vt:lpstr>2_Default Design</vt:lpstr>
      <vt:lpstr>Loops, Figures and Constants: Dealing with Complexity Topic 6</vt:lpstr>
      <vt:lpstr>Question</vt:lpstr>
      <vt:lpstr>Question</vt:lpstr>
      <vt:lpstr>Question</vt:lpstr>
      <vt:lpstr>Drawing complex figures</vt:lpstr>
      <vt:lpstr>Development strategy</vt:lpstr>
      <vt:lpstr>1. Pseudo-code</vt:lpstr>
      <vt:lpstr>Pseudo-code algorithm</vt:lpstr>
      <vt:lpstr>Methods from pseudocode</vt:lpstr>
      <vt:lpstr>2. Tables</vt:lpstr>
      <vt:lpstr>3. Writing the code</vt:lpstr>
      <vt:lpstr>Partial solution</vt:lpstr>
      <vt:lpstr>Class constants and scope</vt:lpstr>
      <vt:lpstr>Scaling the mirror</vt:lpstr>
      <vt:lpstr>Limitations of variables</vt:lpstr>
      <vt:lpstr>Scope</vt:lpstr>
      <vt:lpstr>Scope implications</vt:lpstr>
      <vt:lpstr>Constants and figures</vt:lpstr>
      <vt:lpstr>Repetitive figure code</vt:lpstr>
      <vt:lpstr>Adding a Constant</vt:lpstr>
      <vt:lpstr>Complex figure w/ constant</vt:lpstr>
      <vt:lpstr>Using a constant</vt:lpstr>
      <vt:lpstr>Loop tables and constant</vt:lpstr>
      <vt:lpstr>Partial solution</vt:lpstr>
      <vt:lpstr>Observations about constant</vt:lpstr>
      <vt:lpstr>Think about this</vt:lpstr>
      <vt:lpstr>SIZE = 4 Rocket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Figures and Constants: Dealing with Complexity Topic 6</dc:title>
  <dc:creator>Microsoft Office User</dc:creator>
  <cp:lastModifiedBy>Microsoft Office User</cp:lastModifiedBy>
  <cp:revision>7</cp:revision>
  <dcterms:created xsi:type="dcterms:W3CDTF">2017-07-07T22:56:51Z</dcterms:created>
  <dcterms:modified xsi:type="dcterms:W3CDTF">2017-09-10T19:26:36Z</dcterms:modified>
</cp:coreProperties>
</file>