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2"/>
  </p:notesMasterIdLst>
  <p:sldIdLst>
    <p:sldId id="256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03" r:id="rId18"/>
    <p:sldId id="302" r:id="rId19"/>
    <p:sldId id="271" r:id="rId20"/>
    <p:sldId id="272" r:id="rId21"/>
    <p:sldId id="273" r:id="rId22"/>
    <p:sldId id="284" r:id="rId23"/>
    <p:sldId id="274" r:id="rId24"/>
    <p:sldId id="275" r:id="rId25"/>
    <p:sldId id="276" r:id="rId26"/>
    <p:sldId id="300" r:id="rId27"/>
    <p:sldId id="277" r:id="rId28"/>
    <p:sldId id="278" r:id="rId29"/>
    <p:sldId id="279" r:id="rId30"/>
    <p:sldId id="280" r:id="rId31"/>
    <p:sldId id="281" r:id="rId32"/>
    <p:sldId id="293" r:id="rId33"/>
    <p:sldId id="282" r:id="rId34"/>
    <p:sldId id="283" r:id="rId35"/>
    <p:sldId id="285" r:id="rId36"/>
    <p:sldId id="286" r:id="rId37"/>
    <p:sldId id="287" r:id="rId38"/>
    <p:sldId id="288" r:id="rId39"/>
    <p:sldId id="294" r:id="rId40"/>
    <p:sldId id="289" r:id="rId41"/>
    <p:sldId id="299" r:id="rId42"/>
    <p:sldId id="301" r:id="rId43"/>
    <p:sldId id="290" r:id="rId44"/>
    <p:sldId id="291" r:id="rId45"/>
    <p:sldId id="292" r:id="rId46"/>
    <p:sldId id="295" r:id="rId47"/>
    <p:sldId id="296" r:id="rId48"/>
    <p:sldId id="297" r:id="rId49"/>
    <p:sldId id="298" r:id="rId50"/>
    <p:sldId id="30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5"/>
    <p:restoredTop sz="85910"/>
  </p:normalViewPr>
  <p:slideViewPr>
    <p:cSldViewPr snapToGrid="0" snapToObjects="1">
      <p:cViewPr>
        <p:scale>
          <a:sx n="97" d="100"/>
          <a:sy n="97" d="100"/>
        </p:scale>
        <p:origin x="7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F2206-898E-5544-A8C3-0DD145029E4E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8B99-CBD7-1441-AAE7-92E3F949A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7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index</a:t>
            </a:r>
            <a:r>
              <a:rPr lang="en-US" baseline="0" dirty="0" smtClean="0"/>
              <a:t> bounds checking</a:t>
            </a:r>
          </a:p>
          <a:p>
            <a:r>
              <a:rPr lang="en-US" baseline="0" dirty="0" smtClean="0"/>
              <a:t>size must be constant in C89. Starting in C99 can be determined at run-time, must be an 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8B83338-E5C1-2D4E-A3AC-B1D2063AF2DC}" type="slidenum">
              <a:rPr lang="en-US" sz="1100"/>
              <a:pPr eaLnBrk="1" hangingPunct="1"/>
              <a:t>22</a:t>
            </a:fld>
            <a:endParaRPr lang="en-US" sz="11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0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r>
              <a:rPr lang="en-US" dirty="0" smtClean="0"/>
              <a:t> compares strings </a:t>
            </a:r>
            <a:r>
              <a:rPr lang="en-US" dirty="0" err="1" smtClean="0"/>
              <a:t>lexographically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95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never put an array on the left side of an assignment. More about this later. </a:t>
            </a:r>
          </a:p>
          <a:p>
            <a:r>
              <a:rPr lang="en-US" dirty="0" smtClean="0"/>
              <a:t>Doesn't work: str2 = "</a:t>
            </a:r>
            <a:r>
              <a:rPr lang="en-US" dirty="0" err="1" smtClean="0"/>
              <a:t>abcd</a:t>
            </a:r>
            <a:r>
              <a:rPr lang="en-US" dirty="0" smtClean="0"/>
              <a:t>";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5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Notes: change </a:t>
            </a:r>
            <a:r>
              <a:rPr lang="en-US" dirty="0" err="1" smtClean="0"/>
              <a:t>strncat</a:t>
            </a:r>
            <a:r>
              <a:rPr lang="en-US" dirty="0" smtClean="0"/>
              <a:t>() call to </a:t>
            </a:r>
            <a:r>
              <a:rPr lang="en-US" dirty="0" err="1" smtClean="0"/>
              <a:t>strcat</a:t>
            </a:r>
            <a:r>
              <a:rPr lang="en-US" dirty="0" smtClean="0"/>
              <a:t>(str1, str2)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smtClean="0"/>
              <a:t>run-time</a:t>
            </a:r>
            <a:r>
              <a:rPr lang="en-US" baseline="0" smtClean="0"/>
              <a:t> error</a:t>
            </a:r>
          </a:p>
          <a:p>
            <a:r>
              <a:rPr lang="en-US" baseline="0" smtClean="0"/>
              <a:t>NULL pointer is guaranteed to compare equal to 0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abs(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x): returns absolute value of an 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card is 2, ..., 10, the value will be converted to an int and printed. If it's a J, Q, K, or A, it will not.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8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atoi</a:t>
            </a:r>
            <a:r>
              <a:rPr lang="en-US" dirty="0" smtClean="0"/>
              <a:t>()</a:t>
            </a:r>
          </a:p>
          <a:p>
            <a:r>
              <a:rPr lang="en-US" dirty="0" smtClean="0"/>
              <a:t>Note that loop</a:t>
            </a:r>
            <a:r>
              <a:rPr lang="en-US" baseline="0" dirty="0" smtClean="0"/>
              <a:t> update increments by </a:t>
            </a:r>
            <a:r>
              <a:rPr lang="en-US" baseline="0" smtClean="0"/>
              <a:t>2.</a:t>
            </a:r>
          </a:p>
          <a:p>
            <a:r>
              <a:rPr lang="en-US" baseline="0" smtClean="0"/>
              <a:t>First loop creates nums[4] containing 0-3</a:t>
            </a:r>
          </a:p>
          <a:p>
            <a:r>
              <a:rPr lang="en-US" baseline="0" smtClean="0"/>
              <a:t>Second loop prints nums[0], nums[2], i.e., 0 and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</a:t>
            </a:r>
            <a:r>
              <a:rPr lang="en-US" baseline="0" dirty="0" smtClean="0"/>
              <a:t> for "structured data type"</a:t>
            </a:r>
          </a:p>
          <a:p>
            <a:r>
              <a:rPr lang="en-US" baseline="0" dirty="0" smtClean="0"/>
              <a:t>Bundle set of data into a single thing called a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1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Passing a structure to a function or returning a struct both require making a copy of all fields in the structure.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96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out of bounds checking (example)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size – must be constant in ANSI C, can be variable expression (which is an </a:t>
            </a:r>
            <a:r>
              <a:rPr lang="en-US" dirty="0" err="1" smtClean="0"/>
              <a:t>int</a:t>
            </a:r>
            <a:r>
              <a:rPr lang="en-US" dirty="0" smtClean="0"/>
              <a:t>) in C99</a:t>
            </a:r>
            <a:r>
              <a:rPr lang="en-US" baseline="0" dirty="0" smtClean="0"/>
              <a:t> and beyond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C6D40A9-8441-CF4D-AE62-95E7DF7A12E5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02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Valid index values: 0 to array's length - 1</a:t>
            </a:r>
            <a:endParaRPr lang="en-US" dirty="0">
              <a:latin typeface="Times New Roman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02756" indent="-270291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/>
            <a:fld id="{4FFA2E86-4065-704D-9393-5E1D2071DD76}" type="slidenum">
              <a:rPr lang="en-US" sz="1200">
                <a:cs typeface="Times New Roman" charset="0"/>
              </a:rPr>
              <a:pPr eaLnBrk="0" hangingPunct="0"/>
              <a:t>10</a:t>
            </a:fld>
            <a:endParaRPr lang="en-US" sz="120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1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r>
              <a:rPr lang="en-US" baseline="0" dirty="0" smtClean="0"/>
              <a:t> not automatically initialized to 0 unless they are global. </a:t>
            </a:r>
          </a:p>
          <a:p>
            <a:r>
              <a:rPr lang="en-US" baseline="0" dirty="0" err="1" smtClean="0"/>
              <a:t>sizeof</a:t>
            </a:r>
            <a:r>
              <a:rPr lang="en-US" baseline="0" dirty="0" smtClean="0"/>
              <a:t>(a) is # of bytes occupied by array (in our example, 10*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))</a:t>
            </a:r>
          </a:p>
          <a:p>
            <a:r>
              <a:rPr lang="en-US" baseline="0" dirty="0" err="1" smtClean="0"/>
              <a:t>sizeof</a:t>
            </a:r>
            <a:r>
              <a:rPr lang="en-US" baseline="0" dirty="0" smtClean="0"/>
              <a:t>(a[0]) is just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So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(a)/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(a[0[) is the size of the array or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 length field .length in C. a.length doesn't work (it does in Java)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C8B99-CBD7-1441-AAE7-92E3F949AA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9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 about char type and </a:t>
            </a:r>
            <a:r>
              <a:rPr lang="en-US" dirty="0" err="1" smtClean="0"/>
              <a:t>ctype.h</a:t>
            </a:r>
            <a:r>
              <a:rPr lang="en-US" dirty="0" smtClean="0"/>
              <a:t> functions in textbook.</a:t>
            </a:r>
            <a:r>
              <a:rPr lang="en-US" baseline="0" dirty="0" smtClean="0"/>
              <a:t> More in recitation.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7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 doesn't support strings – it's lower level than other languages. Though extension libraries do give you string</a:t>
            </a:r>
            <a:r>
              <a:rPr lang="en-US" baseline="0" dirty="0" smtClean="0"/>
              <a:t> functions. </a:t>
            </a:r>
            <a:endParaRPr lang="en-US" dirty="0" smtClean="0"/>
          </a:p>
          <a:p>
            <a:r>
              <a:rPr lang="en-US" dirty="0" smtClean="0"/>
              <a:t>Instead:</a:t>
            </a:r>
            <a:r>
              <a:rPr lang="en-US" baseline="0" dirty="0" smtClean="0"/>
              <a:t> array of characters</a:t>
            </a:r>
          </a:p>
          <a:p>
            <a:r>
              <a:rPr lang="en-US" baseline="0" dirty="0" smtClean="0"/>
              <a:t>C doesn't track length of string. The sentinel character \0 at end tells you when end of char array is reached. </a:t>
            </a:r>
          </a:p>
          <a:p>
            <a:r>
              <a:rPr lang="en-US" baseline="0" dirty="0" smtClean="0"/>
              <a:t>Make array big enough to include \0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73261D-5E80-6B40-BB82-219201DE94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4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2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5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20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6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527E4-78CB-DF4D-924E-6377675EC66A}" type="datetimeFigureOut">
              <a:rPr lang="en-US" smtClean="0"/>
              <a:t>9/19/17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E72C-D20B-5843-83B3-DF475120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3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4144095-7B51-2C4A-BDFF-911C64148C2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9/19/17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EFD54AD0-9A8F-AF43-8D90-86547414565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5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4F6228"/>
                </a:solidFill>
              </a:rPr>
              <a:t>Complex Data Types: Arrays &amp; </a:t>
            </a:r>
            <a:r>
              <a:rPr lang="en-US" sz="4800" b="1" dirty="0" err="1" smtClean="0">
                <a:solidFill>
                  <a:srgbClr val="4F6228"/>
                </a:solidFill>
              </a:rPr>
              <a:t>Structs</a:t>
            </a:r>
            <a:r>
              <a:rPr lang="en-US" sz="4800" b="1" dirty="0">
                <a:solidFill>
                  <a:srgbClr val="4F6228"/>
                </a:solidFill>
              </a:rPr>
              <a:t/>
            </a:r>
            <a:br>
              <a:rPr lang="en-US" sz="4800" b="1" dirty="0">
                <a:solidFill>
                  <a:srgbClr val="4F6228"/>
                </a:solidFill>
              </a:rPr>
            </a:br>
            <a:r>
              <a:rPr lang="en-US" sz="4800" b="1" dirty="0">
                <a:solidFill>
                  <a:srgbClr val="4F6228"/>
                </a:solidFill>
              </a:rPr>
              <a:t>Topic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2464065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Plan for the Day:</a:t>
            </a:r>
          </a:p>
          <a:p>
            <a:pPr algn="l"/>
            <a:r>
              <a:rPr lang="en-US" dirty="0" smtClean="0"/>
              <a:t>Array Basics</a:t>
            </a:r>
          </a:p>
          <a:p>
            <a:pPr algn="l"/>
            <a:r>
              <a:rPr lang="en-US" dirty="0" smtClean="0"/>
              <a:t>Strings (aka character arrays)</a:t>
            </a:r>
          </a:p>
          <a:p>
            <a:pPr algn="l"/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98400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Accessing elements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1524000" y="1143000"/>
            <a:ext cx="9144000" cy="5105400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b="1" i="1" dirty="0">
                <a:latin typeface="Arial" charset="0"/>
              </a:rPr>
              <a:t>&lt;name&gt;</a:t>
            </a:r>
            <a:r>
              <a:rPr lang="en-US" dirty="0">
                <a:latin typeface="Courier New" charset="0"/>
              </a:rPr>
              <a:t>[</a:t>
            </a:r>
            <a:r>
              <a:rPr lang="en-US" b="1" i="1" dirty="0">
                <a:latin typeface="Arial" charset="0"/>
              </a:rPr>
              <a:t>&lt;index&gt;</a:t>
            </a:r>
            <a:r>
              <a:rPr lang="en-US" dirty="0">
                <a:latin typeface="Courier New" charset="0"/>
              </a:rPr>
              <a:t>] </a:t>
            </a:r>
            <a:r>
              <a:rPr lang="en-US" b="1" dirty="0">
                <a:solidFill>
                  <a:srgbClr val="008080"/>
                </a:solidFill>
                <a:latin typeface="Courier New" charset="0"/>
              </a:rPr>
              <a:t>// access</a:t>
            </a:r>
            <a:endParaRPr lang="en-US" b="1" dirty="0">
              <a:solidFill>
                <a:srgbClr val="008080"/>
              </a:solidFill>
              <a:latin typeface="Arial" charset="0"/>
            </a:endParaRPr>
          </a:p>
          <a:p>
            <a:pPr>
              <a:lnSpc>
                <a:spcPct val="90000"/>
              </a:lnSpc>
              <a:buNone/>
              <a:tabLst>
                <a:tab pos="4572000" algn="l"/>
              </a:tabLst>
            </a:pPr>
            <a:r>
              <a:rPr lang="en-US" b="1" i="1" dirty="0">
                <a:latin typeface="Arial" charset="0"/>
              </a:rPr>
              <a:t>&lt;name&gt;</a:t>
            </a:r>
            <a:r>
              <a:rPr lang="en-US" dirty="0">
                <a:latin typeface="Courier New" charset="0"/>
              </a:rPr>
              <a:t>[</a:t>
            </a:r>
            <a:r>
              <a:rPr lang="en-US" b="1" i="1" dirty="0">
                <a:latin typeface="Arial" charset="0"/>
              </a:rPr>
              <a:t>&lt;index&gt;</a:t>
            </a:r>
            <a:r>
              <a:rPr lang="en-US" dirty="0">
                <a:latin typeface="Courier New" charset="0"/>
              </a:rPr>
              <a:t>] = </a:t>
            </a:r>
            <a:r>
              <a:rPr lang="en-US" b="1" i="1" dirty="0">
                <a:latin typeface="Arial" charset="0"/>
              </a:rPr>
              <a:t>&lt;value&gt;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>
                <a:solidFill>
                  <a:srgbClr val="008080"/>
                </a:solidFill>
                <a:latin typeface="Courier New" charset="0"/>
              </a:rPr>
              <a:t>// modify</a:t>
            </a:r>
          </a:p>
          <a:p>
            <a:pPr>
              <a:lnSpc>
                <a:spcPct val="90000"/>
              </a:lnSpc>
              <a:buNone/>
              <a:tabLst>
                <a:tab pos="4572000" algn="l"/>
              </a:tabLst>
            </a:pPr>
            <a:endParaRPr lang="en-US" sz="1400" dirty="0">
              <a:latin typeface="Courier New" charset="0"/>
            </a:endParaRPr>
          </a:p>
          <a:p>
            <a:pPr lvl="1">
              <a:lnSpc>
                <a:spcPct val="90000"/>
              </a:lnSpc>
              <a:tabLst>
                <a:tab pos="4572000" algn="l"/>
              </a:tabLst>
            </a:pPr>
            <a:r>
              <a:rPr lang="en-US" dirty="0">
                <a:latin typeface="Arial" charset="0"/>
              </a:rPr>
              <a:t>Example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>
              <a:lnSpc>
                <a:spcPct val="90000"/>
              </a:lnSpc>
              <a:buNone/>
              <a:tabLst>
                <a:tab pos="4572000" algn="l"/>
              </a:tabLst>
            </a:pPr>
            <a:r>
              <a:rPr lang="en-US" sz="800" dirty="0">
                <a:latin typeface="Courier New" charset="0"/>
              </a:rPr>
              <a:t>	</a:t>
            </a:r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numbers[10] = {0}; </a:t>
            </a:r>
            <a:endParaRPr lang="en-US" sz="800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dirty="0">
                <a:latin typeface="Courier New" charset="0"/>
              </a:rPr>
              <a:t>	</a:t>
            </a:r>
            <a:r>
              <a:rPr lang="en-US" sz="2000" b="1" dirty="0">
                <a:latin typeface="Courier New" charset="0"/>
              </a:rPr>
              <a:t>numbers[0] = 27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b="1" dirty="0">
                <a:latin typeface="Courier New" charset="0"/>
              </a:rPr>
              <a:t>numbers[3] = -6</a:t>
            </a:r>
            <a:r>
              <a:rPr lang="en-US" sz="2000" dirty="0"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endParaRPr lang="en-US" sz="600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sz="2000" dirty="0">
                <a:latin typeface="Courier New" charset="0"/>
              </a:rPr>
              <a:t>	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("%d\n", </a:t>
            </a:r>
            <a:r>
              <a:rPr lang="en-US" sz="2000" b="1" dirty="0">
                <a:latin typeface="Courier New" charset="0"/>
              </a:rPr>
              <a:t>numbers[0]</a:t>
            </a:r>
            <a:r>
              <a:rPr lang="en-US" sz="2000" dirty="0">
                <a:latin typeface="Courier New" charset="0"/>
              </a:rPr>
              <a:t>);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sz="2000" dirty="0">
                <a:latin typeface="Courier New" charset="0"/>
              </a:rPr>
              <a:t>	if (</a:t>
            </a:r>
            <a:r>
              <a:rPr lang="en-US" sz="2000" b="1" dirty="0">
                <a:latin typeface="Courier New" charset="0"/>
              </a:rPr>
              <a:t>numbers[3]</a:t>
            </a:r>
            <a:r>
              <a:rPr lang="en-US" sz="2000" dirty="0">
                <a:latin typeface="Courier New" charset="0"/>
              </a:rPr>
              <a:t> &lt; 0) {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sz="2000" dirty="0">
                <a:latin typeface="Courier New" charset="0"/>
              </a:rPr>
              <a:t>	    </a:t>
            </a:r>
            <a:r>
              <a:rPr lang="en-US" sz="2000" dirty="0" err="1">
                <a:latin typeface="Courier New" charset="0"/>
              </a:rPr>
              <a:t>printf</a:t>
            </a:r>
            <a:r>
              <a:rPr lang="en-US" sz="2000" dirty="0">
                <a:latin typeface="Courier New" charset="0"/>
              </a:rPr>
              <a:t>("Element 3 is negative.");</a:t>
            </a:r>
          </a:p>
          <a:p>
            <a:pPr lvl="1">
              <a:lnSpc>
                <a:spcPct val="80000"/>
              </a:lnSpc>
              <a:buNone/>
              <a:tabLst>
                <a:tab pos="4572000" algn="l"/>
              </a:tabLst>
            </a:pPr>
            <a:r>
              <a:rPr lang="en-US" sz="2000" dirty="0">
                <a:latin typeface="Courier New" charset="0"/>
              </a:rPr>
              <a:t>	}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879726" y="5038725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27844" name="Group 4"/>
          <p:cNvGraphicFramePr>
            <a:graphicFrameLocks noGrp="1"/>
          </p:cNvGraphicFramePr>
          <p:nvPr/>
        </p:nvGraphicFramePr>
        <p:xfrm>
          <a:off x="2879726" y="50292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39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2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Arrays and Loops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71575" y="2743201"/>
            <a:ext cx="9496425" cy="206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Arial" charset="0"/>
              </a:rPr>
              <a:t>Warning: </a:t>
            </a:r>
            <a:r>
              <a:rPr lang="en-US" dirty="0">
                <a:latin typeface="Arial" charset="0"/>
              </a:rPr>
              <a:t>Array bounds in C are not checked; when a subscript goes out of bounds, the result is unpredictable.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>
                <a:latin typeface="Courier New" charset="0"/>
                <a:cs typeface="Arial" charset="0"/>
              </a:rPr>
              <a:t>int</a:t>
            </a:r>
            <a:r>
              <a:rPr lang="en-US" sz="2000" dirty="0">
                <a:latin typeface="Courier New" charset="0"/>
                <a:cs typeface="Arial" charset="0"/>
              </a:rPr>
              <a:t> </a:t>
            </a:r>
            <a:r>
              <a:rPr lang="en-US" sz="2000">
                <a:latin typeface="Courier New" charset="0"/>
                <a:cs typeface="Arial" charset="0"/>
              </a:rPr>
              <a:t>a[10</a:t>
            </a:r>
            <a:r>
              <a:rPr lang="en-US" sz="2000" smtClean="0">
                <a:latin typeface="Courier New" charset="0"/>
                <a:cs typeface="Arial" charset="0"/>
              </a:rPr>
              <a:t>];</a:t>
            </a:r>
            <a:endParaRPr lang="en-US" sz="2000" dirty="0">
              <a:latin typeface="Courier New" charset="0"/>
              <a:cs typeface="Arial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latin typeface="Courier New" charset="0"/>
                <a:cs typeface="Arial" charset="0"/>
              </a:rPr>
              <a:t>for </a:t>
            </a:r>
            <a:r>
              <a:rPr lang="en-US" sz="2000" smtClean="0">
                <a:latin typeface="Courier New" charset="0"/>
                <a:cs typeface="Arial" charset="0"/>
              </a:rPr>
              <a:t>(int i </a:t>
            </a:r>
            <a:r>
              <a:rPr lang="en-US" sz="2000" dirty="0">
                <a:latin typeface="Courier New" charset="0"/>
                <a:cs typeface="Arial" charset="0"/>
              </a:rPr>
              <a:t>= 1; </a:t>
            </a:r>
            <a:r>
              <a:rPr lang="en-US" sz="2000" dirty="0" err="1">
                <a:latin typeface="Courier New" charset="0"/>
                <a:cs typeface="Arial" charset="0"/>
              </a:rPr>
              <a:t>i</a:t>
            </a:r>
            <a:r>
              <a:rPr lang="en-US" sz="2000" dirty="0">
                <a:latin typeface="Courier New" charset="0"/>
                <a:cs typeface="Arial" charset="0"/>
              </a:rPr>
              <a:t> &lt;= 10; </a:t>
            </a:r>
            <a:r>
              <a:rPr lang="en-US" sz="2000" dirty="0" err="1">
                <a:latin typeface="Courier New" charset="0"/>
                <a:cs typeface="Arial" charset="0"/>
              </a:rPr>
              <a:t>i</a:t>
            </a:r>
            <a:r>
              <a:rPr lang="en-US" sz="2000">
                <a:latin typeface="Courier New" charset="0"/>
                <a:cs typeface="Arial" charset="0"/>
              </a:rPr>
              <a:t>++) </a:t>
            </a:r>
            <a:r>
              <a:rPr lang="en-US" sz="2000" smtClean="0">
                <a:latin typeface="Courier New" charset="0"/>
                <a:cs typeface="Arial" charset="0"/>
              </a:rPr>
              <a:t>a[i</a:t>
            </a:r>
            <a:r>
              <a:rPr lang="en-US" sz="2000" dirty="0">
                <a:latin typeface="Courier New" charset="0"/>
                <a:cs typeface="Arial" charset="0"/>
              </a:rPr>
              <a:t>] </a:t>
            </a:r>
            <a:r>
              <a:rPr lang="en-US" sz="2000">
                <a:latin typeface="Courier New" charset="0"/>
                <a:cs typeface="Arial" charset="0"/>
              </a:rPr>
              <a:t>= </a:t>
            </a:r>
            <a:r>
              <a:rPr lang="en-US" sz="2000" smtClean="0">
                <a:latin typeface="Courier New" charset="0"/>
                <a:cs typeface="Arial" charset="0"/>
              </a:rPr>
              <a:t>2*i;  // </a:t>
            </a:r>
            <a:r>
              <a:rPr lang="en-US" sz="2000" dirty="0">
                <a:latin typeface="Courier New" charset="0"/>
                <a:cs typeface="Arial" charset="0"/>
              </a:rPr>
              <a:t>wrong</a:t>
            </a:r>
            <a:r>
              <a:rPr lang="en-US" sz="2000">
                <a:latin typeface="Courier New" charset="0"/>
                <a:cs typeface="Arial" charset="0"/>
              </a:rPr>
              <a:t>! </a:t>
            </a:r>
            <a:endParaRPr lang="en-US" sz="2000" dirty="0">
              <a:latin typeface="Courier New" charset="0"/>
              <a:cs typeface="Arial" charset="0"/>
            </a:endParaRPr>
          </a:p>
          <a:p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676400" y="857429"/>
            <a:ext cx="8763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</a:rPr>
              <a:t>Example:</a:t>
            </a:r>
          </a:p>
          <a:p>
            <a:pPr lvl="2" eaLnBrk="1" hangingPunct="1"/>
            <a:r>
              <a:rPr lang="en-US" sz="2000" dirty="0" err="1">
                <a:latin typeface="Courier New" charset="0"/>
                <a:cs typeface="Courier New" charset="0"/>
              </a:rPr>
              <a:t>int</a:t>
            </a:r>
            <a:r>
              <a:rPr lang="en-US" sz="2000" dirty="0">
                <a:latin typeface="Courier New" charset="0"/>
                <a:cs typeface="Courier New" charset="0"/>
              </a:rPr>
              <a:t> a[10], </a:t>
            </a:r>
            <a:r>
              <a:rPr lang="en-US" sz="2000" dirty="0" err="1">
                <a:latin typeface="Courier New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cs typeface="Courier New" charset="0"/>
              </a:rPr>
              <a:t>;</a:t>
            </a:r>
          </a:p>
          <a:p>
            <a:pPr lvl="2" eaLnBrk="1" hangingPunct="1"/>
            <a:r>
              <a:rPr lang="en-US" sz="2000" dirty="0">
                <a:latin typeface="Courier New" charset="0"/>
                <a:cs typeface="Courier New" charset="0"/>
              </a:rPr>
              <a:t>for (</a:t>
            </a:r>
            <a:r>
              <a:rPr lang="en-US" sz="2000" dirty="0" err="1">
                <a:latin typeface="Courier New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cs typeface="Courier New" charset="0"/>
              </a:rPr>
              <a:t> = 0; </a:t>
            </a:r>
            <a:r>
              <a:rPr lang="en-US" sz="2000" dirty="0" err="1">
                <a:latin typeface="Courier New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cs typeface="Courier New" charset="0"/>
              </a:rPr>
              <a:t>  &lt; 10 ; </a:t>
            </a:r>
            <a:r>
              <a:rPr lang="en-US" sz="2000" dirty="0" err="1">
                <a:latin typeface="Courier New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cs typeface="Courier New" charset="0"/>
              </a:rPr>
              <a:t>++) {a[</a:t>
            </a:r>
            <a:r>
              <a:rPr lang="en-US" sz="2000" dirty="0" err="1">
                <a:latin typeface="Courier New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cs typeface="Courier New" charset="0"/>
              </a:rPr>
              <a:t>] = 10 - </a:t>
            </a:r>
            <a:r>
              <a:rPr lang="en-US" sz="2000" dirty="0" err="1">
                <a:latin typeface="Courier New" charset="0"/>
                <a:cs typeface="Courier New" charset="0"/>
              </a:rPr>
              <a:t>i</a:t>
            </a:r>
            <a:r>
              <a:rPr lang="en-US" sz="2000" dirty="0">
                <a:latin typeface="Courier New" charset="0"/>
                <a:cs typeface="Courier New" charset="0"/>
              </a:rPr>
              <a:t>;} </a:t>
            </a:r>
          </a:p>
          <a:p>
            <a:pPr lvl="2" eaLnBrk="1" hangingPunct="1"/>
            <a:endParaRPr lang="en-US" sz="2800" dirty="0">
              <a:latin typeface="Arial" charset="0"/>
              <a:ea typeface="Courier New" charset="0"/>
              <a:cs typeface="Courier New" charset="0"/>
            </a:endParaRPr>
          </a:p>
          <a:p>
            <a:pPr lvl="2" eaLnBrk="1" hangingPunct="1"/>
            <a:endParaRPr lang="en-US" dirty="0">
              <a:latin typeface="Arial" charset="0"/>
              <a:ea typeface="Courier New" charset="0"/>
              <a:cs typeface="Courier New" charset="0"/>
            </a:endParaRPr>
          </a:p>
          <a:p>
            <a:pPr lvl="2" eaLnBrk="1" hangingPunct="1"/>
            <a:endParaRPr lang="en-US" sz="2000" dirty="0"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752601" y="5715001"/>
            <a:ext cx="602047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Arial" charset="0"/>
                <a:cs typeface="Arial" charset="0"/>
              </a:rPr>
              <a:t>What's the 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sizeof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 (a)</a:t>
            </a:r>
            <a:r>
              <a:rPr lang="en-US" sz="2800" dirty="0">
                <a:latin typeface="Arial" charset="0"/>
                <a:cs typeface="Arial" charset="0"/>
              </a:rPr>
              <a:t> ?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What's the 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sizeof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 (a) /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  <a:cs typeface="Arial" charset="0"/>
              </a:rPr>
              <a:t>sizeof</a:t>
            </a:r>
            <a:r>
              <a:rPr 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(a[0])  </a:t>
            </a:r>
            <a:r>
              <a:rPr lang="en-US" sz="2800" dirty="0">
                <a:latin typeface="Arial" charset="0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3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Weather question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latin typeface="Arial" charset="0"/>
              </a:rPr>
              <a:t>Use an array to solve the weather problem:</a:t>
            </a:r>
          </a:p>
          <a:p>
            <a:pPr lvl="1" eaLnBrk="1" hangingPunct="1">
              <a:buFont typeface="Wingdings 2" charset="0"/>
              <a:buNone/>
            </a:pPr>
            <a:endParaRPr lang="en-US" sz="70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How many days' temperatures? </a:t>
            </a:r>
            <a:r>
              <a:rPr lang="en-US" b="1" u="sng">
                <a:latin typeface="Courier New" charset="0"/>
                <a:cs typeface="Courier New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1's high temp: </a:t>
            </a:r>
            <a:r>
              <a:rPr lang="en-US" b="1" u="sng">
                <a:latin typeface="Courier New" charset="0"/>
                <a:cs typeface="Courier New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2's high temp: </a:t>
            </a:r>
            <a:r>
              <a:rPr lang="en-US" b="1" u="sng">
                <a:latin typeface="Courier New" charset="0"/>
                <a:cs typeface="Courier New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3's high temp: </a:t>
            </a:r>
            <a:r>
              <a:rPr lang="en-US" b="1" u="sng">
                <a:latin typeface="Courier New" charset="0"/>
                <a:cs typeface="Courier New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4's high temp: </a:t>
            </a:r>
            <a:r>
              <a:rPr lang="en-US" b="1" u="sng">
                <a:latin typeface="Courier New" charset="0"/>
                <a:cs typeface="Courier New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5's high temp: </a:t>
            </a:r>
            <a:r>
              <a:rPr lang="en-US" b="1" u="sng">
                <a:latin typeface="Courier New" charset="0"/>
                <a:cs typeface="Courier New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6's high temp: </a:t>
            </a:r>
            <a:r>
              <a:rPr lang="en-US" b="1" u="sng">
                <a:latin typeface="Courier New" charset="0"/>
                <a:cs typeface="Courier New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7's high temp: </a:t>
            </a:r>
            <a:r>
              <a:rPr lang="en-US" b="1" u="sng">
                <a:latin typeface="Courier New" charset="0"/>
                <a:cs typeface="Courier New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4 days were above average.</a:t>
            </a:r>
          </a:p>
        </p:txBody>
      </p:sp>
    </p:spTree>
    <p:extLst>
      <p:ext uri="{BB962C8B-B14F-4D97-AF65-F5344CB8AC3E}">
        <p14:creationId xmlns:p14="http://schemas.microsoft.com/office/powerpoint/2010/main" val="1090639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368" y="104833"/>
            <a:ext cx="8229600" cy="6547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4F6228"/>
                </a:solidFill>
              </a:rPr>
              <a:t>Weather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4796"/>
            <a:ext cx="12192000" cy="64460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#include&lt;</a:t>
            </a:r>
            <a:r>
              <a:rPr lang="en-US" sz="1800" dirty="0" err="1">
                <a:latin typeface="Courier New"/>
                <a:cs typeface="Courier New"/>
              </a:rPr>
              <a:t>stdio.h</a:t>
            </a:r>
            <a:r>
              <a:rPr lang="en-US" sz="1800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// Reads temperatures from the user, computes average and # days above average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days;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("How many days' temperatures? ");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scanf</a:t>
            </a:r>
            <a:r>
              <a:rPr lang="en-US" sz="1800" dirty="0">
                <a:latin typeface="Courier New"/>
                <a:cs typeface="Courier New"/>
              </a:rPr>
              <a:t>(" %d", &amp;days);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temps[days</a:t>
            </a:r>
            <a:r>
              <a:rPr lang="en-US" sz="1800">
                <a:latin typeface="Courier New"/>
                <a:cs typeface="Courier New"/>
              </a:rPr>
              <a:t>]; </a:t>
            </a:r>
            <a:r>
              <a:rPr lang="en-US" sz="2000" smtClean="0">
                <a:cs typeface="Courier New"/>
              </a:rPr>
              <a:t>// </a:t>
            </a:r>
            <a:r>
              <a:rPr lang="en-US" sz="2000" dirty="0">
                <a:cs typeface="Courier New"/>
              </a:rPr>
              <a:t>array to store days' temps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sum = 0;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// Read and store each day's temperature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for(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= 0;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 &lt; days; 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("Day %d's high temp: ", i+1);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</a:t>
            </a:r>
            <a:r>
              <a:rPr lang="en-US" sz="1800" dirty="0" err="1">
                <a:latin typeface="Courier New"/>
                <a:cs typeface="Courier New"/>
              </a:rPr>
              <a:t>scanf</a:t>
            </a:r>
            <a:r>
              <a:rPr lang="en-US" sz="1800" dirty="0">
                <a:latin typeface="Courier New"/>
                <a:cs typeface="Courier New"/>
              </a:rPr>
              <a:t>(" %d", &amp;temps[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  sum += temps[</a:t>
            </a:r>
            <a:r>
              <a:rPr lang="en-US" sz="1800" dirty="0" err="1">
                <a:latin typeface="Courier New"/>
                <a:cs typeface="Courier New"/>
              </a:rPr>
              <a:t>i</a:t>
            </a:r>
            <a:r>
              <a:rPr lang="en-US" sz="1800" dirty="0">
                <a:latin typeface="Courier New"/>
                <a:cs typeface="Courier New"/>
              </a:rPr>
              <a:t>];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 double average = (double) sum/days;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200">
                <a:latin typeface="Courier New"/>
                <a:cs typeface="Courier New"/>
              </a:rPr>
              <a:t>  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0" y="2171700"/>
            <a:ext cx="62055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// see if each day is above average</a:t>
            </a:r>
          </a:p>
          <a:p>
            <a:r>
              <a:rPr lang="en-US" smtClean="0">
                <a:latin typeface="Courier New"/>
                <a:cs typeface="Courier New"/>
              </a:rPr>
              <a:t>  int count = 0;</a:t>
            </a:r>
          </a:p>
          <a:p>
            <a:r>
              <a:rPr lang="en-US" smtClean="0">
                <a:latin typeface="Courier New"/>
                <a:cs typeface="Courier New"/>
              </a:rPr>
              <a:t>  for(int i = 0; i &lt; days; i++) {</a:t>
            </a:r>
          </a:p>
          <a:p>
            <a:r>
              <a:rPr lang="en-US" smtClean="0">
                <a:latin typeface="Courier New"/>
                <a:cs typeface="Courier New"/>
              </a:rPr>
              <a:t>    if(temps[i] &gt; average) count++;</a:t>
            </a:r>
          </a:p>
          <a:p>
            <a:r>
              <a:rPr lang="en-US" smtClean="0">
                <a:latin typeface="Courier New"/>
                <a:cs typeface="Courier New"/>
              </a:rPr>
              <a:t>  }</a:t>
            </a:r>
          </a:p>
          <a:p>
            <a:endParaRPr lang="en-US" smtClean="0">
              <a:latin typeface="Courier New"/>
              <a:cs typeface="Courier New"/>
            </a:endParaRPr>
          </a:p>
          <a:p>
            <a:r>
              <a:rPr lang="en-US" smtClean="0">
                <a:latin typeface="Courier New"/>
                <a:cs typeface="Courier New"/>
              </a:rPr>
              <a:t>  // report results</a:t>
            </a:r>
          </a:p>
          <a:p>
            <a:r>
              <a:rPr lang="en-US" smtClean="0">
                <a:latin typeface="Courier New"/>
                <a:cs typeface="Courier New"/>
              </a:rPr>
              <a:t>  printf("Average temp = %.1f\n", average);</a:t>
            </a:r>
          </a:p>
          <a:p>
            <a:r>
              <a:rPr lang="en-US" smtClean="0">
                <a:latin typeface="Courier New"/>
                <a:cs typeface="Courier New"/>
              </a:rPr>
              <a:t>  printf("%d days above average\n", count);</a:t>
            </a:r>
          </a:p>
          <a:p>
            <a:r>
              <a:rPr lang="en-US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71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981200" y="125862"/>
            <a:ext cx="8229600" cy="766609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"Array mystery" problem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814388" y="1121308"/>
            <a:ext cx="10901362" cy="5309050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charset="0"/>
              </a:rPr>
              <a:t>traversal</a:t>
            </a:r>
            <a:r>
              <a:rPr lang="en-US" sz="2400" dirty="0">
                <a:latin typeface="Arial" charset="0"/>
              </a:rPr>
              <a:t>: An examination of each element of an array.</a:t>
            </a:r>
          </a:p>
          <a:p>
            <a:pPr eaLnBrk="1" hangingPunct="1"/>
            <a:endParaRPr lang="en-US" sz="6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What element values are stored in the following array? </a:t>
            </a:r>
          </a:p>
          <a:p>
            <a:pPr lvl="1" eaLnBrk="1" hangingPunct="1">
              <a:buFont typeface="Wingdings 2" charset="0"/>
              <a:buNone/>
            </a:pPr>
            <a:endParaRPr lang="en-US" sz="2000" dirty="0">
              <a:latin typeface="Courier New" charset="0"/>
            </a:endParaRPr>
          </a:p>
          <a:p>
            <a:pPr lvl="1" eaLnBrk="1" hangingPunct="1">
              <a:buFont typeface="Wingdings 2" charset="0"/>
              <a:buNone/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a[] = {1, 7, 5, 6, 4, 14, 11};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for (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= 0;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&lt; </a:t>
            </a:r>
            <a:r>
              <a:rPr lang="en-US" sz="2000" dirty="0" err="1">
                <a:latin typeface="Courier New" charset="0"/>
              </a:rPr>
              <a:t>sizeof</a:t>
            </a:r>
            <a:r>
              <a:rPr lang="en-US" sz="2000" dirty="0">
                <a:latin typeface="Courier New" charset="0"/>
              </a:rPr>
              <a:t>(a)/</a:t>
            </a:r>
            <a:r>
              <a:rPr lang="en-US" sz="2000" err="1">
                <a:latin typeface="Courier New" charset="0"/>
              </a:rPr>
              <a:t>sizeof</a:t>
            </a:r>
            <a:r>
              <a:rPr lang="en-US" sz="2000">
                <a:latin typeface="Courier New" charset="0"/>
              </a:rPr>
              <a:t>(a[0</a:t>
            </a:r>
            <a:r>
              <a:rPr lang="en-US" sz="2000" smtClean="0">
                <a:latin typeface="Courier New" charset="0"/>
              </a:rPr>
              <a:t>])-1;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++) {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    if (a[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] &gt; 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+ 1]) {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        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+ 1] = 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+ 1] * 2;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    }</a:t>
            </a:r>
          </a:p>
          <a:p>
            <a:pPr lvl="1" eaLnBrk="1" hangingPunct="1">
              <a:buFont typeface="Wingdings 2" charset="0"/>
              <a:buNone/>
            </a:pPr>
            <a:r>
              <a:rPr lang="en-US" dirty="0">
                <a:latin typeface="Courier New" charset="0"/>
              </a:rPr>
              <a:t>}</a:t>
            </a:r>
          </a:p>
        </p:txBody>
      </p:sp>
      <p:graphicFrame>
        <p:nvGraphicFramePr>
          <p:cNvPr id="977924" name="Group 4"/>
          <p:cNvGraphicFramePr>
            <a:graphicFrameLocks noGrp="1"/>
          </p:cNvGraphicFramePr>
          <p:nvPr/>
        </p:nvGraphicFramePr>
        <p:xfrm>
          <a:off x="3703638" y="4749800"/>
          <a:ext cx="4754562" cy="1041400"/>
        </p:xfrm>
        <a:graphic>
          <a:graphicData uri="http://schemas.openxmlformats.org/drawingml/2006/table">
            <a:tbl>
              <a:tblPr/>
              <a:tblGrid>
                <a:gridCol w="874712"/>
                <a:gridCol w="554038"/>
                <a:gridCol w="554037"/>
                <a:gridCol w="554038"/>
                <a:gridCol w="554037"/>
                <a:gridCol w="555625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7963" name="Group 43"/>
          <p:cNvGraphicFramePr>
            <a:graphicFrameLocks noGrp="1"/>
          </p:cNvGraphicFramePr>
          <p:nvPr>
            <p:extLst/>
          </p:nvPr>
        </p:nvGraphicFramePr>
        <p:xfrm>
          <a:off x="3703638" y="4749800"/>
          <a:ext cx="4754562" cy="1041400"/>
        </p:xfrm>
        <a:graphic>
          <a:graphicData uri="http://schemas.openxmlformats.org/drawingml/2006/table">
            <a:tbl>
              <a:tblPr/>
              <a:tblGrid>
                <a:gridCol w="874712"/>
                <a:gridCol w="554038"/>
                <a:gridCol w="554037"/>
                <a:gridCol w="554038"/>
                <a:gridCol w="554037"/>
                <a:gridCol w="555625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013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981200" y="125862"/>
            <a:ext cx="8229600" cy="766609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"Array mystery" problem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649358" y="1121308"/>
            <a:ext cx="10893286" cy="546502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Arial" charset="0"/>
              </a:rPr>
              <a:t>traversal</a:t>
            </a:r>
            <a:r>
              <a:rPr lang="en-US" sz="2400" dirty="0">
                <a:latin typeface="Arial" charset="0"/>
              </a:rPr>
              <a:t>: An examination of each element of an array.</a:t>
            </a:r>
          </a:p>
          <a:p>
            <a:pPr eaLnBrk="1" hangingPunct="1"/>
            <a:endParaRPr lang="en-US" sz="6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What element values are stored in the following array? </a:t>
            </a:r>
          </a:p>
          <a:p>
            <a:pPr lvl="1" eaLnBrk="1" hangingPunct="1">
              <a:buFont typeface="Wingdings 2" charset="0"/>
              <a:buNone/>
            </a:pPr>
            <a:endParaRPr lang="en-US" sz="2000" dirty="0">
              <a:latin typeface="Courier New" charset="0"/>
            </a:endParaRPr>
          </a:p>
          <a:p>
            <a:pPr lvl="1" eaLnBrk="1" hangingPunct="1">
              <a:buFont typeface="Wingdings 2" charset="0"/>
              <a:buNone/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a[] = {1, 7, 5, 6, 4, 14, 11};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for (</a:t>
            </a: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= 0;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&lt; </a:t>
            </a:r>
            <a:r>
              <a:rPr lang="en-US" sz="2000" dirty="0" err="1">
                <a:latin typeface="Courier New" charset="0"/>
              </a:rPr>
              <a:t>sizeof</a:t>
            </a:r>
            <a:r>
              <a:rPr lang="en-US" sz="2000" dirty="0">
                <a:latin typeface="Courier New" charset="0"/>
              </a:rPr>
              <a:t>(a)/</a:t>
            </a:r>
            <a:r>
              <a:rPr lang="en-US" sz="2000" err="1">
                <a:latin typeface="Courier New" charset="0"/>
              </a:rPr>
              <a:t>sizeof</a:t>
            </a:r>
            <a:r>
              <a:rPr lang="en-US" sz="2000">
                <a:latin typeface="Courier New" charset="0"/>
              </a:rPr>
              <a:t>(a[0</a:t>
            </a:r>
            <a:r>
              <a:rPr lang="en-US" sz="2000" smtClean="0">
                <a:latin typeface="Courier New" charset="0"/>
              </a:rPr>
              <a:t>])-1; 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++) {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    if (a[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] &gt; 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+ 1]) {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        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+ 1] = a[</a:t>
            </a:r>
            <a:r>
              <a:rPr lang="en-US" sz="2000" dirty="0" err="1">
                <a:latin typeface="Courier New" charset="0"/>
              </a:rPr>
              <a:t>i</a:t>
            </a:r>
            <a:r>
              <a:rPr lang="en-US" sz="2000" dirty="0">
                <a:latin typeface="Courier New" charset="0"/>
              </a:rPr>
              <a:t> + 1] * 2;</a:t>
            </a:r>
          </a:p>
          <a:p>
            <a:pPr lvl="1" eaLnBrk="1" hangingPunct="1">
              <a:buFont typeface="Wingdings 2" charset="0"/>
              <a:buNone/>
            </a:pPr>
            <a:r>
              <a:rPr lang="en-US" sz="2000" dirty="0">
                <a:latin typeface="Courier New" charset="0"/>
              </a:rPr>
              <a:t>    }</a:t>
            </a:r>
          </a:p>
          <a:p>
            <a:pPr lvl="1" eaLnBrk="1" hangingPunct="1">
              <a:buFont typeface="Wingdings 2" charset="0"/>
              <a:buNone/>
            </a:pPr>
            <a:r>
              <a:rPr lang="en-US" dirty="0">
                <a:latin typeface="Courier New" charset="0"/>
              </a:rPr>
              <a:t>}</a:t>
            </a:r>
          </a:p>
        </p:txBody>
      </p:sp>
      <p:graphicFrame>
        <p:nvGraphicFramePr>
          <p:cNvPr id="977924" name="Group 4"/>
          <p:cNvGraphicFramePr>
            <a:graphicFrameLocks noGrp="1"/>
          </p:cNvGraphicFramePr>
          <p:nvPr/>
        </p:nvGraphicFramePr>
        <p:xfrm>
          <a:off x="3703638" y="4749800"/>
          <a:ext cx="4754562" cy="1041400"/>
        </p:xfrm>
        <a:graphic>
          <a:graphicData uri="http://schemas.openxmlformats.org/drawingml/2006/table">
            <a:tbl>
              <a:tblPr/>
              <a:tblGrid>
                <a:gridCol w="874712"/>
                <a:gridCol w="554038"/>
                <a:gridCol w="554037"/>
                <a:gridCol w="554038"/>
                <a:gridCol w="554037"/>
                <a:gridCol w="555625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7963" name="Group 43"/>
          <p:cNvGraphicFramePr>
            <a:graphicFrameLocks noGrp="1"/>
          </p:cNvGraphicFramePr>
          <p:nvPr>
            <p:extLst/>
          </p:nvPr>
        </p:nvGraphicFramePr>
        <p:xfrm>
          <a:off x="3703638" y="4749800"/>
          <a:ext cx="4754562" cy="1041400"/>
        </p:xfrm>
        <a:graphic>
          <a:graphicData uri="http://schemas.openxmlformats.org/drawingml/2006/table">
            <a:tbl>
              <a:tblPr/>
              <a:tblGrid>
                <a:gridCol w="874712"/>
                <a:gridCol w="554038"/>
                <a:gridCol w="554037"/>
                <a:gridCol w="554038"/>
                <a:gridCol w="554037"/>
                <a:gridCol w="555625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EB641B"/>
                        </a:buClr>
                        <a:buSzPct val="95000"/>
                        <a:buFont typeface="Wingdings 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111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6435"/>
          </a:xfrm>
        </p:spPr>
        <p:txBody>
          <a:bodyPr/>
          <a:lstStyle/>
          <a:p>
            <a:r>
              <a:rPr lang="en-US" b="1" smtClean="0">
                <a:solidFill>
                  <a:schemeClr val="accent3">
                    <a:lumMod val="50000"/>
                  </a:schemeClr>
                </a:solidFill>
              </a:rPr>
              <a:t>Array Arguments</a:t>
            </a:r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296" y="1126435"/>
            <a:ext cx="11304104" cy="5592417"/>
          </a:xfrm>
        </p:spPr>
        <p:txBody>
          <a:bodyPr/>
          <a:lstStyle/>
          <a:p>
            <a:r>
              <a:rPr lang="en-US" smtClean="0"/>
              <a:t>Often must pass length of array as well as array</a:t>
            </a:r>
          </a:p>
          <a:p>
            <a:r>
              <a:rPr lang="en-US" smtClean="0"/>
              <a:t>Array argument: what's actually passed is pointer to (memory address) array</a:t>
            </a:r>
          </a:p>
          <a:p>
            <a:pPr marL="400050" lvl="1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int foo(int arr[]) { </a:t>
            </a:r>
          </a:p>
          <a:p>
            <a:pPr marL="400050" lvl="1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// sizeof won't tell us # of elts in arr parameter</a:t>
            </a:r>
          </a:p>
          <a:p>
            <a:pPr marL="400050" lvl="1" indent="0"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457200" indent="-457200"/>
            <a:r>
              <a:rPr lang="en-US" b="1" smtClean="0"/>
              <a:t>Exercise:</a:t>
            </a:r>
            <a:r>
              <a:rPr lang="en-US" smtClean="0"/>
              <a:t> Write a function that takes an int array and the length of the array, and returns the sum of its elements.</a:t>
            </a:r>
            <a:endParaRPr lang="en-US"/>
          </a:p>
          <a:p>
            <a:pPr marL="0" indent="0">
              <a:buNone/>
            </a:pPr>
            <a:r>
              <a:rPr lang="en-US" smtClean="0"/>
              <a:t>	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int sumArray(int a[], int len) { ...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2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3">
                    <a:lumMod val="50000"/>
                  </a:schemeClr>
                </a:solidFill>
              </a:rPr>
              <a:t>Array Limitations</a:t>
            </a:r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714922" cy="4525963"/>
          </a:xfrm>
        </p:spPr>
        <p:txBody>
          <a:bodyPr>
            <a:normAutofit/>
          </a:bodyPr>
          <a:lstStyle/>
          <a:p>
            <a:r>
              <a:rPr lang="en-US" sz="3600" smtClean="0"/>
              <a:t>You cannot resize an array</a:t>
            </a:r>
          </a:p>
          <a:p>
            <a:r>
              <a:rPr lang="en-US" sz="3600" smtClean="0"/>
              <a:t>You cannot compare arrays with </a:t>
            </a:r>
            <a:r>
              <a:rPr lang="en-US" sz="3600" smtClean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sz="3600" smtClean="0"/>
              <a:t> or </a:t>
            </a:r>
            <a:r>
              <a:rPr lang="en-US" sz="3600" smtClean="0">
                <a:latin typeface="Courier New" charset="0"/>
                <a:ea typeface="Courier New" charset="0"/>
                <a:cs typeface="Courier New" charset="0"/>
              </a:rPr>
              <a:t>!=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char s[10], t[10]; 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if(s == t) {...} </a:t>
            </a:r>
            <a:r>
              <a:rPr lang="en-US" smtClean="0"/>
              <a:t> // s and t are memory addresses</a:t>
            </a:r>
          </a:p>
          <a:p>
            <a:r>
              <a:rPr lang="en-US" sz="3600" smtClean="0"/>
              <a:t>You cannot put array name on left side of assignment</a:t>
            </a:r>
          </a:p>
          <a:p>
            <a:pPr lvl="1"/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char s[10]; s = "abc";  </a:t>
            </a:r>
            <a:r>
              <a:rPr lang="en-US" smtClean="0"/>
              <a:t>// NO </a:t>
            </a:r>
          </a:p>
          <a:p>
            <a:r>
              <a:rPr lang="en-US" smtClean="0"/>
              <a:t>You cannot use </a:t>
            </a:r>
            <a:r>
              <a:rPr lang="en-US" sz="2800" smtClean="0">
                <a:latin typeface="Courier New" charset="0"/>
                <a:ea typeface="Courier New" charset="0"/>
                <a:cs typeface="Courier New" charset="0"/>
              </a:rPr>
              <a:t>sizeof</a:t>
            </a:r>
            <a:r>
              <a:rPr lang="en-US" smtClean="0"/>
              <a:t> to determine length of array parameter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4F6228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842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4533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Character Arrays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134533"/>
            <a:ext cx="11819466" cy="5723467"/>
          </a:xfrm>
        </p:spPr>
        <p:txBody>
          <a:bodyPr>
            <a:normAutofit/>
          </a:bodyPr>
          <a:lstStyle/>
          <a:p>
            <a:r>
              <a:rPr lang="en-US" dirty="0" smtClean="0"/>
              <a:t>Strings are represented as arrays of characters</a:t>
            </a:r>
          </a:p>
          <a:p>
            <a:r>
              <a:rPr lang="en-US" dirty="0" smtClean="0"/>
              <a:t>The end of the string is specified with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'\</a:t>
            </a:r>
            <a:r>
              <a:rPr lang="en-US" dirty="0" smtClean="0">
                <a:latin typeface="Courier New"/>
                <a:cs typeface="Courier New"/>
              </a:rPr>
              <a:t>0' </a:t>
            </a:r>
            <a:r>
              <a:rPr lang="en-US" dirty="0" smtClean="0">
                <a:cs typeface="Courier New"/>
              </a:rPr>
              <a:t>(aka null character)</a:t>
            </a:r>
          </a:p>
          <a:p>
            <a:r>
              <a:rPr lang="en-US" dirty="0" smtClean="0">
                <a:latin typeface="Courier New"/>
                <a:cs typeface="Courier New"/>
              </a:rPr>
              <a:t>"hello" </a:t>
            </a:r>
            <a:r>
              <a:rPr lang="en-US" dirty="0" smtClean="0"/>
              <a:t>is represented with array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/>
                <a:cs typeface="Courier New"/>
              </a:rPr>
              <a:t>{'h', 'e', 'l', 'l', 'o', '\0'}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char </a:t>
            </a:r>
            <a:r>
              <a:rPr lang="en-US" sz="2400" dirty="0" err="1">
                <a:latin typeface="Courier New"/>
                <a:cs typeface="Courier New"/>
              </a:rPr>
              <a:t>myString</a:t>
            </a:r>
            <a:r>
              <a:rPr lang="en-US" sz="2400" dirty="0">
                <a:latin typeface="Courier New"/>
                <a:cs typeface="Courier New"/>
              </a:rPr>
              <a:t>[] = "hello";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char </a:t>
            </a:r>
            <a:r>
              <a:rPr lang="en-US" sz="2400" dirty="0" err="1">
                <a:latin typeface="Courier New"/>
                <a:cs typeface="Courier New"/>
              </a:rPr>
              <a:t>myString</a:t>
            </a:r>
            <a:r>
              <a:rPr lang="en-US" sz="2400" dirty="0">
                <a:latin typeface="Courier New"/>
                <a:cs typeface="Courier New"/>
              </a:rPr>
              <a:t>[10] = "hello";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char </a:t>
            </a:r>
            <a:r>
              <a:rPr lang="en-US" sz="2400" dirty="0" err="1">
                <a:latin typeface="Courier New"/>
                <a:cs typeface="Courier New"/>
              </a:rPr>
              <a:t>myString</a:t>
            </a:r>
            <a:r>
              <a:rPr lang="en-US" sz="2400" dirty="0">
                <a:latin typeface="Courier New"/>
                <a:cs typeface="Courier New"/>
              </a:rPr>
              <a:t>[] = {'h', 'e', 'l', 'l', 'o</a:t>
            </a:r>
            <a:r>
              <a:rPr lang="en-US" sz="2400">
                <a:latin typeface="Courier New"/>
                <a:cs typeface="Courier New"/>
              </a:rPr>
              <a:t>', </a:t>
            </a:r>
            <a:r>
              <a:rPr lang="en-US" sz="2400" smtClean="0">
                <a:latin typeface="Courier New"/>
                <a:cs typeface="Courier New"/>
              </a:rPr>
              <a:t>'\0'};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923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4F6228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5462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8746"/>
            <a:ext cx="8229600" cy="984005"/>
          </a:xfrm>
        </p:spPr>
        <p:txBody>
          <a:bodyPr/>
          <a:lstStyle/>
          <a:p>
            <a:r>
              <a:rPr lang="en-US" dirty="0" smtClean="0"/>
              <a:t>String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32750"/>
            <a:ext cx="8229600" cy="5725250"/>
          </a:xfrm>
        </p:spPr>
        <p:txBody>
          <a:bodyPr/>
          <a:lstStyle/>
          <a:p>
            <a:r>
              <a:rPr lang="en-US" dirty="0" smtClean="0"/>
              <a:t>A "string" in C is a one-dim array of chars</a:t>
            </a:r>
          </a:p>
          <a:p>
            <a:r>
              <a:rPr lang="en-US" dirty="0" smtClean="0"/>
              <a:t>Array length accounts for null character at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/>
                <a:cs typeface="Courier New"/>
              </a:rPr>
              <a:t>#define STR_LEN 80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	char </a:t>
            </a:r>
            <a:r>
              <a:rPr lang="en-US" sz="2400" dirty="0" err="1">
                <a:latin typeface="Courier New"/>
                <a:cs typeface="Courier New"/>
              </a:rPr>
              <a:t>str</a:t>
            </a:r>
            <a:r>
              <a:rPr lang="en-US" sz="2400" dirty="0">
                <a:latin typeface="Courier New"/>
                <a:cs typeface="Courier New"/>
              </a:rPr>
              <a:t>[STR_LEN+1];</a:t>
            </a:r>
          </a:p>
          <a:p>
            <a:r>
              <a:rPr lang="en-US" dirty="0" smtClean="0"/>
              <a:t>If string initializer does not fill array, remaining elements filled with null char (</a:t>
            </a:r>
            <a:r>
              <a:rPr lang="en-US" sz="2800" dirty="0">
                <a:latin typeface="Courier New"/>
                <a:cs typeface="Courier New"/>
              </a:rPr>
              <a:t>'\0'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/>
                <a:cs typeface="Courier New"/>
              </a:rPr>
              <a:t>char date[9] = "June 14"; </a:t>
            </a:r>
          </a:p>
          <a:p>
            <a:pPr marL="0" indent="0">
              <a:buNone/>
            </a:pPr>
            <a:r>
              <a:rPr lang="en-US" dirty="0" smtClean="0"/>
              <a:t>                 </a:t>
            </a:r>
            <a:r>
              <a:rPr lang="en-US" sz="2000" dirty="0"/>
              <a:t> 0         1          2          3          4        5         6           7          8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5086"/>
              </p:ext>
            </p:extLst>
          </p:nvPr>
        </p:nvGraphicFramePr>
        <p:xfrm>
          <a:off x="3414106" y="5841162"/>
          <a:ext cx="6153228" cy="45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692"/>
                <a:gridCol w="683692"/>
                <a:gridCol w="683692"/>
                <a:gridCol w="683692"/>
                <a:gridCol w="683692"/>
                <a:gridCol w="683692"/>
                <a:gridCol w="683692"/>
                <a:gridCol w="683692"/>
                <a:gridCol w="683692"/>
              </a:tblGrid>
              <a:tr h="4580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'J'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'u'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'n'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'e'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'1'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'4'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'\0'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'\0'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6682" y="5157115"/>
            <a:ext cx="6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915367" y="5433317"/>
            <a:ext cx="512565" cy="4078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Reading strings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1582400" cy="508846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char name[10];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("Enter your name: 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scanf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("%9s", name);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defTabSz="914400">
              <a:spcBef>
                <a:spcPts val="0"/>
              </a:spcBef>
            </a:pPr>
            <a:r>
              <a:rPr lang="en-US" dirty="0" smtClean="0"/>
              <a:t>Don't exceed array's bounds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Leave room for null character at end of string</a:t>
            </a:r>
          </a:p>
          <a:p>
            <a:pPr defTabSz="914400">
              <a:spcBef>
                <a:spcPts val="0"/>
              </a:spcBef>
            </a:pPr>
            <a:r>
              <a:rPr lang="en-US" dirty="0" smtClean="0"/>
              <a:t>name is the address of the array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dirty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b="1" dirty="0" smtClean="0"/>
              <a:t>Output: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Enter your name: </a:t>
            </a:r>
            <a:r>
              <a:rPr lang="en-US" dirty="0" err="1" smtClean="0"/>
              <a:t>MaryEberlein</a:t>
            </a:r>
            <a:endParaRPr lang="en-US" dirty="0" smtClean="0"/>
          </a:p>
          <a:p>
            <a:pPr marL="0" indent="0" defTabSz="914400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name: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MaryEberl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1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Accessing the Characters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F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unction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that counts and returns the number of spaces in a given argument string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countSpaces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ＭＳ Ｐゴシック" charset="0"/>
                <a:cs typeface="Courier New"/>
              </a:rPr>
              <a:t>const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 char s[])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	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 count, 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	count = 0;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	for(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 = 0; s[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] != '\0'; 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++) {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		if(s[</a:t>
            </a:r>
            <a:r>
              <a:rPr lang="en-US" sz="2400" dirty="0" err="1">
                <a:latin typeface="Courier New"/>
                <a:ea typeface="ＭＳ Ｐゴシック" charset="0"/>
                <a:cs typeface="Courier New"/>
              </a:rPr>
              <a:t>i</a:t>
            </a: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] == ' ') count++;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	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	return count;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dirty="0">
                <a:latin typeface="Courier New"/>
                <a:ea typeface="ＭＳ Ｐゴシック" charset="0"/>
                <a:cs typeface="Courier New"/>
              </a:rPr>
              <a:t>	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62162" y="1544660"/>
            <a:ext cx="2276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Can't  change </a:t>
            </a:r>
            <a:r>
              <a:rPr lang="en-US" sz="24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>
            <a:off x="5596898" y="1775493"/>
            <a:ext cx="2265264" cy="5815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7847"/>
            <a:ext cx="8229600" cy="772548"/>
          </a:xfrm>
        </p:spPr>
        <p:txBody>
          <a:bodyPr/>
          <a:lstStyle/>
          <a:p>
            <a:r>
              <a:rPr lang="en-US" b="1" dirty="0" smtClean="0">
                <a:solidFill>
                  <a:srgbClr val="4F6228"/>
                </a:solidFill>
              </a:rPr>
              <a:t>Comparing Strings</a:t>
            </a:r>
            <a:endParaRPr lang="en-US" b="1" dirty="0">
              <a:solidFill>
                <a:srgbClr val="4F62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047524"/>
            <a:ext cx="11413066" cy="5643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Functions in header file </a:t>
            </a:r>
            <a:r>
              <a:rPr lang="en-US" dirty="0" err="1" smtClean="0">
                <a:latin typeface="Courier New"/>
                <a:cs typeface="Courier New"/>
              </a:rPr>
              <a:t>string.h</a:t>
            </a:r>
            <a:r>
              <a:rPr lang="en-US" dirty="0" smtClean="0"/>
              <a:t> are used for string operations</a:t>
            </a:r>
          </a:p>
          <a:p>
            <a:r>
              <a:rPr lang="en-US" dirty="0" smtClean="0"/>
              <a:t>Cannot compare two strings with </a:t>
            </a:r>
            <a:r>
              <a:rPr lang="en-US" dirty="0" smtClean="0">
                <a:latin typeface="Courier New"/>
                <a:cs typeface="Courier New"/>
              </a:rPr>
              <a:t>==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int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strcmp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(char s[], char t[])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compares two strings in dictionary (lexicographic) order</a:t>
            </a:r>
          </a:p>
          <a:p>
            <a:pPr lvl="1"/>
            <a:r>
              <a:rPr lang="en-US" dirty="0" smtClean="0"/>
              <a:t>capital letters less than lowercase letters</a:t>
            </a:r>
          </a:p>
          <a:p>
            <a:pPr lvl="1"/>
            <a:r>
              <a:rPr lang="en-US" dirty="0" smtClean="0"/>
              <a:t>Returns negative if s comes before t</a:t>
            </a:r>
          </a:p>
          <a:p>
            <a:pPr lvl="1"/>
            <a:r>
              <a:rPr lang="en-US" dirty="0" smtClean="0"/>
              <a:t>Returns 0 if s is the same string as t</a:t>
            </a:r>
          </a:p>
          <a:p>
            <a:pPr lvl="1"/>
            <a:r>
              <a:rPr lang="en-US" dirty="0" smtClean="0"/>
              <a:t>Returns positive if s comes after t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strcmp</a:t>
            </a:r>
            <a:r>
              <a:rPr lang="en-US" sz="2600" dirty="0">
                <a:latin typeface="Courier New"/>
                <a:cs typeface="Courier New"/>
              </a:rPr>
              <a:t>("Abe", "</a:t>
            </a:r>
            <a:r>
              <a:rPr lang="en-US" sz="2600" dirty="0" err="1">
                <a:latin typeface="Courier New"/>
                <a:cs typeface="Courier New"/>
              </a:rPr>
              <a:t>abe</a:t>
            </a:r>
            <a:r>
              <a:rPr lang="en-US" sz="2600" dirty="0">
                <a:latin typeface="Courier New"/>
                <a:cs typeface="Courier New"/>
              </a:rPr>
              <a:t>")  // value is negative</a:t>
            </a:r>
          </a:p>
          <a:p>
            <a:pPr marL="0" indent="0">
              <a:buNone/>
            </a:pPr>
            <a:r>
              <a:rPr lang="en-US" sz="2600" dirty="0" err="1">
                <a:latin typeface="Courier New"/>
                <a:cs typeface="Courier New"/>
              </a:rPr>
              <a:t>strcmp</a:t>
            </a:r>
            <a:r>
              <a:rPr lang="en-US" sz="2600" dirty="0">
                <a:latin typeface="Courier New"/>
                <a:cs typeface="Courier New"/>
              </a:rPr>
              <a:t>("123", "123")  // value is 0</a:t>
            </a:r>
          </a:p>
        </p:txBody>
      </p:sp>
    </p:spTree>
    <p:extLst>
      <p:ext uri="{BB962C8B-B14F-4D97-AF65-F5344CB8AC3E}">
        <p14:creationId xmlns:p14="http://schemas.microsoft.com/office/powerpoint/2010/main" val="193197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4F6228"/>
                </a:solidFill>
              </a:rPr>
              <a:t>String Manipulation:</a:t>
            </a:r>
            <a:br>
              <a:rPr lang="en-US" sz="3600" b="1" dirty="0">
                <a:solidFill>
                  <a:srgbClr val="4F6228"/>
                </a:solidFill>
              </a:rPr>
            </a:br>
            <a:r>
              <a:rPr lang="en-US" sz="3600" b="1" dirty="0">
                <a:solidFill>
                  <a:srgbClr val="4F6228"/>
                </a:solidFill>
              </a:rPr>
              <a:t>Copy &amp;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1904133" cy="5104764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strcpy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(str1, str2)</a:t>
            </a:r>
            <a:r>
              <a:rPr lang="en-US" dirty="0" smtClean="0"/>
              <a:t>: </a:t>
            </a:r>
            <a:r>
              <a:rPr lang="en-US" sz="2600" dirty="0"/>
              <a:t>copies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str2</a:t>
            </a:r>
            <a:r>
              <a:rPr lang="en-US" sz="2600" dirty="0"/>
              <a:t> into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str1</a:t>
            </a:r>
          </a:p>
          <a:p>
            <a:pPr lvl="1"/>
            <a:r>
              <a:rPr lang="en-US" sz="2400" dirty="0"/>
              <a:t>does not check that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str1</a:t>
            </a:r>
            <a:r>
              <a:rPr lang="en-US" sz="2400" dirty="0"/>
              <a:t> is long enough </a:t>
            </a:r>
            <a:r>
              <a:rPr lang="en-US" sz="2400" dirty="0" smtClean="0"/>
              <a:t>to hold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str2</a:t>
            </a:r>
            <a:r>
              <a:rPr lang="en-US" sz="2400" b="1" dirty="0" smtClean="0"/>
              <a:t>!</a:t>
            </a:r>
            <a:endParaRPr lang="en-US" sz="2400" b="1" dirty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/>
                <a:cs typeface="Courier New"/>
              </a:rPr>
              <a:t>char str1[10], str2[10</a:t>
            </a:r>
            <a:r>
              <a:rPr lang="en-US" sz="2400" dirty="0" smtClean="0">
                <a:latin typeface="Courier New"/>
                <a:cs typeface="Courier New"/>
              </a:rPr>
              <a:t>]; </a:t>
            </a:r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latin typeface="Courier New"/>
                <a:cs typeface="Courier New"/>
              </a:rPr>
              <a:t>strcpy</a:t>
            </a:r>
            <a:r>
              <a:rPr lang="en-US" sz="2400" dirty="0">
                <a:latin typeface="Courier New"/>
                <a:cs typeface="Courier New"/>
              </a:rPr>
              <a:t>(str2, "</a:t>
            </a:r>
            <a:r>
              <a:rPr lang="en-US" sz="2400" dirty="0" err="1">
                <a:latin typeface="Courier New"/>
                <a:cs typeface="Courier New"/>
              </a:rPr>
              <a:t>abcd</a:t>
            </a:r>
            <a:r>
              <a:rPr lang="en-US" sz="2400" dirty="0">
                <a:latin typeface="Courier New"/>
                <a:cs typeface="Courier New"/>
              </a:rPr>
              <a:t>"); // str2 contains "</a:t>
            </a:r>
            <a:r>
              <a:rPr lang="en-US" sz="2400" dirty="0" err="1">
                <a:latin typeface="Courier New"/>
                <a:cs typeface="Courier New"/>
              </a:rPr>
              <a:t>abcd</a:t>
            </a:r>
            <a:r>
              <a:rPr lang="en-US" sz="2400" dirty="0">
                <a:latin typeface="Courier New"/>
                <a:cs typeface="Courier New"/>
              </a:rPr>
              <a:t>"</a:t>
            </a:r>
          </a:p>
          <a:p>
            <a:pPr marL="114300" indent="0">
              <a:buNone/>
            </a:pPr>
            <a:r>
              <a:rPr lang="en-US" sz="2400" dirty="0">
                <a:latin typeface="Courier New"/>
                <a:cs typeface="Courier New"/>
              </a:rPr>
              <a:t>	</a:t>
            </a:r>
            <a:r>
              <a:rPr lang="en-US" sz="2400" dirty="0" err="1">
                <a:latin typeface="Courier New"/>
                <a:cs typeface="Courier New"/>
              </a:rPr>
              <a:t>strcpy</a:t>
            </a:r>
            <a:r>
              <a:rPr lang="en-US" sz="2400" dirty="0">
                <a:latin typeface="Courier New"/>
                <a:cs typeface="Courier New"/>
              </a:rPr>
              <a:t>(str1, str2); //str1 contains "</a:t>
            </a:r>
            <a:r>
              <a:rPr lang="en-US" sz="2400" dirty="0" err="1">
                <a:latin typeface="Courier New"/>
                <a:cs typeface="Courier New"/>
              </a:rPr>
              <a:t>abcd</a:t>
            </a:r>
            <a:r>
              <a:rPr lang="en-US" sz="2400" dirty="0">
                <a:latin typeface="Courier New"/>
                <a:cs typeface="Courier New"/>
              </a:rPr>
              <a:t>"</a:t>
            </a:r>
          </a:p>
          <a:p>
            <a:pPr marL="11430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457200"/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strncpy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(str1, str2, n)</a:t>
            </a:r>
            <a:r>
              <a:rPr lang="en-US" sz="2400" dirty="0">
                <a:cs typeface="Courier New"/>
              </a:rPr>
              <a:t>: </a:t>
            </a:r>
            <a:r>
              <a:rPr lang="en-US" sz="2800" dirty="0">
                <a:cs typeface="Courier New"/>
              </a:rPr>
              <a:t>copies up to n characters</a:t>
            </a:r>
          </a:p>
          <a:p>
            <a:pPr marL="457200"/>
            <a:endParaRPr lang="en-US" sz="2800" dirty="0">
              <a:cs typeface="Courier New"/>
            </a:endParaRPr>
          </a:p>
          <a:p>
            <a:pPr marL="457200"/>
            <a:r>
              <a:rPr lang="en-US" sz="2400" b="1" dirty="0" err="1">
                <a:solidFill>
                  <a:srgbClr val="0000FF"/>
                </a:solidFill>
                <a:latin typeface="Courier New"/>
                <a:cs typeface="Courier New"/>
              </a:rPr>
              <a:t>strcat</a:t>
            </a:r>
            <a:r>
              <a:rPr lang="en-US" sz="2400" b="1" dirty="0">
                <a:solidFill>
                  <a:srgbClr val="0000FF"/>
                </a:solidFill>
                <a:latin typeface="Courier New"/>
                <a:cs typeface="Courier New"/>
              </a:rPr>
              <a:t>(str1, str2)</a:t>
            </a:r>
            <a:r>
              <a:rPr lang="en-US" sz="2800" dirty="0">
                <a:cs typeface="Courier New"/>
              </a:rPr>
              <a:t>: appends contents of str2 to end of str1</a:t>
            </a:r>
          </a:p>
          <a:p>
            <a:pPr marL="857250" lvl="1"/>
            <a:r>
              <a:rPr lang="en-US" sz="2400" dirty="0">
                <a:cs typeface="Courier New"/>
              </a:rPr>
              <a:t>doesn't check that str1 is long enough</a:t>
            </a:r>
          </a:p>
          <a:p>
            <a:pPr marL="457200"/>
            <a:r>
              <a:rPr lang="en-US" sz="2600" b="1" dirty="0" err="1">
                <a:solidFill>
                  <a:srgbClr val="0000FF"/>
                </a:solidFill>
                <a:latin typeface="Courier New"/>
                <a:cs typeface="Courier New"/>
              </a:rPr>
              <a:t>strncat</a:t>
            </a:r>
            <a:r>
              <a:rPr lang="en-US" sz="2600" b="1" dirty="0">
                <a:solidFill>
                  <a:srgbClr val="0000FF"/>
                </a:solidFill>
                <a:latin typeface="Courier New"/>
                <a:cs typeface="Courier New"/>
              </a:rPr>
              <a:t>(str1, str2, n)</a:t>
            </a:r>
            <a:r>
              <a:rPr lang="en-US" dirty="0" smtClean="0">
                <a:cs typeface="Courier New"/>
              </a:rPr>
              <a:t>: </a:t>
            </a:r>
            <a:r>
              <a:rPr lang="en-US" sz="2600" dirty="0">
                <a:cs typeface="Courier New"/>
              </a:rPr>
              <a:t>appends up to </a:t>
            </a:r>
            <a:r>
              <a:rPr lang="en-US" sz="2600" dirty="0">
                <a:latin typeface="Courier New"/>
                <a:cs typeface="Courier New"/>
              </a:rPr>
              <a:t>n</a:t>
            </a:r>
            <a:r>
              <a:rPr lang="en-US" sz="2600" dirty="0">
                <a:cs typeface="Courier New"/>
              </a:rPr>
              <a:t> characters</a:t>
            </a:r>
          </a:p>
        </p:txBody>
      </p:sp>
    </p:spTree>
    <p:extLst>
      <p:ext uri="{BB962C8B-B14F-4D97-AF65-F5344CB8AC3E}">
        <p14:creationId xmlns:p14="http://schemas.microsoft.com/office/powerpoint/2010/main" val="8178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85863"/>
          </a:xfrm>
        </p:spPr>
        <p:txBody>
          <a:bodyPr>
            <a:normAutofit/>
          </a:bodyPr>
          <a:lstStyle/>
          <a:p>
            <a:r>
              <a:rPr lang="en-US" sz="4800" b="1" smtClean="0">
                <a:solidFill>
                  <a:schemeClr val="accent3">
                    <a:lumMod val="50000"/>
                  </a:schemeClr>
                </a:solidFill>
              </a:rPr>
              <a:t>String Copy</a:t>
            </a:r>
            <a:endParaRPr lang="en-US" sz="48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5863"/>
            <a:ext cx="11353800" cy="535781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char s[10] = "help";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char *foo = "War of the worlds";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strncpy(s, foo, 9);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// copy 9 chars into positions 0-8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printf("s is %s\n, 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printf("length of s: %lu\n", strlen(s));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printf("Last char in s: %d\n", s[9]);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mtClean="0">
                <a:ea typeface="Courier New" charset="0"/>
                <a:cs typeface="Courier New" charset="0"/>
              </a:rPr>
              <a:t>Output: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 is War of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th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length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of s: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9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Last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char in s: 0</a:t>
            </a:r>
          </a:p>
        </p:txBody>
      </p:sp>
    </p:spTree>
    <p:extLst>
      <p:ext uri="{BB962C8B-B14F-4D97-AF65-F5344CB8AC3E}">
        <p14:creationId xmlns:p14="http://schemas.microsoft.com/office/powerpoint/2010/main" val="17132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strlen</a:t>
            </a:r>
            <a:r>
              <a:rPr lang="en-US" sz="4800" b="1" dirty="0">
                <a:solidFill>
                  <a:schemeClr val="accent3">
                    <a:lumMod val="50000"/>
                  </a:schemeClr>
                </a:solidFill>
              </a:rPr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strlen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: returns length of string stored in array </a:t>
            </a:r>
            <a:r>
              <a:rPr lang="en-US" dirty="0" err="1" smtClean="0"/>
              <a:t>str</a:t>
            </a:r>
            <a:r>
              <a:rPr lang="en-US" dirty="0" smtClean="0"/>
              <a:t> (not including null character at end)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char 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[10] = "</a:t>
            </a:r>
            <a:r>
              <a:rPr lang="en-US" dirty="0" err="1" smtClean="0">
                <a:latin typeface="Courier New"/>
                <a:cs typeface="Courier New"/>
              </a:rPr>
              <a:t>abc</a:t>
            </a:r>
            <a:r>
              <a:rPr lang="en-US" dirty="0" smtClean="0">
                <a:latin typeface="Courier New"/>
                <a:cs typeface="Courier New"/>
              </a:rPr>
              <a:t>";</a:t>
            </a:r>
          </a:p>
          <a:p>
            <a:pPr marL="0" indent="0">
              <a:buNone/>
            </a:pP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strlen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str</a:t>
            </a:r>
            <a:r>
              <a:rPr lang="en-US" dirty="0" smtClean="0">
                <a:latin typeface="Courier New"/>
                <a:cs typeface="Courier New"/>
              </a:rPr>
              <a:t>);  // </a:t>
            </a:r>
            <a:r>
              <a:rPr lang="en-US" dirty="0" err="1" smtClean="0">
                <a:latin typeface="Courier New"/>
                <a:cs typeface="Courier New"/>
              </a:rPr>
              <a:t>len</a:t>
            </a:r>
            <a:r>
              <a:rPr lang="en-US" dirty="0" smtClean="0">
                <a:latin typeface="Courier New"/>
                <a:cs typeface="Courier New"/>
              </a:rPr>
              <a:t> is 3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4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Search for chars and substrings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67" y="1600201"/>
            <a:ext cx="12056533" cy="4525963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strchr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dirty="0" smtClean="0">
                <a:ea typeface="Courier New" charset="0"/>
                <a:cs typeface="Courier New" charset="0"/>
              </a:rPr>
              <a:t>returns pointer to first occurrence of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ea typeface="Courier New" charset="0"/>
                <a:cs typeface="Courier New" charset="0"/>
              </a:rPr>
              <a:t>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smtClean="0">
                <a:ea typeface="Courier New" charset="0"/>
                <a:cs typeface="Courier New" charset="0"/>
              </a:rPr>
              <a:t>, or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 dirty="0" smtClean="0">
                <a:ea typeface="Courier New" charset="0"/>
                <a:cs typeface="Courier New" charset="0"/>
              </a:rPr>
              <a:t> if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ch</a:t>
            </a:r>
            <a:r>
              <a:rPr lang="en-US" dirty="0" smtClean="0">
                <a:ea typeface="Courier New" charset="0"/>
                <a:cs typeface="Courier New" charset="0"/>
              </a:rPr>
              <a:t> is not found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strstr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(s1, s2): </a:t>
            </a:r>
            <a:r>
              <a:rPr lang="en-US" dirty="0" smtClean="0">
                <a:ea typeface="Courier New" charset="0"/>
                <a:cs typeface="Courier New" charset="0"/>
              </a:rPr>
              <a:t>returns a pointer to first occurrence of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s2</a:t>
            </a:r>
            <a:r>
              <a:rPr lang="en-US" dirty="0" smtClean="0">
                <a:ea typeface="Courier New" charset="0"/>
                <a:cs typeface="Courier New" charset="0"/>
              </a:rPr>
              <a:t> in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69332"/>
            <a:ext cx="10972800" cy="8128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String 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43469"/>
            <a:ext cx="12192000" cy="6214532"/>
          </a:xfrm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#include&lt;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stdio.h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#include&lt;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string.h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("Does Alf come before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alf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? %s\n",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strcmp</a:t>
            </a:r>
            <a:r>
              <a:rPr lang="en-US" sz="18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("Alf", "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alf</a:t>
            </a:r>
            <a:r>
              <a:rPr lang="en-US" sz="18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")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&lt; 0 ? "yes" : "no");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("Does bass come before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alf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? %s\n",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strcmp</a:t>
            </a:r>
            <a:r>
              <a:rPr lang="en-US" sz="18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("bass", "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alf</a:t>
            </a:r>
            <a:r>
              <a:rPr lang="en-US" sz="18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")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&lt; 0 ? "yes" : "no");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char str1[10] = "hello";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char str2[10] = "world";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strncat</a:t>
            </a:r>
            <a:r>
              <a:rPr lang="en-US" sz="18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(str1, str2, 4);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("hello concatenated with world: %s\n", str1);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strlen</a:t>
            </a:r>
            <a:r>
              <a:rPr lang="en-US" sz="18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(str1);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("\"%s\" has length %d\n", str1,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    char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str3[] = "hello";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// Does hello contain hell?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if(</a:t>
            </a:r>
            <a:r>
              <a:rPr lang="en-US" sz="1800" b="1" dirty="0" err="1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strstr</a:t>
            </a:r>
            <a:r>
              <a:rPr lang="en-US" sz="1800" b="1" dirty="0" smtClean="0">
                <a:solidFill>
                  <a:schemeClr val="accent4"/>
                </a:solidFill>
                <a:latin typeface="Courier New" charset="0"/>
                <a:ea typeface="Courier New" charset="0"/>
                <a:cs typeface="Courier New" charset="0"/>
              </a:rPr>
              <a:t>(str3, "hell")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!= </a:t>
            </a: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NULL){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("hello contains </a:t>
            </a: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hell\n");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smtClean="0">
                <a:latin typeface="Courier New" charset="0"/>
                <a:ea typeface="Courier New" charset="0"/>
                <a:cs typeface="Courier New" charset="0"/>
              </a:rPr>
              <a:t>   }</a:t>
            </a:r>
            <a:endParaRPr lang="en-US" sz="18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   else </a:t>
            </a:r>
            <a:r>
              <a:rPr lang="en-US" sz="18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1800" dirty="0" smtClean="0">
                <a:latin typeface="Courier New" charset="0"/>
                <a:ea typeface="Courier New" charset="0"/>
                <a:cs typeface="Courier New" charset="0"/>
              </a:rPr>
              <a:t>("hello does not contain hell\n");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0533" y="4548827"/>
            <a:ext cx="4961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Output: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Does Alf come before </a:t>
            </a:r>
            <a:r>
              <a:rPr lang="en-US" sz="2000" b="1" dirty="0" err="1" smtClean="0">
                <a:solidFill>
                  <a:srgbClr val="0070C0"/>
                </a:solidFill>
              </a:rPr>
              <a:t>alf</a:t>
            </a:r>
            <a:r>
              <a:rPr lang="en-US" sz="2000" b="1" dirty="0" smtClean="0">
                <a:solidFill>
                  <a:srgbClr val="0070C0"/>
                </a:solidFill>
              </a:rPr>
              <a:t>? yes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Does bass come before </a:t>
            </a:r>
            <a:r>
              <a:rPr lang="en-US" sz="2000" b="1" dirty="0" err="1" smtClean="0">
                <a:solidFill>
                  <a:srgbClr val="0070C0"/>
                </a:solidFill>
              </a:rPr>
              <a:t>alf</a:t>
            </a:r>
            <a:r>
              <a:rPr lang="en-US" sz="2000" b="1" dirty="0" smtClean="0">
                <a:solidFill>
                  <a:srgbClr val="0070C0"/>
                </a:solidFill>
              </a:rPr>
              <a:t>? no</a:t>
            </a:r>
          </a:p>
          <a:p>
            <a:r>
              <a:rPr lang="en-US" sz="2000" b="1" dirty="0" smtClean="0">
                <a:solidFill>
                  <a:srgbClr val="0070C0"/>
                </a:solidFill>
              </a:rPr>
              <a:t>hello concatenated with world: </a:t>
            </a:r>
            <a:r>
              <a:rPr lang="en-US" sz="2000" b="1" dirty="0" err="1" smtClean="0">
                <a:solidFill>
                  <a:srgbClr val="0070C0"/>
                </a:solidFill>
              </a:rPr>
              <a:t>helloworl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"</a:t>
            </a:r>
            <a:r>
              <a:rPr lang="en-US" sz="2000" b="1" dirty="0" err="1" smtClean="0">
                <a:solidFill>
                  <a:srgbClr val="0070C0"/>
                </a:solidFill>
              </a:rPr>
              <a:t>helloworl</a:t>
            </a:r>
            <a:r>
              <a:rPr lang="en-US" sz="2000" b="1" dirty="0" smtClean="0">
                <a:solidFill>
                  <a:srgbClr val="0070C0"/>
                </a:solidFill>
              </a:rPr>
              <a:t>" has </a:t>
            </a:r>
            <a:r>
              <a:rPr lang="en-US" sz="2000" b="1" smtClean="0">
                <a:solidFill>
                  <a:srgbClr val="0070C0"/>
                </a:solidFill>
              </a:rPr>
              <a:t>length 9</a:t>
            </a:r>
          </a:p>
          <a:p>
            <a:r>
              <a:rPr lang="en-US" sz="2000" b="1" smtClean="0">
                <a:solidFill>
                  <a:srgbClr val="0070C0"/>
                </a:solidFill>
              </a:rPr>
              <a:t>hello </a:t>
            </a:r>
            <a:r>
              <a:rPr lang="en-US" sz="2000" b="1" dirty="0" smtClean="0">
                <a:solidFill>
                  <a:srgbClr val="0070C0"/>
                </a:solidFill>
              </a:rPr>
              <a:t>contains hell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5200" y="2992114"/>
            <a:ext cx="332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Better to omit: != NULL</a:t>
            </a:r>
            <a:endParaRPr lang="en-US" sz="2400" b="1" dirty="0">
              <a:solidFill>
                <a:srgbClr val="0070C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26000" y="3369733"/>
            <a:ext cx="3759200" cy="1405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8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Functions (</a:t>
            </a:r>
            <a:r>
              <a:rPr lang="en-US" dirty="0" err="1" smtClean="0"/>
              <a:t>stdlib.h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33056"/>
              </p:ext>
            </p:extLst>
          </p:nvPr>
        </p:nvGraphicFramePr>
        <p:xfrm>
          <a:off x="304800" y="2159000"/>
          <a:ext cx="118872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Function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</a:t>
                      </a:r>
                      <a:r>
                        <a:rPr lang="en-US" sz="2400" dirty="0" err="1" smtClean="0"/>
                        <a:t>atof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 char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[])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string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 to a double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atoi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 char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[])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string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str</a:t>
                      </a:r>
                      <a:r>
                        <a:rPr lang="en-US" sz="2400" baseline="0" dirty="0" smtClean="0"/>
                        <a:t> to an </a:t>
                      </a:r>
                      <a:r>
                        <a:rPr lang="en-US" sz="2400" baseline="0" dirty="0" err="1" smtClean="0"/>
                        <a:t>int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 </a:t>
                      </a:r>
                      <a:r>
                        <a:rPr lang="en-US" sz="2400" dirty="0" err="1" smtClean="0"/>
                        <a:t>strtod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const</a:t>
                      </a:r>
                      <a:r>
                        <a:rPr lang="en-US" sz="2400" dirty="0" smtClean="0"/>
                        <a:t> char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[], char **</a:t>
                      </a:r>
                      <a:r>
                        <a:rPr lang="en-US" sz="2400" dirty="0" err="1" smtClean="0"/>
                        <a:t>endptr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Converts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 to double (and returns the double), </a:t>
                      </a:r>
                      <a:r>
                        <a:rPr lang="en-US" sz="2400" dirty="0" err="1" smtClean="0"/>
                        <a:t>endptr</a:t>
                      </a:r>
                      <a:r>
                        <a:rPr lang="en-US" sz="2400" dirty="0" smtClean="0"/>
                        <a:t> points to the next character in </a:t>
                      </a:r>
                      <a:r>
                        <a:rPr lang="en-US" sz="2400" dirty="0" err="1" smtClean="0"/>
                        <a:t>str</a:t>
                      </a:r>
                      <a:r>
                        <a:rPr lang="en-US" sz="2400" dirty="0" smtClean="0"/>
                        <a:t> after the numerical value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abs(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x)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returns the absolute value of</a:t>
                      </a:r>
                      <a:r>
                        <a:rPr lang="en-US" sz="2400" baseline="0" dirty="0" smtClean="0"/>
                        <a:t> integer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36133"/>
          </a:xfrm>
        </p:spPr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Array Overview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6133"/>
            <a:ext cx="10972800" cy="56218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ordered collection of items</a:t>
            </a:r>
          </a:p>
          <a:p>
            <a:r>
              <a:rPr lang="en-US" dirty="0" smtClean="0"/>
              <a:t>stored in contiguous memory</a:t>
            </a:r>
          </a:p>
          <a:p>
            <a:r>
              <a:rPr lang="en-US" dirty="0" smtClean="0"/>
              <a:t>all items, called elements, are of same type</a:t>
            </a:r>
          </a:p>
          <a:p>
            <a:r>
              <a:rPr lang="en-US" dirty="0" smtClean="0"/>
              <a:t>array cannot be resized</a:t>
            </a:r>
          </a:p>
          <a:p>
            <a:r>
              <a:rPr lang="en-US" dirty="0" smtClean="0"/>
              <a:t>indexing starts at 0 </a:t>
            </a:r>
            <a:r>
              <a:rPr lang="mr-IN" dirty="0" smtClean="0"/>
              <a:t>–</a:t>
            </a:r>
            <a:r>
              <a:rPr lang="en-US" dirty="0" smtClean="0"/>
              <a:t> offset from beginning of array</a:t>
            </a:r>
          </a:p>
          <a:p>
            <a:r>
              <a:rPr lang="en-US" dirty="0" smtClean="0"/>
              <a:t>name of array is pointer (memory address) of 1</a:t>
            </a:r>
            <a:r>
              <a:rPr lang="en-US" baseline="30000" dirty="0" smtClean="0"/>
              <a:t>st</a:t>
            </a:r>
            <a:r>
              <a:rPr lang="en-US" dirty="0" smtClean="0"/>
              <a:t> array element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Declaration syntax: 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elt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-type&gt; &lt;array-name&gt;[size];</a:t>
            </a:r>
          </a:p>
          <a:p>
            <a:r>
              <a:rPr lang="en-US" dirty="0" smtClean="0"/>
              <a:t>sets aside </a:t>
            </a:r>
            <a:r>
              <a:rPr lang="en-US" b="1" dirty="0" smtClean="0">
                <a:solidFill>
                  <a:srgbClr val="0070C0"/>
                </a:solidFill>
              </a:rPr>
              <a:t>size*</a:t>
            </a:r>
            <a:r>
              <a:rPr lang="en-US" b="1" dirty="0" err="1" smtClean="0">
                <a:solidFill>
                  <a:srgbClr val="0070C0"/>
                </a:solidFill>
              </a:rPr>
              <a:t>sizeof</a:t>
            </a:r>
            <a:r>
              <a:rPr lang="en-US" b="1" dirty="0" smtClean="0">
                <a:solidFill>
                  <a:srgbClr val="0070C0"/>
                </a:solidFill>
              </a:rPr>
              <a:t>(</a:t>
            </a:r>
            <a:r>
              <a:rPr lang="en-US" b="1" dirty="0" err="1" smtClean="0">
                <a:solidFill>
                  <a:srgbClr val="0070C0"/>
                </a:solidFill>
              </a:rPr>
              <a:t>elt</a:t>
            </a:r>
            <a:r>
              <a:rPr lang="en-US" b="1" dirty="0" smtClean="0">
                <a:solidFill>
                  <a:srgbClr val="0070C0"/>
                </a:solidFill>
              </a:rPr>
              <a:t>-type)</a:t>
            </a:r>
            <a:r>
              <a:rPr lang="en-US" dirty="0" smtClean="0"/>
              <a:t> bytes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grades[80];</a:t>
            </a:r>
          </a:p>
          <a:p>
            <a:pPr marL="0" indent="0">
              <a:buNone/>
            </a:pPr>
            <a:r>
              <a:rPr lang="en-US" dirty="0" smtClean="0">
                <a:ea typeface="Courier New" charset="0"/>
                <a:cs typeface="Courier New" charset="0"/>
              </a:rPr>
              <a:t>Example:</a:t>
            </a:r>
            <a:r>
              <a:rPr lang="en-US" sz="2800" dirty="0" smtClean="0">
                <a:ea typeface="Courier New" charset="0"/>
                <a:cs typeface="Courier New" charset="0"/>
              </a:rPr>
              <a:t>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[5] = {1, 2, 3, 4, 5}; </a:t>
            </a:r>
          </a:p>
          <a:p>
            <a:pPr marL="0" indent="0">
              <a:buNone/>
            </a:pP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9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[10] = "3.14 This is pi";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char *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restOfString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double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strtod</a:t>
            </a:r>
            <a:r>
              <a:rPr lang="en-US" sz="24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b="1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, &amp;</a:t>
            </a:r>
            <a:r>
              <a:rPr lang="en-US" sz="2400" b="1" dirty="0" err="1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restOfString</a:t>
            </a:r>
            <a:r>
              <a:rPr lang="en-US" sz="2400" b="1" dirty="0" smtClean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("The number is %lf\n",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num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("The remaining string: %s\n",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restOfString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Courier New" charset="0"/>
                <a:cs typeface="Courier New" charset="0"/>
              </a:rPr>
              <a:t>Output: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The number is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3.140000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The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remaining string:  This is pi</a:t>
            </a:r>
          </a:p>
        </p:txBody>
      </p:sp>
    </p:spTree>
    <p:extLst>
      <p:ext uri="{BB962C8B-B14F-4D97-AF65-F5344CB8AC3E}">
        <p14:creationId xmlns:p14="http://schemas.microsoft.com/office/powerpoint/2010/main" val="12814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7164"/>
            <a:ext cx="10972800" cy="1014412"/>
          </a:xfrm>
        </p:spPr>
        <p:txBody>
          <a:bodyPr/>
          <a:lstStyle/>
          <a:p>
            <a:r>
              <a:rPr lang="en-US" b="1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1577"/>
            <a:ext cx="11582400" cy="557212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#include&lt;stdio.h&gt;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#include&lt;ctype.h&gt;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#include&lt;stdlib.h&gt;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// Q for queen, 10, 9,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char cardValue[3];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puts("Enter your card's value: ");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scanf("%2s", cardValue);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if(</a:t>
            </a:r>
            <a:r>
              <a:rPr lang="en-US" sz="24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isdigit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(cardValue[0]))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int value = </a:t>
            </a:r>
            <a:r>
              <a:rPr lang="en-US" sz="2400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atoi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(cardValue);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printf("Value: %d\n", value);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33127" y="310964"/>
            <a:ext cx="4858873" cy="3400424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smtClean="0">
                <a:solidFill>
                  <a:schemeClr val="tx1"/>
                </a:solidFill>
              </a:rPr>
              <a:t>Other useful character handling functions in ctype.h: see 23.5, p. 612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isalnum(c) : is c alphanumeric?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isalpha(c): is c alphabetic?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isdigit(c): is c a decimal digit?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islower(c): is c a lower-case letter?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 smtClean="0">
                <a:solidFill>
                  <a:schemeClr val="tx1"/>
                </a:solidFill>
              </a:rPr>
              <a:t>toupper(c): returns uppercase version of c if it's a letter, c otherwise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857" y="3865188"/>
            <a:ext cx="2176143" cy="30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Exercise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Write a version of the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atoi</a:t>
            </a:r>
            <a:r>
              <a:rPr lang="en-US" dirty="0" smtClean="0"/>
              <a:t> function. Your </a:t>
            </a:r>
            <a:r>
              <a:rPr lang="en-US" smtClean="0"/>
              <a:t>function only needs to work on </a:t>
            </a:r>
            <a:r>
              <a:rPr lang="en-US" dirty="0" smtClean="0"/>
              <a:t>strings that contain positive integers.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err="1" smtClean="0">
                <a:latin typeface="Courier New" charset="0"/>
                <a:ea typeface="Courier New" charset="0"/>
                <a:cs typeface="Courier New" charset="0"/>
              </a:rPr>
              <a:t>myAtoi</a:t>
            </a:r>
            <a:r>
              <a:rPr lang="en-US" smtClean="0">
                <a:latin typeface="Courier New" charset="0"/>
                <a:ea typeface="Courier New" charset="0"/>
                <a:cs typeface="Courier New" charset="0"/>
              </a:rPr>
              <a:t>(char str[])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// put your code here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return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03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670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Exercise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705"/>
            <a:ext cx="12192000" cy="543295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err="1" smtClean="0">
                <a:latin typeface="Courier New" charset="0"/>
                <a:ea typeface="Courier New" charset="0"/>
                <a:cs typeface="Courier New" charset="0"/>
              </a:rPr>
              <a:t>myAtoi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(char str[])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result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for(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!= '\0';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     result = result*10 +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] - '0';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 return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" y="3687901"/>
            <a:ext cx="77438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main() 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char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[] = "892";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value = myAtoi(str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("%d\n", value);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endParaRPr lang="en-US" sz="2800" dirty="0"/>
          </a:p>
          <a:p>
            <a:r>
              <a:rPr lang="en-US" sz="2800" dirty="0" smtClean="0"/>
              <a:t>Output: 892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694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75242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Input on command line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/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main(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char*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[]) {</a:t>
            </a:r>
            <a:r>
              <a:rPr lang="mr-IN" sz="28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defTabSz="914400">
              <a:spcBef>
                <a:spcPts val="0"/>
              </a:spcBef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dirty="0" smtClean="0"/>
              <a:t>: # of arguments on command line</a:t>
            </a:r>
          </a:p>
          <a:p>
            <a:pPr lvl="1" defTabSz="914400">
              <a:spcBef>
                <a:spcPts val="0"/>
              </a:spcBef>
            </a:pPr>
            <a:r>
              <a:rPr lang="en-US" dirty="0" smtClean="0"/>
              <a:t>includes name of executable</a:t>
            </a:r>
          </a:p>
          <a:p>
            <a:pPr defTabSz="914400">
              <a:spcBef>
                <a:spcPts val="0"/>
              </a:spcBef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[]</a:t>
            </a:r>
            <a:r>
              <a:rPr lang="en-US" dirty="0" smtClean="0"/>
              <a:t>: array of strings on command line</a:t>
            </a:r>
          </a:p>
        </p:txBody>
      </p:sp>
    </p:spTree>
    <p:extLst>
      <p:ext uri="{BB962C8B-B14F-4D97-AF65-F5344CB8AC3E}">
        <p14:creationId xmlns:p14="http://schemas.microsoft.com/office/powerpoint/2010/main" val="8157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294" y="1600200"/>
            <a:ext cx="8964706" cy="4997824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main(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char *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for(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++) {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	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%d = %s\n",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dirty="0" smtClean="0">
                <a:ea typeface="Courier New" charset="0"/>
                <a:cs typeface="Courier New" charset="0"/>
              </a:rPr>
              <a:t>Sample Run:</a:t>
            </a:r>
            <a:endParaRPr lang="en-US" dirty="0">
              <a:ea typeface="Courier New" charset="0"/>
              <a:cs typeface="Courier New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bash-3.2$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gcc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commLine.c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bash-3.2$ ./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a.out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one two three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0 = ./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a.out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1 = one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2 = two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arg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3 = three</a:t>
            </a:r>
          </a:p>
        </p:txBody>
      </p:sp>
    </p:spTree>
    <p:extLst>
      <p:ext uri="{BB962C8B-B14F-4D97-AF65-F5344CB8AC3E}">
        <p14:creationId xmlns:p14="http://schemas.microsoft.com/office/powerpoint/2010/main" val="6294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Command Line </a:t>
            </a:r>
            <a:r>
              <a:rPr lang="en-US" b="1" dirty="0" err="1" smtClean="0">
                <a:solidFill>
                  <a:schemeClr val="accent3">
                    <a:lumMod val="50000"/>
                  </a:schemeClr>
                </a:solidFill>
              </a:rPr>
              <a:t>Args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17638"/>
            <a:ext cx="9144000" cy="5440362"/>
          </a:xfrm>
        </p:spPr>
        <p:txBody>
          <a:bodyPr>
            <a:normAutofit/>
          </a:bodyPr>
          <a:lstStyle/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main(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, char *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[]) {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if(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argc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&lt; 2)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("Need an integer!");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else {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n =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atoi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argv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[1]);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[n];  // legal in C99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    for(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++) }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for(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&lt; n;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+= 2) 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("%d\n", 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nums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]);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} 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800" dirty="0">
                <a:ea typeface="Courier New" charset="0"/>
                <a:cs typeface="Courier New" charset="0"/>
              </a:rPr>
              <a:t>Output?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%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gcc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400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o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prog.c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% ./</a:t>
            </a:r>
            <a:r>
              <a:rPr lang="en-US" sz="2400" dirty="0" err="1">
                <a:latin typeface="Courier New" charset="0"/>
                <a:ea typeface="Courier New" charset="0"/>
                <a:cs typeface="Courier New" charset="0"/>
              </a:rPr>
              <a:t>prog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4</a:t>
            </a:r>
          </a:p>
          <a:p>
            <a:pPr marL="0" indent="0" defTabSz="914400">
              <a:spcBef>
                <a:spcPts val="0"/>
              </a:spcBef>
              <a:buNone/>
            </a:pPr>
            <a:endParaRPr lang="en-US" sz="2800" dirty="0">
              <a:ea typeface="Courier New" charset="0"/>
              <a:cs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50841" y="5306746"/>
            <a:ext cx="3731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C00000"/>
                </a:solidFill>
              </a:rPr>
              <a:t>Note:</a:t>
            </a:r>
          </a:p>
          <a:p>
            <a:r>
              <a:rPr lang="en-US" sz="2800" b="1" smtClean="0">
                <a:solidFill>
                  <a:srgbClr val="C00000"/>
                </a:solidFill>
              </a:rPr>
              <a:t>argv[0</a:t>
            </a:r>
            <a:r>
              <a:rPr lang="en-US" sz="2800" b="1" dirty="0">
                <a:solidFill>
                  <a:srgbClr val="C00000"/>
                </a:solidFill>
              </a:rPr>
              <a:t>] is ./</a:t>
            </a:r>
            <a:r>
              <a:rPr lang="en-US" sz="2800" b="1" dirty="0" err="1">
                <a:solidFill>
                  <a:srgbClr val="C00000"/>
                </a:solidFill>
              </a:rPr>
              <a:t>prog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 err="1">
                <a:solidFill>
                  <a:srgbClr val="C00000"/>
                </a:solidFill>
              </a:rPr>
              <a:t>argv</a:t>
            </a:r>
            <a:r>
              <a:rPr lang="en-US" sz="2800" b="1" dirty="0">
                <a:solidFill>
                  <a:srgbClr val="C00000"/>
                </a:solidFill>
              </a:rPr>
              <a:t>[1] is 4</a:t>
            </a:r>
          </a:p>
        </p:txBody>
      </p:sp>
    </p:spTree>
    <p:extLst>
      <p:ext uri="{BB962C8B-B14F-4D97-AF65-F5344CB8AC3E}">
        <p14:creationId xmlns:p14="http://schemas.microsoft.com/office/powerpoint/2010/main" val="17903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accent3">
                    <a:lumMod val="50000"/>
                  </a:schemeClr>
                </a:solidFill>
              </a:rPr>
              <a:t>Exercise</a:t>
            </a:r>
            <a:endParaRPr lang="en-US" sz="54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Write a program that takes integers on the command line and prints their sum. You may assume that all the command line arguments other than the executable name are integers. </a:t>
            </a:r>
          </a:p>
          <a:p>
            <a:endParaRPr lang="en-US" smtClean="0"/>
          </a:p>
          <a:p>
            <a:r>
              <a:rPr lang="en-US" b="1" smtClean="0"/>
              <a:t>Example run: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./a.out 3 5 1</a:t>
            </a:r>
          </a:p>
          <a:p>
            <a:pPr marL="0" indent="0">
              <a:buNone/>
            </a:pPr>
            <a:r>
              <a:rPr lang="en-US" b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Sum = 9</a:t>
            </a:r>
            <a:endParaRPr lang="en-US" b="1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3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5400" b="1" dirty="0" err="1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Can we solve this problem?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latin typeface="Arial" charset="0"/>
              </a:rPr>
              <a:t>Consider the following program (input underlined):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How many days' temperatures? </a:t>
            </a:r>
            <a:r>
              <a:rPr lang="en-US" b="1" u="sng">
                <a:latin typeface="Courier New" charset="0"/>
                <a:cs typeface="Courier New" charset="0"/>
              </a:rPr>
              <a:t>7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1's high temp: </a:t>
            </a:r>
            <a:r>
              <a:rPr lang="en-US" b="1" u="sng">
                <a:latin typeface="Courier New" charset="0"/>
                <a:cs typeface="Courier New" charset="0"/>
              </a:rPr>
              <a:t>45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2's high temp: </a:t>
            </a:r>
            <a:r>
              <a:rPr lang="en-US" b="1" u="sng">
                <a:latin typeface="Courier New" charset="0"/>
                <a:cs typeface="Courier New" charset="0"/>
              </a:rPr>
              <a:t>44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3's high temp: </a:t>
            </a:r>
            <a:r>
              <a:rPr lang="en-US" b="1" u="sng">
                <a:latin typeface="Courier New" charset="0"/>
                <a:cs typeface="Courier New" charset="0"/>
              </a:rPr>
              <a:t>39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4's high temp: </a:t>
            </a:r>
            <a:r>
              <a:rPr lang="en-US" b="1" u="sng">
                <a:latin typeface="Courier New" charset="0"/>
                <a:cs typeface="Courier New" charset="0"/>
              </a:rPr>
              <a:t>48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5's high temp: </a:t>
            </a:r>
            <a:r>
              <a:rPr lang="en-US" b="1" u="sng">
                <a:latin typeface="Courier New" charset="0"/>
                <a:cs typeface="Courier New" charset="0"/>
              </a:rPr>
              <a:t>37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6's high temp: </a:t>
            </a:r>
            <a:r>
              <a:rPr lang="en-US" b="1" u="sng">
                <a:latin typeface="Courier New" charset="0"/>
                <a:cs typeface="Courier New" charset="0"/>
              </a:rPr>
              <a:t>46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Day 7's high temp: </a:t>
            </a:r>
            <a:r>
              <a:rPr lang="en-US" b="1" u="sng">
                <a:latin typeface="Courier New" charset="0"/>
                <a:cs typeface="Courier New" charset="0"/>
              </a:rPr>
              <a:t>53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Average temp = 44.6</a:t>
            </a:r>
          </a:p>
          <a:p>
            <a:pPr lvl="1" eaLnBrk="1" hangingPunct="1">
              <a:lnSpc>
                <a:spcPct val="80000"/>
              </a:lnSpc>
              <a:buFont typeface="Wingdings 2" charset="0"/>
              <a:buNone/>
            </a:pPr>
            <a:r>
              <a:rPr lang="en-US">
                <a:latin typeface="Courier New" charset="0"/>
                <a:cs typeface="Courier New" charset="0"/>
              </a:rPr>
              <a:t>4 days were above average.</a:t>
            </a:r>
            <a:endParaRPr lang="en-US">
              <a:latin typeface="Arial" charset="0"/>
            </a:endParaRPr>
          </a:p>
        </p:txBody>
      </p:sp>
      <p:pic>
        <p:nvPicPr>
          <p:cNvPr id="3076" name="Picture 4" descr="CLOUDS&amp;R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429000"/>
            <a:ext cx="203993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1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Structures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: Collection of variables with one name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the variables are </a:t>
            </a:r>
            <a:r>
              <a:rPr lang="en-US" smtClean="0">
                <a:latin typeface="Arial" charset="0"/>
                <a:ea typeface="Arial" charset="0"/>
                <a:cs typeface="Arial" charset="0"/>
              </a:rPr>
              <a:t>called members or fields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may be different types</a:t>
            </a:r>
          </a:p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Use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structs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 to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keep related data together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pass fewer arguments</a:t>
            </a:r>
          </a:p>
          <a:p>
            <a:pPr lvl="1"/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return multiple values as a </a:t>
            </a:r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struct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charset="0"/>
              <a:buChar char="•"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013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Example</a:t>
            </a:r>
            <a:endParaRPr lang="en-US" sz="5400" b="1" dirty="0">
              <a:solidFill>
                <a:schemeClr val="accent3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87930"/>
            <a:ext cx="12192000" cy="5078184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struct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for data related to our class: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eeClass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classNum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meetingRoom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[20];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courseName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[30];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};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Variable declaration: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eeClass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ee312;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Member (or field) access: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ee312.classNum = 312;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3575" y="1687967"/>
            <a:ext cx="64484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Or use a </a:t>
            </a:r>
            <a:r>
              <a:rPr lang="en-US" sz="2800" dirty="0" err="1" smtClean="0">
                <a:latin typeface="Arial" charset="0"/>
                <a:ea typeface="Arial" charset="0"/>
                <a:cs typeface="Arial" charset="0"/>
              </a:rPr>
              <a:t>typedef</a:t>
            </a: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eeClass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classNum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meetingRoom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[20];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char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courseName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[30];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EEClass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endParaRPr lang="en-US" sz="28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EEClass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ee312;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ee312.classNum = 312;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strcpy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(ee312.meetingRoom, "EER3");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2460306" y="700028"/>
            <a:ext cx="182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0070C0"/>
                </a:solidFill>
              </a:rPr>
              <a:t>structure tag</a:t>
            </a:r>
            <a:endParaRPr lang="en-US" sz="2000" b="1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343150" y="1100138"/>
            <a:ext cx="1028700" cy="828675"/>
          </a:xfrm>
          <a:prstGeom prst="straightConnector1">
            <a:avLst/>
          </a:prstGeom>
          <a:ln>
            <a:solidFill>
              <a:schemeClr val="accent1">
                <a:alpha val="71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7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85333"/>
          </a:xfrm>
        </p:spPr>
        <p:txBody>
          <a:bodyPr/>
          <a:lstStyle/>
          <a:p>
            <a:r>
              <a:rPr lang="en-US" sz="4800" b="1" smtClean="0">
                <a:solidFill>
                  <a:schemeClr val="accent3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4800" b="1" smtClean="0">
                <a:solidFill>
                  <a:schemeClr val="accent3">
                    <a:lumMod val="50000"/>
                  </a:schemeClr>
                </a:solidFill>
              </a:rPr>
              <a:t>s</a:t>
            </a:r>
            <a:endParaRPr lang="en-US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5333"/>
            <a:ext cx="12192000" cy="54017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Record containing related data values that are used together</a:t>
            </a:r>
          </a:p>
          <a:p>
            <a:r>
              <a:rPr lang="en-US" sz="2800" smtClean="0"/>
              <a:t>Fields </a:t>
            </a:r>
            <a:r>
              <a:rPr lang="en-US" sz="2800" dirty="0" smtClean="0"/>
              <a:t>stored in contiguous memory</a:t>
            </a:r>
          </a:p>
          <a:p>
            <a:r>
              <a:rPr lang="en-US" sz="2800" dirty="0" smtClean="0"/>
              <a:t>Like an array, except:</a:t>
            </a:r>
          </a:p>
          <a:p>
            <a:pPr lvl="1"/>
            <a:r>
              <a:rPr lang="en-US" dirty="0" smtClean="0"/>
              <a:t>data values in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dirty="0" smtClean="0"/>
              <a:t> have names</a:t>
            </a:r>
          </a:p>
          <a:p>
            <a:pPr lvl="1"/>
            <a:r>
              <a:rPr lang="en-US" dirty="0" smtClean="0"/>
              <a:t>access fields with "dot" operator, not []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Suppose you are writing a class scheduling system. You'd probably need to pass the same set of data to many functions.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void catalog(char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courseName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[],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courseNumber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secID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  <a:r>
              <a:rPr lang="mr-IN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indent="0">
              <a:buNone/>
            </a:pPr>
            <a:r>
              <a:rPr lang="en-US" sz="2800" dirty="0" smtClean="0"/>
              <a:t>Instead: combine that data in a </a:t>
            </a:r>
            <a:r>
              <a:rPr lang="en-US" sz="2800" dirty="0" err="1" smtClean="0"/>
              <a:t>struct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2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70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Structures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122332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UTCourse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char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courseName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[50];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courseNumber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secID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UTCourse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EE312_00 = {"Software Design &amp; Implementation I", 312, 16100}; </a:t>
            </a:r>
          </a:p>
          <a:p>
            <a:pPr defTabSz="914400">
              <a:spcBef>
                <a:spcPts val="0"/>
              </a:spcBef>
            </a:pPr>
            <a:endParaRPr lang="en-US" dirty="0" smtClean="0"/>
          </a:p>
          <a:p>
            <a:pPr defTabSz="914400">
              <a:spcBef>
                <a:spcPts val="0"/>
              </a:spcBef>
            </a:pPr>
            <a:r>
              <a:rPr lang="en-US" dirty="0" smtClean="0"/>
              <a:t>Now your function might look like this: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void catalog(</a:t>
            </a:r>
            <a:r>
              <a:rPr lang="en-US" sz="28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UTCourse</a:t>
            </a:r>
            <a:r>
              <a:rPr lang="en-US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myClass</a:t>
            </a:r>
            <a:r>
              <a:rPr lang="en-US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) {</a:t>
            </a:r>
            <a:r>
              <a:rPr lang="mr-IN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8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sz="2800" b="1" dirty="0">
              <a:solidFill>
                <a:srgbClr val="0070C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9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accent3">
                    <a:lumMod val="50000"/>
                  </a:schemeClr>
                </a:solidFill>
              </a:rPr>
              <a:t>Field Access</a:t>
            </a:r>
            <a:endParaRPr 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05399"/>
          </a:xfrm>
        </p:spPr>
        <p:txBody>
          <a:bodyPr/>
          <a:lstStyle/>
          <a:p>
            <a:r>
              <a:rPr lang="en-US" dirty="0" smtClean="0"/>
              <a:t>Use the dot operator to access fields (and the variable name)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typedef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struct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name {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char first[20];</a:t>
            </a: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  char last[20];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fullName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fullName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me = {"Mary", "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Eberlein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"};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printf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("Hey %s\n",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me.last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7433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accent3">
                    <a:lumMod val="50000"/>
                  </a:schemeClr>
                </a:solidFill>
              </a:rPr>
              <a:t>Designated Initializers (C99)</a:t>
            </a:r>
            <a:endParaRPr lang="en-US" sz="54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typedef struct name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char first[20];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char last[20];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 fullName;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mtClean="0"/>
          </a:p>
          <a:p>
            <a:pPr defTabSz="914400">
              <a:spcBef>
                <a:spcPts val="0"/>
              </a:spcBef>
            </a:pPr>
            <a:r>
              <a:rPr lang="en-US" smtClean="0"/>
              <a:t>Value can be labeled with the field name:</a:t>
            </a:r>
          </a:p>
          <a:p>
            <a:pPr marL="0" indent="0" defTabSz="914400">
              <a:spcBef>
                <a:spcPts val="0"/>
              </a:spcBef>
              <a:buNone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fullName person = {.last = "Presley", .first = "Elvis"};</a:t>
            </a:r>
          </a:p>
          <a:p>
            <a:pPr defTabSz="914400">
              <a:spcBef>
                <a:spcPts val="0"/>
              </a:spcBef>
            </a:pPr>
            <a:endParaRPr lang="en-US" smtClean="0"/>
          </a:p>
          <a:p>
            <a:pPr defTabSz="914400">
              <a:spcBef>
                <a:spcPts val="0"/>
              </a:spcBef>
            </a:pPr>
            <a:r>
              <a:rPr lang="en-US" smtClean="0"/>
              <a:t>If field omitted from initializer, set to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814388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chemeClr val="accent3">
                    <a:lumMod val="50000"/>
                  </a:schemeClr>
                </a:solidFill>
              </a:rPr>
              <a:t>Operations on structs</a:t>
            </a:r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14389"/>
            <a:ext cx="11930063" cy="6443661"/>
          </a:xfrm>
        </p:spPr>
        <p:txBody>
          <a:bodyPr>
            <a:normAutofit fontScale="47500" lnSpcReduction="20000"/>
          </a:bodyPr>
          <a:lstStyle/>
          <a:p>
            <a:r>
              <a:rPr lang="en-US" sz="5900" smtClean="0"/>
              <a:t>The </a:t>
            </a:r>
            <a:r>
              <a:rPr lang="en-US" sz="5900" b="1" smtClean="0">
                <a:solidFill>
                  <a:srgbClr val="C00000"/>
                </a:solidFill>
              </a:rPr>
              <a:t>.</a:t>
            </a:r>
            <a:r>
              <a:rPr lang="en-US" sz="5900" smtClean="0"/>
              <a:t> access operator has precedence over nearly all other operators</a:t>
            </a:r>
          </a:p>
          <a:p>
            <a:r>
              <a:rPr lang="en-US" sz="5900" b="1" smtClean="0"/>
              <a:t>Example:</a:t>
            </a:r>
          </a:p>
          <a:p>
            <a:pPr marL="0" indent="0">
              <a:buNone/>
            </a:pPr>
            <a:r>
              <a:rPr lang="en-US" sz="4400"/>
              <a:t>	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typedef struct {</a:t>
            </a:r>
          </a:p>
          <a:p>
            <a:pPr marL="0" indent="0">
              <a:buNone/>
            </a:pPr>
            <a:r>
              <a:rPr lang="en-US" sz="4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	int partNum;</a:t>
            </a:r>
          </a:p>
          <a:p>
            <a:pPr marL="0" indent="0">
              <a:buNone/>
            </a:pPr>
            <a:r>
              <a:rPr lang="en-US" sz="4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	char partName[30];</a:t>
            </a:r>
          </a:p>
          <a:p>
            <a:pPr marL="0" indent="0">
              <a:buNone/>
            </a:pPr>
            <a:r>
              <a:rPr lang="en-US" sz="4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	int onHand;</a:t>
            </a:r>
          </a:p>
          <a:p>
            <a:pPr marL="0" indent="0">
              <a:buNone/>
            </a:pPr>
            <a:r>
              <a:rPr lang="en-US" sz="4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} part; </a:t>
            </a:r>
          </a:p>
          <a:p>
            <a:pPr marL="0" indent="0">
              <a:buNone/>
            </a:pP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	part part1 = {.partNum = 311, .partName = "usb"};</a:t>
            </a:r>
          </a:p>
          <a:p>
            <a:pPr marL="0" indent="0">
              <a:buNone/>
            </a:pPr>
            <a:r>
              <a:rPr lang="en-US" sz="440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4400" smtClean="0">
                <a:latin typeface="Courier New" charset="0"/>
                <a:ea typeface="Courier New" charset="0"/>
                <a:cs typeface="Courier New" charset="0"/>
              </a:rPr>
              <a:t>scanf("%d", &amp;part1.onHand);</a:t>
            </a:r>
            <a:r>
              <a:rPr lang="en-US" sz="4400" smtClean="0"/>
              <a:t>  // </a:t>
            </a:r>
            <a:r>
              <a:rPr lang="en-US" sz="4400" b="1" smtClean="0"/>
              <a:t>.</a:t>
            </a:r>
            <a:r>
              <a:rPr lang="en-US" sz="4400" smtClean="0"/>
              <a:t> operator higher precedence than &amp;</a:t>
            </a:r>
            <a:r>
              <a:rPr lang="en-US" sz="4400"/>
              <a:t>	</a:t>
            </a:r>
            <a:endParaRPr lang="en-US" sz="4400" smtClean="0"/>
          </a:p>
          <a:p>
            <a:pPr marL="0" indent="0">
              <a:buNone/>
            </a:pPr>
            <a:endParaRPr lang="en-US" sz="4400" smtClean="0"/>
          </a:p>
          <a:p>
            <a:r>
              <a:rPr lang="en-US" sz="5900" smtClean="0"/>
              <a:t>Assigning one struct to another makes a copy:</a:t>
            </a:r>
          </a:p>
          <a:p>
            <a:pPr marL="0" indent="0">
              <a:buNone/>
            </a:pPr>
            <a:r>
              <a:rPr lang="en-US" sz="5900"/>
              <a:t>	</a:t>
            </a:r>
            <a:r>
              <a:rPr lang="en-US" sz="5900" smtClean="0">
                <a:latin typeface="Courier New" charset="0"/>
                <a:ea typeface="Courier New" charset="0"/>
                <a:cs typeface="Courier New" charset="0"/>
              </a:rPr>
              <a:t>part2 = part1; </a:t>
            </a:r>
            <a:r>
              <a:rPr lang="en-US" sz="5900" smtClean="0"/>
              <a:t>// copy each field of part1 into part2</a:t>
            </a:r>
          </a:p>
          <a:p>
            <a:pPr marL="0" indent="0">
              <a:buNone/>
            </a:pPr>
            <a:endParaRPr lang="en-US" sz="5900" smtClean="0"/>
          </a:p>
          <a:p>
            <a:r>
              <a:rPr lang="en-US" sz="5900" smtClean="0"/>
              <a:t>Note: structs </a:t>
            </a:r>
            <a:r>
              <a:rPr lang="en-US" sz="5900" b="1" smtClean="0"/>
              <a:t>cannot</a:t>
            </a:r>
            <a:r>
              <a:rPr lang="en-US" sz="5900" smtClean="0"/>
              <a:t> be compared with </a:t>
            </a:r>
            <a:r>
              <a:rPr lang="en-US" sz="5900" smtClean="0">
                <a:latin typeface="Courier New" charset="0"/>
                <a:ea typeface="Courier New" charset="0"/>
                <a:cs typeface="Courier New" charset="0"/>
              </a:rPr>
              <a:t>==</a:t>
            </a:r>
            <a:r>
              <a:rPr lang="en-US" sz="5900" smtClean="0"/>
              <a:t> or </a:t>
            </a:r>
            <a:r>
              <a:rPr lang="en-US" sz="5900" smtClean="0">
                <a:latin typeface="Courier New" charset="0"/>
                <a:ea typeface="Courier New" charset="0"/>
                <a:cs typeface="Courier New" charset="0"/>
              </a:rPr>
              <a:t>!=</a:t>
            </a:r>
            <a:endParaRPr lang="en-US" sz="590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4400" smtClean="0"/>
          </a:p>
          <a:p>
            <a:pPr marL="0" indent="0">
              <a:buNone/>
            </a:pPr>
            <a:endParaRPr lang="en-US" sz="4400" smtClean="0"/>
          </a:p>
          <a:p>
            <a:pPr marL="0" indent="0">
              <a:buNone/>
            </a:pPr>
            <a:endParaRPr lang="en-US" sz="4400" smtClean="0"/>
          </a:p>
          <a:p>
            <a:pPr marL="0" indent="0">
              <a:buNone/>
            </a:pPr>
            <a:r>
              <a:rPr lang="en-US" sz="3800"/>
              <a:t>	</a:t>
            </a:r>
            <a:r>
              <a:rPr lang="en-US" sz="38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96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smtClean="0">
                <a:solidFill>
                  <a:schemeClr val="accent3">
                    <a:lumMod val="50000"/>
                  </a:schemeClr>
                </a:solidFill>
              </a:rPr>
              <a:t>Passing structs</a:t>
            </a:r>
            <a:endParaRPr lang="en-US" sz="54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1"/>
            <a:ext cx="11263313" cy="49291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void printName(struct name p)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printf("First name: %s\n", p.first);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 printf("Last name: %s\n", p.last);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Function call:  </a:t>
            </a:r>
            <a:r>
              <a:rPr lang="en-US" sz="2800" smtClean="0">
                <a:latin typeface="Courier New" charset="0"/>
                <a:ea typeface="Courier New" charset="0"/>
                <a:cs typeface="Courier New" charset="0"/>
              </a:rPr>
              <a:t>printName(person);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Output: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First name: Elvis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Last name: Presley</a:t>
            </a:r>
          </a:p>
        </p:txBody>
      </p:sp>
    </p:spTree>
    <p:extLst>
      <p:ext uri="{BB962C8B-B14F-4D97-AF65-F5344CB8AC3E}">
        <p14:creationId xmlns:p14="http://schemas.microsoft.com/office/powerpoint/2010/main" val="18538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3">
                    <a:lumMod val="50000"/>
                  </a:schemeClr>
                </a:solidFill>
              </a:rPr>
              <a:t>struct return values</a:t>
            </a:r>
            <a:endParaRPr 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600201"/>
            <a:ext cx="11268075" cy="498633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struct name makeAName(char *firstName, char* lastName)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struct name elvis;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strcpy(elvis.first, firstName);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 strcpy(elvis.last, lastName);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   return elvis;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Function call: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Courier New" charset="0"/>
                <a:ea typeface="Courier New" charset="0"/>
                <a:cs typeface="Courier New" charset="0"/>
              </a:rPr>
              <a:t>struct name theKing = makeAName("Elvis", "Presley"); 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77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7896"/>
          </a:xfrm>
        </p:spPr>
        <p:txBody>
          <a:bodyPr/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30" y="887896"/>
            <a:ext cx="11396870" cy="575144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#include&lt;string.h&gt;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char first[20];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char last[20];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 fullName;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void printName(fullName p);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fullName makeAName(char *firstName, char *lastName);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fullName onePerson = makeAName("Bruce", "Lee");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printName(onePerson);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fullName someone = onePerson;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	printName(someone);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0071" y="1166192"/>
            <a:ext cx="4359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Output:</a:t>
            </a:r>
          </a:p>
          <a:p>
            <a:r>
              <a:rPr lang="en-US" sz="2400" b="1">
                <a:solidFill>
                  <a:srgbClr val="7030A0"/>
                </a:solidFill>
              </a:rPr>
              <a:t>First name: Bruce</a:t>
            </a:r>
          </a:p>
          <a:p>
            <a:r>
              <a:rPr lang="en-US" sz="2400" b="1">
                <a:solidFill>
                  <a:srgbClr val="7030A0"/>
                </a:solidFill>
              </a:rPr>
              <a:t>Last name: Lee</a:t>
            </a:r>
          </a:p>
          <a:p>
            <a:r>
              <a:rPr lang="en-US" sz="2400" b="1">
                <a:solidFill>
                  <a:srgbClr val="7030A0"/>
                </a:solidFill>
              </a:rPr>
              <a:t>Firstname: Bruce</a:t>
            </a:r>
          </a:p>
          <a:p>
            <a:r>
              <a:rPr lang="en-US" sz="2400" b="1">
                <a:solidFill>
                  <a:srgbClr val="7030A0"/>
                </a:solidFill>
              </a:rPr>
              <a:t>Last name: Lee</a:t>
            </a:r>
          </a:p>
        </p:txBody>
      </p:sp>
    </p:spTree>
    <p:extLst>
      <p:ext uri="{BB962C8B-B14F-4D97-AF65-F5344CB8AC3E}">
        <p14:creationId xmlns:p14="http://schemas.microsoft.com/office/powerpoint/2010/main" val="107048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Why the problem is hard</a:t>
            </a:r>
          </a:p>
        </p:txBody>
      </p:sp>
      <p:sp>
        <p:nvSpPr>
          <p:cNvPr id="1823746" name="Rectangle 2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>
                <a:latin typeface="Arial" charset="0"/>
              </a:rPr>
              <a:t>We need each input value twice:</a:t>
            </a:r>
          </a:p>
          <a:p>
            <a:pPr lvl="1" eaLnBrk="1" hangingPunct="1"/>
            <a:r>
              <a:rPr lang="en-US">
                <a:latin typeface="Arial" charset="0"/>
              </a:rPr>
              <a:t>to compute the average (a cumulative sum)</a:t>
            </a:r>
          </a:p>
          <a:p>
            <a:pPr lvl="1" eaLnBrk="1" hangingPunct="1"/>
            <a:r>
              <a:rPr lang="en-US">
                <a:latin typeface="Arial" charset="0"/>
              </a:rPr>
              <a:t>to count how many were above average</a:t>
            </a:r>
          </a:p>
          <a:p>
            <a:pPr eaLnBrk="1" hangingPunct="1"/>
            <a:r>
              <a:rPr lang="en-US">
                <a:latin typeface="Arial" charset="0"/>
              </a:rPr>
              <a:t>We could read each value into a variable... but we:</a:t>
            </a:r>
          </a:p>
          <a:p>
            <a:pPr lvl="1" eaLnBrk="1" hangingPunct="1"/>
            <a:r>
              <a:rPr lang="en-US">
                <a:latin typeface="Arial" charset="0"/>
              </a:rPr>
              <a:t>don't know how many days are needed until the program runs</a:t>
            </a:r>
          </a:p>
          <a:p>
            <a:pPr lvl="1" eaLnBrk="1" hangingPunct="1"/>
            <a:r>
              <a:rPr lang="en-US">
                <a:latin typeface="Arial" charset="0"/>
              </a:rPr>
              <a:t>don't know how many variables to declare</a:t>
            </a:r>
            <a:endParaRPr lang="en-US" sz="1900">
              <a:latin typeface="Arial" charset="0"/>
            </a:endParaRPr>
          </a:p>
          <a:p>
            <a:pPr eaLnBrk="1" hangingPunct="1"/>
            <a:r>
              <a:rPr lang="en-US" b="1">
                <a:latin typeface="Arial" charset="0"/>
              </a:rPr>
              <a:t>We need a way to declare many variables in one step.</a:t>
            </a:r>
          </a:p>
        </p:txBody>
      </p:sp>
    </p:spTree>
    <p:extLst>
      <p:ext uri="{BB962C8B-B14F-4D97-AF65-F5344CB8AC3E}">
        <p14:creationId xmlns:p14="http://schemas.microsoft.com/office/powerpoint/2010/main" val="257041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Why the problem is hard</a:t>
            </a:r>
          </a:p>
        </p:txBody>
      </p:sp>
      <p:sp>
        <p:nvSpPr>
          <p:cNvPr id="1823746" name="Rectangle 2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</a:rPr>
              <a:t>We need each input value twice:</a:t>
            </a:r>
          </a:p>
          <a:p>
            <a:pPr lvl="1" eaLnBrk="1" hangingPunct="1"/>
            <a:r>
              <a:rPr lang="en-US" dirty="0">
                <a:latin typeface="Arial" charset="0"/>
              </a:rPr>
              <a:t>to compute the average (a cumulative sum)</a:t>
            </a:r>
          </a:p>
          <a:p>
            <a:pPr lvl="1" eaLnBrk="1" hangingPunct="1"/>
            <a:r>
              <a:rPr lang="en-US" dirty="0">
                <a:latin typeface="Arial" charset="0"/>
              </a:rPr>
              <a:t>to count how many were above average</a:t>
            </a:r>
          </a:p>
          <a:p>
            <a:pPr eaLnBrk="1" hangingPunct="1"/>
            <a:r>
              <a:rPr lang="en-US" dirty="0">
                <a:latin typeface="Arial" charset="0"/>
              </a:rPr>
              <a:t>We could read each value into a variable... but we:</a:t>
            </a:r>
          </a:p>
          <a:p>
            <a:pPr lvl="1" eaLnBrk="1" hangingPunct="1"/>
            <a:r>
              <a:rPr lang="en-US" dirty="0">
                <a:latin typeface="Arial" charset="0"/>
              </a:rPr>
              <a:t>don't know how many days are needed until the program runs</a:t>
            </a:r>
          </a:p>
          <a:p>
            <a:pPr lvl="1" eaLnBrk="1" hangingPunct="1"/>
            <a:r>
              <a:rPr lang="en-US" dirty="0">
                <a:latin typeface="Arial" charset="0"/>
              </a:rPr>
              <a:t>don't know how many variables to declare</a:t>
            </a:r>
            <a:endParaRPr lang="en-US" sz="1900" dirty="0">
              <a:latin typeface="Arial" charset="0"/>
            </a:endParaRPr>
          </a:p>
          <a:p>
            <a:pPr eaLnBrk="1" hangingPunct="1"/>
            <a:r>
              <a:rPr lang="en-US" b="1" dirty="0">
                <a:latin typeface="Arial" charset="0"/>
              </a:rPr>
              <a:t>We need a way to declare many variables in one step</a:t>
            </a:r>
            <a:r>
              <a:rPr lang="en-US" b="1" dirty="0" smtClean="0">
                <a:latin typeface="Arial" charset="0"/>
              </a:rPr>
              <a:t>.</a:t>
            </a:r>
          </a:p>
          <a:p>
            <a:pPr eaLnBrk="1" hangingPunct="1"/>
            <a:r>
              <a:rPr lang="en-US" b="1" dirty="0" smtClean="0">
                <a:latin typeface="Arial" charset="0"/>
              </a:rPr>
              <a:t>Solution: an array</a:t>
            </a:r>
            <a:endParaRPr lang="en-US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07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4638"/>
            <a:ext cx="8229600" cy="835228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1733" y="1235728"/>
            <a:ext cx="11870267" cy="489043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</a:rPr>
              <a:t>Example: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[10] = {12, 49, -2, 26, 5, 17, -6, 84, 72, 3}; 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824772" name="Group 4"/>
          <p:cNvGraphicFramePr>
            <a:graphicFrameLocks noGrp="1"/>
          </p:cNvGraphicFramePr>
          <p:nvPr/>
        </p:nvGraphicFramePr>
        <p:xfrm>
          <a:off x="2574926" y="40132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60" name="Group 55"/>
          <p:cNvGrpSpPr>
            <a:grpSpLocks/>
          </p:cNvGrpSpPr>
          <p:nvPr/>
        </p:nvGrpSpPr>
        <p:grpSpPr bwMode="auto">
          <a:xfrm>
            <a:off x="3109914" y="5156200"/>
            <a:ext cx="6276975" cy="863600"/>
            <a:chOff x="999" y="3600"/>
            <a:chExt cx="3954" cy="544"/>
          </a:xfrm>
        </p:grpSpPr>
        <p:grpSp>
          <p:nvGrpSpPr>
            <p:cNvPr id="5161" name="Group 56"/>
            <p:cNvGrpSpPr>
              <a:grpSpLocks/>
            </p:cNvGrpSpPr>
            <p:nvPr/>
          </p:nvGrpSpPr>
          <p:grpSpPr bwMode="auto">
            <a:xfrm>
              <a:off x="999" y="3600"/>
              <a:ext cx="825" cy="544"/>
              <a:chOff x="999" y="3600"/>
              <a:chExt cx="825" cy="544"/>
            </a:xfrm>
          </p:grpSpPr>
          <p:sp>
            <p:nvSpPr>
              <p:cNvPr id="5168" name="Line 57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9" name="Text Box 58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Tahoma" charset="0"/>
                    <a:cs typeface="Times New Roman" charset="0"/>
                  </a:rPr>
                  <a:t>element 0</a:t>
                </a:r>
              </a:p>
            </p:txBody>
          </p:sp>
        </p:grpSp>
        <p:grpSp>
          <p:nvGrpSpPr>
            <p:cNvPr id="5162" name="Group 59"/>
            <p:cNvGrpSpPr>
              <a:grpSpLocks/>
            </p:cNvGrpSpPr>
            <p:nvPr/>
          </p:nvGrpSpPr>
          <p:grpSpPr bwMode="auto">
            <a:xfrm>
              <a:off x="2391" y="3600"/>
              <a:ext cx="825" cy="544"/>
              <a:chOff x="999" y="3600"/>
              <a:chExt cx="825" cy="544"/>
            </a:xfrm>
          </p:grpSpPr>
          <p:sp>
            <p:nvSpPr>
              <p:cNvPr id="5166" name="Line 60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7" name="Text Box 61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Tahoma" charset="0"/>
                    <a:cs typeface="Times New Roman" charset="0"/>
                  </a:rPr>
                  <a:t>element 4</a:t>
                </a:r>
              </a:p>
            </p:txBody>
          </p:sp>
        </p:grpSp>
        <p:grpSp>
          <p:nvGrpSpPr>
            <p:cNvPr id="5163" name="Group 62"/>
            <p:cNvGrpSpPr>
              <a:grpSpLocks/>
            </p:cNvGrpSpPr>
            <p:nvPr/>
          </p:nvGrpSpPr>
          <p:grpSpPr bwMode="auto">
            <a:xfrm>
              <a:off x="4128" y="3600"/>
              <a:ext cx="825" cy="544"/>
              <a:chOff x="999" y="3600"/>
              <a:chExt cx="825" cy="544"/>
            </a:xfrm>
          </p:grpSpPr>
          <p:sp>
            <p:nvSpPr>
              <p:cNvPr id="5164" name="Line 63"/>
              <p:cNvSpPr>
                <a:spLocks noChangeShapeType="1"/>
              </p:cNvSpPr>
              <p:nvPr/>
            </p:nvSpPr>
            <p:spPr bwMode="auto">
              <a:xfrm flipV="1">
                <a:off x="1392" y="36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165" name="Text Box 64"/>
              <p:cNvSpPr txBox="1">
                <a:spLocks noChangeArrowheads="1"/>
              </p:cNvSpPr>
              <p:nvPr/>
            </p:nvSpPr>
            <p:spPr bwMode="auto">
              <a:xfrm>
                <a:off x="999" y="3888"/>
                <a:ext cx="825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Tahoma" charset="0"/>
                    <a:cs typeface="Times New Roman" charset="0"/>
                  </a:rPr>
                  <a:t>element 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2450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37304"/>
            <a:ext cx="8229600" cy="83526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</a:rPr>
              <a:t>Array declaration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752600" y="1143000"/>
            <a:ext cx="8915400" cy="5105400"/>
          </a:xfrm>
        </p:spPr>
        <p:txBody>
          <a:bodyPr/>
          <a:lstStyle/>
          <a:p>
            <a:pPr marL="374650" indent="-285750">
              <a:buNone/>
              <a:tabLst>
                <a:tab pos="2003425" algn="l"/>
                <a:tab pos="4689475" algn="l"/>
              </a:tabLst>
            </a:pPr>
            <a:r>
              <a:rPr lang="en-US" sz="2800" b="1" i="1" dirty="0">
                <a:latin typeface="Arial" charset="0"/>
              </a:rPr>
              <a:t>&lt;type&gt; &lt;name&gt;</a:t>
            </a:r>
            <a:r>
              <a:rPr lang="en-US" sz="2800" b="1" dirty="0">
                <a:latin typeface="Arial" charset="0"/>
              </a:rPr>
              <a:t>[</a:t>
            </a:r>
            <a:r>
              <a:rPr lang="en-US" sz="2800" dirty="0">
                <a:latin typeface="Arial" charset="0"/>
              </a:rPr>
              <a:t>size</a:t>
            </a:r>
            <a:r>
              <a:rPr lang="en-US" sz="2800" b="1" dirty="0">
                <a:latin typeface="Arial" charset="0"/>
              </a:rPr>
              <a:t>]</a:t>
            </a:r>
            <a:r>
              <a:rPr lang="en-US" sz="2800" b="1" i="1" dirty="0">
                <a:latin typeface="Arial" charset="0"/>
              </a:rPr>
              <a:t>; </a:t>
            </a:r>
          </a:p>
          <a:p>
            <a:pPr marL="374650" indent="-285750">
              <a:buNone/>
              <a:tabLst>
                <a:tab pos="2003425" algn="l"/>
                <a:tab pos="4689475" algn="l"/>
              </a:tabLst>
            </a:pPr>
            <a:r>
              <a:rPr lang="en-US" sz="2800" b="1" i="1" dirty="0">
                <a:latin typeface="Arial" charset="0"/>
              </a:rPr>
              <a:t>&lt;type&gt;</a:t>
            </a:r>
            <a:r>
              <a:rPr lang="en-US" sz="2800" dirty="0">
                <a:latin typeface="Courier New" charset="0"/>
              </a:rPr>
              <a:t> </a:t>
            </a:r>
            <a:r>
              <a:rPr lang="en-US" sz="2800" b="1" i="1" dirty="0">
                <a:latin typeface="Arial" charset="0"/>
              </a:rPr>
              <a:t>&lt;name&gt;</a:t>
            </a:r>
            <a:r>
              <a:rPr lang="en-US" sz="2800" dirty="0">
                <a:latin typeface="Arial" charset="0"/>
              </a:rPr>
              <a:t>[ ]</a:t>
            </a:r>
            <a:r>
              <a:rPr lang="en-US" sz="2800" dirty="0">
                <a:latin typeface="Courier New" charset="0"/>
              </a:rPr>
              <a:t> = {initial-values};</a:t>
            </a:r>
          </a:p>
          <a:p>
            <a:pPr lvl="1">
              <a:buNone/>
              <a:tabLst>
                <a:tab pos="2003425" algn="l"/>
                <a:tab pos="4689475" algn="l"/>
              </a:tabLst>
            </a:pPr>
            <a:endParaRPr lang="en-US" sz="800" dirty="0">
              <a:latin typeface="Arial" charset="0"/>
            </a:endParaRPr>
          </a:p>
          <a:p>
            <a:pPr lvl="1">
              <a:tabLst>
                <a:tab pos="2003425" algn="l"/>
                <a:tab pos="4689475" algn="l"/>
              </a:tabLst>
            </a:pPr>
            <a:r>
              <a:rPr lang="en-US" dirty="0">
                <a:latin typeface="Arial" charset="0"/>
              </a:rPr>
              <a:t>Example:</a:t>
            </a:r>
          </a:p>
          <a:p>
            <a:pPr lvl="1">
              <a:buNone/>
              <a:tabLst>
                <a:tab pos="2003425" algn="l"/>
                <a:tab pos="4689475" algn="l"/>
              </a:tabLst>
            </a:pPr>
            <a:r>
              <a:rPr lang="en-US" dirty="0">
                <a:latin typeface="Courier New" charset="0"/>
              </a:rPr>
              <a:t>	</a:t>
            </a:r>
            <a:r>
              <a:rPr lang="en-US" dirty="0" err="1" smtClean="0">
                <a:latin typeface="Courier New" charset="0"/>
              </a:rPr>
              <a:t>int</a:t>
            </a:r>
            <a:r>
              <a:rPr lang="en-US" dirty="0" smtClean="0">
                <a:latin typeface="Courier New" charset="0"/>
              </a:rPr>
              <a:t> numbers[10] </a:t>
            </a:r>
            <a:r>
              <a:rPr lang="en-US" dirty="0">
                <a:latin typeface="Courier New" charset="0"/>
              </a:rPr>
              <a:t>= </a:t>
            </a:r>
            <a:r>
              <a:rPr lang="en-US" dirty="0" smtClean="0">
                <a:latin typeface="Courier New" charset="0"/>
              </a:rPr>
              <a:t>{0};</a:t>
            </a:r>
            <a:endParaRPr lang="en-US" dirty="0">
              <a:latin typeface="Courier New" charset="0"/>
            </a:endParaRPr>
          </a:p>
          <a:p>
            <a:pPr lvl="1">
              <a:tabLst>
                <a:tab pos="2003425" algn="l"/>
                <a:tab pos="4689475" algn="l"/>
              </a:tabLst>
            </a:pPr>
            <a:endParaRPr lang="en-US" dirty="0">
              <a:latin typeface="Arial" charset="0"/>
            </a:endParaRPr>
          </a:p>
          <a:p>
            <a:pPr lvl="1">
              <a:tabLst>
                <a:tab pos="2003425" algn="l"/>
                <a:tab pos="4689475" algn="l"/>
              </a:tabLst>
            </a:pPr>
            <a:endParaRPr lang="en-US" dirty="0">
              <a:latin typeface="Arial" charset="0"/>
            </a:endParaRPr>
          </a:p>
          <a:p>
            <a:pPr lvl="1">
              <a:tabLst>
                <a:tab pos="2003425" algn="l"/>
                <a:tab pos="4689475" algn="l"/>
              </a:tabLst>
            </a:pPr>
            <a:endParaRPr lang="en-US" dirty="0">
              <a:latin typeface="Arial" charset="0"/>
            </a:endParaRPr>
          </a:p>
          <a:p>
            <a:pPr marL="374650" indent="-285750">
              <a:buNone/>
              <a:tabLst>
                <a:tab pos="2003425" algn="l"/>
                <a:tab pos="4689475" algn="l"/>
              </a:tabLst>
            </a:pPr>
            <a:endParaRPr lang="en-US" dirty="0">
              <a:latin typeface="Arial" charset="0"/>
            </a:endParaRPr>
          </a:p>
        </p:txBody>
      </p:sp>
      <p:graphicFrame>
        <p:nvGraphicFramePr>
          <p:cNvPr id="1825796" name="Group 4"/>
          <p:cNvGraphicFramePr>
            <a:graphicFrameLocks noGrp="1"/>
          </p:cNvGraphicFramePr>
          <p:nvPr/>
        </p:nvGraphicFramePr>
        <p:xfrm>
          <a:off x="2286001" y="4216400"/>
          <a:ext cx="6416675" cy="1041400"/>
        </p:xfrm>
        <a:graphic>
          <a:graphicData uri="http://schemas.openxmlformats.org/drawingml/2006/table">
            <a:tbl>
              <a:tblPr/>
              <a:tblGrid>
                <a:gridCol w="874713"/>
                <a:gridCol w="554037"/>
                <a:gridCol w="554038"/>
                <a:gridCol w="554037"/>
                <a:gridCol w="554038"/>
                <a:gridCol w="555625"/>
                <a:gridCol w="554037"/>
                <a:gridCol w="554038"/>
                <a:gridCol w="554037"/>
                <a:gridCol w="554038"/>
                <a:gridCol w="554037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510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4F6228"/>
                </a:solidFill>
                <a:latin typeface="Arial" charset="0"/>
                <a:ea typeface="ＭＳ Ｐゴシック" charset="0"/>
              </a:rPr>
              <a:t>Initializing an Array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32750"/>
            <a:ext cx="8991600" cy="5496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Arial" charset="0"/>
                <a:ea typeface="ＭＳ Ｐゴシック" charset="0"/>
              </a:rPr>
              <a:t>An array initializer is a list of values enclosed in braces: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      </a:t>
            </a:r>
            <a:r>
              <a:rPr lang="en-US" sz="2400" b="1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a[10] = {1, 2, 3, 4, 5, 6, 7, 8, 9, 10};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Arial" charset="0"/>
                <a:ea typeface="ＭＳ Ｐゴシック" charset="0"/>
              </a:rPr>
              <a:t>If initializer too short, remaining elements are set to 0: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a[10] = {0}; </a:t>
            </a:r>
            <a:endParaRPr lang="en-US" b="1" dirty="0" smtClean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 smtClean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Arial" charset="0"/>
                <a:ea typeface="ＭＳ Ｐゴシック" charset="0"/>
              </a:rPr>
              <a:t>If an initializer is present, the length of the array may be omitted, and is determined by the compiler: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 a[ ] = {1, 2, 3, 4, 5, 6, 7, 8, 9, 10}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  <a:ea typeface="ＭＳ Ｐゴシック" charset="0"/>
              </a:rPr>
              <a:t>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b="1" dirty="0">
              <a:solidFill>
                <a:srgbClr val="0000FF"/>
              </a:solidFill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>
                <a:latin typeface="Arial" charset="0"/>
                <a:ea typeface="ＭＳ Ｐゴシック" charset="0"/>
              </a:rPr>
              <a:t>Can declare these to be unchangeable if needed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err="1">
                <a:solidFill>
                  <a:srgbClr val="0000FF"/>
                </a:solidFill>
                <a:latin typeface="Arial" charset="0"/>
                <a:ea typeface="ＭＳ Ｐゴシック" charset="0"/>
              </a:rPr>
              <a:t>const</a:t>
            </a:r>
            <a:r>
              <a:rPr lang="en-US" b="1" dirty="0">
                <a:latin typeface="Arial" charset="0"/>
                <a:ea typeface="ＭＳ Ｐゴシック" charset="0"/>
              </a:rPr>
              <a:t> </a:t>
            </a:r>
            <a:r>
              <a:rPr lang="en-US" b="1" dirty="0" err="1">
                <a:latin typeface="Arial" charset="0"/>
                <a:ea typeface="ＭＳ Ｐゴシック" charset="0"/>
              </a:rPr>
              <a:t>int</a:t>
            </a:r>
            <a:r>
              <a:rPr lang="en-US" b="1" dirty="0">
                <a:latin typeface="Arial" charset="0"/>
                <a:ea typeface="ＭＳ Ｐゴシック" charset="0"/>
              </a:rPr>
              <a:t> a[ ] = {1, 2, 3, 4, 5, 6, 7, 8, 9, 10};</a:t>
            </a:r>
          </a:p>
        </p:txBody>
      </p:sp>
    </p:spTree>
    <p:extLst>
      <p:ext uri="{BB962C8B-B14F-4D97-AF65-F5344CB8AC3E}">
        <p14:creationId xmlns:p14="http://schemas.microsoft.com/office/powerpoint/2010/main" val="1334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4361</TotalTime>
  <Words>3348</Words>
  <Application>Microsoft Macintosh PowerPoint</Application>
  <PresentationFormat>Widescreen</PresentationFormat>
  <Paragraphs>730</Paragraphs>
  <Slides>49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Calibri Light</vt:lpstr>
      <vt:lpstr>Courier New</vt:lpstr>
      <vt:lpstr>Mangal</vt:lpstr>
      <vt:lpstr>ＭＳ Ｐゴシック</vt:lpstr>
      <vt:lpstr>Tahoma</vt:lpstr>
      <vt:lpstr>Times</vt:lpstr>
      <vt:lpstr>Times New Roman</vt:lpstr>
      <vt:lpstr>Verdana</vt:lpstr>
      <vt:lpstr>Wingdings</vt:lpstr>
      <vt:lpstr>Wingdings 2</vt:lpstr>
      <vt:lpstr>Arial</vt:lpstr>
      <vt:lpstr>Calibri</vt:lpstr>
      <vt:lpstr>Office Theme</vt:lpstr>
      <vt:lpstr>1_Office Theme</vt:lpstr>
      <vt:lpstr>Complex Data Types: Arrays &amp; Structs Topic 7</vt:lpstr>
      <vt:lpstr>PowerPoint Presentation</vt:lpstr>
      <vt:lpstr>Array Overview</vt:lpstr>
      <vt:lpstr>Can we solve this problem?</vt:lpstr>
      <vt:lpstr>Why the problem is hard</vt:lpstr>
      <vt:lpstr>Why the problem is hard</vt:lpstr>
      <vt:lpstr>Arrays</vt:lpstr>
      <vt:lpstr>Array declaration</vt:lpstr>
      <vt:lpstr>Initializing an Array</vt:lpstr>
      <vt:lpstr>Accessing elements</vt:lpstr>
      <vt:lpstr>Arrays and Loops</vt:lpstr>
      <vt:lpstr>Weather question</vt:lpstr>
      <vt:lpstr>Weather Answer</vt:lpstr>
      <vt:lpstr>"Array mystery" problem</vt:lpstr>
      <vt:lpstr>"Array mystery" problem</vt:lpstr>
      <vt:lpstr>Array Arguments</vt:lpstr>
      <vt:lpstr>Array Limitations</vt:lpstr>
      <vt:lpstr>PowerPoint Presentation</vt:lpstr>
      <vt:lpstr>Character Arrays</vt:lpstr>
      <vt:lpstr>String Variables</vt:lpstr>
      <vt:lpstr>Reading strings</vt:lpstr>
      <vt:lpstr>Accessing the Characters </vt:lpstr>
      <vt:lpstr>Comparing Strings</vt:lpstr>
      <vt:lpstr>String Manipulation: Copy &amp; Concatenation</vt:lpstr>
      <vt:lpstr>String Copy</vt:lpstr>
      <vt:lpstr>strlen Function</vt:lpstr>
      <vt:lpstr>Search for chars and substrings</vt:lpstr>
      <vt:lpstr>String Example</vt:lpstr>
      <vt:lpstr>Useful Functions (stdlib.h)</vt:lpstr>
      <vt:lpstr>Example</vt:lpstr>
      <vt:lpstr>Example</vt:lpstr>
      <vt:lpstr>Exercise</vt:lpstr>
      <vt:lpstr>Exercise</vt:lpstr>
      <vt:lpstr>PowerPoint Presentation</vt:lpstr>
      <vt:lpstr>Input on command line</vt:lpstr>
      <vt:lpstr>Example</vt:lpstr>
      <vt:lpstr>Command Line Args</vt:lpstr>
      <vt:lpstr>Exercise</vt:lpstr>
      <vt:lpstr>PowerPoint Presentation</vt:lpstr>
      <vt:lpstr>Structures</vt:lpstr>
      <vt:lpstr>Example</vt:lpstr>
      <vt:lpstr>structs</vt:lpstr>
      <vt:lpstr>Structures</vt:lpstr>
      <vt:lpstr>Field Access</vt:lpstr>
      <vt:lpstr>Designated Initializers (C99)</vt:lpstr>
      <vt:lpstr>Operations on structs</vt:lpstr>
      <vt:lpstr>Passing structs</vt:lpstr>
      <vt:lpstr>struct return values</vt:lpstr>
      <vt:lpstr>Example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Data Types: Arrays &amp; Structs Topic 7</dc:title>
  <dc:creator>Microsoft Office User</dc:creator>
  <cp:lastModifiedBy>Mary Eberlein</cp:lastModifiedBy>
  <cp:revision>58</cp:revision>
  <dcterms:created xsi:type="dcterms:W3CDTF">2017-09-14T19:25:34Z</dcterms:created>
  <dcterms:modified xsi:type="dcterms:W3CDTF">2017-09-20T02:24:23Z</dcterms:modified>
</cp:coreProperties>
</file>