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59" r:id="rId9"/>
    <p:sldId id="263" r:id="rId10"/>
    <p:sldId id="269" r:id="rId11"/>
    <p:sldId id="270" r:id="rId12"/>
    <p:sldId id="272" r:id="rId13"/>
    <p:sldId id="273" r:id="rId14"/>
    <p:sldId id="274" r:id="rId15"/>
    <p:sldId id="266" r:id="rId16"/>
    <p:sldId id="264" r:id="rId17"/>
    <p:sldId id="267" r:id="rId18"/>
    <p:sldId id="268" r:id="rId19"/>
    <p:sldId id="286" r:id="rId20"/>
    <p:sldId id="275" r:id="rId21"/>
    <p:sldId id="276" r:id="rId22"/>
    <p:sldId id="288" r:id="rId23"/>
    <p:sldId id="277" r:id="rId24"/>
    <p:sldId id="278" r:id="rId25"/>
    <p:sldId id="279" r:id="rId26"/>
    <p:sldId id="281" r:id="rId27"/>
    <p:sldId id="290" r:id="rId28"/>
    <p:sldId id="287" r:id="rId29"/>
    <p:sldId id="289" r:id="rId30"/>
    <p:sldId id="280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/>
    <p:restoredTop sz="83592"/>
  </p:normalViewPr>
  <p:slideViewPr>
    <p:cSldViewPr snapToGrid="0" snapToObjects="1">
      <p:cViewPr varScale="1">
        <p:scale>
          <a:sx n="82" d="100"/>
          <a:sy n="8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6DD8-328F-5248-9BA5-480427B96B40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A8C7C-DB41-AF46-A542-EBE8DF8E5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9F8BF96-2AA8-7D4C-9A08-221CE6D1832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82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like</a:t>
            </a:r>
            <a:r>
              <a:rPr lang="en-US" baseline="0" smtClean="0"/>
              <a:t> a stack of physical items, e.g., books, plates, etc. </a:t>
            </a:r>
          </a:p>
          <a:p>
            <a:r>
              <a:rPr lang="en-US" baseline="0" smtClean="0"/>
              <a:t>ADT </a:t>
            </a:r>
            <a:r>
              <a:rPr lang="mr-IN" baseline="0" smtClean="0"/>
              <a:t>–</a:t>
            </a:r>
            <a:r>
              <a:rPr lang="en-US" baseline="0" smtClean="0"/>
              <a:t> data collection described in terms of behavior/operations, not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</a:t>
            </a:r>
            <a:r>
              <a:rPr lang="en-US" baseline="0" smtClean="0"/>
              <a:t> also stores address of instruction where execution resumes after the current function returns. </a:t>
            </a:r>
          </a:p>
          <a:p>
            <a:endParaRPr lang="en-US" baseline="0" smtClean="0"/>
          </a:p>
          <a:p>
            <a:r>
              <a:rPr lang="en-US" baseline="0" smtClean="0"/>
              <a:t>The runtime stack is used by a process (running program) to keep track of functions in progress. If a function has been called but has not returned, it has a stack frame on the call stack.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doesn't stop you from walking off the end</a:t>
            </a:r>
            <a:r>
              <a:rPr lang="en-US" baseline="0"/>
              <a:t> of the array. Faster, no bounds checking.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char *p = "hello" vs char a[] = "hello";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p can be set to point at other strings; a cannot.</a:t>
            </a:r>
          </a:p>
          <a:p>
            <a:r>
              <a:rPr lang="en-US" baseline="0" smtClean="0"/>
              <a:t>p points at string literal which is immutable </a:t>
            </a:r>
            <a:r>
              <a:rPr lang="mr-IN" baseline="0" smtClean="0"/>
              <a:t>–</a:t>
            </a:r>
            <a:r>
              <a:rPr lang="en-US" baseline="0" smtClean="0"/>
              <a:t> p cannot be used to modify. </a:t>
            </a:r>
          </a:p>
          <a:p>
            <a:r>
              <a:rPr lang="en-US" baseline="0" smtClean="0"/>
              <a:t>a refers to a copy of the string literal stored in an array </a:t>
            </a:r>
            <a:r>
              <a:rPr lang="mr-IN" baseline="0" smtClean="0"/>
              <a:t>–</a:t>
            </a:r>
            <a:r>
              <a:rPr lang="en-US" baseline="0" smtClean="0"/>
              <a:t> the array can be modified</a:t>
            </a:r>
          </a:p>
          <a:p>
            <a:r>
              <a:rPr lang="en-US"/>
              <a:t>passing an array to a function is just passing the array's starting address</a:t>
            </a:r>
          </a:p>
          <a:p>
            <a:pPr lvl="1"/>
            <a:r>
              <a:rPr lang="en-US"/>
              <a:t>void arrayFn(int a[]){...} same as void arrayFn(int *a){...}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4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*minPtr</a:t>
            </a:r>
            <a:r>
              <a:rPr lang="en-US" baseline="0"/>
              <a:t> = a[0[;</a:t>
            </a:r>
          </a:p>
          <a:p>
            <a:r>
              <a:rPr lang="en-US" baseline="0"/>
              <a:t>*maxPtr = a[0];</a:t>
            </a:r>
          </a:p>
          <a:p>
            <a:r>
              <a:rPr lang="en-US" baseline="0"/>
              <a:t>for(int i = 1; i &lt; len; i++) {</a:t>
            </a:r>
          </a:p>
          <a:p>
            <a:r>
              <a:rPr lang="en-US" baseline="0"/>
              <a:t>   if(*minPtr &gt; a[i]) *minPtr = a[i];</a:t>
            </a:r>
          </a:p>
          <a:p>
            <a:r>
              <a:rPr lang="en-US" baseline="0"/>
              <a:t>   if(*maxPtr &lt; a[i]) *maxPtr = a[i];</a:t>
            </a:r>
          </a:p>
          <a:p>
            <a:r>
              <a:rPr lang="en-US" baseline="0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2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char *p = "hello" vs char a[] = "hello";</a:t>
            </a:r>
            <a:r>
              <a:rPr lang="en-US" baseline="0" smtClean="0"/>
              <a:t> </a:t>
            </a:r>
          </a:p>
          <a:p>
            <a:r>
              <a:rPr lang="en-US" baseline="0" smtClean="0"/>
              <a:t>p can be set to point at other strings; a cannot.</a:t>
            </a:r>
          </a:p>
          <a:p>
            <a:r>
              <a:rPr lang="en-US" baseline="0" smtClean="0"/>
              <a:t>p points at string literal which is immutable </a:t>
            </a:r>
            <a:r>
              <a:rPr lang="mr-IN" baseline="0" smtClean="0"/>
              <a:t>–</a:t>
            </a:r>
            <a:r>
              <a:rPr lang="en-US" baseline="0" smtClean="0"/>
              <a:t> p cannot be used to modify. </a:t>
            </a:r>
          </a:p>
          <a:p>
            <a:r>
              <a:rPr lang="en-US" baseline="0" smtClean="0"/>
              <a:t>a refers to a copy of the string literal stored in an array </a:t>
            </a:r>
            <a:r>
              <a:rPr lang="mr-IN" baseline="0" smtClean="0"/>
              <a:t>–</a:t>
            </a:r>
            <a:r>
              <a:rPr lang="en-US" baseline="0" smtClean="0"/>
              <a:t> the array can be modified.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C558D67-50D0-3C40-808D-9A2371B8A9B8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5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397D73D-5AF2-BC4D-BD96-9062F214CD2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9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E76420D-3682-9749-8B93-EFBC49934233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16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Value</a:t>
            </a:r>
            <a:r>
              <a:rPr lang="en-US" baseline="0" smtClean="0"/>
              <a:t> of one copied into swap's local parm x. Value of two copied into swap's local parm y. Swapping the values of x and y has no effect on values of one and two.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Pointers</a:t>
            </a:r>
            <a:r>
              <a:rPr lang="en-US" baseline="0" smtClean="0"/>
              <a:t> allow different functions to modify the same variables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happens to msg when getMessage() returns?</a:t>
            </a:r>
          </a:p>
          <a:p>
            <a:r>
              <a:rPr lang="en-US" smtClean="0"/>
              <a:t>Lesson: Never return</a:t>
            </a:r>
            <a:r>
              <a:rPr lang="en-US" baseline="0" smtClean="0"/>
              <a:t> a pointer to a local</a:t>
            </a:r>
          </a:p>
          <a:p>
            <a:r>
              <a:rPr lang="en-US" baseline="0" smtClean="0"/>
              <a:t>Produces a warning when compiled </a:t>
            </a:r>
            <a:r>
              <a:rPr lang="mr-IN" baseline="0" smtClean="0"/>
              <a:t>–</a:t>
            </a:r>
            <a:r>
              <a:rPr lang="en-US" baseline="0" smtClean="0"/>
              <a:t> what's printed varies each time the program is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NEVER return a pointer to a local variable. Why? It no longer exists after the function execution ends.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A8C7C-DB41-AF46-A542-EBE8DF8E5C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D395-6867-B249-A28D-5BAA28AEE0C5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79DD-D9E5-204B-BC47-D9AAC672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B5FBD395-6867-B249-A28D-5BAA28AEE0C5}" type="datetimeFigureOut">
              <a:rPr lang="en-US" smtClean="0"/>
              <a:pPr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 Regular" charset="0"/>
              </a:defRPr>
            </a:lvl1pPr>
          </a:lstStyle>
          <a:p>
            <a:fld id="{4A6179DD-D9E5-204B-BC47-D9AAC6728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Times New Roman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Memory &amp; Pointers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370127"/>
            <a:ext cx="10515600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swap function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4"/>
            <a:ext cx="11836400" cy="4752975"/>
          </a:xfrm>
        </p:spPr>
        <p:txBody>
          <a:bodyPr>
            <a:normAutofit/>
          </a:bodyPr>
          <a:lstStyle/>
          <a:p>
            <a:r>
              <a:rPr lang="en-US" smtClean="0"/>
              <a:t>Write a function to swap two integers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void swap(int x, int y) {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temp = x;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x = y;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y = temp;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mtClean="0">
                <a:latin typeface="+mn-lt"/>
                <a:ea typeface="Courier New" charset="0"/>
                <a:cs typeface="Courier New" charset="0"/>
              </a:rPr>
              <a:t>Ouput: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one: 5, two: 3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After swap: one: 5, two: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2323836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one = 5;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two = 3;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printf("one: %d, two: %d\n", one, two);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swap(one, two);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printf("After swap: ");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printf("one: %d, two: %d\n", one, two);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7500" y="5002012"/>
            <a:ext cx="876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5</a:t>
            </a:r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251950" y="5807867"/>
            <a:ext cx="8763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3600" y="2749904"/>
            <a:ext cx="1026826" cy="87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trike="sngStrike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3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3600" y="3821267"/>
            <a:ext cx="1026826" cy="85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3</a:t>
            </a:r>
          </a:p>
          <a:p>
            <a:pPr algn="ctr"/>
            <a:r>
              <a:rPr lang="en-US" sz="2800" smtClean="0"/>
              <a:t>5</a:t>
            </a:r>
            <a:endParaRPr 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3060700" y="274990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x</a:t>
            </a:r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3098800" y="3629316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y</a:t>
            </a:r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10128250" y="4907883"/>
            <a:ext cx="106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one</a:t>
            </a:r>
            <a:endParaRPr 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10128250" y="5678158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two</a:t>
            </a:r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924800" y="1766621"/>
            <a:ext cx="394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0070C0"/>
                </a:solidFill>
              </a:rPr>
              <a:t>Why doesn't this work?</a:t>
            </a:r>
            <a:endParaRPr lang="en-US" sz="2800" b="1">
              <a:solidFill>
                <a:srgbClr val="0070C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3746867" y="3016780"/>
            <a:ext cx="300322" cy="1779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46867" y="3927423"/>
            <a:ext cx="300322" cy="225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47189" y="3034570"/>
            <a:ext cx="5441585" cy="2246842"/>
          </a:xfrm>
          <a:prstGeom prst="straightConnector1">
            <a:avLst/>
          </a:prstGeom>
          <a:ln>
            <a:solidFill>
              <a:schemeClr val="accent2">
                <a:alpha val="74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152275" y="4039979"/>
            <a:ext cx="5336499" cy="2047288"/>
          </a:xfrm>
          <a:prstGeom prst="straightConnector1">
            <a:avLst/>
          </a:prstGeom>
          <a:ln>
            <a:solidFill>
              <a:schemeClr val="accent2">
                <a:alpha val="71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2192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C: Pass By Value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48418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When a function is called, the value of argument is copied into the corresponding parameter of the function. </a:t>
            </a:r>
          </a:p>
          <a:p>
            <a:r>
              <a:rPr lang="en-US" smtClean="0"/>
              <a:t>The called function foo cannot change the value of the argument, p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foo(int n) {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n = 7;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printf("n = %d\n", n); // 7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endParaRPr lang="en-US" smtClean="0">
              <a:latin typeface="+mn-lt"/>
              <a:ea typeface="Courier New" charset="0"/>
              <a:cs typeface="Courier New" charset="0"/>
            </a:endParaRPr>
          </a:p>
          <a:p>
            <a:r>
              <a:rPr lang="en-US" smtClean="0">
                <a:latin typeface="+mn-lt"/>
                <a:ea typeface="Courier New" charset="0"/>
                <a:cs typeface="Courier New" charset="0"/>
              </a:rPr>
              <a:t>Workaround: you could pass a pointer to a variable instead</a:t>
            </a:r>
          </a:p>
          <a:p>
            <a:pPr lvl="1"/>
            <a:r>
              <a:rPr lang="en-US" smtClean="0">
                <a:latin typeface="+mn-lt"/>
                <a:ea typeface="Courier New" charset="0"/>
                <a:cs typeface="Courier New" charset="0"/>
              </a:rPr>
              <a:t>Then the pointer cannot be modified by the function, but the data it points to can be</a:t>
            </a:r>
          </a:p>
          <a:p>
            <a:endParaRPr 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1400" y="3581400"/>
            <a:ext cx="745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void callerOfFoo() {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int p = 30;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foo(p);  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// the value of p copied into foo's param n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printf("p = %d\n", p);  // 30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8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0729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C: Pass By Value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200"/>
            <a:ext cx="11353800" cy="5702300"/>
          </a:xfrm>
        </p:spPr>
        <p:txBody>
          <a:bodyPr>
            <a:normAutofit/>
          </a:bodyPr>
          <a:lstStyle/>
          <a:p>
            <a:r>
              <a:rPr lang="en-US" smtClean="0"/>
              <a:t>When a function is called, the value of argument is copied into the corresponding parameter of the function. </a:t>
            </a:r>
          </a:p>
          <a:p>
            <a:r>
              <a:rPr lang="en-US" smtClean="0"/>
              <a:t>Pass an argument's address to allow other function to modify arg's value</a:t>
            </a:r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foo(int *n) {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*n = 7;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printf("*n = %d\n", *n); // 7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smtClean="0">
                <a:latin typeface="+mn-lt"/>
                <a:ea typeface="Courier New" charset="0"/>
                <a:cs typeface="Courier New" charset="0"/>
              </a:rPr>
              <a:t>Output when callerOfFoo() is invoked: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*n = 7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p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500" y="2510911"/>
            <a:ext cx="6794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void callerOfFoo() {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int p = 30;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foo(&amp;p);  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// copy address of p into n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printf("p = %d\n", p);  // 7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8887116" y="4702269"/>
            <a:ext cx="914400" cy="91440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trike="sngStrike" smtClean="0">
                <a:solidFill>
                  <a:schemeClr val="accent6">
                    <a:lumMod val="50000"/>
                  </a:schemeClr>
                </a:solidFill>
              </a:rPr>
              <a:t>30   </a:t>
            </a:r>
          </a:p>
          <a:p>
            <a:pPr algn="ctr"/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endParaRPr lang="en-US" sz="28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711700"/>
            <a:ext cx="762000" cy="4953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6076369" y="4257769"/>
            <a:ext cx="116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n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9038353" y="4197537"/>
            <a:ext cx="56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p</a:t>
            </a:r>
            <a:endParaRPr lang="en-US" sz="28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57684" y="5022662"/>
            <a:ext cx="2181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6705600" y="4959350"/>
            <a:ext cx="2133600" cy="1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Accessing Caller's Variables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825624"/>
            <a:ext cx="11137900" cy="4702175"/>
          </a:xfrm>
        </p:spPr>
        <p:txBody>
          <a:bodyPr>
            <a:normAutofit/>
          </a:bodyPr>
          <a:lstStyle/>
          <a:p>
            <a:r>
              <a:rPr lang="en-US" smtClean="0"/>
              <a:t>Write a function to swap two integers</a:t>
            </a:r>
          </a:p>
          <a:p>
            <a:pPr marL="0" indent="0">
              <a:buNone/>
            </a:pPr>
            <a:endParaRPr lang="en-US" sz="20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void swap(int *px, int *py) {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int temp = *px;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*px = *py;</a:t>
            </a:r>
          </a:p>
          <a:p>
            <a:pPr marL="0" indent="0">
              <a:buNone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*py = temp;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mtClean="0">
                <a:latin typeface="+mn-lt"/>
                <a:ea typeface="Courier New" charset="0"/>
                <a:cs typeface="Courier New" charset="0"/>
              </a:rPr>
              <a:t>Output: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one: 5, two: 3</a:t>
            </a:r>
          </a:p>
          <a:p>
            <a:pPr marL="0" indent="0">
              <a:buNone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After swap: one: 3, two: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5900" y="2641600"/>
            <a:ext cx="680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one = 5;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two = 3;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printf("one: %d, two: %d\n", one, two);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swap(&amp;one, &amp;two);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printf("After swap: ");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printf("one: %d, two: %d\n", one, two);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1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Example: What's Wrong?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#include&lt;stdio.h&gt;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*getMessage()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char msg[] = "Pointers are fun!";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return msg;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char *string = getMessage();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puts(string);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Example: What's Wrong?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1812925"/>
            <a:ext cx="119507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*findLargest(int a[], 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i;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int *largest = 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for(int i = 1; i &lt; n;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 if(a[i] &gt; *largest) largest = &amp;a[i];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  return largest;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900" y="4496594"/>
            <a:ext cx="779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exam1Scores[CLASS_SIZE]; 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// assume array is initialized...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*highPtr;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highPtr = findLargest(exam1Scores, CLASS_SIZE);</a:t>
            </a:r>
          </a:p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printf("High score: %d\n", *highPtr);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01"/>
            <a:ext cx="10515600" cy="901699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3700"/>
            <a:ext cx="10960100" cy="4902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mtClean="0">
                <a:latin typeface="+mn-lt"/>
              </a:rPr>
              <a:t>How is memory organized?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latin typeface="+mn-lt"/>
              </a:rPr>
              <a:t>text = code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latin typeface="+mn-lt"/>
              </a:rPr>
              <a:t>data = constants, initialized global/static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latin typeface="+mn-lt"/>
              </a:rPr>
              <a:t>bss = uninitialized global, static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b="1" smtClean="0">
                <a:solidFill>
                  <a:srgbClr val="C00000"/>
                </a:solidFill>
                <a:latin typeface="+mn-lt"/>
              </a:rPr>
              <a:t>stack = local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latin typeface="+mn-lt"/>
              </a:rPr>
              <a:t>heap = dynamic memory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800" smtClean="0">
                <a:latin typeface="+mn-lt"/>
              </a:rPr>
              <a:t>malloc'ed memory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280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+mn-lt"/>
              </a:rPr>
              <a:t>The runtime (or call) stack used by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+mn-lt"/>
              </a:rPr>
              <a:t>process (running program) to keep track of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+mn-lt"/>
              </a:rPr>
              <a:t>calls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559907"/>
            <a:ext cx="2286000" cy="5845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7300" y="6427400"/>
            <a:ext cx="727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https://en.wikipedia.org/wiki/File:Program_memory_layout.pdf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69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12" y="88290"/>
            <a:ext cx="10515600" cy="80952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What is a Stack?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0895"/>
            <a:ext cx="9717437" cy="5371051"/>
          </a:xfrm>
        </p:spPr>
        <p:txBody>
          <a:bodyPr/>
          <a:lstStyle/>
          <a:p>
            <a:r>
              <a:rPr lang="en-US" b="1" smtClean="0"/>
              <a:t>stack:</a:t>
            </a:r>
            <a:r>
              <a:rPr lang="en-US" smtClean="0"/>
              <a:t> abstract data type that represents a collection of elements</a:t>
            </a:r>
          </a:p>
          <a:p>
            <a:pPr lvl="1"/>
            <a:r>
              <a:rPr lang="en-US" smtClean="0"/>
              <a:t>access only allowed at one point of the structure, typically called the top of the stack</a:t>
            </a:r>
          </a:p>
          <a:p>
            <a:pPr lvl="1"/>
            <a:r>
              <a:rPr lang="en-US"/>
              <a:t>access to the most recently added item only</a:t>
            </a:r>
            <a:endParaRPr lang="en-US" smtClean="0"/>
          </a:p>
          <a:p>
            <a:pPr lvl="1"/>
            <a:r>
              <a:rPr lang="en-US" smtClean="0"/>
              <a:t>like a stack of plates in a cafeteria </a:t>
            </a:r>
            <a:r>
              <a:rPr lang="mr-IN" smtClean="0"/>
              <a:t>–</a:t>
            </a:r>
            <a:r>
              <a:rPr lang="en-US" smtClean="0"/>
              <a:t> last in, first out (LIFO)</a:t>
            </a:r>
            <a:endParaRPr lang="en-US"/>
          </a:p>
          <a:p>
            <a:pPr lvl="2"/>
            <a:r>
              <a:rPr lang="en-US" smtClean="0"/>
              <a:t>new elements/plates placed on top</a:t>
            </a:r>
          </a:p>
          <a:p>
            <a:pPr lvl="2"/>
            <a:r>
              <a:rPr lang="en-US" smtClean="0"/>
              <a:t>the top plate/element is always the first to be removed</a:t>
            </a:r>
          </a:p>
          <a:p>
            <a:r>
              <a:rPr lang="en-US" smtClean="0"/>
              <a:t>Fundamental operations</a:t>
            </a:r>
          </a:p>
          <a:p>
            <a:pPr lvl="1"/>
            <a:r>
              <a:rPr lang="en-US" smtClean="0"/>
              <a:t>push: add item to stack</a:t>
            </a:r>
          </a:p>
          <a:p>
            <a:pPr lvl="1"/>
            <a:r>
              <a:rPr lang="en-US" smtClean="0"/>
              <a:t>pop: remove top item from stack</a:t>
            </a:r>
          </a:p>
          <a:p>
            <a:pPr lvl="1"/>
            <a:r>
              <a:rPr lang="en-US"/>
              <a:t>top: get top item without removing it</a:t>
            </a:r>
          </a:p>
          <a:p>
            <a:pPr lvl="1"/>
            <a:r>
              <a:rPr lang="en-US"/>
              <a:t>isEmpty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86" y="3238500"/>
            <a:ext cx="4967514" cy="3477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0" y="6616700"/>
            <a:ext cx="40894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https://en.wikipedia.org/wiki/Stack_(abstract_data_type)</a:t>
            </a:r>
            <a:endParaRPr lang="en-US" sz="11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908" y="30559"/>
            <a:ext cx="2211092" cy="28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69975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Call Stack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2250"/>
            <a:ext cx="7226300" cy="454025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area of computer memory for local variables</a:t>
            </a:r>
          </a:p>
          <a:p>
            <a:r>
              <a:rPr lang="en-US" u="sng" smtClean="0">
                <a:latin typeface="Times New Roman" charset="0"/>
                <a:ea typeface="Times New Roman" charset="0"/>
                <a:cs typeface="Times New Roman" charset="0"/>
              </a:rPr>
              <a:t>when a function is called: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 stack frame or activation record is pushed onto the call stack</a:t>
            </a:r>
          </a:p>
          <a:p>
            <a:pPr lvl="1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AR contains local variables, parameters, return address back to function's caller</a:t>
            </a:r>
          </a:p>
          <a:p>
            <a:r>
              <a:rPr lang="en-US" u="sng" smtClean="0">
                <a:latin typeface="Times New Roman" charset="0"/>
                <a:ea typeface="Times New Roman" charset="0"/>
                <a:cs typeface="Times New Roman" charset="0"/>
              </a:rPr>
              <a:t>when a function's execution ends: </a:t>
            </a:r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its activation record is popped off the stack</a:t>
            </a:r>
          </a:p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stack pointer points to current (topmost) stack frame, which contains data for function currently being executed</a:t>
            </a:r>
          </a:p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Note that the call stack is upside down, i.e., grows downward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072" y="1028700"/>
            <a:ext cx="4209928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01"/>
            <a:ext cx="10515600" cy="901699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500"/>
            <a:ext cx="10960100" cy="54864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int SIZE = 3;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int foo()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   static char *s;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   static char *str = "these are not the droids you're looking for";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   int num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   char *p = malloc(10*sizeof(char));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latin typeface="+mn-lt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559907"/>
            <a:ext cx="2286000" cy="5845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7300" y="6427400"/>
            <a:ext cx="727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https://en.wikipedia.org/wiki/File:Program_memory_layout.pdf</a:t>
            </a:r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69763" y="1301858"/>
            <a:ext cx="7299701" cy="36885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73867" y="2218267"/>
            <a:ext cx="6895597" cy="2201333"/>
          </a:xfrm>
          <a:prstGeom prst="straightConnector1">
            <a:avLst/>
          </a:prstGeom>
          <a:ln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3867" y="2658533"/>
            <a:ext cx="6895597" cy="2641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3867" y="1301858"/>
            <a:ext cx="7078133" cy="18138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83967" y="3713584"/>
            <a:ext cx="5131837" cy="18661"/>
          </a:xfrm>
          <a:prstGeom prst="straightConnector1">
            <a:avLst/>
          </a:prstGeom>
          <a:ln w="95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6">
                    <a:lumMod val="50000"/>
                  </a:schemeClr>
                </a:solidFill>
                <a:latin typeface="+mn-lt"/>
                <a:ea typeface="Times New Roman" charset="0"/>
                <a:cs typeface="Times New Roman" charset="0"/>
              </a:rPr>
              <a:t>Pointers 101</a:t>
            </a:r>
            <a:endParaRPr lang="en-US" sz="5400" b="1" dirty="0">
              <a:solidFill>
                <a:schemeClr val="accent6">
                  <a:lumMod val="50000"/>
                </a:schemeClr>
              </a:solidFill>
              <a:latin typeface="+mn-lt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60666"/>
            <a:ext cx="10914413" cy="4716297"/>
          </a:xfrm>
        </p:spPr>
        <p:txBody>
          <a:bodyPr/>
          <a:lstStyle/>
          <a:p>
            <a:r>
              <a:rPr lang="en-US" b="1" dirty="0" smtClean="0">
                <a:latin typeface="+mn-lt"/>
                <a:ea typeface="Times New Roman" charset="0"/>
                <a:cs typeface="Times New Roman" charset="0"/>
              </a:rPr>
              <a:t>pointer</a:t>
            </a:r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: memory address of a piece of data</a:t>
            </a:r>
          </a:p>
          <a:p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Why pointers?</a:t>
            </a:r>
            <a:endParaRPr lang="en-US" dirty="0" smtClean="0">
              <a:latin typeface="+mn-lt"/>
              <a:ea typeface="Times New Roman" charset="0"/>
              <a:cs typeface="Times New Roman" charset="0"/>
            </a:endParaRPr>
          </a:p>
          <a:p>
            <a:pPr lvl="1"/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Address can be used to access/modify the data from any function</a:t>
            </a:r>
          </a:p>
          <a:p>
            <a:pPr lvl="1"/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Pass a pointer to the data instead of a whole copy of </a:t>
            </a:r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the data</a:t>
            </a:r>
          </a:p>
          <a:p>
            <a:pPr lvl="1"/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Pointers required for file I/O</a:t>
            </a:r>
          </a:p>
          <a:p>
            <a:pPr lvl="1"/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Used in many data structures, e.g., linked lists</a:t>
            </a:r>
            <a:endParaRPr lang="en-US" dirty="0" smtClean="0">
              <a:latin typeface="+mn-lt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Two operators which are opposites</a:t>
            </a:r>
          </a:p>
          <a:p>
            <a:pPr lvl="1"/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address-of operator </a:t>
            </a:r>
            <a:r>
              <a:rPr lang="en-US" b="1" smtClean="0">
                <a:solidFill>
                  <a:srgbClr val="C00000"/>
                </a:solidFill>
                <a:latin typeface="+mn-lt"/>
                <a:ea typeface="Times New Roman" charset="0"/>
                <a:cs typeface="Times New Roman" charset="0"/>
              </a:rPr>
              <a:t>&amp;</a:t>
            </a:r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: memory </a:t>
            </a:r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address of data</a:t>
            </a:r>
          </a:p>
          <a:p>
            <a:pPr lvl="1"/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indirection (contents at) </a:t>
            </a:r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operator </a:t>
            </a:r>
            <a:r>
              <a:rPr lang="en-US" b="1" smtClean="0">
                <a:solidFill>
                  <a:srgbClr val="C00000"/>
                </a:solidFill>
                <a:latin typeface="+mn-lt"/>
                <a:ea typeface="Times New Roman" charset="0"/>
                <a:cs typeface="Times New Roman" charset="0"/>
              </a:rPr>
              <a:t>*</a:t>
            </a:r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: data stored </a:t>
            </a:r>
            <a:r>
              <a:rPr lang="en-US" dirty="0" smtClean="0">
                <a:latin typeface="+mn-lt"/>
                <a:ea typeface="Times New Roman" charset="0"/>
                <a:cs typeface="Times New Roman" charset="0"/>
              </a:rPr>
              <a:t>at </a:t>
            </a:r>
            <a:r>
              <a:rPr lang="en-US" smtClean="0">
                <a:latin typeface="+mn-lt"/>
                <a:ea typeface="Times New Roman" charset="0"/>
                <a:cs typeface="Times New Roman" charset="0"/>
              </a:rPr>
              <a:t>an address</a:t>
            </a:r>
          </a:p>
          <a:p>
            <a:pPr lvl="2"/>
            <a:r>
              <a:rPr lang="en-US" sz="2400" smtClean="0">
                <a:latin typeface="+mn-lt"/>
                <a:ea typeface="Times New Roman" charset="0"/>
                <a:cs typeface="Times New Roman" charset="0"/>
              </a:rPr>
              <a:t>also used to declare a pointer variable</a:t>
            </a:r>
            <a:endParaRPr lang="en-US" sz="2400" dirty="0" smtClean="0">
              <a:latin typeface="+mn-lt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Pointer &amp; Memory Recap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Local variables live on the stack in their function's stack frame during function execution</a:t>
            </a:r>
          </a:p>
          <a:p>
            <a:r>
              <a:rPr lang="en-US" smtClean="0"/>
              <a:t>Use &amp; operator to get address of a variable</a:t>
            </a:r>
          </a:p>
          <a:p>
            <a:r>
              <a:rPr lang="en-US" smtClean="0"/>
              <a:t>Use * operator to get the contents at a memory address</a:t>
            </a:r>
          </a:p>
          <a:p>
            <a:r>
              <a:rPr lang="en-US" smtClean="0"/>
              <a:t>Pointers are variables that store memory addresses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Arrays, Strings and Pointers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825625"/>
            <a:ext cx="12079705" cy="4671428"/>
          </a:xfrm>
        </p:spPr>
        <p:txBody>
          <a:bodyPr/>
          <a:lstStyle/>
          <a:p>
            <a:r>
              <a:rPr lang="en-US"/>
              <a:t>In C, arrays are known by their </a:t>
            </a:r>
            <a:r>
              <a:rPr lang="en-US">
                <a:solidFill>
                  <a:srgbClr val="C00000"/>
                </a:solidFill>
              </a:rPr>
              <a:t>address</a:t>
            </a:r>
          </a:p>
          <a:p>
            <a:pPr marL="0" indent="0">
              <a:buNone/>
            </a:pPr>
            <a:r>
              <a:rPr lang="en-US"/>
              <a:t>int arr[5]; </a:t>
            </a:r>
          </a:p>
          <a:p>
            <a:pPr marL="0" indent="0">
              <a:buNone/>
            </a:pPr>
            <a:r>
              <a:rPr lang="en-US"/>
              <a:t>arr[2] = 3;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arr[7] = 40;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31095"/>
              </p:ext>
            </p:extLst>
          </p:nvPr>
        </p:nvGraphicFramePr>
        <p:xfrm>
          <a:off x="2561389" y="3320715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981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solidFill>
                      <a:schemeClr val="accent5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alpha val="7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059" y="2691393"/>
            <a:ext cx="11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1969" y="2699234"/>
            <a:ext cx="12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1634" y="2654496"/>
            <a:ext cx="12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8197" y="2654496"/>
            <a:ext cx="12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1377" y="2654496"/>
            <a:ext cx="12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1016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71600" y="3571505"/>
            <a:ext cx="866274" cy="8801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37874" y="4259178"/>
            <a:ext cx="654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1000 + 2*sizeof(int) = 1000 + 2*4 = 1008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71600" y="5462337"/>
            <a:ext cx="2045368" cy="6015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6968" y="6198852"/>
            <a:ext cx="574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1000 + 8*4 = 1032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27480" y="3323910"/>
            <a:ext cx="107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24976" y="2654496"/>
            <a:ext cx="129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1032</a:t>
            </a:r>
          </a:p>
        </p:txBody>
      </p:sp>
    </p:spTree>
    <p:extLst>
      <p:ext uri="{BB962C8B-B14F-4D97-AF65-F5344CB8AC3E}">
        <p14:creationId xmlns:p14="http://schemas.microsoft.com/office/powerpoint/2010/main" val="16849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7299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Passing Arrays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400"/>
            <a:ext cx="12192000" cy="5689600"/>
          </a:xfrm>
        </p:spPr>
        <p:txBody>
          <a:bodyPr/>
          <a:lstStyle/>
          <a:p>
            <a:r>
              <a:rPr lang="en-US" smtClean="0"/>
              <a:t>When you pass an array to a function, the array name is treated as a pointer</a:t>
            </a:r>
            <a:r>
              <a:rPr lang="mr-IN" smtClean="0"/>
              <a:t>–</a:t>
            </a:r>
            <a:r>
              <a:rPr lang="en-US" smtClean="0"/>
              <a:t> it's just the address of the 1</a:t>
            </a:r>
            <a:r>
              <a:rPr lang="en-US" baseline="30000" smtClean="0"/>
              <a:t>st</a:t>
            </a:r>
            <a:r>
              <a:rPr lang="en-US" smtClean="0"/>
              <a:t> array element 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 arrayFn(int a[]) {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  // sizeof returns bytes for int pointer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 printf("sizeof a: %zu\n", sizeof(a));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b="1" smtClean="0"/>
              <a:t>Output: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smtClean="0"/>
              <a:t>sizeof arr: 20 </a:t>
            </a:r>
          </a:p>
          <a:p>
            <a:pPr marL="0" indent="0">
              <a:buNone/>
            </a:pPr>
            <a:r>
              <a:rPr lang="en-US" smtClean="0"/>
              <a:t>sizeof a: 8</a:t>
            </a:r>
          </a:p>
          <a:p>
            <a:endParaRPr lang="en-US"/>
          </a:p>
          <a:p>
            <a:r>
              <a:rPr lang="en-US" smtClean="0"/>
              <a:t>Could change the first line of function to:</a:t>
            </a:r>
          </a:p>
          <a:p>
            <a:pPr marL="0" indent="0">
              <a:buNone/>
            </a:pPr>
            <a:r>
              <a:rPr lang="en-US" sz="2000" b="1" smtClean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void arrayFn(int *a) { ...</a:t>
            </a:r>
          </a:p>
          <a:p>
            <a:endParaRPr lang="en-US" sz="2000" b="1" smtClean="0">
              <a:solidFill>
                <a:srgbClr val="00B0F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5800" y="2195353"/>
            <a:ext cx="642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int arr[] = {3, 1, 9, 0, 2};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printf("sizeof arr: %zu\n", sizeof(arr));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arrayFn(arr);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3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9928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solidFill>
                  <a:schemeClr val="accent6">
                    <a:lumMod val="50000"/>
                  </a:schemeClr>
                </a:solidFill>
              </a:rPr>
              <a:t>Array Variables: Not Quite Pointers...</a:t>
            </a:r>
            <a:br>
              <a:rPr lang="en-US" sz="4000" b="1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200" b="1">
                <a:solidFill>
                  <a:schemeClr val="accent6">
                    <a:lumMod val="50000"/>
                  </a:schemeClr>
                </a:solidFill>
              </a:rPr>
              <a:t>How are they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19" y="1149928"/>
            <a:ext cx="10515600" cy="5515239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s[] = "hello world";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char *t = s;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sizeof(s)</a:t>
            </a:r>
            <a:r>
              <a:rPr lang="en-US" smtClean="0"/>
              <a:t>: the size of the array in bytes (12)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sizeof(t)</a:t>
            </a:r>
            <a:r>
              <a:rPr lang="en-US" smtClean="0"/>
              <a:t>: size of a pointer (8 probably)</a:t>
            </a:r>
          </a:p>
          <a:p>
            <a:r>
              <a:rPr lang="en-US" smtClean="0"/>
              <a:t>An array variable cannot be reassigned to point to something else.</a:t>
            </a:r>
          </a:p>
          <a:p>
            <a:pPr lvl="1"/>
            <a:r>
              <a:rPr lang="en-US" smtClean="0"/>
              <a:t>array variable doesn't have allocated storage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 = t;  </a:t>
            </a:r>
            <a:r>
              <a:rPr lang="en-US" smtClean="0"/>
              <a:t>// compiler error</a:t>
            </a:r>
          </a:p>
          <a:p>
            <a:r>
              <a:rPr lang="en-US"/>
              <a:t>Pointer vs. Array: string modification</a:t>
            </a:r>
          </a:p>
          <a:p>
            <a:pPr lvl="1"/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char *p = "hello"; </a:t>
            </a:r>
            <a:r>
              <a:rPr lang="en-US">
                <a:latin typeface="+mn-lt"/>
                <a:ea typeface="Courier New" charset="0"/>
                <a:cs typeface="Courier New" charset="0"/>
              </a:rPr>
              <a:t>vs.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char a[] = "hello";</a:t>
            </a:r>
          </a:p>
          <a:p>
            <a:pPr lvl="1"/>
            <a:r>
              <a:rPr lang="en-US"/>
              <a:t>p cannot be used to modify the string literal; a can modify the array</a:t>
            </a:r>
          </a:p>
          <a:p>
            <a:pPr lvl="1"/>
            <a:r>
              <a:rPr lang="en-US"/>
              <a:t>String literals are in read only memory: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p[0] = 'c';</a:t>
            </a:r>
            <a:r>
              <a:rPr lang="en-US"/>
              <a:t> // nope</a:t>
            </a:r>
          </a:p>
          <a:p>
            <a:pPr lvl="1"/>
            <a:r>
              <a:rPr lang="en-US"/>
              <a:t>Declare a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/>
              <a:t> pointer as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const char * </a:t>
            </a:r>
            <a:r>
              <a:rPr lang="en-US"/>
              <a:t>to prevent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914278" y="1670801"/>
            <a:ext cx="261257" cy="1366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75535" y="1897525"/>
            <a:ext cx="3999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sizeof: different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845383" y="3037021"/>
            <a:ext cx="248754" cy="1268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10785" y="3104471"/>
            <a:ext cx="203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where they can point: different!</a:t>
            </a:r>
          </a:p>
        </p:txBody>
      </p:sp>
    </p:spTree>
    <p:extLst>
      <p:ext uri="{BB962C8B-B14F-4D97-AF65-F5344CB8AC3E}">
        <p14:creationId xmlns:p14="http://schemas.microsoft.com/office/powerpoint/2010/main" val="19581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Array Arguments</a:t>
            </a:r>
            <a:endParaRPr lang="en-US" sz="5400" b="1">
              <a:solidFill>
                <a:schemeClr val="accent6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a function that computes and returns the sum of an int array's elements. Use pointer arithmetic to iterate over the array. </a:t>
            </a:r>
            <a:endParaRPr lang="en-US"/>
          </a:p>
          <a:p>
            <a:r>
              <a:rPr lang="en-US" smtClean="0"/>
              <a:t>Note: You will need to pass the array as well as the array's length. </a:t>
            </a:r>
          </a:p>
        </p:txBody>
      </p:sp>
    </p:spTree>
    <p:extLst>
      <p:ext uri="{BB962C8B-B14F-4D97-AF65-F5344CB8AC3E}">
        <p14:creationId xmlns:p14="http://schemas.microsoft.com/office/powerpoint/2010/main" val="4882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937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char arrays vs. char pointers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5" y="959370"/>
            <a:ext cx="11587396" cy="5898630"/>
          </a:xfrm>
        </p:spPr>
        <p:txBody>
          <a:bodyPr>
            <a:normAutofit/>
          </a:bodyPr>
          <a:lstStyle/>
          <a:p>
            <a:r>
              <a:rPr lang="en-US" smtClean="0"/>
              <a:t>String literals cannot be modified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char *card = "KH";</a:t>
            </a:r>
            <a:r>
              <a:rPr lang="en-US" smtClean="0"/>
              <a:t>  // cannot be modified</a:t>
            </a:r>
          </a:p>
          <a:p>
            <a:pPr lvl="2"/>
            <a:r>
              <a:rPr lang="en-US" sz="2400" smtClean="0"/>
              <a:t>string literal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"KH" </a:t>
            </a:r>
            <a:r>
              <a:rPr lang="en-US" sz="2400" smtClean="0"/>
              <a:t>cannot be changed</a:t>
            </a:r>
          </a:p>
          <a:p>
            <a:pPr lvl="2"/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card</a:t>
            </a:r>
            <a:r>
              <a:rPr lang="en-US" sz="2400" smtClean="0"/>
              <a:t> contains address of string literal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"KH"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char card[] = "KH";  </a:t>
            </a:r>
            <a:r>
              <a:rPr lang="en-US" smtClean="0"/>
              <a:t>// can modify the array</a:t>
            </a:r>
          </a:p>
          <a:p>
            <a:pPr lvl="2"/>
            <a:r>
              <a:rPr lang="en-US" sz="2400" smtClean="0"/>
              <a:t>array contains a copy of the literal "KH"</a:t>
            </a:r>
          </a:p>
          <a:p>
            <a:pPr lvl="2"/>
            <a:endParaRPr lang="en-US"/>
          </a:p>
          <a:p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*card = "KH";</a:t>
            </a:r>
          </a:p>
          <a:p>
            <a:pPr lvl="1"/>
            <a:r>
              <a:rPr lang="en-US" smtClean="0"/>
              <a:t>Trying to modify the string that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card</a:t>
            </a:r>
            <a:r>
              <a:rPr lang="en-US" smtClean="0"/>
              <a:t> points to can cause unpredicatable results</a:t>
            </a:r>
          </a:p>
          <a:p>
            <a:pPr lvl="1"/>
            <a:r>
              <a:rPr lang="en-US" smtClean="0"/>
              <a:t>Instead use: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const char *card = "KH"; </a:t>
            </a:r>
          </a:p>
          <a:p>
            <a:pPr lvl="2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card</a:t>
            </a:r>
            <a:r>
              <a:rPr lang="en-US" smtClean="0"/>
              <a:t> is a pointer to a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const char</a:t>
            </a:r>
          </a:p>
          <a:p>
            <a:pPr lvl="2"/>
            <a:r>
              <a:rPr lang="en-US" smtClean="0"/>
              <a:t>compiler will produce an error if you attempt to modify the string</a:t>
            </a:r>
          </a:p>
          <a:p>
            <a:pPr lvl="2"/>
            <a:r>
              <a:rPr lang="en-US" smtClean="0"/>
              <a:t>Ex: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card[0] = 'J';  </a:t>
            </a:r>
            <a:r>
              <a:rPr lang="en-US" smtClean="0"/>
              <a:t>// compilation error</a:t>
            </a:r>
          </a:p>
          <a:p>
            <a:pPr lvl="2"/>
            <a:endParaRPr lang="en-US"/>
          </a:p>
          <a:p>
            <a:pPr marL="0" indent="0"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09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987"/>
            <a:ext cx="10515600" cy="1317356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Pointer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5329"/>
            <a:ext cx="12192000" cy="5083444"/>
          </a:xfrm>
        </p:spPr>
        <p:txBody>
          <a:bodyPr>
            <a:normAutofit lnSpcReduction="10000"/>
          </a:bodyPr>
          <a:lstStyle/>
          <a:p>
            <a:r>
              <a:rPr lang="en-US"/>
              <a:t>Recall: Don't return pointer to local variable</a:t>
            </a:r>
          </a:p>
          <a:p>
            <a:r>
              <a:rPr lang="en-US"/>
              <a:t>Can return pointer to a global or static variable, or an element of an array parameter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*findMiddle(int a[], int n){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return &amp;a[n/2];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*max(int *a, int *b)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if(*a &gt; *b) return a;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else return b;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17777" y="4618496"/>
            <a:ext cx="5982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Function call: Returns address of i or j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 *largest, i = 5, j = 4;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largest = max(&amp;i, &amp;j); </a:t>
            </a:r>
          </a:p>
        </p:txBody>
      </p:sp>
    </p:spTree>
    <p:extLst>
      <p:ext uri="{BB962C8B-B14F-4D97-AF65-F5344CB8AC3E}">
        <p14:creationId xmlns:p14="http://schemas.microsoft.com/office/powerpoint/2010/main" val="91086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Pointer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09" y="1825624"/>
            <a:ext cx="10991491" cy="4782209"/>
          </a:xfrm>
        </p:spPr>
        <p:txBody>
          <a:bodyPr/>
          <a:lstStyle/>
          <a:p>
            <a:r>
              <a:rPr lang="en-US"/>
              <a:t>You can use pointer arguments when you want a function to "return" 2 or more values</a:t>
            </a:r>
          </a:p>
          <a:p>
            <a:r>
              <a:rPr lang="en-US"/>
              <a:t>Ex: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scanf()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int a, b;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scanf("%d %d", &amp;a, &amp;b); </a:t>
            </a:r>
          </a:p>
          <a:p>
            <a:r>
              <a:rPr lang="en-US">
                <a:latin typeface="+mn-lt"/>
                <a:ea typeface="Courier New" charset="0"/>
                <a:cs typeface="Courier New" charset="0"/>
              </a:rPr>
              <a:t>Not: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 int a = scanf(...);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1434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121435"/>
            <a:ext cx="11766430" cy="5589916"/>
          </a:xfrm>
        </p:spPr>
        <p:txBody>
          <a:bodyPr>
            <a:normAutofit/>
          </a:bodyPr>
          <a:lstStyle/>
          <a:p>
            <a:r>
              <a:rPr lang="en-US"/>
              <a:t>Write a function that finds the min and max values in an int array. </a:t>
            </a:r>
          </a:p>
          <a:p>
            <a:pPr marL="0" indent="0">
              <a:buNone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// pre: a != NULL and length of a is positive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maxMin(int *a, int len, int *minPtr, int *maxPtr) {...}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int arr[] = {1, 6, 2, 4, -7, 9};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int small, large;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maxMin(arr, sizeof(arr)/sizeof(arr[0]), &amp;small, &amp;large);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printf("Min = %d\n", small);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printf("Max = %d\n", large);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9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"/>
            <a:ext cx="10515600" cy="97377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</a:rPr>
              <a:t>Pointers</a:t>
            </a:r>
            <a:endParaRPr lang="en-US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056904"/>
            <a:ext cx="10914413" cy="512005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Store memory addresses in pointer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i = 3;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*iPtr = &amp;i; // address of i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// *iPtr: value that iPtr points to</a:t>
            </a:r>
          </a:p>
          <a:p>
            <a:r>
              <a:rPr lang="en-US" smtClean="0">
                <a:latin typeface="+mn-lt"/>
                <a:ea typeface="Courier New" charset="0"/>
                <a:cs typeface="Courier New" charset="0"/>
              </a:rPr>
              <a:t>Can use pointer to change contents at memory location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*iPtr = 5;  // same result as i = 5;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printf("Value of i: %d\n", i); </a:t>
            </a:r>
          </a:p>
          <a:p>
            <a:pPr lvl="2"/>
            <a:r>
              <a:rPr lang="en-US" sz="2400" smtClean="0">
                <a:latin typeface="+mn-lt"/>
                <a:ea typeface="Courier New" charset="0"/>
                <a:cs typeface="Courier New" charset="0"/>
              </a:rPr>
              <a:t>Output: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Value at i: 5 </a:t>
            </a:r>
          </a:p>
          <a:p>
            <a:r>
              <a:rPr lang="en-US" smtClean="0">
                <a:latin typeface="+mn-lt"/>
                <a:ea typeface="Courier New" charset="0"/>
                <a:cs typeface="Courier New" charset="0"/>
              </a:rPr>
              <a:t>Note the uses of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*iPtr </a:t>
            </a:r>
            <a:r>
              <a:rPr lang="en-US" smtClean="0">
                <a:latin typeface="+mn-lt"/>
                <a:ea typeface="Courier New" charset="0"/>
                <a:cs typeface="Courier New" charset="0"/>
              </a:rPr>
              <a:t>above:</a:t>
            </a:r>
          </a:p>
          <a:p>
            <a:pPr lvl="1"/>
            <a:r>
              <a:rPr lang="en-US" smtClean="0">
                <a:latin typeface="+mn-lt"/>
                <a:ea typeface="Courier New" charset="0"/>
                <a:cs typeface="Courier New" charset="0"/>
              </a:rPr>
              <a:t>Declaration: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int *iPtr: iPtr </a:t>
            </a:r>
            <a:r>
              <a:rPr lang="en-US" sz="2800" smtClean="0">
                <a:latin typeface="+mn-lt"/>
                <a:ea typeface="Courier New" charset="0"/>
                <a:cs typeface="Courier New" charset="0"/>
              </a:rPr>
              <a:t>points at an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int</a:t>
            </a:r>
          </a:p>
          <a:p>
            <a:pPr lvl="1"/>
            <a:r>
              <a:rPr lang="en-US" sz="2400" smtClean="0">
                <a:latin typeface="+mn-lt"/>
                <a:ea typeface="Courier New" charset="0"/>
                <a:cs typeface="Courier New" charset="0"/>
              </a:rPr>
              <a:t>Dereferencing (accessing contents at):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*iPtr = 5;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29652" y="1690688"/>
            <a:ext cx="831272" cy="59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98872" y="1690687"/>
            <a:ext cx="831272" cy="59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8424553" y="1294410"/>
            <a:ext cx="579910" cy="4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iPtr</a:t>
            </a:r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0367158" y="1294410"/>
            <a:ext cx="374073" cy="4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0236531" y="2284454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Addr: 0x7fff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36530" y="1811557"/>
            <a:ext cx="61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3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8424553" y="1811557"/>
            <a:ext cx="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0x7fff</a:t>
            </a:r>
            <a:endParaRPr lang="en-US"/>
          </a:p>
        </p:txBody>
      </p: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9130144" y="1987570"/>
            <a:ext cx="999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4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862"/>
            <a:ext cx="10515600" cy="95853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Pointers vs. Arrays: Recap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57300"/>
            <a:ext cx="11904272" cy="5435600"/>
          </a:xfrm>
        </p:spPr>
        <p:txBody>
          <a:bodyPr>
            <a:normAutofit fontScale="92500"/>
          </a:bodyPr>
          <a:lstStyle/>
          <a:p>
            <a:r>
              <a:rPr lang="en-US" smtClean="0"/>
              <a:t>array variables can be used as pointers</a:t>
            </a:r>
          </a:p>
          <a:p>
            <a:pPr lvl="1"/>
            <a:r>
              <a:rPr lang="en-US" sz="2800" smtClean="0"/>
              <a:t>but they are slightly different</a:t>
            </a:r>
          </a:p>
          <a:p>
            <a:r>
              <a:rPr lang="en-US" b="1" smtClean="0"/>
              <a:t>sizeof:</a:t>
            </a:r>
            <a:r>
              <a:rPr lang="en-US" smtClean="0"/>
              <a:t> different for arrays and pointers</a:t>
            </a:r>
          </a:p>
          <a:p>
            <a:r>
              <a:rPr lang="en-US" smtClean="0"/>
              <a:t>What they point to:</a:t>
            </a:r>
          </a:p>
          <a:p>
            <a:pPr lvl="1"/>
            <a:r>
              <a:rPr lang="en-US" b="1" smtClean="0"/>
              <a:t>array variable: </a:t>
            </a:r>
            <a:r>
              <a:rPr lang="en-US" smtClean="0"/>
              <a:t>can't be set to point at other values</a:t>
            </a:r>
          </a:p>
          <a:p>
            <a:pPr lvl="1"/>
            <a:r>
              <a:rPr lang="en-US" b="1" smtClean="0"/>
              <a:t>pointer variable: </a:t>
            </a:r>
            <a:r>
              <a:rPr lang="en-US" smtClean="0"/>
              <a:t>can be set to point at other values</a:t>
            </a:r>
          </a:p>
          <a:p>
            <a:r>
              <a:rPr lang="en-US" smtClean="0"/>
              <a:t>passing an array to a function is just passing the array's starting address</a:t>
            </a:r>
          </a:p>
          <a:p>
            <a:pPr lvl="1"/>
            <a:r>
              <a:rPr lang="en-US" smtClean="0"/>
              <a:t>void arrayFn(int a[]){...} same as void arrayFn(int *a){...}</a:t>
            </a:r>
          </a:p>
          <a:p>
            <a:r>
              <a:rPr lang="en-US" smtClean="0"/>
              <a:t>Pointer vs. Array: string modification</a:t>
            </a:r>
          </a:p>
          <a:p>
            <a:pPr lvl="1"/>
            <a:r>
              <a:rPr lang="en-US" smtClean="0"/>
              <a:t>char *p = "hello"; vs. char a[] = "hello";</a:t>
            </a:r>
          </a:p>
          <a:p>
            <a:pPr lvl="1"/>
            <a:r>
              <a:rPr lang="en-US" smtClean="0"/>
              <a:t>p cannot be used to modify the string; a can modify the array</a:t>
            </a:r>
          </a:p>
          <a:p>
            <a:pPr lvl="1"/>
            <a:r>
              <a:rPr lang="en-US" smtClean="0"/>
              <a:t>String literals are stored in read only memory</a:t>
            </a:r>
          </a:p>
          <a:p>
            <a:pPr lvl="1"/>
            <a:r>
              <a:rPr lang="en-US" smtClean="0"/>
              <a:t>Declare a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mtClean="0"/>
              <a:t> pointer as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const char * </a:t>
            </a:r>
            <a:r>
              <a:rPr lang="en-US" smtClean="0"/>
              <a:t>to prevent code from using it to modify a string</a:t>
            </a:r>
          </a:p>
        </p:txBody>
      </p:sp>
    </p:spTree>
    <p:extLst>
      <p:ext uri="{BB962C8B-B14F-4D97-AF65-F5344CB8AC3E}">
        <p14:creationId xmlns:p14="http://schemas.microsoft.com/office/powerpoint/2010/main" val="89623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structs &amp; pointers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9144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struct pointers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301"/>
            <a:ext cx="10515600" cy="5854699"/>
          </a:xfrm>
        </p:spPr>
        <p:txBody>
          <a:bodyPr>
            <a:normAutofit/>
          </a:bodyPr>
          <a:lstStyle/>
          <a:p>
            <a:r>
              <a:rPr lang="en-US" smtClean="0"/>
              <a:t>structs are copied element wise </a:t>
            </a:r>
            <a:r>
              <a:rPr lang="mr-IN" smtClean="0"/>
              <a:t>–</a:t>
            </a:r>
            <a:r>
              <a:rPr lang="en-US" smtClean="0"/>
              <a:t> for large structs, more efficient to pass pointer</a:t>
            </a:r>
          </a:p>
          <a:p>
            <a:r>
              <a:rPr lang="en-US" smtClean="0"/>
              <a:t>struct pointer can access fields with </a:t>
            </a:r>
            <a:r>
              <a:rPr lang="en-US" smtClean="0">
                <a:sym typeface="Wingdings"/>
              </a:rPr>
              <a:t></a:t>
            </a:r>
            <a:endParaRPr lang="en-US" smtClean="0"/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struct point {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int x;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int y;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}; 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struct point p = {5, 9};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struct point *pPtr = &amp;p; 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pPtr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x = 3;  // changes p.x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int y = pPtr  y; // same as y = p.y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(*pPtr).x = 4; // same as p.x = 4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6700" y="5854700"/>
            <a:ext cx="3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50000"/>
                  </a:schemeClr>
                </a:solidFill>
              </a:rPr>
              <a:t>Why are ( ) required?</a:t>
            </a:r>
            <a:endParaRPr lang="en-US" sz="28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0080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4600"/>
            <a:ext cx="12192000" cy="54991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struct Book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char title[50];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char author[30];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int isbn;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void printBook(struct Book *book){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printf("Title: %s\n", book </a:t>
            </a: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 title);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printf("Author: %s\n", book  author);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   printf("ISBN: %d\n", book  isbn);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smtClean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811458"/>
            <a:ext cx="6311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struct Book book1;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strcpy(book1.title, "Pride and Prejudice");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strcpy(book1.author, "Jane Austen");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smtClean="0">
                <a:latin typeface="Courier New" charset="0"/>
                <a:ea typeface="Courier New" charset="0"/>
                <a:cs typeface="Courier New" charset="0"/>
              </a:rPr>
              <a:t>  book1.isbn = </a:t>
            </a:r>
            <a:r>
              <a:rPr lang="is-IS" sz="2000" smtClean="0">
                <a:latin typeface="Courier New" charset="0"/>
                <a:ea typeface="Courier New" charset="0"/>
                <a:cs typeface="Courier New" charset="0"/>
              </a:rPr>
              <a:t>9176372065; </a:t>
            </a:r>
          </a:p>
          <a:p>
            <a:endParaRPr lang="is-IS" sz="200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2000" smtClean="0">
                <a:latin typeface="Courier New" charset="0"/>
                <a:ea typeface="Courier New" charset="0"/>
                <a:cs typeface="Courier New" charset="0"/>
              </a:rPr>
              <a:t>   // print book1 info</a:t>
            </a:r>
          </a:p>
          <a:p>
            <a:r>
              <a:rPr lang="is-IS" sz="20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sz="2000" smtClean="0">
                <a:latin typeface="Courier New" charset="0"/>
                <a:ea typeface="Courier New" charset="0"/>
                <a:cs typeface="Courier New" charset="0"/>
              </a:rPr>
              <a:t>  printBook(&amp;book1);</a:t>
            </a:r>
          </a:p>
          <a:p>
            <a:r>
              <a:rPr lang="is-IS" sz="200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7900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Passing Structs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44600"/>
            <a:ext cx="11836400" cy="5372100"/>
          </a:xfrm>
        </p:spPr>
        <p:txBody>
          <a:bodyPr/>
          <a:lstStyle/>
          <a:p>
            <a:r>
              <a:rPr lang="en-US" smtClean="0"/>
              <a:t>Structs are passed by value </a:t>
            </a:r>
            <a:r>
              <a:rPr lang="mr-IN" smtClean="0"/>
              <a:t>–</a:t>
            </a:r>
            <a:r>
              <a:rPr lang="en-US" smtClean="0"/>
              <a:t> if you want the function to modify a struct, pass a pointer to the struct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void modStruct(struct Book *b) {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b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 isbn = 1234;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int main() {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 struct Book myBook = {"Charlotte's Web", "E.B. White"};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modStruct(&amp;myBook);  // changes isbn of myBook</a:t>
            </a:r>
          </a:p>
          <a:p>
            <a:pPr marL="0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} 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62830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More on Pointers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866898" y="1081088"/>
            <a:ext cx="10711543" cy="45450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  number = 23;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  *p1,  *p2;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p1 = </a:t>
            </a: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&amp;number;</a:t>
            </a:r>
            <a:endParaRPr lang="en-US" altLang="en-US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p2 = </a:t>
            </a: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&amp;number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("*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p1 = %d   *p2 = %d ", </a:t>
            </a:r>
            <a:r>
              <a:rPr lang="en-US" altLang="en-US" b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(*p1)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en-US" b="1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(*p2)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i="1">
              <a:ea typeface="ＭＳ Ｐゴシック" charset="-128"/>
            </a:endParaRPr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033650" y="4975762"/>
            <a:ext cx="3146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>
                <a:latin typeface="+mn-lt"/>
              </a:rPr>
              <a:t>What’s the Output </a:t>
            </a:r>
            <a:r>
              <a:rPr lang="en-US" altLang="en-US" sz="2800" smtClean="0">
                <a:latin typeface="+mn-lt"/>
              </a:rPr>
              <a:t>?</a:t>
            </a:r>
            <a:endParaRPr lang="en-US" altLang="en-US" sz="2800">
              <a:latin typeface="+mn-lt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0" y="1295401"/>
            <a:ext cx="3581400" cy="1833563"/>
            <a:chOff x="4572000" y="1295400"/>
            <a:chExt cx="3581400" cy="1833265"/>
          </a:xfrm>
        </p:grpSpPr>
        <p:sp>
          <p:nvSpPr>
            <p:cNvPr id="60422" name="Rectangle 5"/>
            <p:cNvSpPr>
              <a:spLocks noChangeArrowheads="1"/>
            </p:cNvSpPr>
            <p:nvPr/>
          </p:nvSpPr>
          <p:spPr bwMode="auto">
            <a:xfrm>
              <a:off x="6172200" y="1752600"/>
              <a:ext cx="1600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        23</a:t>
              </a:r>
            </a:p>
          </p:txBody>
        </p:sp>
        <p:sp>
          <p:nvSpPr>
            <p:cNvPr id="60423" name="Rectangle 6"/>
            <p:cNvSpPr>
              <a:spLocks noChangeArrowheads="1"/>
            </p:cNvSpPr>
            <p:nvPr/>
          </p:nvSpPr>
          <p:spPr bwMode="auto">
            <a:xfrm>
              <a:off x="5029200" y="2743200"/>
              <a:ext cx="10668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4" name="Rectangle 7"/>
            <p:cNvSpPr>
              <a:spLocks noChangeArrowheads="1"/>
            </p:cNvSpPr>
            <p:nvPr/>
          </p:nvSpPr>
          <p:spPr bwMode="auto">
            <a:xfrm>
              <a:off x="7086600" y="2743200"/>
              <a:ext cx="1066800" cy="304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 flipV="1">
              <a:off x="5715000" y="2057400"/>
              <a:ext cx="457200" cy="838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 flipH="1" flipV="1">
              <a:off x="6172200" y="2057400"/>
              <a:ext cx="1752600" cy="8382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38800" y="2819152"/>
              <a:ext cx="152400" cy="1523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7772400" y="2819152"/>
              <a:ext cx="152400" cy="1523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60429" name="TextBox 12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11248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number</a:t>
              </a:r>
            </a:p>
          </p:txBody>
        </p:sp>
        <p:sp>
          <p:nvSpPr>
            <p:cNvPr id="60430" name="TextBox 13"/>
            <p:cNvSpPr txBox="1">
              <a:spLocks noChangeArrowheads="1"/>
            </p:cNvSpPr>
            <p:nvPr/>
          </p:nvSpPr>
          <p:spPr bwMode="auto">
            <a:xfrm>
              <a:off x="4572000" y="266700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p1</a:t>
              </a:r>
            </a:p>
          </p:txBody>
        </p:sp>
        <p:sp>
          <p:nvSpPr>
            <p:cNvPr id="60431" name="TextBox 14"/>
            <p:cNvSpPr txBox="1">
              <a:spLocks noChangeArrowheads="1"/>
            </p:cNvSpPr>
            <p:nvPr/>
          </p:nvSpPr>
          <p:spPr bwMode="auto">
            <a:xfrm>
              <a:off x="6629400" y="266700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1710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Pointer Arithmetic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arr[] = {3, 1, 8, 7};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*p = arr;  // p points to arr[0]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 + i </a:t>
            </a:r>
            <a:r>
              <a:rPr lang="en-US" smtClean="0"/>
              <a:t>points to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arr[i]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arr + i </a:t>
            </a:r>
            <a:r>
              <a:rPr lang="en-US" smtClean="0">
                <a:latin typeface="+mn-lt"/>
                <a:ea typeface="Courier New" charset="0"/>
                <a:cs typeface="Courier New" charset="0"/>
              </a:rPr>
              <a:t>points to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arr[i]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mtClean="0"/>
              <a:t>Address value increases by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 * sizeof(int)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*(arr + 1) </a:t>
            </a:r>
            <a:r>
              <a:rPr lang="en-US" smtClean="0">
                <a:latin typeface="+mn-lt"/>
                <a:ea typeface="Courier New" charset="0"/>
                <a:cs typeface="Courier New" charset="0"/>
              </a:rPr>
              <a:t>is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*(arr + 2) </a:t>
            </a:r>
            <a:r>
              <a:rPr lang="en-US" smtClean="0">
                <a:latin typeface="+mn-lt"/>
                <a:ea typeface="Courier New" charset="0"/>
                <a:cs typeface="Courier New" charset="0"/>
              </a:rPr>
              <a:t>is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 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pPr algn="ctr" eaLnBrk="1" hangingPunct="1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Pointer Arithmetic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356260" y="914400"/>
            <a:ext cx="11673444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1">
                <a:solidFill>
                  <a:srgbClr val="FF0000"/>
                </a:solidFill>
                <a:latin typeface="+mn-lt"/>
                <a:ea typeface="ＭＳ Ｐゴシック" charset="-128"/>
              </a:rPr>
              <a:t>Only addition,subtraction and comparison operations are allowed for pointer </a:t>
            </a:r>
            <a:r>
              <a:rPr lang="en-US" altLang="en-US" sz="2400" b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variables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1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Array name is pointer to first element of array</a:t>
            </a:r>
            <a:endParaRPr lang="en-US" altLang="en-US" sz="2400" b="1">
              <a:solidFill>
                <a:srgbClr val="FF0000"/>
              </a:solidFill>
              <a:latin typeface="+mn-lt"/>
              <a:ea typeface="ＭＳ Ｐゴシック" charset="-128"/>
            </a:endParaRP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en-US" sz="2400">
                <a:latin typeface="+mn-lt"/>
                <a:ea typeface="ＭＳ Ｐゴシック" charset="-128"/>
              </a:rPr>
              <a:t>Pointer arithmetic is done relative to the base type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int *p =NULL, *q =NULL; 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int x[4] = {25, 37, 77, 99};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 = &amp;x[0];  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OR just  p = x;  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q = p;</a:t>
            </a: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altLang="en-US" sz="2200" b="1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++; // advances by sizeof(int) bytes, *q is 37</a:t>
            </a:r>
            <a:endParaRPr lang="en-US" altLang="en-US" sz="2200" b="1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 typeface="Wingdings" charset="2"/>
              <a:buNone/>
            </a:pP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(“value is %d”, *(</a:t>
            </a:r>
            <a:r>
              <a:rPr lang="en-US" altLang="en-US" sz="2200" b="1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q + 2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)); // value is 99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charset="2"/>
              <a:buChar char="§"/>
            </a:pPr>
            <a:endParaRPr lang="en-US" altLang="en-US" sz="2200" smtClean="0">
              <a:latin typeface="+mn-lt"/>
              <a:ea typeface="ＭＳ Ｐゴシック" charset="-128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smtClean="0">
                <a:latin typeface="+mn-lt"/>
                <a:ea typeface="ＭＳ Ｐゴシック" charset="-128"/>
              </a:rPr>
              <a:t>A </a:t>
            </a:r>
            <a:r>
              <a:rPr lang="en-US" altLang="en-US" sz="2400">
                <a:latin typeface="+mn-lt"/>
                <a:ea typeface="ＭＳ Ｐゴシック" charset="-128"/>
              </a:rPr>
              <a:t>pointer can be used to </a:t>
            </a:r>
            <a:r>
              <a:rPr lang="en-US" altLang="en-US" sz="2400" smtClean="0">
                <a:latin typeface="+mn-lt"/>
                <a:ea typeface="ＭＳ Ｐゴシック" charset="-128"/>
              </a:rPr>
              <a:t>iterate </a:t>
            </a:r>
            <a:r>
              <a:rPr lang="en-US" altLang="en-US" sz="2400">
                <a:latin typeface="+mn-lt"/>
                <a:ea typeface="ＭＳ Ｐゴシック" charset="-128"/>
              </a:rPr>
              <a:t>through an array/string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char str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= "Test";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char  *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p;</a:t>
            </a:r>
            <a:endParaRPr lang="en-US" altLang="en-US" sz="22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int i;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for( p = str, i=0; 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*p </a:t>
            </a: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!= '\0';  p++,  i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++)</a:t>
            </a:r>
            <a:endParaRPr lang="en-US" altLang="en-US" sz="22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printf("The </a:t>
            </a:r>
            <a:r>
              <a:rPr lang="en-US" altLang="en-US" sz="22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character at position %d is %c\n ", i</a:t>
            </a:r>
            <a:r>
              <a:rPr lang="en-US" altLang="en-US" sz="22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, *p );</a:t>
            </a:r>
            <a:endParaRPr lang="en-US" altLang="en-US" sz="22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533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Pointers and Arrays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42914" y="3109913"/>
            <a:ext cx="5440362" cy="2789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en-US" sz="240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arr[8</a:t>
            </a:r>
            <a:r>
              <a:rPr lang="en-US" altLang="en-US" sz="24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int *</a:t>
            </a:r>
            <a:r>
              <a:rPr lang="en-US" altLang="en-US" sz="240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ptr = arr;</a:t>
            </a:r>
            <a:endParaRPr lang="en-US" altLang="en-US" sz="2400">
              <a:solidFill>
                <a:srgbClr val="000099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arr[3] </a:t>
            </a:r>
            <a:r>
              <a:rPr lang="en-US" altLang="en-US" sz="24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= 84;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*(ptr+4) </a:t>
            </a:r>
            <a:r>
              <a:rPr lang="en-US" altLang="en-US" sz="24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= 94;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31799" y="956965"/>
            <a:ext cx="573771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str[80] = "hello";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char *ptr;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ptr = str; </a:t>
            </a: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ptr = &amp;str[0]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strcpy(</a:t>
            </a:r>
            <a:r>
              <a:rPr lang="en-US" altLang="en-US" b="1" smtClean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 altLang="en-US" smtClean="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,"</a:t>
            </a:r>
            <a:r>
              <a:rPr lang="en-US" altLang="en-US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test");</a:t>
            </a:r>
            <a:r>
              <a:rPr lang="en-US" altLang="en-US" sz="2000">
                <a:solidFill>
                  <a:srgbClr val="000099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000">
                <a:solidFill>
                  <a:srgbClr val="000099"/>
                </a:solidFill>
              </a:rPr>
              <a:t> 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867401" y="2743201"/>
            <a:ext cx="4435475" cy="3763963"/>
            <a:chOff x="4343400" y="2743200"/>
            <a:chExt cx="4435475" cy="3763963"/>
          </a:xfrm>
        </p:grpSpPr>
        <p:grpSp>
          <p:nvGrpSpPr>
            <p:cNvPr id="22551" name="Group 25"/>
            <p:cNvGrpSpPr>
              <a:grpSpLocks/>
            </p:cNvGrpSpPr>
            <p:nvPr/>
          </p:nvGrpSpPr>
          <p:grpSpPr bwMode="auto">
            <a:xfrm>
              <a:off x="4343400" y="2743200"/>
              <a:ext cx="4435475" cy="3763963"/>
              <a:chOff x="4343400" y="2743200"/>
              <a:chExt cx="4435475" cy="3763962"/>
            </a:xfrm>
          </p:grpSpPr>
          <p:grpSp>
            <p:nvGrpSpPr>
              <p:cNvPr id="22554" name="Group 6"/>
              <p:cNvGrpSpPr>
                <a:grpSpLocks/>
              </p:cNvGrpSpPr>
              <p:nvPr/>
            </p:nvGrpSpPr>
            <p:grpSpPr bwMode="auto">
              <a:xfrm>
                <a:off x="4343400" y="3154362"/>
                <a:ext cx="4435475" cy="3352800"/>
                <a:chOff x="2486" y="1104"/>
                <a:chExt cx="2794" cy="2112"/>
              </a:xfrm>
            </p:grpSpPr>
            <p:grpSp>
              <p:nvGrpSpPr>
                <p:cNvPr id="22556" name="Group 7"/>
                <p:cNvGrpSpPr>
                  <a:grpSpLocks/>
                </p:cNvGrpSpPr>
                <p:nvPr/>
              </p:nvGrpSpPr>
              <p:grpSpPr bwMode="auto">
                <a:xfrm>
                  <a:off x="2486" y="1104"/>
                  <a:ext cx="2794" cy="2112"/>
                  <a:chOff x="2486" y="1104"/>
                  <a:chExt cx="2794" cy="2112"/>
                </a:xfrm>
              </p:grpSpPr>
              <p:sp>
                <p:nvSpPr>
                  <p:cNvPr id="2255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5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000"/>
                      <a:t>94</a:t>
                    </a:r>
                  </a:p>
                </p:txBody>
              </p:sp>
              <p:sp>
                <p:nvSpPr>
                  <p:cNvPr id="2256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80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104"/>
                    <a:ext cx="240" cy="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1565"/>
                    <a:ext cx="124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mtClean="0"/>
                      <a:t>arr</a:t>
                    </a:r>
                    <a:endParaRPr lang="en-US" altLang="en-US"/>
                  </a:p>
                </p:txBody>
              </p:sp>
              <p:sp>
                <p:nvSpPr>
                  <p:cNvPr id="2256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112"/>
                    <a:ext cx="384" cy="24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6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062" y="2093"/>
                    <a:ext cx="76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/>
                      <a:t>ptr</a:t>
                    </a:r>
                  </a:p>
                </p:txBody>
              </p:sp>
              <p:sp>
                <p:nvSpPr>
                  <p:cNvPr id="2256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976"/>
                    <a:ext cx="768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en-US" smtClean="0"/>
                      <a:t>(ptr </a:t>
                    </a:r>
                    <a:r>
                      <a:rPr lang="en-US" altLang="en-US"/>
                      <a:t>+ </a:t>
                    </a:r>
                    <a:r>
                      <a:rPr lang="en-US" altLang="en-US" smtClean="0"/>
                      <a:t>4)</a:t>
                    </a:r>
                    <a:endParaRPr lang="en-US" altLang="en-US"/>
                  </a:p>
                </p:txBody>
              </p:sp>
              <p:sp>
                <p:nvSpPr>
                  <p:cNvPr id="22570" name="Line 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60" y="1344"/>
                    <a:ext cx="144" cy="912"/>
                  </a:xfrm>
                  <a:prstGeom prst="line">
                    <a:avLst/>
                  </a:prstGeom>
                  <a:noFill/>
                  <a:ln w="38100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1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20" y="1344"/>
                    <a:ext cx="336" cy="1632"/>
                  </a:xfrm>
                  <a:prstGeom prst="line">
                    <a:avLst/>
                  </a:prstGeom>
                  <a:noFill/>
                  <a:ln w="38100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72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582" y="1373"/>
                    <a:ext cx="384" cy="24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57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22" y="1229"/>
                    <a:ext cx="528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032" y="1147"/>
                  <a:ext cx="2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20000"/>
                    </a:spcBef>
                  </a:pPr>
                  <a:r>
                    <a:rPr lang="en-US" altLang="en-US" sz="2000"/>
                    <a:t>84</a:t>
                  </a:r>
                </a:p>
              </p:txBody>
            </p:sp>
          </p:grpSp>
          <p:sp>
            <p:nvSpPr>
              <p:cNvPr id="22555" name="Text Box 23"/>
              <p:cNvSpPr txBox="1">
                <a:spLocks noChangeArrowheads="1"/>
              </p:cNvSpPr>
              <p:nvPr/>
            </p:nvSpPr>
            <p:spPr bwMode="auto">
              <a:xfrm>
                <a:off x="5715000" y="2743200"/>
                <a:ext cx="30416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0      1     2    3    4     5    6     7 </a:t>
                </a:r>
              </a:p>
            </p:txBody>
          </p:sp>
        </p:grp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943600" y="487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244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712272" y="685800"/>
            <a:ext cx="6133208" cy="1295400"/>
            <a:chOff x="2438400" y="609600"/>
            <a:chExt cx="6132675" cy="1295400"/>
          </a:xfrm>
        </p:grpSpPr>
        <p:sp>
          <p:nvSpPr>
            <p:cNvPr id="22535" name="Rectangle 28"/>
            <p:cNvSpPr>
              <a:spLocks noChangeArrowheads="1"/>
            </p:cNvSpPr>
            <p:nvPr/>
          </p:nvSpPr>
          <p:spPr bwMode="auto">
            <a:xfrm>
              <a:off x="2438400" y="990600"/>
              <a:ext cx="6096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66980" y="1066800"/>
              <a:ext cx="152387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537" name="Rectangle 30"/>
            <p:cNvSpPr>
              <a:spLocks noChangeArrowheads="1"/>
            </p:cNvSpPr>
            <p:nvPr/>
          </p:nvSpPr>
          <p:spPr bwMode="auto">
            <a:xfrm>
              <a:off x="5105400" y="1143000"/>
              <a:ext cx="2667000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8" name="TextBox 31"/>
            <p:cNvSpPr txBox="1">
              <a:spLocks noChangeArrowheads="1"/>
            </p:cNvSpPr>
            <p:nvPr/>
          </p:nvSpPr>
          <p:spPr bwMode="auto">
            <a:xfrm>
              <a:off x="7924800" y="914400"/>
              <a:ext cx="64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. . . </a:t>
              </a:r>
            </a:p>
          </p:txBody>
        </p:sp>
        <p:cxnSp>
          <p:nvCxnSpPr>
            <p:cNvPr id="22539" name="Straight Connector 32"/>
            <p:cNvCxnSpPr>
              <a:cxnSpLocks noChangeShapeType="1"/>
            </p:cNvCxnSpPr>
            <p:nvPr/>
          </p:nvCxnSpPr>
          <p:spPr bwMode="auto">
            <a:xfrm rot="5400000">
              <a:off x="5334000" y="1295400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Connector 33"/>
            <p:cNvCxnSpPr>
              <a:cxnSpLocks noChangeShapeType="1"/>
            </p:cNvCxnSpPr>
            <p:nvPr/>
          </p:nvCxnSpPr>
          <p:spPr bwMode="auto">
            <a:xfrm rot="5400000">
              <a:off x="5715794" y="1294606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6097588" y="1293812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Straight Connector 35"/>
            <p:cNvCxnSpPr>
              <a:cxnSpLocks noChangeShapeType="1"/>
            </p:cNvCxnSpPr>
            <p:nvPr/>
          </p:nvCxnSpPr>
          <p:spPr bwMode="auto">
            <a:xfrm rot="5400000">
              <a:off x="6479382" y="1293018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861176" y="1292224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4" name="TextBox 37"/>
            <p:cNvSpPr txBox="1">
              <a:spLocks noChangeArrowheads="1"/>
            </p:cNvSpPr>
            <p:nvPr/>
          </p:nvSpPr>
          <p:spPr bwMode="auto">
            <a:xfrm>
              <a:off x="5105400" y="1066800"/>
              <a:ext cx="19073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000"/>
                <a:t>t     e     s    t    \0</a:t>
              </a:r>
            </a:p>
          </p:txBody>
        </p:sp>
        <p:sp>
          <p:nvSpPr>
            <p:cNvPr id="22545" name="TextBox 38"/>
            <p:cNvSpPr txBox="1">
              <a:spLocks noChangeArrowheads="1"/>
            </p:cNvSpPr>
            <p:nvPr/>
          </p:nvSpPr>
          <p:spPr bwMode="auto">
            <a:xfrm>
              <a:off x="2438400" y="60960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str</a:t>
              </a:r>
            </a:p>
          </p:txBody>
        </p:sp>
        <p:sp>
          <p:nvSpPr>
            <p:cNvPr id="22546" name="Rectangle 39"/>
            <p:cNvSpPr>
              <a:spLocks noChangeArrowheads="1"/>
            </p:cNvSpPr>
            <p:nvPr/>
          </p:nvSpPr>
          <p:spPr bwMode="auto">
            <a:xfrm>
              <a:off x="3581400" y="1600200"/>
              <a:ext cx="6096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809881" y="1676400"/>
              <a:ext cx="152387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DC96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22548" name="TextBox 41"/>
            <p:cNvSpPr txBox="1">
              <a:spLocks noChangeArrowheads="1"/>
            </p:cNvSpPr>
            <p:nvPr/>
          </p:nvSpPr>
          <p:spPr bwMode="auto">
            <a:xfrm>
              <a:off x="3581400" y="1219200"/>
              <a:ext cx="5309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ptr</a:t>
              </a:r>
            </a:p>
          </p:txBody>
        </p:sp>
        <p:cxnSp>
          <p:nvCxnSpPr>
            <p:cNvPr id="22549" name="Straight Arrow Connector 43"/>
            <p:cNvCxnSpPr>
              <a:cxnSpLocks noChangeShapeType="1"/>
              <a:endCxn id="22537" idx="1"/>
            </p:cNvCxnSpPr>
            <p:nvPr/>
          </p:nvCxnSpPr>
          <p:spPr bwMode="auto">
            <a:xfrm>
              <a:off x="3048000" y="1066800"/>
              <a:ext cx="2057400" cy="200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0" name="Straight Arrow Connector 45"/>
            <p:cNvCxnSpPr>
              <a:cxnSpLocks noChangeShapeType="1"/>
              <a:stCxn id="22546" idx="3"/>
            </p:cNvCxnSpPr>
            <p:nvPr/>
          </p:nvCxnSpPr>
          <p:spPr bwMode="auto">
            <a:xfrm flipV="1">
              <a:off x="4191000" y="1371600"/>
              <a:ext cx="9144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123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5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accent6">
                    <a:lumMod val="50000"/>
                  </a:schemeClr>
                </a:solidFill>
              </a:rPr>
              <a:t>Pointers and Arrays</a:t>
            </a:r>
            <a:endParaRPr lang="en-US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#define NUM_ELTS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a[NUM_ELTS], *p;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// assume elements of a are assigned values...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sum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for(p = a; p &lt; a + NUM_ELTS; p++)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sum = sum + (*p);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printf("Sum = %d\n", sum); 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03201"/>
            <a:ext cx="8915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Accessing 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String Characters </a:t>
            </a:r>
            <a:r>
              <a:rPr lang="mr-IN" altLang="en-US" b="1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–</a:t>
            </a:r>
            <a:r>
              <a:rPr lang="en-US" altLang="en-US" b="1" smtClean="0">
                <a:solidFill>
                  <a:schemeClr val="accent6">
                    <a:lumMod val="50000"/>
                  </a:schemeClr>
                </a:solidFill>
                <a:ea typeface="ＭＳ Ｐゴシック" charset="-128"/>
              </a:rPr>
              <a:t> 2 Ways</a:t>
            </a:r>
            <a:endParaRPr lang="en-US" altLang="en-US" b="1">
              <a:solidFill>
                <a:schemeClr val="accent6">
                  <a:lumMod val="50000"/>
                </a:schemeClr>
              </a:solidFill>
              <a:ea typeface="ＭＳ Ｐゴシック" charset="-128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990600"/>
            <a:ext cx="10998200" cy="1676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+mn-lt"/>
                <a:ea typeface="ＭＳ Ｐゴシック" charset="-128"/>
              </a:rPr>
              <a:t>Because of the close relationship between arrays and pointers, strings can be accessed either by array subscripting or by pointer reference.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smtClean="0">
                <a:latin typeface="+mn-lt"/>
                <a:ea typeface="ＭＳ Ｐゴシック" charset="-128"/>
              </a:rPr>
              <a:t>function </a:t>
            </a:r>
            <a:r>
              <a:rPr lang="en-US" altLang="en-US" sz="2400">
                <a:latin typeface="+mn-lt"/>
                <a:ea typeface="ＭＳ Ｐゴシック" charset="-128"/>
              </a:rPr>
              <a:t>that counts the number of spaces in a string:</a:t>
            </a:r>
            <a:endParaRPr lang="en-US" altLang="en-US">
              <a:latin typeface="+mn-lt"/>
              <a:ea typeface="ＭＳ Ｐゴシック" charset="-128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6375400" y="2098674"/>
            <a:ext cx="5448300" cy="291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Pointer version :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int countSpaces(const 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char *s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altLang="en-US" sz="2000">
              <a:solidFill>
                <a:srgbClr val="800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en-US" sz="2000" b="1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*p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int count;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count = 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for (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p = s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*p 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!= '\0'; 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altLang="en-US" sz="2000" b="1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++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){</a:t>
            </a:r>
            <a:endParaRPr lang="en-US" altLang="en-US" sz="2000">
              <a:solidFill>
                <a:srgbClr val="800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2000" b="1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*p 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== ' 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') </a:t>
            </a: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smtClean="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altLang="en-US" sz="2000">
              <a:solidFill>
                <a:srgbClr val="80008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   return count;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80008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2526720"/>
            <a:ext cx="54483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int countSpaces(const char s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[]){</a:t>
            </a:r>
            <a:endParaRPr lang="en-US" altLang="en-US" sz="20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int count, i;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count = 0;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for (i = 0; s[i] != '\0'; i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++){</a:t>
            </a:r>
            <a:endParaRPr lang="en-US" altLang="en-US" sz="20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(s[i] 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==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' 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') </a:t>
            </a:r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++;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 sz="2000" smtClean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}</a:t>
            </a:r>
            <a:endParaRPr lang="en-US" altLang="en-US" sz="2000">
              <a:solidFill>
                <a:srgbClr val="000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   return count;</a:t>
            </a:r>
          </a:p>
          <a:p>
            <a:pPr eaLnBrk="1" hangingPunct="1"/>
            <a:r>
              <a:rPr lang="en-US" altLang="en-US" sz="200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" y="5120397"/>
            <a:ext cx="1196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180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en-US" sz="1800" smtClean="0">
                <a:latin typeface="Courier New" charset="0"/>
                <a:ea typeface="Courier New" charset="0"/>
                <a:cs typeface="Courier New" charset="0"/>
              </a:rPr>
              <a:t>str[] </a:t>
            </a:r>
            <a:r>
              <a:rPr lang="en-US" altLang="en-US" sz="1800">
                <a:latin typeface="Courier New" charset="0"/>
                <a:ea typeface="Courier New" charset="0"/>
                <a:cs typeface="Courier New" charset="0"/>
              </a:rPr>
              <a:t>= “now is the time for all good men to come to the aid of their country.”; </a:t>
            </a:r>
          </a:p>
          <a:p>
            <a:pPr eaLnBrk="1" hangingPunct="1"/>
            <a:r>
              <a:rPr lang="en-US" altLang="en-US" sz="1800" smtClean="0">
                <a:latin typeface="Courier New" charset="0"/>
                <a:ea typeface="Courier New" charset="0"/>
                <a:cs typeface="Courier New" charset="0"/>
              </a:rPr>
              <a:t>printf(“</a:t>
            </a:r>
            <a:r>
              <a:rPr lang="en-US" altLang="en-US" sz="1800">
                <a:latin typeface="Courier New" charset="0"/>
                <a:ea typeface="Courier New" charset="0"/>
                <a:cs typeface="Courier New" charset="0"/>
              </a:rPr>
              <a:t>the number of spaces are: %d”, </a:t>
            </a:r>
            <a:r>
              <a:rPr lang="en-US" altLang="en-US" sz="1800" b="1" smtClean="0">
                <a:latin typeface="Courier New" charset="0"/>
                <a:ea typeface="Courier New" charset="0"/>
                <a:cs typeface="Courier New" charset="0"/>
              </a:rPr>
              <a:t>countSpaces(str</a:t>
            </a:r>
            <a:r>
              <a:rPr lang="en-US" altLang="en-US" sz="1800" b="1">
                <a:latin typeface="Courier New" charset="0"/>
                <a:ea typeface="Courier New" charset="0"/>
                <a:cs typeface="Courier New" charset="0"/>
              </a:rPr>
              <a:t>))</a:t>
            </a:r>
            <a:r>
              <a:rPr lang="en-US" altLang="en-US" sz="1800">
                <a:latin typeface="Courier New" charset="0"/>
                <a:ea typeface="Courier New" charset="0"/>
                <a:cs typeface="Courier New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335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25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3169</Words>
  <Application>Microsoft Macintosh PowerPoint</Application>
  <PresentationFormat>Widescreen</PresentationFormat>
  <Paragraphs>490</Paragraphs>
  <Slides>34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Cambria</vt:lpstr>
      <vt:lpstr>Mangal</vt:lpstr>
      <vt:lpstr>ＭＳ Ｐゴシック</vt:lpstr>
      <vt:lpstr>Times New Roman Regular</vt:lpstr>
      <vt:lpstr>Arial</vt:lpstr>
      <vt:lpstr>Calibri</vt:lpstr>
      <vt:lpstr>Courier New</vt:lpstr>
      <vt:lpstr>Times New Roman</vt:lpstr>
      <vt:lpstr>Wingdings</vt:lpstr>
      <vt:lpstr>Office Theme</vt:lpstr>
      <vt:lpstr>Memory &amp; Pointers</vt:lpstr>
      <vt:lpstr>Pointers 101</vt:lpstr>
      <vt:lpstr>Pointers</vt:lpstr>
      <vt:lpstr>More on Pointers</vt:lpstr>
      <vt:lpstr>Pointer Arithmetic</vt:lpstr>
      <vt:lpstr>Pointer Arithmetic</vt:lpstr>
      <vt:lpstr>Pointers and Arrays</vt:lpstr>
      <vt:lpstr>Pointers and Arrays</vt:lpstr>
      <vt:lpstr>Accessing String Characters – 2 Ways</vt:lpstr>
      <vt:lpstr>swap function</vt:lpstr>
      <vt:lpstr>C: Pass By Value</vt:lpstr>
      <vt:lpstr>C: Pass By Value</vt:lpstr>
      <vt:lpstr>Accessing Caller's Variables</vt:lpstr>
      <vt:lpstr>Example: What's Wrong?</vt:lpstr>
      <vt:lpstr>Example: What's Wrong?</vt:lpstr>
      <vt:lpstr>Memory</vt:lpstr>
      <vt:lpstr>What is a Stack?</vt:lpstr>
      <vt:lpstr>Call Stack</vt:lpstr>
      <vt:lpstr>Memory</vt:lpstr>
      <vt:lpstr>Pointer &amp; Memory Recap</vt:lpstr>
      <vt:lpstr>Arrays, Strings and Pointers</vt:lpstr>
      <vt:lpstr>Arrays</vt:lpstr>
      <vt:lpstr>Passing Arrays</vt:lpstr>
      <vt:lpstr>Array Variables: Not Quite Pointers... How are they different?</vt:lpstr>
      <vt:lpstr>Array Arguments</vt:lpstr>
      <vt:lpstr>char arrays vs. char pointers</vt:lpstr>
      <vt:lpstr>Pointer Return Values</vt:lpstr>
      <vt:lpstr>Pointer Arguments</vt:lpstr>
      <vt:lpstr>Exercise</vt:lpstr>
      <vt:lpstr>Pointers vs. Arrays: Recap</vt:lpstr>
      <vt:lpstr>structs &amp; pointers</vt:lpstr>
      <vt:lpstr>struct pointers</vt:lpstr>
      <vt:lpstr>Example</vt:lpstr>
      <vt:lpstr>Passing Structs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Pointers</dc:title>
  <dc:creator>Mary Eberlein</dc:creator>
  <cp:lastModifiedBy>Mary Eberlein</cp:lastModifiedBy>
  <cp:revision>71</cp:revision>
  <dcterms:created xsi:type="dcterms:W3CDTF">2017-09-16T16:24:41Z</dcterms:created>
  <dcterms:modified xsi:type="dcterms:W3CDTF">2017-09-23T19:17:57Z</dcterms:modified>
</cp:coreProperties>
</file>