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93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68" r:id="rId17"/>
    <p:sldId id="271" r:id="rId18"/>
    <p:sldId id="272" r:id="rId19"/>
    <p:sldId id="273" r:id="rId20"/>
    <p:sldId id="274" r:id="rId21"/>
    <p:sldId id="275" r:id="rId22"/>
    <p:sldId id="276" r:id="rId23"/>
    <p:sldId id="295" r:id="rId24"/>
    <p:sldId id="291" r:id="rId25"/>
    <p:sldId id="277" r:id="rId26"/>
    <p:sldId id="278" r:id="rId27"/>
    <p:sldId id="280" r:id="rId28"/>
    <p:sldId id="279" r:id="rId29"/>
    <p:sldId id="292" r:id="rId30"/>
    <p:sldId id="281" r:id="rId31"/>
    <p:sldId id="282" r:id="rId32"/>
    <p:sldId id="283" r:id="rId33"/>
    <p:sldId id="285" r:id="rId34"/>
    <p:sldId id="286" r:id="rId35"/>
    <p:sldId id="287" r:id="rId36"/>
    <p:sldId id="284" r:id="rId37"/>
    <p:sldId id="290" r:id="rId38"/>
    <p:sldId id="294" r:id="rId39"/>
    <p:sldId id="288" r:id="rId40"/>
    <p:sldId id="289" r:id="rId41"/>
    <p:sldId id="296" r:id="rId42"/>
    <p:sldId id="298" r:id="rId43"/>
    <p:sldId id="29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3"/>
    <p:restoredTop sz="86162"/>
  </p:normalViewPr>
  <p:slideViewPr>
    <p:cSldViewPr snapToGrid="0" snapToObjects="1">
      <p:cViewPr varScale="1">
        <p:scale>
          <a:sx n="79" d="100"/>
          <a:sy n="79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5AEB1-115C-1745-B460-59703F512EF9}" type="datetimeFigureOut">
              <a:t>9/25/17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AFADA-BFF3-5747-8EBA-BF8D8D1D793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97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initializer list is too short to fill all elements, rest are filled with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AFADA-BFF3-5747-8EBA-BF8D8D1D7939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64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version of strcat: takes pointers to two strings, allocates enough memory for both</a:t>
            </a:r>
            <a:r>
              <a:rPr lang="en-US" baseline="0"/>
              <a:t> + the null character, allocates memory for concatenated string and copies both strings 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AFADA-BFF3-5747-8EBA-BF8D8D1D7939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55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Performance hit for initialization </a:t>
            </a:r>
            <a:r>
              <a:rPr lang="mr-IN"/>
              <a:t>–</a:t>
            </a:r>
            <a:r>
              <a:rPr lang="en-US"/>
              <a:t> don't use unless you really need initialization to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AFADA-BFF3-5747-8EBA-BF8D8D1D7939}" type="slidenum"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8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 *temp = realloc(ptr, 1000 * sizeof(int));</a:t>
            </a:r>
          </a:p>
          <a:p>
            <a:r>
              <a:rPr lang="en-US"/>
              <a:t>if(temp) ptr = temp; </a:t>
            </a:r>
          </a:p>
          <a:p>
            <a:r>
              <a:rPr lang="en-US"/>
              <a:t>Check for success of realloc call before resetting pointer to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AFADA-BFF3-5747-8EBA-BF8D8D1D7939}" type="slidenum"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5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Could also just use list to iterate, since it's a copy of the original list pointer (we can't change it).</a:t>
            </a:r>
          </a:p>
          <a:p>
            <a:r>
              <a:rPr lang="en-US"/>
              <a:t>for(; list != NULL; list = list </a:t>
            </a:r>
            <a:r>
              <a:rPr lang="en-US">
                <a:sym typeface="Wingdings"/>
              </a:rPr>
              <a:t> next)  {if(list value == n) return list;  ...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AFADA-BFF3-5747-8EBA-BF8D8D1D7939}" type="slidenum"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5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Return list pointer. </a:t>
            </a:r>
          </a:p>
          <a:p>
            <a:r>
              <a:rPr lang="en-US"/>
              <a:t>Function returns FIRST node containing n. </a:t>
            </a:r>
          </a:p>
          <a:p>
            <a:r>
              <a:rPr lang="en-US"/>
              <a:t>Deleting 1</a:t>
            </a:r>
            <a:r>
              <a:rPr lang="en-US" baseline="30000"/>
              <a:t>st</a:t>
            </a:r>
            <a:r>
              <a:rPr lang="en-US"/>
              <a:t> node is a special case that requires updating the list pointer.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AFADA-BFF3-5747-8EBA-BF8D8D1D7939}" type="slidenum"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97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AFADA-BFF3-5747-8EBA-BF8D8D1D7939}" type="slidenum"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19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C266-B2BE-944C-9B3C-4EAF7A1E653C}" type="datetimeFigureOut"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AEF6-7AAC-1949-B184-DDA159174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1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C266-B2BE-944C-9B3C-4EAF7A1E653C}" type="datetimeFigureOut"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AEF6-7AAC-1949-B184-DDA159174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C266-B2BE-944C-9B3C-4EAF7A1E653C}" type="datetimeFigureOut"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AEF6-7AAC-1949-B184-DDA159174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6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C266-B2BE-944C-9B3C-4EAF7A1E653C}" type="datetimeFigureOut"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AEF6-7AAC-1949-B184-DDA159174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C266-B2BE-944C-9B3C-4EAF7A1E653C}" type="datetimeFigureOut"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AEF6-7AAC-1949-B184-DDA159174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8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C266-B2BE-944C-9B3C-4EAF7A1E653C}" type="datetimeFigureOut"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AEF6-7AAC-1949-B184-DDA159174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8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C266-B2BE-944C-9B3C-4EAF7A1E653C}" type="datetimeFigureOut">
              <a:t>9/25/17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AEF6-7AAC-1949-B184-DDA159174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2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C266-B2BE-944C-9B3C-4EAF7A1E653C}" type="datetimeFigureOut"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AEF6-7AAC-1949-B184-DDA159174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0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C266-B2BE-944C-9B3C-4EAF7A1E653C}" type="datetimeFigureOut">
              <a:t>9/25/17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AEF6-7AAC-1949-B184-DDA159174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C266-B2BE-944C-9B3C-4EAF7A1E653C}" type="datetimeFigureOut"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AEF6-7AAC-1949-B184-DDA159174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4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FC266-B2BE-944C-9B3C-4EAF7A1E653C}" type="datetimeFigureOut"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7AEF6-7AAC-1949-B184-DDA159174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7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FC266-B2BE-944C-9B3C-4EAF7A1E653C}" type="datetimeFigureOut"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7AEF6-7AAC-1949-B184-DDA1591741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4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389" y="1122363"/>
            <a:ext cx="10959152" cy="2387600"/>
          </a:xfrm>
        </p:spPr>
        <p:txBody>
          <a:bodyPr>
            <a:normAutofit/>
          </a:bodyPr>
          <a:lstStyle/>
          <a:p>
            <a:r>
              <a:rPr lang="en-US" sz="5400" b="1">
                <a:solidFill>
                  <a:schemeClr val="accent6">
                    <a:lumMod val="50000"/>
                  </a:schemeClr>
                </a:solidFill>
              </a:rPr>
              <a:t>Arrays &amp; Dynamic Memory Allocation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6328" y="3656629"/>
            <a:ext cx="9144000" cy="1829771"/>
          </a:xfrm>
        </p:spPr>
        <p:txBody>
          <a:bodyPr>
            <a:normAutofit/>
          </a:bodyPr>
          <a:lstStyle/>
          <a:p>
            <a:pPr algn="l"/>
            <a:r>
              <a:rPr lang="en-US"/>
              <a:t>2D arrays</a:t>
            </a:r>
          </a:p>
          <a:p>
            <a:pPr algn="l"/>
            <a:r>
              <a:rPr lang="en-US"/>
              <a:t>malloc, calloc, realloc, and free</a:t>
            </a:r>
          </a:p>
          <a:p>
            <a:pPr algn="l"/>
            <a:r>
              <a:rPr lang="en-US"/>
              <a:t>Linked Lists</a:t>
            </a:r>
          </a:p>
          <a:p>
            <a:pPr algn="l"/>
            <a:r>
              <a:rPr lang="en-US"/>
              <a:t>Pointers to pointers</a:t>
            </a:r>
          </a:p>
        </p:txBody>
      </p:sp>
    </p:spTree>
    <p:extLst>
      <p:ext uri="{BB962C8B-B14F-4D97-AF65-F5344CB8AC3E}">
        <p14:creationId xmlns:p14="http://schemas.microsoft.com/office/powerpoint/2010/main" val="117575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>
                <a:solidFill>
                  <a:schemeClr val="accent6">
                    <a:lumMod val="50000"/>
                  </a:schemeClr>
                </a:solidFill>
              </a:rPr>
              <a:t>Dynamic Memory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93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8395"/>
            <a:ext cx="10515600" cy="1011665"/>
          </a:xfrm>
        </p:spPr>
        <p:txBody>
          <a:bodyPr anchor="ctr" anchorCtr="1"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Dynamic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1160060"/>
            <a:ext cx="10958015" cy="5445456"/>
          </a:xfrm>
        </p:spPr>
        <p:txBody>
          <a:bodyPr/>
          <a:lstStyle/>
          <a:p>
            <a:r>
              <a:rPr lang="en-US"/>
              <a:t>We can allocate memory on the heap during program execution</a:t>
            </a:r>
          </a:p>
          <a:p>
            <a:r>
              <a:rPr lang="en-US"/>
              <a:t>Often used for strings, arrays, structs, linked lists, trees</a:t>
            </a:r>
          </a:p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&lt;stdlib.h&gt; </a:t>
            </a:r>
            <a:r>
              <a:rPr lang="en-US"/>
              <a:t>declares 3 memory allocation functions:</a:t>
            </a:r>
          </a:p>
          <a:p>
            <a:pPr marL="0" indent="0">
              <a:buNone/>
            </a:pPr>
            <a:r>
              <a:rPr lang="en-US"/>
              <a:t>  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malloc</a:t>
            </a:r>
            <a:r>
              <a:rPr lang="en-US"/>
              <a:t>: allocates an uninitialized block of memory</a:t>
            </a:r>
          </a:p>
          <a:p>
            <a:pPr marL="0" indent="0">
              <a:buNone/>
            </a:pPr>
            <a:r>
              <a:rPr lang="en-US"/>
              <a:t>  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calloc</a:t>
            </a:r>
            <a:r>
              <a:rPr lang="en-US"/>
              <a:t>: allocates a block of memory and initializes to zero</a:t>
            </a:r>
          </a:p>
          <a:p>
            <a:pPr lvl="1"/>
            <a:r>
              <a:rPr lang="en-US"/>
              <a:t>Takes time to zero out memory </a:t>
            </a:r>
            <a:r>
              <a:rPr lang="mr-IN"/>
              <a:t>–</a:t>
            </a:r>
            <a:r>
              <a:rPr lang="en-US"/>
              <a:t> don't use unless needed</a:t>
            </a:r>
          </a:p>
          <a:p>
            <a:pPr marL="0" indent="0">
              <a:buNone/>
            </a:pPr>
            <a:r>
              <a:rPr lang="en-US"/>
              <a:t>  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realloc</a:t>
            </a:r>
            <a:r>
              <a:rPr lang="en-US"/>
              <a:t>: resizes allocated block of memory</a:t>
            </a:r>
          </a:p>
          <a:p>
            <a:r>
              <a:rPr lang="en-US"/>
              <a:t>All three return type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void *</a:t>
            </a:r>
            <a:r>
              <a:rPr lang="en-US"/>
              <a:t> (a void pointer)</a:t>
            </a:r>
          </a:p>
          <a:p>
            <a:r>
              <a:rPr lang="en-US"/>
              <a:t>Return null pointer if block of requested size isn't found</a:t>
            </a:r>
          </a:p>
          <a:p>
            <a:r>
              <a:rPr lang="en-US"/>
              <a:t>NULL represents null pointer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81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535"/>
            <a:ext cx="10515600" cy="80521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>
                <a:solidFill>
                  <a:schemeClr val="accent6">
                    <a:lumMod val="50000"/>
                  </a:schemeClr>
                </a:solidFill>
              </a:rPr>
              <a:t>Allocating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97" y="1310185"/>
            <a:ext cx="12202235" cy="55478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prototype: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void *malloc(size_t size);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malloc</a:t>
            </a:r>
            <a:r>
              <a:rPr lang="en-US"/>
              <a:t> allocates contiguous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size</a:t>
            </a:r>
            <a:r>
              <a:rPr lang="en-US"/>
              <a:t> bytes and returns pointer to it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size_t</a:t>
            </a:r>
            <a:r>
              <a:rPr lang="en-US"/>
              <a:t>: unsigned integer type (defined in &lt;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stdlib.h&gt;</a:t>
            </a:r>
            <a:r>
              <a:rPr lang="en-US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void free(void *ptr);</a:t>
            </a:r>
            <a:r>
              <a:rPr lang="en-US"/>
              <a:t> // free memory when done with 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/>
              <a:t>Example:</a:t>
            </a:r>
            <a:r>
              <a:rPr lang="en-US"/>
              <a:t> array of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/>
              <a:t> ints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int * a = malloc(n * sizeof(int));</a:t>
            </a:r>
            <a:r>
              <a:rPr lang="en-US">
                <a:ea typeface="Courier New" charset="0"/>
                <a:cs typeface="Courier New" charset="0"/>
              </a:rPr>
              <a:t>//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>
                <a:ea typeface="Courier New" charset="0"/>
                <a:cs typeface="Courier New" charset="0"/>
              </a:rPr>
              <a:t> holds address of first elt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if(a != NULL) {  // better: if(a)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for(int i = 0; i &lt; n; i++)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	a[i] = i;  // Or:  *(a+i) =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Courier New" charset="0"/>
                <a:cs typeface="Courier New" charset="0"/>
              </a:rPr>
              <a:t>Later - free memory: 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free(a); </a:t>
            </a:r>
          </a:p>
        </p:txBody>
      </p:sp>
    </p:spTree>
    <p:extLst>
      <p:ext uri="{BB962C8B-B14F-4D97-AF65-F5344CB8AC3E}">
        <p14:creationId xmlns:p14="http://schemas.microsoft.com/office/powerpoint/2010/main" val="708198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479"/>
            <a:ext cx="10515600" cy="764273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Deallocation &amp; Common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2764"/>
            <a:ext cx="12192000" cy="5472752"/>
          </a:xfrm>
        </p:spPr>
        <p:txBody>
          <a:bodyPr>
            <a:normAutofit lnSpcReduction="10000"/>
          </a:bodyPr>
          <a:lstStyle/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free(a); </a:t>
            </a:r>
            <a:r>
              <a:rPr lang="en-US"/>
              <a:t>// releases allocated block on heap</a:t>
            </a:r>
          </a:p>
          <a:p>
            <a:r>
              <a:rPr lang="en-US"/>
              <a:t> Free memory which has been dynamically allocated</a:t>
            </a:r>
          </a:p>
          <a:p>
            <a:r>
              <a:rPr lang="en-US"/>
              <a:t>Calling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free() </a:t>
            </a:r>
            <a:r>
              <a:rPr lang="en-US"/>
              <a:t>does not change value of pointer variable </a:t>
            </a:r>
            <a:r>
              <a:rPr lang="mr-IN"/>
              <a:t>–</a:t>
            </a:r>
            <a:r>
              <a:rPr lang="en-US"/>
              <a:t> reset it to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NULL</a:t>
            </a:r>
          </a:p>
          <a:p>
            <a:r>
              <a:rPr lang="en-US"/>
              <a:t>Common mistakes:</a:t>
            </a:r>
          </a:p>
          <a:p>
            <a:pPr lvl="1"/>
            <a:r>
              <a:rPr lang="en-US" b="1"/>
              <a:t>dangling pointer</a:t>
            </a:r>
            <a:r>
              <a:rPr lang="en-US"/>
              <a:t>: a pointer that contains the address of dynamic memory which has been freed</a:t>
            </a:r>
          </a:p>
          <a:p>
            <a:pPr lvl="2"/>
            <a:r>
              <a:rPr lang="en-US"/>
              <a:t>Can happen when there are multiple pointers to dynamically allocated memory</a:t>
            </a:r>
          </a:p>
          <a:p>
            <a:pPr lvl="1"/>
            <a:r>
              <a:rPr lang="en-US" b="1"/>
              <a:t>memory leak</a:t>
            </a:r>
            <a:r>
              <a:rPr lang="en-US"/>
              <a:t>: memory is allocated and not freed up again</a:t>
            </a:r>
          </a:p>
          <a:p>
            <a:pPr lvl="2"/>
            <a:r>
              <a:rPr lang="en-US"/>
              <a:t>system will eventually run out of memory</a:t>
            </a:r>
          </a:p>
          <a:p>
            <a:pPr lvl="2"/>
            <a:r>
              <a:rPr lang="en-US"/>
              <a:t>can occur if memory is malloc'ed in a loop</a:t>
            </a:r>
          </a:p>
          <a:p>
            <a:pPr lvl="2"/>
            <a:r>
              <a:rPr lang="en-US"/>
              <a:t>check return value of malloc/calloc/realloc to ensure it isn't NULL</a:t>
            </a:r>
          </a:p>
          <a:p>
            <a:pPr lvl="2"/>
            <a:r>
              <a:rPr lang="en-US"/>
              <a:t>use valgrind to detect (more on valgrind in recitation)</a:t>
            </a:r>
          </a:p>
          <a:p>
            <a:pPr lvl="1"/>
            <a:r>
              <a:rPr lang="en-US" b="1"/>
              <a:t>double deallocation</a:t>
            </a:r>
            <a:r>
              <a:rPr lang="en-US"/>
              <a:t>: attempting to deallocate memory pointed to by dangling pointer</a:t>
            </a:r>
          </a:p>
          <a:p>
            <a:pPr lvl="1"/>
            <a:r>
              <a:rPr lang="en-US" b="1"/>
              <a:t>uninitialized pointer</a:t>
            </a:r>
            <a:r>
              <a:rPr lang="en-US"/>
              <a:t>: an uninitialized pointer contains garbage </a:t>
            </a:r>
            <a:r>
              <a:rPr lang="mr-IN"/>
              <a:t>–</a:t>
            </a:r>
            <a:r>
              <a:rPr lang="en-US"/>
              <a:t> trying to access random memory location can cause unpredictable behavior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21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773"/>
            <a:ext cx="10515600" cy="1173709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Memory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333" y="1501254"/>
            <a:ext cx="10930467" cy="467570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p = malloc(...);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q = malloc(...);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p = q;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no pointer to 1</a:t>
            </a:r>
            <a:r>
              <a:rPr lang="en-US" baseline="30000"/>
              <a:t>st</a:t>
            </a:r>
            <a:r>
              <a:rPr lang="en-US"/>
              <a:t> block (garbage)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Block cannot be freed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This sort of code leads to memory leaks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265" y="1322463"/>
            <a:ext cx="2982667" cy="1776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066" y="3788117"/>
            <a:ext cx="2982666" cy="176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4533331" y="2189960"/>
            <a:ext cx="3125337" cy="13647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44104" y="2725406"/>
            <a:ext cx="3825164" cy="1197508"/>
          </a:xfrm>
          <a:prstGeom prst="straightConnector1">
            <a:avLst/>
          </a:prstGeom>
          <a:ln w="95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848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Dangling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3" y="1825624"/>
            <a:ext cx="11159067" cy="457517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char *ptr1 = malloc(10*sizeof(char)); // new string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char *ptr2 = ptr1;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free(ptr2);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strcpy(ptr1, "hello");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/>
              <a:t>Two dangling pointers </a:t>
            </a:r>
            <a:r>
              <a:rPr lang="mr-IN" sz="3200"/>
              <a:t>–</a:t>
            </a:r>
            <a:r>
              <a:rPr lang="en-US" sz="3200"/>
              <a:t> point to same deallocated memory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53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133"/>
            <a:ext cx="10515600" cy="898983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05719"/>
            <a:ext cx="12192000" cy="545228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char *myConcat(const char *s1, const char *s2)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char *result = malloc(strlen(s1) + strlen(s2) + 1);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if(result == NULL)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 printf("Error: malloc failed\n");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 exit(EXIT_FAILURE);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strcpy(result, s1);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strcat(result, s2);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return result;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Courier New" charset="0"/>
                <a:cs typeface="Courier New" charset="0"/>
              </a:rPr>
              <a:t>Function call: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char *p = myConcat("hello ", "world");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08800" y="3759200"/>
            <a:ext cx="528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accent5">
                    <a:lumMod val="50000"/>
                  </a:schemeClr>
                </a:solidFill>
              </a:rPr>
              <a:t>process termination: flushes output streams, closes open streams</a:t>
            </a:r>
          </a:p>
          <a:p>
            <a:r>
              <a:rPr lang="en-US" sz="2400" b="1">
                <a:solidFill>
                  <a:schemeClr val="accent5">
                    <a:lumMod val="50000"/>
                  </a:schemeClr>
                </a:solidFill>
              </a:rPr>
              <a:t>Type </a:t>
            </a:r>
            <a:r>
              <a:rPr lang="en-US" sz="2400" b="1" i="1">
                <a:solidFill>
                  <a:schemeClr val="accent5">
                    <a:lumMod val="50000"/>
                  </a:schemeClr>
                </a:solidFill>
              </a:rPr>
              <a:t>man 3 exit </a:t>
            </a:r>
            <a:r>
              <a:rPr lang="en-US" sz="2400" b="1">
                <a:solidFill>
                  <a:schemeClr val="accent5">
                    <a:lumMod val="50000"/>
                  </a:schemeClr>
                </a:solidFill>
              </a:rPr>
              <a:t>at command prompt for more info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269067" y="3623733"/>
            <a:ext cx="4521200" cy="59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85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6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calloc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1825625"/>
            <a:ext cx="10971663" cy="4351338"/>
          </a:xfrm>
        </p:spPr>
        <p:txBody>
          <a:bodyPr/>
          <a:lstStyle/>
          <a:p>
            <a:r>
              <a:rPr lang="en-US" b="1"/>
              <a:t>Prototype:</a:t>
            </a:r>
            <a:r>
              <a:rPr lang="en-US"/>
              <a:t>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void *calloc(size_t nmemb, size_t size);</a:t>
            </a:r>
          </a:p>
          <a:p>
            <a:r>
              <a:rPr lang="en-US"/>
              <a:t>Allocates space for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nmemb</a:t>
            </a:r>
            <a:r>
              <a:rPr lang="en-US"/>
              <a:t> elements, each of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size</a:t>
            </a:r>
            <a:r>
              <a:rPr lang="en-US"/>
              <a:t> bytes</a:t>
            </a:r>
          </a:p>
          <a:p>
            <a:r>
              <a:rPr lang="en-US"/>
              <a:t>Initializes memory to 0</a:t>
            </a:r>
          </a:p>
        </p:txBody>
      </p:sp>
    </p:spTree>
    <p:extLst>
      <p:ext uri="{BB962C8B-B14F-4D97-AF65-F5344CB8AC3E}">
        <p14:creationId xmlns:p14="http://schemas.microsoft.com/office/powerpoint/2010/main" val="394645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46412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6">
                    <a:lumMod val="50000"/>
                  </a:schemeClr>
                </a:solidFill>
              </a:rPr>
              <a:t>Dynamically Allocated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6413"/>
            <a:ext cx="12192000" cy="5459103"/>
          </a:xfrm>
        </p:spPr>
        <p:txBody>
          <a:bodyPr/>
          <a:lstStyle/>
          <a:p>
            <a:r>
              <a:rPr lang="en-US"/>
              <a:t>Particularly useful before C99 standard allowed non-constant array sizes</a:t>
            </a:r>
          </a:p>
          <a:p>
            <a:pPr marL="0" indent="0">
              <a:buNone/>
            </a:pPr>
            <a:r>
              <a:rPr lang="en-US" sz="2200">
                <a:latin typeface="Courier New" charset="0"/>
                <a:ea typeface="Courier New" charset="0"/>
                <a:cs typeface="Courier New" charset="0"/>
              </a:rPr>
              <a:t>int numVals = -1;</a:t>
            </a:r>
          </a:p>
          <a:p>
            <a:pPr marL="0" indent="0">
              <a:buNone/>
            </a:pPr>
            <a:r>
              <a:rPr lang="en-US" sz="2200">
                <a:latin typeface="Courier New" charset="0"/>
                <a:ea typeface="Courier New" charset="0"/>
                <a:cs typeface="Courier New" charset="0"/>
              </a:rPr>
              <a:t>double *data = NULL;</a:t>
            </a:r>
          </a:p>
          <a:p>
            <a:pPr marL="0" indent="0">
              <a:buNone/>
            </a:pPr>
            <a:r>
              <a:rPr lang="en-US" sz="2200">
                <a:latin typeface="Courier New" charset="0"/>
                <a:ea typeface="Courier New" charset="0"/>
                <a:cs typeface="Courier New" charset="0"/>
              </a:rPr>
              <a:t>do {</a:t>
            </a:r>
          </a:p>
          <a:p>
            <a:pPr marL="0" indent="0">
              <a:buNone/>
            </a:pPr>
            <a:r>
              <a:rPr lang="en-US" sz="2200">
                <a:latin typeface="Courier New" charset="0"/>
                <a:ea typeface="Courier New" charset="0"/>
                <a:cs typeface="Courier New" charset="0"/>
              </a:rPr>
              <a:t>   printf("How many data values do you want to store? ");</a:t>
            </a:r>
          </a:p>
          <a:p>
            <a:pPr marL="0" indent="0">
              <a:buNone/>
            </a:pPr>
            <a:r>
              <a:rPr lang="en-US" sz="2200">
                <a:latin typeface="Courier New" charset="0"/>
                <a:ea typeface="Courier New" charset="0"/>
                <a:cs typeface="Courier New" charset="0"/>
              </a:rPr>
              <a:t>   scanf("%d", &amp;numVals);</a:t>
            </a:r>
          </a:p>
          <a:p>
            <a:pPr marL="0" indent="0">
              <a:buNone/>
            </a:pPr>
            <a:r>
              <a:rPr lang="en-US" sz="2200">
                <a:latin typeface="Courier New" charset="0"/>
                <a:ea typeface="Courier New" charset="0"/>
                <a:cs typeface="Courier New" charset="0"/>
              </a:rPr>
              <a:t>} while (numVals &lt; 1);</a:t>
            </a:r>
          </a:p>
          <a:p>
            <a:pPr marL="0" indent="0">
              <a:buNone/>
            </a:pPr>
            <a:r>
              <a:rPr lang="en-US" sz="2200">
                <a:latin typeface="Courier New" charset="0"/>
                <a:ea typeface="Courier New" charset="0"/>
                <a:cs typeface="Courier New" charset="0"/>
              </a:rPr>
              <a:t>data = malloc(numVals * sizeof(double)); // uninitialized</a:t>
            </a:r>
          </a:p>
          <a:p>
            <a:pPr marL="0" indent="0">
              <a:buNone/>
            </a:pPr>
            <a:r>
              <a:rPr lang="en-US" sz="2200">
                <a:latin typeface="Courier New" charset="0"/>
                <a:ea typeface="Courier New" charset="0"/>
                <a:cs typeface="Courier New" charset="0"/>
              </a:rPr>
              <a:t>// data = calloc(numValues, sizeof(double)); // cleared to zeros</a:t>
            </a:r>
          </a:p>
          <a:p>
            <a:pPr marL="0" indent="0">
              <a:buNone/>
            </a:pPr>
            <a:r>
              <a:rPr lang="en-US" sz="2200">
                <a:latin typeface="Courier New" charset="0"/>
                <a:ea typeface="Courier New" charset="0"/>
                <a:cs typeface="Courier New" charset="0"/>
              </a:rPr>
              <a:t>if(!data) printf("Error </a:t>
            </a:r>
            <a:r>
              <a:rPr lang="mr-IN" sz="2200"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2200">
                <a:latin typeface="Courier New" charset="0"/>
                <a:ea typeface="Courier New" charset="0"/>
                <a:cs typeface="Courier New" charset="0"/>
              </a:rPr>
              <a:t> malloc failed\n");</a:t>
            </a:r>
          </a:p>
        </p:txBody>
      </p:sp>
    </p:spTree>
    <p:extLst>
      <p:ext uri="{BB962C8B-B14F-4D97-AF65-F5344CB8AC3E}">
        <p14:creationId xmlns:p14="http://schemas.microsoft.com/office/powerpoint/2010/main" val="161591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070"/>
            <a:ext cx="10515600" cy="1105468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6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realloc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1" y="1825625"/>
            <a:ext cx="12014579" cy="4351338"/>
          </a:xfrm>
        </p:spPr>
        <p:txBody>
          <a:bodyPr/>
          <a:lstStyle/>
          <a:p>
            <a:r>
              <a:rPr lang="en-US"/>
              <a:t>Resize a dynamically allocated array</a:t>
            </a:r>
          </a:p>
          <a:p>
            <a:r>
              <a:rPr lang="en-US"/>
              <a:t>Prototype: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void *realloc(void *ptr, size_t size); </a:t>
            </a:r>
          </a:p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/>
              <a:t> points to previously allocated memory block</a:t>
            </a:r>
          </a:p>
          <a:p>
            <a:pPr lvl="1"/>
            <a:r>
              <a:rPr lang="en-US"/>
              <a:t>if ptr is NULL, new block allocated and pointer to block returned</a:t>
            </a:r>
          </a:p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size</a:t>
            </a:r>
            <a:r>
              <a:rPr lang="en-US"/>
              <a:t> = new size of block in bytes (can be larger or smaller than original size)</a:t>
            </a:r>
          </a:p>
          <a:p>
            <a:pPr lvl="1"/>
            <a:r>
              <a:rPr lang="en-US"/>
              <a:t>if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size</a:t>
            </a:r>
            <a:r>
              <a:rPr lang="en-US"/>
              <a:t> is 0 and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ptr</a:t>
            </a:r>
            <a:r>
              <a:rPr lang="en-US"/>
              <a:t> points to existing block, block is deallocated and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NULL</a:t>
            </a:r>
            <a:r>
              <a:rPr lang="en-US"/>
              <a:t> is returned</a:t>
            </a:r>
          </a:p>
          <a:p>
            <a:r>
              <a:rPr lang="en-US"/>
              <a:t>Returns pointer to new block or NULL on failure</a:t>
            </a:r>
          </a:p>
          <a:p>
            <a:r>
              <a:rPr lang="en-US"/>
              <a:t>Attempts to use original block of memory, shrinking or expanding it in place</a:t>
            </a:r>
          </a:p>
        </p:txBody>
      </p:sp>
    </p:spTree>
    <p:extLst>
      <p:ext uri="{BB962C8B-B14F-4D97-AF65-F5344CB8AC3E}">
        <p14:creationId xmlns:p14="http://schemas.microsoft.com/office/powerpoint/2010/main" val="108006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1"/>
            <a:ext cx="10515600" cy="925990"/>
          </a:xfrm>
        </p:spPr>
        <p:txBody>
          <a:bodyPr lIns="182880" rIns="91440" anchor="ctr" anchorCtr="1">
            <a:normAutofit/>
          </a:bodyPr>
          <a:lstStyle/>
          <a:p>
            <a:r>
              <a:rPr lang="en-US" sz="5400" b="1">
                <a:solidFill>
                  <a:schemeClr val="accent6">
                    <a:lumMod val="50000"/>
                  </a:schemeClr>
                </a:solidFill>
                <a:effectLst>
                  <a:outerShdw blurRad="50800" dist="50800" dir="5400000" sx="1000" sy="1000" algn="ctr" rotWithShape="0">
                    <a:srgbClr val="000000"/>
                  </a:outerShdw>
                </a:effectLst>
              </a:rPr>
              <a:t>2D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04" y="1017431"/>
            <a:ext cx="12011696" cy="5745955"/>
          </a:xfrm>
        </p:spPr>
        <p:txBody>
          <a:bodyPr tIns="91440"/>
          <a:lstStyle/>
          <a:p>
            <a:r>
              <a:rPr lang="en-US"/>
              <a:t>Used for tables, matrices</a:t>
            </a:r>
          </a:p>
          <a:p>
            <a:r>
              <a:rPr lang="en-US"/>
              <a:t>Specify number of rows, columns</a:t>
            </a:r>
          </a:p>
          <a:p>
            <a:r>
              <a:rPr lang="en-US"/>
              <a:t>0-indexing for rows and columns</a:t>
            </a:r>
          </a:p>
          <a:p>
            <a:r>
              <a:rPr lang="en-US"/>
              <a:t>an array of 1D arrays</a:t>
            </a:r>
          </a:p>
          <a:p>
            <a:r>
              <a:rPr lang="en-US" b="1"/>
              <a:t>Examples:</a:t>
            </a:r>
          </a:p>
          <a:p>
            <a:pPr marL="0" indent="0">
              <a:buNone/>
            </a:pPr>
            <a:r>
              <a:rPr lang="en-US"/>
              <a:t>   </a:t>
            </a: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int matrix[10][5];  // 5 rows, 10 cols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char conversionTable[26][26]; </a:t>
            </a:r>
          </a:p>
          <a:p>
            <a:r>
              <a:rPr lang="en-US" b="1"/>
              <a:t>Initializer lists: </a:t>
            </a:r>
            <a:r>
              <a:rPr lang="en-US"/>
              <a:t>specify bracketed lists for each row, or omit row brackets </a:t>
            </a:r>
            <a:r>
              <a:rPr lang="mr-IN"/>
              <a:t>–</a:t>
            </a:r>
            <a:r>
              <a:rPr lang="en-US"/>
              <a:t> values will fill array row by row</a:t>
            </a:r>
          </a:p>
          <a:p>
            <a:pPr marL="0" indent="0">
              <a:buNone/>
            </a:pPr>
            <a:r>
              <a:rPr lang="en-US"/>
              <a:t>   </a:t>
            </a: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int arr[3][4] = {{0, 1, 2, 3}, {4, 5, 6, 7}, {8, 9, 10, 11}}; 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int arr[3][4] = {0,1, 2, 3, 4, 5, 6, 7, 8, 9, 10, 11}; </a:t>
            </a:r>
          </a:p>
        </p:txBody>
      </p:sp>
    </p:spTree>
    <p:extLst>
      <p:ext uri="{BB962C8B-B14F-4D97-AF65-F5344CB8AC3E}">
        <p14:creationId xmlns:p14="http://schemas.microsoft.com/office/powerpoint/2010/main" val="2085327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2596"/>
          </a:xfrm>
        </p:spPr>
        <p:txBody>
          <a:bodyPr/>
          <a:lstStyle/>
          <a:p>
            <a:r>
              <a:rPr lang="en-US"/>
              <a:t>chain of structs (nodes) in which each node contains a pointer to next node</a:t>
            </a:r>
          </a:p>
          <a:p>
            <a:r>
              <a:rPr lang="en-US"/>
              <a:t>last node contains null pointer</a:t>
            </a:r>
          </a:p>
          <a:p>
            <a:r>
              <a:rPr lang="en-US"/>
              <a:t>Need pointer to head of list (1</a:t>
            </a:r>
            <a:r>
              <a:rPr lang="en-US" baseline="30000"/>
              <a:t>st</a:t>
            </a:r>
            <a:r>
              <a:rPr lang="en-US"/>
              <a:t> element)</a:t>
            </a:r>
          </a:p>
          <a:p>
            <a:r>
              <a:rPr lang="en-US"/>
              <a:t>Advantages over array:</a:t>
            </a:r>
          </a:p>
          <a:p>
            <a:pPr lvl="1"/>
            <a:r>
              <a:rPr lang="en-US"/>
              <a:t>easy to increase size of list</a:t>
            </a:r>
          </a:p>
          <a:p>
            <a:pPr lvl="1"/>
            <a:r>
              <a:rPr lang="en-US"/>
              <a:t>easy to insert or delete element at any location</a:t>
            </a:r>
          </a:p>
          <a:p>
            <a:r>
              <a:rPr lang="en-US"/>
              <a:t>Disadvantages:</a:t>
            </a:r>
          </a:p>
          <a:p>
            <a:pPr lvl="1"/>
            <a:r>
              <a:rPr lang="en-US"/>
              <a:t>Slow access to i</a:t>
            </a:r>
            <a:r>
              <a:rPr lang="en-US" baseline="30000"/>
              <a:t>th</a:t>
            </a:r>
            <a:r>
              <a:rPr lang="en-US"/>
              <a:t> element of list</a:t>
            </a:r>
          </a:p>
          <a:p>
            <a:pPr lvl="1"/>
            <a:endParaRPr 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784" y="2487969"/>
            <a:ext cx="44815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821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Define List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Nodes contain data and pointer to next node in list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struct node {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int value;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struct node *next;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node</a:t>
            </a:r>
            <a:r>
              <a:rPr lang="en-US"/>
              <a:t> must be tag, not typedef alias, to allow declaration of type of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next</a:t>
            </a:r>
            <a:r>
              <a:rPr lang="en-US"/>
              <a:t> pointer</a:t>
            </a:r>
          </a:p>
        </p:txBody>
      </p:sp>
    </p:spTree>
    <p:extLst>
      <p:ext uri="{BB962C8B-B14F-4D97-AF65-F5344CB8AC3E}">
        <p14:creationId xmlns:p14="http://schemas.microsoft.com/office/powerpoint/2010/main" val="742648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6">
                    <a:lumMod val="50000"/>
                  </a:schemeClr>
                </a:solidFill>
              </a:rPr>
              <a:t>Create Empty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Sets list pointer to null, creating empty list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struct node *first = NULL;</a:t>
            </a:r>
          </a:p>
        </p:txBody>
      </p:sp>
    </p:spTree>
    <p:extLst>
      <p:ext uri="{BB962C8B-B14F-4D97-AF65-F5344CB8AC3E}">
        <p14:creationId xmlns:p14="http://schemas.microsoft.com/office/powerpoint/2010/main" val="1081574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1690688"/>
            <a:ext cx="11027229" cy="4486275"/>
          </a:xfrm>
        </p:spPr>
        <p:txBody>
          <a:bodyPr/>
          <a:lstStyle/>
          <a:p>
            <a:r>
              <a:rPr lang="en-US"/>
              <a:t>Add first node to list </a:t>
            </a:r>
            <a:r>
              <a:rPr lang="mr-IN"/>
              <a:t>–</a:t>
            </a:r>
            <a:r>
              <a:rPr lang="en-US"/>
              <a:t> value for node is 10</a:t>
            </a:r>
          </a:p>
          <a:p>
            <a:pPr lvl="1"/>
            <a:r>
              <a:rPr lang="en-US"/>
              <a:t>allocate memory for new node</a:t>
            </a:r>
          </a:p>
          <a:p>
            <a:pPr lvl="1"/>
            <a:r>
              <a:rPr lang="en-US"/>
              <a:t>initialize node's fields</a:t>
            </a:r>
          </a:p>
          <a:p>
            <a:pPr lvl="1"/>
            <a:r>
              <a:rPr lang="en-US"/>
              <a:t>update list pointer</a:t>
            </a:r>
          </a:p>
        </p:txBody>
      </p:sp>
    </p:spTree>
    <p:extLst>
      <p:ext uri="{BB962C8B-B14F-4D97-AF65-F5344CB8AC3E}">
        <p14:creationId xmlns:p14="http://schemas.microsoft.com/office/powerpoint/2010/main" val="963543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Write code that adds a new element to the beginning of a list. Assume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first</a:t>
            </a:r>
            <a:r>
              <a:rPr lang="en-US"/>
              <a:t> is a pointer to the beginning of the list, and add 15 to the list. </a:t>
            </a:r>
          </a:p>
        </p:txBody>
      </p:sp>
    </p:spTree>
    <p:extLst>
      <p:ext uri="{BB962C8B-B14F-4D97-AF65-F5344CB8AC3E}">
        <p14:creationId xmlns:p14="http://schemas.microsoft.com/office/powerpoint/2010/main" val="455436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287"/>
            <a:ext cx="10515600" cy="1061356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6">
                    <a:lumMod val="50000"/>
                  </a:schemeClr>
                </a:solidFill>
              </a:rPr>
              <a:t>Create List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0835"/>
          </a:xfrm>
        </p:spPr>
        <p:txBody>
          <a:bodyPr>
            <a:normAutofit/>
          </a:bodyPr>
          <a:lstStyle/>
          <a:p>
            <a:r>
              <a:rPr lang="en-US"/>
              <a:t>List nodes are typically allocated dynamically and added to list</a:t>
            </a:r>
          </a:p>
          <a:p>
            <a:pPr lvl="1"/>
            <a:r>
              <a:rPr lang="en-US"/>
              <a:t>Allocate memory for node</a:t>
            </a:r>
          </a:p>
          <a:p>
            <a:pPr lvl="1"/>
            <a:r>
              <a:rPr lang="en-US"/>
              <a:t>Store data in node</a:t>
            </a:r>
          </a:p>
          <a:p>
            <a:pPr lvl="1"/>
            <a:r>
              <a:rPr lang="en-US"/>
              <a:t>Insert node into list</a:t>
            </a:r>
          </a:p>
          <a:p>
            <a:r>
              <a:rPr lang="en-US"/>
              <a:t>Allocating memory:</a:t>
            </a:r>
          </a:p>
          <a:p>
            <a:pPr marL="0" indent="0">
              <a:buNone/>
            </a:pPr>
            <a:r>
              <a:rPr lang="en-US"/>
              <a:t>   </a:t>
            </a: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struct node *new_node = malloc(sizeof(struct node));</a:t>
            </a:r>
          </a:p>
          <a:p>
            <a:r>
              <a:rPr lang="en-US"/>
              <a:t>Store data in node:</a:t>
            </a:r>
          </a:p>
          <a:p>
            <a:pPr marL="0" indent="0">
              <a:buNone/>
            </a:pPr>
            <a:r>
              <a:rPr lang="en-US"/>
              <a:t>   </a:t>
            </a: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new_node </a:t>
            </a: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 value = 10; </a:t>
            </a:r>
          </a:p>
          <a:p>
            <a:pPr marL="0" indent="0">
              <a:buNone/>
            </a:pPr>
            <a:r>
              <a:rPr lang="en-US">
                <a:sym typeface="Wingdings"/>
              </a:rPr>
              <a:t>   OR: </a:t>
            </a: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(*new_node).value = 10;</a:t>
            </a:r>
            <a:r>
              <a:rPr lang="en-US">
                <a:sym typeface="Wingdings"/>
              </a:rPr>
              <a:t> </a:t>
            </a:r>
          </a:p>
          <a:p>
            <a:pPr marL="0" indent="0">
              <a:buNone/>
            </a:pPr>
            <a:r>
              <a:rPr lang="en-US">
                <a:sym typeface="Wingdings"/>
              </a:rPr>
              <a:t>   OR: </a:t>
            </a: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scanf("%d", &amp;new_node  value);</a:t>
            </a:r>
            <a:r>
              <a:rPr lang="en-US">
                <a:sym typeface="Wingdings"/>
              </a:rPr>
              <a:t> 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103" y="3080201"/>
            <a:ext cx="3363913" cy="80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274" y="5139639"/>
            <a:ext cx="33639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1071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831"/>
            <a:ext cx="10515600" cy="1228298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6">
                    <a:lumMod val="50000"/>
                  </a:schemeClr>
                </a:solidFill>
              </a:rPr>
              <a:t>Insert Node at Beginning of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1130"/>
            <a:ext cx="10515600" cy="5295330"/>
          </a:xfrm>
        </p:spPr>
        <p:txBody>
          <a:bodyPr/>
          <a:lstStyle/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new_node</a:t>
            </a:r>
            <a:r>
              <a:rPr lang="en-US"/>
              <a:t> points to node we are inserting</a:t>
            </a:r>
          </a:p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first</a:t>
            </a:r>
            <a:r>
              <a:rPr lang="en-US"/>
              <a:t>  always points to first node in list</a:t>
            </a:r>
          </a:p>
          <a:p>
            <a:pPr lvl="1"/>
            <a:r>
              <a:rPr lang="en-US"/>
              <a:t>here list was initially empty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new_node </a:t>
            </a:r>
            <a:r>
              <a:rPr lang="en-US">
                <a:latin typeface="Courier New" charset="0"/>
                <a:ea typeface="Courier New" charset="0"/>
                <a:cs typeface="Courier New" charset="0"/>
                <a:sym typeface="Wingdings"/>
              </a:rPr>
              <a:t> next = first;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  <a:sym typeface="Wingdings"/>
              </a:rPr>
              <a:t>first = new_node;</a:t>
            </a:r>
            <a:endParaRPr lang="en-US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947" y="3998795"/>
            <a:ext cx="5537035" cy="1858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385" y="1980823"/>
            <a:ext cx="4442809" cy="1472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066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893" y="214"/>
            <a:ext cx="10515600" cy="1228298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6">
                    <a:lumMod val="50000"/>
                  </a:schemeClr>
                </a:solidFill>
              </a:rPr>
              <a:t>Insert Node at Beginning of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30" y="1351130"/>
            <a:ext cx="11778018" cy="5295330"/>
          </a:xfrm>
        </p:spPr>
        <p:txBody>
          <a:bodyPr/>
          <a:lstStyle/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new_node</a:t>
            </a:r>
            <a:r>
              <a:rPr lang="en-US"/>
              <a:t> points to node we are inserting</a:t>
            </a:r>
          </a:p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first</a:t>
            </a:r>
            <a:r>
              <a:rPr lang="en-US"/>
              <a:t> points to first node in list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new_node = malloc(sizeof(struct node));</a:t>
            </a:r>
          </a:p>
          <a:p>
            <a:pPr marL="0" indent="0">
              <a:buNone/>
            </a:pPr>
            <a:r>
              <a:rPr lang="en-US" b="1">
                <a:solidFill>
                  <a:schemeClr val="accent5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new_node </a:t>
            </a:r>
            <a:r>
              <a:rPr lang="en-US" b="1">
                <a:solidFill>
                  <a:schemeClr val="accent5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 value = 20;</a:t>
            </a:r>
            <a:endParaRPr lang="en-US" b="1">
              <a:solidFill>
                <a:schemeClr val="accent5">
                  <a:lumMod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b="1">
                <a:solidFill>
                  <a:schemeClr val="accent5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new_node </a:t>
            </a:r>
            <a:r>
              <a:rPr lang="en-US" b="1">
                <a:solidFill>
                  <a:schemeClr val="accent5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 next = first;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  <a:sym typeface="Wingdings"/>
              </a:rPr>
              <a:t>first = new_node;</a:t>
            </a:r>
            <a:endParaRPr lang="en-US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69" y="965544"/>
            <a:ext cx="4239379" cy="1399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802" y="3102106"/>
            <a:ext cx="4033902" cy="140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68" y="5003786"/>
            <a:ext cx="4239379" cy="1445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9" name="Right Brace 8"/>
          <p:cNvSpPr/>
          <p:nvPr/>
        </p:nvSpPr>
        <p:spPr>
          <a:xfrm>
            <a:off x="5558415" y="2888533"/>
            <a:ext cx="27827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11839" y="3316406"/>
            <a:ext cx="1855107" cy="36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875964" y="4162567"/>
            <a:ext cx="3785504" cy="96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229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70" y="1"/>
            <a:ext cx="10515600" cy="1146412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Function: Insert Node at Beginning of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78" y="1419368"/>
            <a:ext cx="12055522" cy="543863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struct node *addToList(struct node *list, int n)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struct node *newNode = malloc(sizeof(struct node));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if(newNode == NULL)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   printf("Error: malloc failed\n");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   exit(EXIT_FAILURE);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newNode </a:t>
            </a: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 value = n;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   newNode  next = list;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   return newNode;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ea typeface="Courier New" charset="0"/>
                <a:cs typeface="Courier New" charset="0"/>
                <a:sym typeface="Wingdings"/>
              </a:rPr>
              <a:t>Store return value in first: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first = addToList(first, 10);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first = addToList(first, 20);</a:t>
            </a:r>
            <a:endParaRPr lang="en-US" sz="240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389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Write a function that finds integer n in list, and returns a pointer to the node that contains n. The function returns NULL if n is not in the list.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struct node *searchList(struct node *list, int n) {</a:t>
            </a:r>
          </a:p>
        </p:txBody>
      </p:sp>
    </p:spTree>
    <p:extLst>
      <p:ext uri="{BB962C8B-B14F-4D97-AF65-F5344CB8AC3E}">
        <p14:creationId xmlns:p14="http://schemas.microsoft.com/office/powerpoint/2010/main" val="1437511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669"/>
            <a:ext cx="10515600" cy="1133340"/>
          </a:xfrm>
        </p:spPr>
        <p:txBody>
          <a:bodyPr anchor="ctr" anchorCtr="1"/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2D Array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99" y="1468192"/>
            <a:ext cx="11539470" cy="528033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int main()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// 4 rows, 2 columns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int arr[4][2] = {{1, 2}, {3, 4}, {5, 6}, {7, 8}};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// print array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for(int i = 0; i &lt; 4; i++)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   for(int j = 0; j &lt; 2; j++)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      printf("%d\t", arr[i][j]);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   printf("\n");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07135" y="3825024"/>
            <a:ext cx="17633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Output:</a:t>
            </a:r>
          </a:p>
          <a:p>
            <a:r>
              <a:rPr lang="en-US" sz="2400"/>
              <a:t>1	2</a:t>
            </a:r>
          </a:p>
          <a:p>
            <a:r>
              <a:rPr lang="en-US" sz="2400"/>
              <a:t>3	4</a:t>
            </a:r>
          </a:p>
          <a:p>
            <a:r>
              <a:rPr lang="en-US" sz="2400"/>
              <a:t>5	6</a:t>
            </a:r>
          </a:p>
          <a:p>
            <a:r>
              <a:rPr lang="en-US" sz="2400"/>
              <a:t>7	8</a:t>
            </a:r>
          </a:p>
        </p:txBody>
      </p:sp>
    </p:spTree>
    <p:extLst>
      <p:ext uri="{BB962C8B-B14F-4D97-AF65-F5344CB8AC3E}">
        <p14:creationId xmlns:p14="http://schemas.microsoft.com/office/powerpoint/2010/main" val="2037505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Search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3" y="1825625"/>
            <a:ext cx="10944367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Look for node containing value n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struct node *searchList(struct node *list, int n) {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struct node *p;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for(p = list; p != NULL; p = p </a:t>
            </a:r>
            <a:r>
              <a:rPr lang="en-US">
                <a:latin typeface="Courier New" charset="0"/>
                <a:ea typeface="Courier New" charset="0"/>
                <a:cs typeface="Courier New" charset="0"/>
                <a:sym typeface="Wingdings"/>
              </a:rPr>
              <a:t> next) 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  <a:sym typeface="Wingdings"/>
              </a:rPr>
              <a:t>      if(p  value == n) 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  <a:sym typeface="Wingdings"/>
              </a:rPr>
              <a:t>         return p;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  <a:sym typeface="Wingdings"/>
              </a:rPr>
              <a:t>   return NULL;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  <a:sym typeface="Wingdings"/>
              </a:rPr>
              <a:t>}</a:t>
            </a:r>
            <a:endParaRPr lang="en-US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539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6">
                    <a:lumMod val="50000"/>
                  </a:schemeClr>
                </a:solidFill>
              </a:rPr>
              <a:t>Search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59" y="1839273"/>
            <a:ext cx="11818961" cy="435133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struct node *searchList(struct node *list, int n)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for(; list!= NULL &amp;&amp; list</a:t>
            </a: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value != n; list = listnext) </a:t>
            </a:r>
            <a:r>
              <a:rPr lang="en-US" b="1">
                <a:latin typeface="Courier New" charset="0"/>
                <a:ea typeface="Courier New" charset="0"/>
                <a:cs typeface="Courier New" charset="0"/>
                <a:sym typeface="Wingdings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   return list;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ym typeface="Wingdings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sym typeface="Wingdings"/>
              </a:rPr>
              <a:t>loop body is empty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sym typeface="Wingdings"/>
              </a:rPr>
              <a:t>list is NULL if we reach end of list, so NULL is returned if </a:t>
            </a:r>
            <a:r>
              <a:rPr lang="en-US">
                <a:latin typeface="Courier New" charset="0"/>
                <a:ea typeface="Courier New" charset="0"/>
                <a:cs typeface="Courier New" charset="0"/>
                <a:sym typeface="Wingdings"/>
              </a:rPr>
              <a:t>n</a:t>
            </a:r>
            <a:r>
              <a:rPr lang="en-US">
                <a:sym typeface="Wingdings"/>
              </a:rPr>
              <a:t> not found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sym typeface="Wingdings"/>
              </a:rPr>
              <a:t>more natural to use while loop: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while(list != NULL &amp;&amp; list</a:t>
            </a: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value != n)  list = listnext;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return list;</a:t>
            </a:r>
            <a:endParaRPr lang="en-US" sz="240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384645" y="2756848"/>
            <a:ext cx="7969155" cy="1310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91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+mn-lt"/>
                <a:ea typeface="Courier New" charset="0"/>
                <a:cs typeface="Courier New" charset="0"/>
              </a:rPr>
              <a:t>Deleting Node From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1325563"/>
            <a:ext cx="11655188" cy="4851400"/>
          </a:xfrm>
        </p:spPr>
        <p:txBody>
          <a:bodyPr/>
          <a:lstStyle/>
          <a:p>
            <a:r>
              <a:rPr lang="en-US"/>
              <a:t>Easy to delete node from linked list</a:t>
            </a:r>
          </a:p>
          <a:p>
            <a:r>
              <a:rPr lang="en-US"/>
              <a:t>3 steps:</a:t>
            </a:r>
          </a:p>
          <a:p>
            <a:pPr lvl="1"/>
            <a:r>
              <a:rPr lang="en-US" sz="2800"/>
              <a:t>Locate the node</a:t>
            </a:r>
          </a:p>
          <a:p>
            <a:pPr lvl="2"/>
            <a:r>
              <a:rPr lang="en-US" sz="2400"/>
              <a:t>Maintain pointer to previous node (</a:t>
            </a: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prev</a:t>
            </a:r>
            <a:r>
              <a:rPr lang="en-US" sz="2400"/>
              <a:t>) and pointer to current node (</a:t>
            </a: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cur</a:t>
            </a:r>
            <a:r>
              <a:rPr lang="en-US" sz="2400"/>
              <a:t>)</a:t>
            </a:r>
          </a:p>
          <a:p>
            <a:pPr lvl="2"/>
            <a:r>
              <a:rPr lang="en-US" sz="2400"/>
              <a:t>Initially </a:t>
            </a: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prev</a:t>
            </a:r>
            <a:r>
              <a:rPr lang="en-US" sz="2400"/>
              <a:t> is NULL, </a:t>
            </a: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cur</a:t>
            </a:r>
            <a:r>
              <a:rPr lang="en-US" sz="2400"/>
              <a:t> is </a:t>
            </a: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first</a:t>
            </a:r>
            <a:r>
              <a:rPr lang="en-US" sz="2400"/>
              <a:t> (list pointer)</a:t>
            </a:r>
          </a:p>
          <a:p>
            <a:pPr lvl="1"/>
            <a:r>
              <a:rPr lang="en-US" sz="2800"/>
              <a:t>Update previous node's next pointer to bypass deleted node</a:t>
            </a:r>
          </a:p>
          <a:p>
            <a:pPr lvl="1"/>
            <a:r>
              <a:rPr lang="en-US" sz="2800"/>
              <a:t>Free the deleted node</a:t>
            </a:r>
          </a:p>
        </p:txBody>
      </p:sp>
    </p:spTree>
    <p:extLst>
      <p:ext uri="{BB962C8B-B14F-4D97-AF65-F5344CB8AC3E}">
        <p14:creationId xmlns:p14="http://schemas.microsoft.com/office/powerpoint/2010/main" val="4873287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183"/>
            <a:ext cx="10515600" cy="793912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Deleting Node From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12" y="764276"/>
            <a:ext cx="11121788" cy="6093724"/>
          </a:xfrm>
        </p:spPr>
        <p:txBody>
          <a:bodyPr/>
          <a:lstStyle/>
          <a:p>
            <a:r>
              <a:rPr lang="en-US"/>
              <a:t>Assume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list</a:t>
            </a:r>
            <a:r>
              <a:rPr lang="en-US"/>
              <a:t> is as follows,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en-US"/>
              <a:t> is 20</a:t>
            </a:r>
          </a:p>
          <a:p>
            <a:endParaRPr lang="en-US"/>
          </a:p>
          <a:p>
            <a:endParaRPr lang="en-US"/>
          </a:p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cur = list; prev = NULL;</a:t>
            </a:r>
          </a:p>
          <a:p>
            <a:endParaRPr lang="en-US">
              <a:latin typeface="Courier New" charset="0"/>
              <a:ea typeface="Courier New" charset="0"/>
              <a:cs typeface="Courier New" charset="0"/>
            </a:endParaRPr>
          </a:p>
          <a:p>
            <a:endParaRPr lang="en-US">
              <a:latin typeface="Courier New" charset="0"/>
              <a:ea typeface="Courier New" charset="0"/>
              <a:cs typeface="Courier New" charset="0"/>
            </a:endParaRPr>
          </a:p>
          <a:p>
            <a:endParaRPr lang="en-US">
              <a:latin typeface="Courier New" charset="0"/>
              <a:ea typeface="Courier New" charset="0"/>
              <a:cs typeface="Courier New" charset="0"/>
            </a:endParaRPr>
          </a:p>
          <a:p>
            <a:endParaRPr lang="en-US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while(cur != NULL &amp;&amp; cur</a:t>
            </a: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value !=n)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    prev = cur; cur = cur  next;</a:t>
            </a:r>
            <a:endParaRPr lang="en-US" sz="2400">
              <a:latin typeface="Courier New" charset="0"/>
              <a:ea typeface="Courier New" charset="0"/>
              <a:cs typeface="Courier New" charset="0"/>
            </a:endParaRP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14460"/>
            <a:ext cx="71072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18835"/>
            <a:ext cx="6432929" cy="1588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039" y="5292535"/>
            <a:ext cx="5553502" cy="140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204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183"/>
            <a:ext cx="10515600" cy="793912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Deleting Node From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12" y="764276"/>
            <a:ext cx="11121788" cy="6093724"/>
          </a:xfrm>
        </p:spPr>
        <p:txBody>
          <a:bodyPr/>
          <a:lstStyle/>
          <a:p>
            <a:endParaRPr lang="en-US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while(cur != NULL &amp;&amp; cur</a:t>
            </a: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value !=n)</a:t>
            </a:r>
          </a:p>
          <a:p>
            <a:pPr marL="0" indent="0">
              <a:buNone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    prev = cur; cur = cur  next;</a:t>
            </a:r>
          </a:p>
          <a:p>
            <a:pPr marL="0" indent="0">
              <a:buNone/>
            </a:pPr>
            <a:endParaRPr lang="en-US" sz="2400">
              <a:latin typeface="Courier New" charset="0"/>
              <a:ea typeface="Courier New" charset="0"/>
              <a:cs typeface="Courier New" charset="0"/>
              <a:sym typeface="Wingdings"/>
            </a:endParaRPr>
          </a:p>
          <a:p>
            <a:pPr marL="0" indent="0">
              <a:buNone/>
            </a:pPr>
            <a:endParaRPr lang="en-US" sz="2400">
              <a:latin typeface="Courier New" charset="0"/>
              <a:ea typeface="Courier New" charset="0"/>
              <a:cs typeface="Courier New" charset="0"/>
              <a:sym typeface="Wingdings"/>
            </a:endParaRPr>
          </a:p>
          <a:p>
            <a:pPr marL="0" indent="0">
              <a:buNone/>
            </a:pPr>
            <a:endParaRPr lang="en-US" sz="2400">
              <a:latin typeface="Courier New" charset="0"/>
              <a:ea typeface="Courier New" charset="0"/>
              <a:cs typeface="Courier New" charset="0"/>
              <a:sym typeface="Wingdings"/>
            </a:endParaRPr>
          </a:p>
          <a:p>
            <a:pPr marL="0" indent="0">
              <a:buNone/>
            </a:pPr>
            <a:endParaRPr lang="en-US" sz="2400">
              <a:latin typeface="Courier New" charset="0"/>
              <a:ea typeface="Courier New" charset="0"/>
              <a:cs typeface="Courier New" charset="0"/>
              <a:sym typeface="Wingdings"/>
            </a:endParaRPr>
          </a:p>
          <a:p>
            <a:pPr marL="0" indent="0">
              <a:buNone/>
            </a:pPr>
            <a:endParaRPr lang="en-US" sz="2400">
              <a:latin typeface="Courier New" charset="0"/>
              <a:ea typeface="Courier New" charset="0"/>
              <a:cs typeface="Courier New" charset="0"/>
              <a:sym typeface="Wingdings"/>
            </a:endParaRPr>
          </a:p>
          <a:p>
            <a:pPr marL="0" indent="0">
              <a:buNone/>
            </a:pPr>
            <a:endParaRPr lang="en-US" sz="2400">
              <a:latin typeface="Courier New" charset="0"/>
              <a:ea typeface="Courier New" charset="0"/>
              <a:cs typeface="Courier New" charset="0"/>
              <a:sym typeface="Wingdings"/>
            </a:endParaRPr>
          </a:p>
          <a:p>
            <a:pPr marL="0" indent="0">
              <a:buNone/>
            </a:pPr>
            <a:endParaRPr lang="en-US" sz="2400">
              <a:latin typeface="Courier New" charset="0"/>
              <a:ea typeface="Courier New" charset="0"/>
              <a:cs typeface="Courier New" charset="0"/>
              <a:sym typeface="Wingdings"/>
            </a:endParaRPr>
          </a:p>
          <a:p>
            <a:r>
              <a:rPr lang="en-US" sz="2400">
                <a:ea typeface="Courier New" charset="0"/>
                <a:cs typeface="Courier New" charset="0"/>
                <a:sym typeface="Wingdings"/>
              </a:rPr>
              <a:t>loop terminates since </a:t>
            </a: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curvalue != n </a:t>
            </a:r>
            <a:r>
              <a:rPr lang="en-US" sz="2400">
                <a:ea typeface="Courier New" charset="0"/>
                <a:cs typeface="Courier New" charset="0"/>
                <a:sym typeface="Wingdings"/>
              </a:rPr>
              <a:t>is false</a:t>
            </a:r>
            <a:endParaRPr lang="en-US" sz="2400">
              <a:ea typeface="Courier New" charset="0"/>
              <a:cs typeface="Courier New" charset="0"/>
            </a:endParaRP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7" y="3014663"/>
            <a:ext cx="7811139" cy="1966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66881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Deleting Node: Steps 2 &amp; 3</a:t>
            </a:r>
            <a:br>
              <a:rPr lang="en-US" b="1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Bypass Deleted Node and Free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prev </a:t>
            </a:r>
            <a:r>
              <a:rPr lang="en-US">
                <a:latin typeface="Courier New" charset="0"/>
                <a:ea typeface="Courier New" charset="0"/>
                <a:cs typeface="Courier New" charset="0"/>
                <a:sym typeface="Wingdings"/>
              </a:rPr>
              <a:t> next = cur  next;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Courier New" charset="0"/>
                <a:ea typeface="Courier New" charset="0"/>
                <a:cs typeface="Courier New" charset="0"/>
                <a:sym typeface="Wingdings"/>
              </a:rPr>
              <a:t>free(cur);</a:t>
            </a:r>
            <a:endParaRPr lang="en-US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36" y="3084394"/>
            <a:ext cx="7976220" cy="2274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202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967" y="0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+mn-lt"/>
                <a:ea typeface="Courier New" charset="0"/>
                <a:cs typeface="Courier New" charset="0"/>
              </a:rPr>
              <a:t>Deleting Node From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4" y="1528549"/>
            <a:ext cx="12096466" cy="4954138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struct node *deleteNode(struct node *list, int n)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struct node *cur, *prev;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   for(cur = list, prev = NULL; cur != NULL &amp;&amp; cur </a:t>
            </a: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 value != n;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           prev = cur, cur = cur  next)  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>
              <a:latin typeface="Courier New" charset="0"/>
              <a:ea typeface="Courier New" charset="0"/>
              <a:cs typeface="Courier New" charset="0"/>
              <a:sym typeface="Wingding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   if(cur == NULL) return list;  // n not found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   if(prev == NULL) list = list  next;  // n in first node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   else prev  next = cur next;     // n in some other node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   </a:t>
            </a:r>
            <a:r>
              <a:rPr lang="en-US" sz="2400" b="1">
                <a:solidFill>
                  <a:schemeClr val="accent5">
                    <a:lumMod val="50000"/>
                  </a:schemeClr>
                </a:solidFill>
                <a:latin typeface="Courier New" charset="0"/>
                <a:ea typeface="Courier New" charset="0"/>
                <a:cs typeface="Courier New" charset="0"/>
                <a:sym typeface="Wingdings"/>
              </a:rPr>
              <a:t>free(cur);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   return list;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  <a:sym typeface="Wingdings"/>
              </a:rPr>
              <a:t>}</a:t>
            </a:r>
            <a:endParaRPr lang="en-US" sz="240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447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Write a function that returns the length of a linked list: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int linkedLength(struct node *list) { 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// Your code here</a:t>
            </a:r>
          </a:p>
          <a:p>
            <a:pPr marL="0" indent="0">
              <a:buNone/>
            </a:pPr>
            <a:endParaRPr lang="en-US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en-US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9005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025"/>
            <a:ext cx="10515600" cy="1300163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6">
                    <a:lumMod val="50000"/>
                  </a:schemeClr>
                </a:solidFill>
              </a:rPr>
              <a:t>Ordered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75" y="1500188"/>
            <a:ext cx="10753725" cy="4676775"/>
          </a:xfrm>
        </p:spPr>
        <p:txBody>
          <a:bodyPr/>
          <a:lstStyle/>
          <a:p>
            <a:r>
              <a:rPr lang="en-US"/>
              <a:t>Nodes are maintained in order </a:t>
            </a:r>
            <a:r>
              <a:rPr lang="mr-IN"/>
              <a:t>–</a:t>
            </a:r>
            <a:r>
              <a:rPr lang="en-US"/>
              <a:t> decreasing or increasing</a:t>
            </a:r>
          </a:p>
          <a:p>
            <a:r>
              <a:rPr lang="en-US"/>
              <a:t>Inserting is more difficult than inserting always at the beginning of the list</a:t>
            </a:r>
          </a:p>
          <a:p>
            <a:r>
              <a:rPr lang="en-US" b="1"/>
              <a:t>Exercise: </a:t>
            </a:r>
            <a:r>
              <a:rPr lang="en-US"/>
              <a:t>Rewrite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addToList</a:t>
            </a:r>
            <a:r>
              <a:rPr lang="en-US"/>
              <a:t> assuming that the list of nodes is in increasing order. </a:t>
            </a:r>
          </a:p>
        </p:txBody>
      </p:sp>
    </p:spTree>
    <p:extLst>
      <p:ext uri="{BB962C8B-B14F-4D97-AF65-F5344CB8AC3E}">
        <p14:creationId xmlns:p14="http://schemas.microsoft.com/office/powerpoint/2010/main" val="1449428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117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Pointers to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42" y="1392072"/>
            <a:ext cx="11627892" cy="5281683"/>
          </a:xfrm>
        </p:spPr>
        <p:txBody>
          <a:bodyPr>
            <a:normAutofit lnSpcReduction="10000"/>
          </a:bodyPr>
          <a:lstStyle/>
          <a:p>
            <a:r>
              <a:rPr lang="en-US"/>
              <a:t>If we want a function to modify a pointer, we must pass a pointer to that pointer</a:t>
            </a:r>
          </a:p>
          <a:p>
            <a:r>
              <a:rPr lang="en-US"/>
              <a:t>The f</a:t>
            </a:r>
            <a:r>
              <a:rPr lang="en-US"/>
              <a:t>unction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addToList</a:t>
            </a:r>
            <a:r>
              <a:rPr lang="en-US"/>
              <a:t> adds a new element to beginning of a list, and updates the list pointer, rather than returning the list pointer</a:t>
            </a:r>
          </a:p>
          <a:p>
            <a:pPr marL="0" indent="0">
              <a:buNone/>
            </a:pPr>
            <a:r>
              <a:rPr lang="en-US" sz="2600">
                <a:latin typeface="Courier New" charset="0"/>
                <a:ea typeface="Courier New" charset="0"/>
                <a:cs typeface="Courier New" charset="0"/>
              </a:rPr>
              <a:t>void addToList(struct node **listRef, int n) { </a:t>
            </a:r>
          </a:p>
          <a:p>
            <a:pPr marL="0" indent="0">
              <a:buNone/>
            </a:pPr>
            <a:r>
              <a:rPr lang="en-US" sz="2600">
                <a:latin typeface="Courier New" charset="0"/>
                <a:ea typeface="Courier New" charset="0"/>
                <a:cs typeface="Courier New" charset="0"/>
              </a:rPr>
              <a:t>   struct node *newNode = malloc(sizeof(struct node));</a:t>
            </a:r>
          </a:p>
          <a:p>
            <a:pPr marL="0" indent="0">
              <a:buNone/>
            </a:pPr>
            <a:r>
              <a:rPr lang="en-US" sz="2600">
                <a:latin typeface="Courier New" charset="0"/>
                <a:ea typeface="Courier New" charset="0"/>
                <a:cs typeface="Courier New" charset="0"/>
              </a:rPr>
              <a:t>   if(newNode == NULL) {</a:t>
            </a:r>
          </a:p>
          <a:p>
            <a:pPr marL="0" indent="0">
              <a:buNone/>
            </a:pPr>
            <a:r>
              <a:rPr lang="en-US" sz="2600">
                <a:latin typeface="Courier New" charset="0"/>
                <a:ea typeface="Courier New" charset="0"/>
                <a:cs typeface="Courier New" charset="0"/>
              </a:rPr>
              <a:t>      printf("Error: malloc failed\n");</a:t>
            </a:r>
          </a:p>
          <a:p>
            <a:pPr marL="0" indent="0">
              <a:buNone/>
            </a:pPr>
            <a:r>
              <a:rPr lang="en-US" sz="2600">
                <a:latin typeface="Courier New" charset="0"/>
                <a:ea typeface="Courier New" charset="0"/>
                <a:cs typeface="Courier New" charset="0"/>
              </a:rPr>
              <a:t>      exit(EXIT_FAILURE);</a:t>
            </a:r>
          </a:p>
          <a:p>
            <a:pPr marL="0" indent="0">
              <a:buNone/>
            </a:pPr>
            <a:r>
              <a:rPr lang="en-US" sz="260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marL="0" indent="0">
              <a:buNone/>
            </a:pPr>
            <a:r>
              <a:rPr lang="en-US" sz="2600">
                <a:latin typeface="Courier New" charset="0"/>
                <a:ea typeface="Courier New" charset="0"/>
                <a:cs typeface="Courier New" charset="0"/>
              </a:rPr>
              <a:t>   // What goes here??</a:t>
            </a:r>
          </a:p>
          <a:p>
            <a:pPr marL="0" indent="0">
              <a:buNone/>
            </a:pPr>
            <a:r>
              <a:rPr lang="en-US" sz="260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467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73708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6">
                    <a:lumMod val="50000"/>
                  </a:schemeClr>
                </a:solidFill>
              </a:rPr>
              <a:t>2D Array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81" y="1323832"/>
            <a:ext cx="10930719" cy="5418161"/>
          </a:xfrm>
        </p:spPr>
        <p:txBody>
          <a:bodyPr>
            <a:normAutofit lnSpcReduction="10000"/>
          </a:bodyPr>
          <a:lstStyle/>
          <a:p>
            <a:r>
              <a:rPr lang="en-US"/>
              <a:t>In a 2D array, you can omit the number of rows if the array is completely initialized when declared</a:t>
            </a:r>
          </a:p>
          <a:p>
            <a:r>
              <a:rPr lang="en-US"/>
              <a:t>If a parameter is a 2D array, the number of rows may be omitted:</a:t>
            </a:r>
          </a:p>
          <a:p>
            <a:pPr marL="0" indent="0">
              <a:buNone/>
            </a:pPr>
            <a:r>
              <a:rPr lang="en-US" sz="2600">
                <a:latin typeface="Courier New" charset="0"/>
                <a:ea typeface="Courier New" charset="0"/>
                <a:cs typeface="Courier New" charset="0"/>
              </a:rPr>
              <a:t>int sum2D(int arr[][LEN], int n) { </a:t>
            </a:r>
          </a:p>
          <a:p>
            <a:pPr marL="0" indent="0">
              <a:buNone/>
            </a:pPr>
            <a:r>
              <a:rPr lang="en-US" sz="2600">
                <a:latin typeface="Courier New" charset="0"/>
                <a:ea typeface="Courier New" charset="0"/>
                <a:cs typeface="Courier New" charset="0"/>
              </a:rPr>
              <a:t>   int sum = 0;</a:t>
            </a:r>
          </a:p>
          <a:p>
            <a:pPr marL="0" indent="0">
              <a:buNone/>
            </a:pPr>
            <a:r>
              <a:rPr lang="en-US" sz="2600">
                <a:latin typeface="Courier New" charset="0"/>
                <a:ea typeface="Courier New" charset="0"/>
                <a:cs typeface="Courier New" charset="0"/>
              </a:rPr>
              <a:t>   for(int i = 0; i &lt; n; i++) {</a:t>
            </a:r>
          </a:p>
          <a:p>
            <a:pPr marL="0" indent="0">
              <a:buNone/>
            </a:pPr>
            <a:r>
              <a:rPr lang="en-US" sz="2600">
                <a:latin typeface="Courier New" charset="0"/>
                <a:ea typeface="Courier New" charset="0"/>
                <a:cs typeface="Courier New" charset="0"/>
              </a:rPr>
              <a:t>      for(int j = 0; j &lt; LEN; j++) {</a:t>
            </a:r>
          </a:p>
          <a:p>
            <a:pPr marL="0" indent="0">
              <a:buNone/>
            </a:pPr>
            <a:r>
              <a:rPr lang="en-US" sz="2600">
                <a:latin typeface="Courier New" charset="0"/>
                <a:ea typeface="Courier New" charset="0"/>
                <a:cs typeface="Courier New" charset="0"/>
              </a:rPr>
              <a:t>          sum += arr[i][j];</a:t>
            </a:r>
          </a:p>
          <a:p>
            <a:pPr marL="0" indent="0">
              <a:buNone/>
            </a:pPr>
            <a:r>
              <a:rPr lang="en-US" sz="2600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marL="0" indent="0">
              <a:buNone/>
            </a:pPr>
            <a:r>
              <a:rPr lang="en-US" sz="260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marL="0" indent="0">
              <a:buNone/>
            </a:pPr>
            <a:r>
              <a:rPr lang="en-US" sz="2600">
                <a:latin typeface="Courier New" charset="0"/>
                <a:ea typeface="Courier New" charset="0"/>
                <a:cs typeface="Courier New" charset="0"/>
              </a:rPr>
              <a:t>   return sum;</a:t>
            </a:r>
          </a:p>
          <a:p>
            <a:pPr marL="0" indent="0">
              <a:buNone/>
            </a:pPr>
            <a:r>
              <a:rPr lang="en-US" sz="260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91591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2013"/>
            <a:ext cx="10515600" cy="1023582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Pointers to Pointers: Add to Beginning of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81" y="1501254"/>
            <a:ext cx="11218459" cy="521344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void add_to_list(struct node **listRef, int n)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  struct node *new_node;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  new_node = malloc(sizeof(struct node));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  if (new_node == NULL) {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    printf("Error:</a:t>
            </a:r>
            <a:r>
              <a:rPr lang="en-US" altLang="en-US" sz="16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malloc</a:t>
            </a:r>
            <a:r>
              <a:rPr lang="en-US" altLang="en-US" sz="16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failed</a:t>
            </a:r>
            <a:r>
              <a:rPr lang="en-US" altLang="en-US" sz="16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in</a:t>
            </a:r>
            <a:r>
              <a:rPr lang="en-US" altLang="en-US" sz="160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add_to_list\n");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    exit(EXIT_FAILURE);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  }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  new_node-&gt;value = n;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  new_node-&gt;next = *listRef;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  *listRef = new_node;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>
              <a:latin typeface="Courier New" charset="0"/>
              <a:ea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3500">
                <a:ea typeface="Courier New" charset="0"/>
                <a:cs typeface="Courier New" charset="0"/>
              </a:rPr>
              <a:t>Call:</a:t>
            </a: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 addToList(&amp;first, 10);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882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32671" cy="4493532"/>
          </a:xfrm>
        </p:spPr>
        <p:txBody>
          <a:bodyPr/>
          <a:lstStyle/>
          <a:p>
            <a:r>
              <a:rPr lang="en-US"/>
              <a:t>Write C code that adds a new node (containing your favorite integer) to the end of a linked list. Assume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list</a:t>
            </a:r>
            <a:r>
              <a:rPr lang="en-US"/>
              <a:t> points at the first element of the list. 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struct node *list = ... ;</a:t>
            </a:r>
          </a:p>
        </p:txBody>
      </p:sp>
    </p:spTree>
    <p:extLst>
      <p:ext uri="{BB962C8B-B14F-4D97-AF65-F5344CB8AC3E}">
        <p14:creationId xmlns:p14="http://schemas.microsoft.com/office/powerpoint/2010/main" val="20388976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271"/>
            <a:ext cx="10515600" cy="1143001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29" y="1355272"/>
            <a:ext cx="10994571" cy="4821691"/>
          </a:xfrm>
        </p:spPr>
        <p:txBody>
          <a:bodyPr/>
          <a:lstStyle/>
          <a:p>
            <a:r>
              <a:rPr lang="en-US"/>
              <a:t>Write a function that moves the last node in a list to the front of the linked list.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headRef</a:t>
            </a:r>
            <a:r>
              <a:rPr lang="en-US"/>
              <a:t> is a pointer to the list pointer. 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void moveLastToFirst(struct node **headRef) { ...</a:t>
            </a:r>
          </a:p>
        </p:txBody>
      </p:sp>
    </p:spTree>
    <p:extLst>
      <p:ext uri="{BB962C8B-B14F-4D97-AF65-F5344CB8AC3E}">
        <p14:creationId xmlns:p14="http://schemas.microsoft.com/office/powerpoint/2010/main" val="1995404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4300"/>
            <a:ext cx="10515600" cy="1289958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843" y="1404258"/>
            <a:ext cx="10814957" cy="4756376"/>
          </a:xfrm>
        </p:spPr>
        <p:txBody>
          <a:bodyPr/>
          <a:lstStyle/>
          <a:p>
            <a:r>
              <a:rPr lang="en-US"/>
              <a:t>Write a function that reverses a linked list.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headRef</a:t>
            </a:r>
            <a:r>
              <a:rPr lang="en-US"/>
              <a:t> is a pointer to the list pointer. 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void reverse(struct node **headRef) {...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2043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Variable Length Array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1487606"/>
            <a:ext cx="12000931" cy="5370394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Starting in C99: specify array dimension with non-constant</a:t>
            </a:r>
          </a:p>
          <a:p>
            <a:endParaRPr lang="en-US"/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int sumArray(int n, int a[n]) {// must put n first  ...}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int sum2DArray(int n, int m, int a[n][m]) {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int sum = 0;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for(int i = 0; i &lt; n; i++) {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 for(int j = 0; j &lt; m; j++) {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    sum += a[i][j];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return sum;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928" y="3954439"/>
            <a:ext cx="4094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0070C0"/>
                </a:solidFill>
              </a:rPr>
              <a:t>n, m must come before a in parm list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653887" y="3261815"/>
            <a:ext cx="3234519" cy="8052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01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3457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Pointers &amp; 2DArrays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982639"/>
            <a:ext cx="11641540" cy="5486399"/>
          </a:xfrm>
        </p:spPr>
        <p:txBody>
          <a:bodyPr>
            <a:normAutofit lnSpcReduction="10000"/>
          </a:bodyPr>
          <a:lstStyle/>
          <a:p>
            <a:r>
              <a:rPr lang="en-US"/>
              <a:t>Arrays stored in row-major order</a:t>
            </a:r>
          </a:p>
          <a:p>
            <a:r>
              <a:rPr lang="en-US"/>
              <a:t>To initialize elements in 2D array:</a:t>
            </a:r>
          </a:p>
          <a:p>
            <a:pPr lvl="1"/>
            <a:r>
              <a:rPr lang="en-US"/>
              <a:t>nested for loops</a:t>
            </a:r>
          </a:p>
          <a:p>
            <a:pPr lvl="1"/>
            <a:r>
              <a:rPr lang="en-US"/>
              <a:t>single loop another option with pointer arithmetic:</a:t>
            </a:r>
          </a:p>
          <a:p>
            <a:pPr marL="457200" lvl="1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int arr[NUM_ROWS][NUM_COLS];</a:t>
            </a:r>
          </a:p>
          <a:p>
            <a:pPr marL="457200" lvl="1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int *p;</a:t>
            </a:r>
          </a:p>
          <a:p>
            <a:pPr marL="457200" lvl="1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for(p = &amp;a[0][0]; p &lt;= &amp;arr[NUM_ROWS-1][NUM_COLS-1]; p++) {</a:t>
            </a:r>
          </a:p>
          <a:p>
            <a:pPr marL="457200" lvl="1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	*p = 3;</a:t>
            </a:r>
          </a:p>
          <a:p>
            <a:pPr marL="457200" lvl="1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lvl="1"/>
            <a:r>
              <a:rPr lang="en-US">
                <a:ea typeface="Courier New" charset="0"/>
                <a:cs typeface="Courier New" charset="0"/>
              </a:rPr>
              <a:t>No real advantage of second approach </a:t>
            </a:r>
            <a:r>
              <a:rPr lang="mr-IN">
                <a:ea typeface="Courier New" charset="0"/>
                <a:cs typeface="Courier New" charset="0"/>
              </a:rPr>
              <a:t>–</a:t>
            </a:r>
            <a:r>
              <a:rPr lang="en-US">
                <a:ea typeface="Courier New" charset="0"/>
                <a:cs typeface="Courier New" charset="0"/>
              </a:rPr>
              <a:t> less readable</a:t>
            </a:r>
          </a:p>
          <a:p>
            <a:r>
              <a:rPr lang="en-US">
                <a:ea typeface="Courier New" charset="0"/>
                <a:cs typeface="Courier New" charset="0"/>
              </a:rPr>
              <a:t>Use a pointer to a row to process that row:</a:t>
            </a:r>
          </a:p>
          <a:p>
            <a:pPr marL="457200" lvl="1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p = &amp;arr[i][0];   // for valid row number i.  </a:t>
            </a:r>
          </a:p>
          <a:p>
            <a:pPr marL="457200" lvl="1" indent="0">
              <a:buNone/>
            </a:pPr>
            <a:r>
              <a:rPr lang="en-US">
                <a:ea typeface="Courier New" charset="0"/>
                <a:cs typeface="Courier New" charset="0"/>
              </a:rPr>
              <a:t>OR</a:t>
            </a:r>
          </a:p>
          <a:p>
            <a:pPr marL="457200" lvl="1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p = arr[i];  // p points to row i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5" y="873457"/>
            <a:ext cx="5375275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852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125"/>
            <a:ext cx="10515600" cy="887105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4" y="1307010"/>
            <a:ext cx="11258266" cy="4889074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int arr[][3] = {{1, 2, 3}, {4, 5, 6}, {7, 8, 9}};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latin typeface="Courier New" charset="0"/>
                <a:ea typeface="Courier New" charset="0"/>
                <a:cs typeface="Courier New" charset="0"/>
              </a:rPr>
              <a:t>int *p;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for(int i = 0; i &lt; 3; i++)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400" b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p = &amp;arr[i][0];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   for(int j = 0; j &lt; 3; j++)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      printf("%d ", *(p+j));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   printf("\n");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>
                <a:solidFill>
                  <a:srgbClr val="7030A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>
              <a:solidFill>
                <a:srgbClr val="7030A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>
                <a:ea typeface="Courier New" charset="0"/>
                <a:cs typeface="Courier New" charset="0"/>
              </a:rPr>
              <a:t>Output:</a:t>
            </a:r>
            <a:r>
              <a:rPr lang="en-US" sz="2400" b="1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>
                <a:latin typeface="Courier New" charset="0"/>
                <a:ea typeface="Courier New" charset="0"/>
                <a:cs typeface="Courier New" charset="0"/>
              </a:rPr>
              <a:t>1 2 3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>
                <a:latin typeface="Courier New" charset="0"/>
                <a:ea typeface="Courier New" charset="0"/>
                <a:cs typeface="Courier New" charset="0"/>
              </a:rPr>
              <a:t>4 5 6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>
                <a:latin typeface="Courier New" charset="0"/>
                <a:ea typeface="Courier New" charset="0"/>
                <a:cs typeface="Courier New" charset="0"/>
              </a:rPr>
              <a:t>7 8 9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82269" y="2224586"/>
            <a:ext cx="62097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for(int i = 0; i &lt; 3; i++) {</a:t>
            </a:r>
          </a:p>
          <a:p>
            <a:r>
              <a:rPr lang="en-US" sz="2400" b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2400" b="1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p = arr[i];</a:t>
            </a:r>
          </a:p>
          <a:p>
            <a:r>
              <a:rPr lang="en-US" sz="2400" b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for(int j = 0; j &lt; 3; j++) </a:t>
            </a:r>
          </a:p>
          <a:p>
            <a:r>
              <a:rPr lang="en-US" sz="2400" b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   printf("%d ", *(p+j));</a:t>
            </a:r>
          </a:p>
          <a:p>
            <a:r>
              <a:rPr lang="en-US" sz="2400" b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   printf("\n");</a:t>
            </a:r>
          </a:p>
          <a:p>
            <a:r>
              <a:rPr lang="en-US" sz="2400" b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052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chemeClr val="accent6">
                    <a:lumMod val="50000"/>
                  </a:schemeClr>
                </a:solidFill>
              </a:rPr>
              <a:t>Row Processing: 2D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arr[i]</a:t>
            </a:r>
            <a:r>
              <a:rPr lang="en-US"/>
              <a:t> is address of row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/>
              <a:t> in 2D array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arr</a:t>
            </a:r>
          </a:p>
          <a:p>
            <a:r>
              <a:rPr lang="en-US"/>
              <a:t>Can pass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arr[i]</a:t>
            </a:r>
            <a:r>
              <a:rPr lang="en-US"/>
              <a:t> to function that takes 1D array as argument</a:t>
            </a:r>
          </a:p>
          <a:p>
            <a:r>
              <a:rPr lang="en-US"/>
              <a:t>To set all values of row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/>
              <a:t> to zero: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int arr[NUM_ROWS][NUM_COLS], *p, i;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for (p = arr[i]; p &lt; arr[i] + NUM_COLS; p++)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>
                <a:latin typeface="Courier New" charset="0"/>
                <a:ea typeface="Courier New" charset="0"/>
                <a:cs typeface="Courier New" charset="0"/>
              </a:rPr>
              <a:t>	  *p = 0;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8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183"/>
            <a:ext cx="10515600" cy="1078172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2D Array Name as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6537"/>
            <a:ext cx="10515600" cy="5404514"/>
          </a:xfrm>
        </p:spPr>
        <p:txBody>
          <a:bodyPr>
            <a:normAutofit/>
          </a:bodyPr>
          <a:lstStyle/>
          <a:p>
            <a:r>
              <a:rPr lang="en-US"/>
              <a:t>Any array name can be used as a pointer</a:t>
            </a:r>
          </a:p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arr</a:t>
            </a:r>
            <a:r>
              <a:rPr lang="en-US"/>
              <a:t> is a pointer to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arr[0]</a:t>
            </a:r>
          </a:p>
          <a:p>
            <a:r>
              <a:rPr lang="en-US"/>
              <a:t>arr is regarded as a 1D array with elements that are 1D arrays</a:t>
            </a:r>
          </a:p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arr</a:t>
            </a:r>
            <a:r>
              <a:rPr lang="en-US"/>
              <a:t> has type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int (*) [NUM_COLS]</a:t>
            </a:r>
          </a:p>
          <a:p>
            <a:r>
              <a:rPr lang="en-US">
                <a:ea typeface="Courier New" charset="0"/>
                <a:cs typeface="Courier New" charset="0"/>
              </a:rPr>
              <a:t>To set elements in column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en-US">
                <a:ea typeface="Courier New" charset="0"/>
                <a:cs typeface="Courier New" charset="0"/>
              </a:rPr>
              <a:t> to zero: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for(p = arr; p &lt; arr + NUM_ROWS; p++) {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     (*p)[c] = 0;</a:t>
            </a:r>
          </a:p>
          <a:p>
            <a:pPr marL="0" indent="0">
              <a:buNone/>
            </a:pPr>
            <a:r>
              <a:rPr lang="en-US">
                <a:latin typeface="Courier New" charset="0"/>
                <a:ea typeface="Courier New" charset="0"/>
                <a:cs typeface="Courier New" charset="0"/>
              </a:rPr>
              <a:t>}</a:t>
            </a:r>
          </a:p>
          <a:p>
            <a:r>
              <a:rPr lang="en-US">
                <a:ea typeface="Courier New" charset="0"/>
                <a:cs typeface="Courier New" charset="0"/>
              </a:rPr>
              <a:t>Since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>
                <a:ea typeface="Courier New" charset="0"/>
                <a:cs typeface="Courier New" charset="0"/>
              </a:rPr>
              <a:t> points to a row of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arr</a:t>
            </a:r>
            <a:r>
              <a:rPr lang="en-US">
                <a:ea typeface="Courier New" charset="0"/>
                <a:cs typeface="Courier New" charset="0"/>
              </a:rPr>
              <a:t>, incrementing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>
                <a:ea typeface="Courier New" charset="0"/>
                <a:cs typeface="Courier New" charset="0"/>
              </a:rPr>
              <a:t> assigns 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>
                <a:ea typeface="Courier New" charset="0"/>
                <a:cs typeface="Courier New" charset="0"/>
              </a:rPr>
              <a:t> to point to next row</a:t>
            </a:r>
          </a:p>
        </p:txBody>
      </p:sp>
    </p:spTree>
    <p:extLst>
      <p:ext uri="{BB962C8B-B14F-4D97-AF65-F5344CB8AC3E}">
        <p14:creationId xmlns:p14="http://schemas.microsoft.com/office/powerpoint/2010/main" val="1891860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3274</TotalTime>
  <Words>2763</Words>
  <Application>Microsoft Macintosh PowerPoint</Application>
  <PresentationFormat>Widescreen</PresentationFormat>
  <Paragraphs>411</Paragraphs>
  <Slides>43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Calibri</vt:lpstr>
      <vt:lpstr>Calibri Light</vt:lpstr>
      <vt:lpstr>Mangal</vt:lpstr>
      <vt:lpstr>Wingdings</vt:lpstr>
      <vt:lpstr>Arial</vt:lpstr>
      <vt:lpstr>Courier New</vt:lpstr>
      <vt:lpstr>Office Theme</vt:lpstr>
      <vt:lpstr>Arrays &amp; Dynamic Memory Allocation</vt:lpstr>
      <vt:lpstr>2D Arrays</vt:lpstr>
      <vt:lpstr>2D Array Example</vt:lpstr>
      <vt:lpstr>2D Array Example</vt:lpstr>
      <vt:lpstr>Variable Length Array Parameter</vt:lpstr>
      <vt:lpstr>Pointers &amp; 2DArrays</vt:lpstr>
      <vt:lpstr>Example</vt:lpstr>
      <vt:lpstr>Row Processing: 2D Array</vt:lpstr>
      <vt:lpstr>2D Array Name as Pointer</vt:lpstr>
      <vt:lpstr>Dynamic Memory</vt:lpstr>
      <vt:lpstr>Dynamic Memory</vt:lpstr>
      <vt:lpstr>Allocating Memory</vt:lpstr>
      <vt:lpstr>Deallocation &amp; Common Mistakes</vt:lpstr>
      <vt:lpstr>Memory Leak</vt:lpstr>
      <vt:lpstr>Dangling Pointer</vt:lpstr>
      <vt:lpstr>String Functions</vt:lpstr>
      <vt:lpstr>calloc</vt:lpstr>
      <vt:lpstr>Dynamically Allocated Arrays</vt:lpstr>
      <vt:lpstr>realloc</vt:lpstr>
      <vt:lpstr>Linked List</vt:lpstr>
      <vt:lpstr>Define List Node</vt:lpstr>
      <vt:lpstr>Create Empty List</vt:lpstr>
      <vt:lpstr>Exercise</vt:lpstr>
      <vt:lpstr>Exercise</vt:lpstr>
      <vt:lpstr>Create List Node</vt:lpstr>
      <vt:lpstr>Insert Node at Beginning of List</vt:lpstr>
      <vt:lpstr>Insert Node at Beginning of List</vt:lpstr>
      <vt:lpstr>Function: Insert Node at Beginning of List</vt:lpstr>
      <vt:lpstr>Exercise</vt:lpstr>
      <vt:lpstr>Search Linked List</vt:lpstr>
      <vt:lpstr>Search Linked List</vt:lpstr>
      <vt:lpstr>Deleting Node From Linked List</vt:lpstr>
      <vt:lpstr>Deleting Node From List</vt:lpstr>
      <vt:lpstr>Deleting Node From List</vt:lpstr>
      <vt:lpstr>Deleting Node: Steps 2 &amp; 3 Bypass Deleted Node and Free It</vt:lpstr>
      <vt:lpstr>Deleting Node From Linked List</vt:lpstr>
      <vt:lpstr>Exercise</vt:lpstr>
      <vt:lpstr>Ordered List</vt:lpstr>
      <vt:lpstr>Pointers to Pointers</vt:lpstr>
      <vt:lpstr>Pointers to Pointers: Add to Beginning of List</vt:lpstr>
      <vt:lpstr>Exercise</vt:lpstr>
      <vt:lpstr>Exercise</vt:lpstr>
      <vt:lpstr>Exercise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&amp; Memory Allocation</dc:title>
  <dc:creator>Mary Eberlein</dc:creator>
  <cp:lastModifiedBy>Mary Eberlein</cp:lastModifiedBy>
  <cp:revision>54</cp:revision>
  <dcterms:created xsi:type="dcterms:W3CDTF">2017-09-23T16:23:23Z</dcterms:created>
  <dcterms:modified xsi:type="dcterms:W3CDTF">2017-09-27T00:25:54Z</dcterms:modified>
</cp:coreProperties>
</file>