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4" r:id="rId1"/>
  </p:sldMasterIdLst>
  <p:notesMasterIdLst>
    <p:notesMasterId r:id="rId16"/>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02"/>
    <p:restoredTop sz="88710"/>
  </p:normalViewPr>
  <p:slideViewPr>
    <p:cSldViewPr snapToGrid="0" snapToObjects="1">
      <p:cViewPr varScale="1">
        <p:scale>
          <a:sx n="89" d="100"/>
          <a:sy n="89" d="100"/>
        </p:scale>
        <p:origin x="11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D4C744-CCEF-C941-83B1-D2C3A69CEF5C}" type="datetimeFigureOut">
              <a:t>10/4/17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772F28-1162-E343-B428-9A8AB521224D}" type="slidenum">
              <a:t>‹#›</a:t>
            </a:fld>
            <a:endParaRPr lang="en-US"/>
          </a:p>
        </p:txBody>
      </p:sp>
    </p:spTree>
    <p:extLst>
      <p:ext uri="{BB962C8B-B14F-4D97-AF65-F5344CB8AC3E}">
        <p14:creationId xmlns:p14="http://schemas.microsoft.com/office/powerpoint/2010/main" val="1163560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like</a:t>
            </a:r>
            <a:r>
              <a:rPr lang="en-US" baseline="0" smtClean="0"/>
              <a:t> a stack of physical items, e.g., books, plates, etc. </a:t>
            </a:r>
          </a:p>
          <a:p>
            <a:r>
              <a:rPr lang="en-US" baseline="0" smtClean="0"/>
              <a:t>ADT </a:t>
            </a:r>
            <a:r>
              <a:rPr lang="mr-IN" baseline="0" smtClean="0"/>
              <a:t>–</a:t>
            </a:r>
            <a:r>
              <a:rPr lang="en-US" baseline="0" smtClean="0"/>
              <a:t> data collection described in terms of behavior/operations, not implementation</a:t>
            </a:r>
            <a:endParaRPr lang="en-US"/>
          </a:p>
        </p:txBody>
      </p:sp>
      <p:sp>
        <p:nvSpPr>
          <p:cNvPr id="4" name="Slide Number Placeholder 3"/>
          <p:cNvSpPr>
            <a:spLocks noGrp="1"/>
          </p:cNvSpPr>
          <p:nvPr>
            <p:ph type="sldNum" sz="quarter" idx="10"/>
          </p:nvPr>
        </p:nvSpPr>
        <p:spPr/>
        <p:txBody>
          <a:bodyPr/>
          <a:lstStyle/>
          <a:p>
            <a:fld id="{6C7A8C7C-DB41-AF46-A542-EBE8DF8E5CB3}" type="slidenum">
              <a:rPr lang="en-US" smtClean="0"/>
              <a:t>2</a:t>
            </a:fld>
            <a:endParaRPr lang="en-US"/>
          </a:p>
        </p:txBody>
      </p:sp>
    </p:spTree>
    <p:extLst>
      <p:ext uri="{BB962C8B-B14F-4D97-AF65-F5344CB8AC3E}">
        <p14:creationId xmlns:p14="http://schemas.microsoft.com/office/powerpoint/2010/main" val="973721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We've been building very small programs. We can keep all the details in our head</a:t>
            </a:r>
            <a:r>
              <a:rPr lang="en-US" baseline="0"/>
              <a:t> at once. Real application programs are much larger </a:t>
            </a:r>
            <a:r>
              <a:rPr lang="mr-IN" baseline="0"/>
              <a:t>–</a:t>
            </a:r>
            <a:r>
              <a:rPr lang="en-US" baseline="0"/>
              <a:t> they are too large and complex to hold all the details in our heads at once. They are written by multiple software developers, also. We need techniques for dealing with this complexity. </a:t>
            </a:r>
          </a:p>
          <a:p>
            <a:r>
              <a:rPr lang="en-US" baseline="0"/>
              <a:t>One solution: modular programming: the code is composed of different code modules that are developed separately. A developer can take on a small piece of the system, and design and implement it without having to understand the rest of the program. The code modules are brought together to make a working program. </a:t>
            </a:r>
            <a:endParaRPr lang="en-US"/>
          </a:p>
        </p:txBody>
      </p:sp>
      <p:sp>
        <p:nvSpPr>
          <p:cNvPr id="4" name="Slide Number Placeholder 3"/>
          <p:cNvSpPr>
            <a:spLocks noGrp="1"/>
          </p:cNvSpPr>
          <p:nvPr>
            <p:ph type="sldNum" sz="quarter" idx="10"/>
          </p:nvPr>
        </p:nvSpPr>
        <p:spPr/>
        <p:txBody>
          <a:bodyPr/>
          <a:lstStyle/>
          <a:p>
            <a:fld id="{3D772F28-1162-E343-B428-9A8AB521224D}" type="slidenum">
              <a:t>10</a:t>
            </a:fld>
            <a:endParaRPr lang="en-US"/>
          </a:p>
        </p:txBody>
      </p:sp>
    </p:spTree>
    <p:extLst>
      <p:ext uri="{BB962C8B-B14F-4D97-AF65-F5344CB8AC3E}">
        <p14:creationId xmlns:p14="http://schemas.microsoft.com/office/powerpoint/2010/main" val="1652731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Abstraction</a:t>
            </a:r>
            <a:r>
              <a:rPr lang="en-US" baseline="0"/>
              <a:t> in an IPod: you understand its external behavior (buttons, screen). You don't understand its inner details, and you don't need to, in order to use an iPod. </a:t>
            </a:r>
            <a:endParaRPr lang="en-US"/>
          </a:p>
        </p:txBody>
      </p:sp>
      <p:sp>
        <p:nvSpPr>
          <p:cNvPr id="4" name="Slide Number Placeholder 3"/>
          <p:cNvSpPr>
            <a:spLocks noGrp="1"/>
          </p:cNvSpPr>
          <p:nvPr>
            <p:ph type="sldNum" sz="quarter" idx="10"/>
          </p:nvPr>
        </p:nvSpPr>
        <p:spPr/>
        <p:txBody>
          <a:bodyPr/>
          <a:lstStyle/>
          <a:p>
            <a:fld id="{3D772F28-1162-E343-B428-9A8AB521224D}" type="slidenum">
              <a:t>12</a:t>
            </a:fld>
            <a:endParaRPr lang="en-US"/>
          </a:p>
        </p:txBody>
      </p:sp>
    </p:spTree>
    <p:extLst>
      <p:ext uri="{BB962C8B-B14F-4D97-AF65-F5344CB8AC3E}">
        <p14:creationId xmlns:p14="http://schemas.microsoft.com/office/powerpoint/2010/main" val="623072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accent2">
                    <a:lumMod val="50000"/>
                  </a:schemeClr>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04B74DC-FF57-A141-BD02-9A597CF90B9B}" type="datetimeFigureOut">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5EF9E-AED6-9E4C-88D1-168C6218D065}" type="slidenum">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4B74DC-FF57-A141-BD02-9A597CF90B9B}" type="datetimeFigureOut">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5EF9E-AED6-9E4C-88D1-168C6218D065}" type="slidenum">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4B74DC-FF57-A141-BD02-9A597CF90B9B}" type="datetimeFigureOut">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5EF9E-AED6-9E4C-88D1-168C6218D065}" type="slidenum">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5400" b="1">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4B74DC-FF57-A141-BD02-9A597CF90B9B}" type="datetimeFigureOut">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5EF9E-AED6-9E4C-88D1-168C6218D065}" type="slidenum">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04B74DC-FF57-A141-BD02-9A597CF90B9B}" type="datetimeFigureOut">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5EF9E-AED6-9E4C-88D1-168C6218D065}" type="slidenum">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04B74DC-FF57-A141-BD02-9A597CF90B9B}" type="datetimeFigureOut">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5EF9E-AED6-9E4C-88D1-168C6218D065}" type="slidenum">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04B74DC-FF57-A141-BD02-9A597CF90B9B}" type="datetimeFigureOut">
              <a:t>10/4/17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E5EF9E-AED6-9E4C-88D1-168C6218D065}" type="slidenum">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504B74DC-FF57-A141-BD02-9A597CF90B9B}" type="datetimeFigureOut">
              <a:t>10/4/17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E5EF9E-AED6-9E4C-88D1-168C6218D065}" type="slidenum">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B74DC-FF57-A141-BD02-9A597CF90B9B}" type="datetimeFigureOut">
              <a:t>10/4/17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E5EF9E-AED6-9E4C-88D1-168C6218D065}" type="slidenum">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04B74DC-FF57-A141-BD02-9A597CF90B9B}" type="datetimeFigureOut">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5EF9E-AED6-9E4C-88D1-168C6218D065}" type="slidenum">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04B74DC-FF57-A141-BD02-9A597CF90B9B}" type="datetimeFigureOut">
              <a:t>10/4/17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BE5EF9E-AED6-9E4C-88D1-168C6218D065}" type="slidenum">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4B74DC-FF57-A141-BD02-9A597CF90B9B}" type="datetimeFigureOut">
              <a:t>10/4/17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5EF9E-AED6-9E4C-88D1-168C6218D065}" type="slidenum">
              <a:t>‹#›</a:t>
            </a:fld>
            <a:endParaRPr lang="en-US"/>
          </a:p>
        </p:txBody>
      </p:sp>
    </p:spTree>
    <p:extLst>
      <p:ext uri="{BB962C8B-B14F-4D97-AF65-F5344CB8AC3E}">
        <p14:creationId xmlns:p14="http://schemas.microsoft.com/office/powerpoint/2010/main" val="1849966236"/>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lnSpc>
          <a:spcPct val="90000"/>
        </a:lnSpc>
        <a:spcBef>
          <a:spcPct val="0"/>
        </a:spcBef>
        <a:buNone/>
        <a:defRPr sz="5400" b="1" kern="1200">
          <a:solidFill>
            <a:schemeClr val="accent2">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Stack ADT &amp; Modularity</a:t>
            </a:r>
          </a:p>
        </p:txBody>
      </p:sp>
      <p:sp>
        <p:nvSpPr>
          <p:cNvPr id="3" name="Subtitle 2"/>
          <p:cNvSpPr>
            <a:spLocks noGrp="1"/>
          </p:cNvSpPr>
          <p:nvPr>
            <p:ph type="subTitle" idx="1"/>
          </p:nvPr>
        </p:nvSpPr>
        <p:spPr/>
        <p:txBody>
          <a:bodyPr>
            <a:normAutofit lnSpcReduction="10000"/>
          </a:bodyPr>
          <a:lstStyle/>
          <a:p>
            <a:pPr algn="l"/>
            <a:r>
              <a:rPr lang="en-US" b="1">
                <a:solidFill>
                  <a:schemeClr val="accent6">
                    <a:lumMod val="50000"/>
                  </a:schemeClr>
                </a:solidFill>
              </a:rPr>
              <a:t>2 implementations of the Stack abstract data type:</a:t>
            </a:r>
          </a:p>
          <a:p>
            <a:pPr lvl="1" algn="l"/>
            <a:r>
              <a:rPr lang="en-US" sz="2400" b="1">
                <a:solidFill>
                  <a:schemeClr val="accent6">
                    <a:lumMod val="50000"/>
                  </a:schemeClr>
                </a:solidFill>
              </a:rPr>
              <a:t>Array</a:t>
            </a:r>
          </a:p>
          <a:p>
            <a:pPr lvl="1" algn="l"/>
            <a:r>
              <a:rPr lang="en-US" sz="2400" b="1">
                <a:solidFill>
                  <a:schemeClr val="accent6">
                    <a:lumMod val="50000"/>
                  </a:schemeClr>
                </a:solidFill>
              </a:rPr>
              <a:t>Linked List</a:t>
            </a:r>
          </a:p>
          <a:p>
            <a:pPr algn="l"/>
            <a:r>
              <a:rPr lang="en-US" b="1">
                <a:solidFill>
                  <a:schemeClr val="accent6">
                    <a:lumMod val="50000"/>
                  </a:schemeClr>
                </a:solidFill>
              </a:rPr>
              <a:t>Program design: modularity, abstraction and information hiding</a:t>
            </a:r>
          </a:p>
        </p:txBody>
      </p:sp>
    </p:spTree>
    <p:extLst>
      <p:ext uri="{BB962C8B-B14F-4D97-AF65-F5344CB8AC3E}">
        <p14:creationId xmlns:p14="http://schemas.microsoft.com/office/powerpoint/2010/main" val="647816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351"/>
            <a:ext cx="10515600" cy="1198607"/>
          </a:xfrm>
        </p:spPr>
        <p:txBody>
          <a:bodyPr/>
          <a:lstStyle/>
          <a:p>
            <a:r>
              <a:rPr lang="en-US"/>
              <a:t>Introduction</a:t>
            </a:r>
          </a:p>
        </p:txBody>
      </p:sp>
      <p:sp>
        <p:nvSpPr>
          <p:cNvPr id="3" name="Content Placeholder 2"/>
          <p:cNvSpPr>
            <a:spLocks noGrp="1"/>
          </p:cNvSpPr>
          <p:nvPr>
            <p:ph idx="1"/>
          </p:nvPr>
        </p:nvSpPr>
        <p:spPr>
          <a:xfrm>
            <a:off x="838200" y="1544595"/>
            <a:ext cx="10515600" cy="4632368"/>
          </a:xfrm>
        </p:spPr>
        <p:txBody>
          <a:bodyPr>
            <a:normAutofit lnSpcReduction="10000"/>
          </a:bodyPr>
          <a:lstStyle/>
          <a:p>
            <a:r>
              <a:rPr lang="en-US" altLang="en-US"/>
              <a:t>Most full-featured programs are at least 100,000 lines long.</a:t>
            </a:r>
          </a:p>
          <a:p>
            <a:r>
              <a:rPr lang="en-US" altLang="en-US"/>
              <a:t>Although C wasn’t designed for writing large programs, many large programs have been written in C.</a:t>
            </a:r>
          </a:p>
          <a:p>
            <a:r>
              <a:rPr lang="en-US" altLang="en-US"/>
              <a:t>Writing large programs is quite different from writing small ones.</a:t>
            </a:r>
          </a:p>
          <a:p>
            <a:r>
              <a:rPr lang="en-US" altLang="en-US"/>
              <a:t>Issues that are important when writing large programs:</a:t>
            </a:r>
          </a:p>
          <a:p>
            <a:pPr lvl="1"/>
            <a:r>
              <a:rPr lang="en-US" altLang="en-US"/>
              <a:t>Style</a:t>
            </a:r>
          </a:p>
          <a:p>
            <a:pPr lvl="1"/>
            <a:r>
              <a:rPr lang="en-US" altLang="en-US"/>
              <a:t>Documentation</a:t>
            </a:r>
          </a:p>
          <a:p>
            <a:pPr lvl="1"/>
            <a:r>
              <a:rPr lang="en-US" altLang="en-US"/>
              <a:t>Maintenance</a:t>
            </a:r>
          </a:p>
          <a:p>
            <a:pPr lvl="1"/>
            <a:r>
              <a:rPr lang="en-US" altLang="en-US"/>
              <a:t>Design</a:t>
            </a:r>
          </a:p>
          <a:p>
            <a:r>
              <a:rPr lang="en-US" altLang="en-US"/>
              <a:t>Your program design should make programs readable and maintainable.</a:t>
            </a:r>
          </a:p>
        </p:txBody>
      </p:sp>
    </p:spTree>
    <p:extLst>
      <p:ext uri="{BB962C8B-B14F-4D97-AF65-F5344CB8AC3E}">
        <p14:creationId xmlns:p14="http://schemas.microsoft.com/office/powerpoint/2010/main" val="22657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Modules</a:t>
            </a:r>
          </a:p>
        </p:txBody>
      </p:sp>
      <p:sp>
        <p:nvSpPr>
          <p:cNvPr id="3" name="Content Placeholder 2"/>
          <p:cNvSpPr>
            <a:spLocks noGrp="1"/>
          </p:cNvSpPr>
          <p:nvPr>
            <p:ph idx="1"/>
          </p:nvPr>
        </p:nvSpPr>
        <p:spPr>
          <a:xfrm>
            <a:off x="432486" y="1690688"/>
            <a:ext cx="10921314" cy="4486275"/>
          </a:xfrm>
        </p:spPr>
        <p:txBody>
          <a:bodyPr/>
          <a:lstStyle/>
          <a:p>
            <a:r>
              <a:rPr lang="en-US"/>
              <a:t>Can view a program as a number of independent modules</a:t>
            </a:r>
          </a:p>
          <a:p>
            <a:r>
              <a:rPr lang="en-US"/>
              <a:t>Module: collection of services (functions) </a:t>
            </a:r>
            <a:r>
              <a:rPr lang="mr-IN"/>
              <a:t>–</a:t>
            </a:r>
            <a:r>
              <a:rPr lang="en-US"/>
              <a:t> some are made available to other parts of the program</a:t>
            </a:r>
          </a:p>
          <a:p>
            <a:r>
              <a:rPr lang="en-US"/>
              <a:t>Each module has:</a:t>
            </a:r>
          </a:p>
          <a:p>
            <a:pPr lvl="1"/>
            <a:r>
              <a:rPr lang="en-US" b="1"/>
              <a:t>interface</a:t>
            </a:r>
            <a:r>
              <a:rPr lang="en-US"/>
              <a:t>: describes available services</a:t>
            </a:r>
          </a:p>
          <a:p>
            <a:pPr lvl="2"/>
            <a:r>
              <a:rPr lang="en-US" sz="2400"/>
              <a:t>header file containing prototypes, made available to clients</a:t>
            </a:r>
          </a:p>
          <a:p>
            <a:pPr lvl="1"/>
            <a:r>
              <a:rPr lang="en-US" b="1"/>
              <a:t>implementation</a:t>
            </a:r>
            <a:r>
              <a:rPr lang="en-US"/>
              <a:t>: source code file </a:t>
            </a:r>
            <a:r>
              <a:rPr lang="mr-IN"/>
              <a:t>–</a:t>
            </a:r>
            <a:r>
              <a:rPr lang="en-US"/>
              <a:t> contains implementation of module's functions</a:t>
            </a:r>
          </a:p>
        </p:txBody>
      </p:sp>
    </p:spTree>
    <p:extLst>
      <p:ext uri="{BB962C8B-B14F-4D97-AF65-F5344CB8AC3E}">
        <p14:creationId xmlns:p14="http://schemas.microsoft.com/office/powerpoint/2010/main" val="661962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Modules in C</a:t>
            </a:r>
          </a:p>
        </p:txBody>
      </p:sp>
      <p:sp>
        <p:nvSpPr>
          <p:cNvPr id="3" name="Content Placeholder 2"/>
          <p:cNvSpPr>
            <a:spLocks noGrp="1"/>
          </p:cNvSpPr>
          <p:nvPr>
            <p:ph idx="1"/>
          </p:nvPr>
        </p:nvSpPr>
        <p:spPr/>
        <p:txBody>
          <a:bodyPr/>
          <a:lstStyle/>
          <a:p>
            <a:r>
              <a:rPr lang="en-US"/>
              <a:t>The C library is a collection of modules</a:t>
            </a:r>
          </a:p>
          <a:p>
            <a:r>
              <a:rPr lang="en-US"/>
              <a:t>Each header in the library serves as interface to a module:</a:t>
            </a:r>
          </a:p>
          <a:p>
            <a:pPr lvl="1"/>
            <a:r>
              <a:rPr lang="en-US"/>
              <a:t>&lt;</a:t>
            </a:r>
            <a:r>
              <a:rPr lang="en-US">
                <a:latin typeface="Courier New" charset="0"/>
                <a:ea typeface="Courier New" charset="0"/>
                <a:cs typeface="Courier New" charset="0"/>
              </a:rPr>
              <a:t>stdio.h</a:t>
            </a:r>
            <a:r>
              <a:rPr lang="en-US"/>
              <a:t>&gt;: interface to module containing I/O functions</a:t>
            </a:r>
          </a:p>
          <a:p>
            <a:pPr lvl="1"/>
            <a:r>
              <a:rPr lang="en-US"/>
              <a:t>&lt;</a:t>
            </a:r>
            <a:r>
              <a:rPr lang="en-US">
                <a:latin typeface="Courier New" charset="0"/>
                <a:ea typeface="Courier New" charset="0"/>
                <a:cs typeface="Courier New" charset="0"/>
              </a:rPr>
              <a:t>string.h</a:t>
            </a:r>
            <a:r>
              <a:rPr lang="en-US"/>
              <a:t>&gt;: interface to module containing string-handling functions</a:t>
            </a:r>
          </a:p>
          <a:p>
            <a:r>
              <a:rPr lang="en-US"/>
              <a:t>Advantages of dividing program into modules:</a:t>
            </a:r>
          </a:p>
          <a:p>
            <a:pPr lvl="1"/>
            <a:r>
              <a:rPr lang="en-US" b="1"/>
              <a:t>abstraction</a:t>
            </a:r>
            <a:r>
              <a:rPr lang="en-US"/>
              <a:t> </a:t>
            </a:r>
            <a:r>
              <a:rPr lang="mr-IN"/>
              <a:t>–</a:t>
            </a:r>
            <a:r>
              <a:rPr lang="en-US"/>
              <a:t> a distancing between ideas and details. We can use modules without knowing how they work. </a:t>
            </a:r>
          </a:p>
          <a:p>
            <a:pPr lvl="1"/>
            <a:r>
              <a:rPr lang="en-US" b="1"/>
              <a:t>reusability</a:t>
            </a:r>
            <a:r>
              <a:rPr lang="en-US"/>
              <a:t> </a:t>
            </a:r>
            <a:r>
              <a:rPr lang="mr-IN"/>
              <a:t>–</a:t>
            </a:r>
            <a:r>
              <a:rPr lang="en-US"/>
              <a:t> a module can be reused in other programs.</a:t>
            </a:r>
          </a:p>
          <a:p>
            <a:pPr lvl="1"/>
            <a:r>
              <a:rPr lang="en-US" b="1"/>
              <a:t>maintainability</a:t>
            </a:r>
            <a:r>
              <a:rPr lang="en-US"/>
              <a:t> </a:t>
            </a:r>
            <a:r>
              <a:rPr lang="mr-IN"/>
              <a:t>–</a:t>
            </a:r>
            <a:r>
              <a:rPr lang="en-US"/>
              <a:t> a bug is contained to a single module, making it easier to find and fix.</a:t>
            </a:r>
          </a:p>
        </p:txBody>
      </p:sp>
    </p:spTree>
    <p:extLst>
      <p:ext uri="{BB962C8B-B14F-4D97-AF65-F5344CB8AC3E}">
        <p14:creationId xmlns:p14="http://schemas.microsoft.com/office/powerpoint/2010/main" val="426786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281"/>
            <a:ext cx="10515600" cy="1087395"/>
          </a:xfrm>
        </p:spPr>
        <p:txBody>
          <a:bodyPr/>
          <a:lstStyle/>
          <a:p>
            <a:r>
              <a:rPr lang="en-US"/>
              <a:t>Modular Design</a:t>
            </a:r>
          </a:p>
        </p:txBody>
      </p:sp>
      <p:sp>
        <p:nvSpPr>
          <p:cNvPr id="3" name="Content Placeholder 2"/>
          <p:cNvSpPr>
            <a:spLocks noGrp="1"/>
          </p:cNvSpPr>
          <p:nvPr>
            <p:ph idx="1"/>
          </p:nvPr>
        </p:nvSpPr>
        <p:spPr>
          <a:xfrm>
            <a:off x="838200" y="1519881"/>
            <a:ext cx="10515600" cy="5066270"/>
          </a:xfrm>
        </p:spPr>
        <p:txBody>
          <a:bodyPr>
            <a:normAutofit fontScale="92500" lnSpcReduction="10000"/>
          </a:bodyPr>
          <a:lstStyle/>
          <a:p>
            <a:r>
              <a:rPr lang="en-US"/>
              <a:t>Decisions to consider during modular design:</a:t>
            </a:r>
          </a:p>
          <a:p>
            <a:pPr lvl="1"/>
            <a:r>
              <a:rPr lang="en-US"/>
              <a:t>What should the program's modules be?</a:t>
            </a:r>
          </a:p>
          <a:p>
            <a:pPr lvl="1"/>
            <a:r>
              <a:rPr lang="en-US"/>
              <a:t>Which services should each module provide?</a:t>
            </a:r>
          </a:p>
          <a:p>
            <a:pPr lvl="1"/>
            <a:r>
              <a:rPr lang="en-US"/>
              <a:t>How should the modules be interrelated? </a:t>
            </a:r>
          </a:p>
          <a:p>
            <a:r>
              <a:rPr lang="en-US"/>
              <a:t>Want modules to have two properties:</a:t>
            </a:r>
          </a:p>
          <a:p>
            <a:pPr lvl="1"/>
            <a:r>
              <a:rPr lang="en-US" b="1"/>
              <a:t>high cohesion: </a:t>
            </a:r>
            <a:r>
              <a:rPr lang="en-US"/>
              <a:t>a module has a well-defined purpose. All elements of module are closely related to each other.</a:t>
            </a:r>
          </a:p>
          <a:p>
            <a:pPr lvl="1"/>
            <a:r>
              <a:rPr lang="en-US" b="1"/>
              <a:t>low coupling: </a:t>
            </a:r>
            <a:r>
              <a:rPr lang="en-US"/>
              <a:t>modules should be as independent of each other as possible.</a:t>
            </a:r>
          </a:p>
          <a:p>
            <a:pPr lvl="2"/>
            <a:r>
              <a:rPr lang="en-US"/>
              <a:t>loosely coupled modules make it easier to modify the program</a:t>
            </a:r>
          </a:p>
          <a:p>
            <a:r>
              <a:rPr lang="en-US" u="sng"/>
              <a:t>Types of Modules</a:t>
            </a:r>
            <a:r>
              <a:rPr lang="en-US"/>
              <a:t>:</a:t>
            </a:r>
          </a:p>
          <a:p>
            <a:pPr lvl="1"/>
            <a:r>
              <a:rPr lang="en-US"/>
              <a:t>libraries: collection of related functions. E.g., &lt;string.h&gt;</a:t>
            </a:r>
          </a:p>
          <a:p>
            <a:pPr lvl="1"/>
            <a:r>
              <a:rPr lang="en-US"/>
              <a:t>abstract data types: a type whose representation is hidden</a:t>
            </a:r>
          </a:p>
          <a:p>
            <a:pPr lvl="1"/>
            <a:r>
              <a:rPr lang="en-US"/>
              <a:t>data pool: a collection of related variables and constants</a:t>
            </a:r>
          </a:p>
          <a:p>
            <a:pPr lvl="2"/>
            <a:r>
              <a:rPr lang="en-US"/>
              <a:t>Often just a header file in C. E.g., &lt;float.h&gt;, &lt;limits.h&gt;</a:t>
            </a:r>
          </a:p>
        </p:txBody>
      </p:sp>
    </p:spTree>
    <p:extLst>
      <p:ext uri="{BB962C8B-B14F-4D97-AF65-F5344CB8AC3E}">
        <p14:creationId xmlns:p14="http://schemas.microsoft.com/office/powerpoint/2010/main" val="1104567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Information Hiding</a:t>
            </a:r>
          </a:p>
        </p:txBody>
      </p:sp>
      <p:sp>
        <p:nvSpPr>
          <p:cNvPr id="3" name="Content Placeholder 2"/>
          <p:cNvSpPr>
            <a:spLocks noGrp="1"/>
          </p:cNvSpPr>
          <p:nvPr>
            <p:ph idx="1"/>
          </p:nvPr>
        </p:nvSpPr>
        <p:spPr>
          <a:xfrm>
            <a:off x="568411" y="1825625"/>
            <a:ext cx="10785389" cy="4686386"/>
          </a:xfrm>
        </p:spPr>
        <p:txBody>
          <a:bodyPr>
            <a:normAutofit/>
          </a:bodyPr>
          <a:lstStyle/>
          <a:p>
            <a:r>
              <a:rPr lang="en-US"/>
              <a:t>A well-designed module often keeps some information secret from clients</a:t>
            </a:r>
          </a:p>
          <a:p>
            <a:r>
              <a:rPr lang="en-US"/>
              <a:t>Clients of our Stack module don't need to know how the Stack is implemented (array, linked list, etc.)</a:t>
            </a:r>
          </a:p>
          <a:p>
            <a:r>
              <a:rPr lang="en-US" b="1"/>
              <a:t>Information hiding</a:t>
            </a:r>
            <a:r>
              <a:rPr lang="en-US"/>
              <a:t>: concealing information from clients of a module</a:t>
            </a:r>
          </a:p>
          <a:p>
            <a:r>
              <a:rPr lang="en-US"/>
              <a:t>Advantages:</a:t>
            </a:r>
          </a:p>
          <a:p>
            <a:pPr lvl="1"/>
            <a:r>
              <a:rPr lang="en-US"/>
              <a:t>Security: Clients don't know how a module's data is stored so they can't corrupt it. We control the client's access to data through the operations we provide.</a:t>
            </a:r>
          </a:p>
          <a:p>
            <a:pPr lvl="1"/>
            <a:r>
              <a:rPr lang="en-US"/>
              <a:t>Flexibility: Changing the implementation is easy because the client isn't dependent on a particular implementation.</a:t>
            </a:r>
          </a:p>
        </p:txBody>
      </p:sp>
    </p:spTree>
    <p:extLst>
      <p:ext uri="{BB962C8B-B14F-4D97-AF65-F5344CB8AC3E}">
        <p14:creationId xmlns:p14="http://schemas.microsoft.com/office/powerpoint/2010/main" val="1356614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12" y="88290"/>
            <a:ext cx="10515600" cy="809528"/>
          </a:xfrm>
        </p:spPr>
        <p:txBody>
          <a:bodyPr>
            <a:normAutofit fontScale="90000"/>
          </a:bodyPr>
          <a:lstStyle/>
          <a:p>
            <a:pPr algn="ctr"/>
            <a:r>
              <a:rPr lang="en-US" b="1" smtClean="0">
                <a:solidFill>
                  <a:schemeClr val="accent6">
                    <a:lumMod val="50000"/>
                  </a:schemeClr>
                </a:solidFill>
              </a:rPr>
              <a:t>What is a Stack?</a:t>
            </a:r>
            <a:endParaRPr lang="en-US" b="1">
              <a:solidFill>
                <a:schemeClr val="accent6">
                  <a:lumMod val="50000"/>
                </a:schemeClr>
              </a:solidFill>
            </a:endParaRPr>
          </a:p>
        </p:txBody>
      </p:sp>
      <p:sp>
        <p:nvSpPr>
          <p:cNvPr id="3" name="Content Placeholder 2"/>
          <p:cNvSpPr>
            <a:spLocks noGrp="1"/>
          </p:cNvSpPr>
          <p:nvPr>
            <p:ph idx="1"/>
          </p:nvPr>
        </p:nvSpPr>
        <p:spPr>
          <a:xfrm>
            <a:off x="0" y="960895"/>
            <a:ext cx="9717437" cy="5371051"/>
          </a:xfrm>
        </p:spPr>
        <p:txBody>
          <a:bodyPr/>
          <a:lstStyle/>
          <a:p>
            <a:r>
              <a:rPr lang="en-US" b="1" smtClean="0"/>
              <a:t>stack:</a:t>
            </a:r>
            <a:r>
              <a:rPr lang="en-US" smtClean="0"/>
              <a:t> abstract data type that represents a collection of elements</a:t>
            </a:r>
          </a:p>
          <a:p>
            <a:pPr lvl="1"/>
            <a:r>
              <a:rPr lang="en-US" smtClean="0"/>
              <a:t>access only allowed at one point of the structure, typically called the top of the stack</a:t>
            </a:r>
          </a:p>
          <a:p>
            <a:pPr lvl="1"/>
            <a:r>
              <a:rPr lang="en-US"/>
              <a:t>access to the most recently added item only</a:t>
            </a:r>
            <a:endParaRPr lang="en-US" smtClean="0"/>
          </a:p>
          <a:p>
            <a:pPr lvl="1"/>
            <a:r>
              <a:rPr lang="en-US" smtClean="0"/>
              <a:t>like a stack of plates in a cafeteria </a:t>
            </a:r>
            <a:r>
              <a:rPr lang="mr-IN" smtClean="0"/>
              <a:t>–</a:t>
            </a:r>
            <a:r>
              <a:rPr lang="en-US" smtClean="0"/>
              <a:t> last in, first out (LIFO)</a:t>
            </a:r>
            <a:endParaRPr lang="en-US"/>
          </a:p>
          <a:p>
            <a:pPr lvl="2"/>
            <a:r>
              <a:rPr lang="en-US" smtClean="0"/>
              <a:t>new elements/plates placed on top</a:t>
            </a:r>
          </a:p>
          <a:p>
            <a:pPr lvl="2"/>
            <a:r>
              <a:rPr lang="en-US" smtClean="0"/>
              <a:t>the top plate/element is always the first to be removed</a:t>
            </a:r>
          </a:p>
          <a:p>
            <a:r>
              <a:rPr lang="en-US" smtClean="0"/>
              <a:t>Fundamental operations</a:t>
            </a:r>
          </a:p>
          <a:p>
            <a:pPr lvl="1"/>
            <a:r>
              <a:rPr lang="en-US" smtClean="0"/>
              <a:t>push: add item to stack</a:t>
            </a:r>
          </a:p>
          <a:p>
            <a:pPr lvl="1"/>
            <a:r>
              <a:rPr lang="en-US" smtClean="0"/>
              <a:t>pop: remove top item from stack</a:t>
            </a:r>
          </a:p>
          <a:p>
            <a:pPr lvl="1"/>
            <a:r>
              <a:rPr lang="en-US"/>
              <a:t>top: get top item without removing it</a:t>
            </a:r>
          </a:p>
          <a:p>
            <a:pPr lvl="1"/>
            <a:r>
              <a:rPr lang="en-US"/>
              <a:t>isEmpty</a:t>
            </a:r>
          </a:p>
        </p:txBody>
      </p:sp>
      <p:pic>
        <p:nvPicPr>
          <p:cNvPr id="4" name="Picture 3"/>
          <p:cNvPicPr>
            <a:picLocks noChangeAspect="1"/>
          </p:cNvPicPr>
          <p:nvPr/>
        </p:nvPicPr>
        <p:blipFill>
          <a:blip r:embed="rId3"/>
          <a:stretch>
            <a:fillRect/>
          </a:stretch>
        </p:blipFill>
        <p:spPr>
          <a:xfrm>
            <a:off x="7046686" y="3238500"/>
            <a:ext cx="4967514" cy="3477260"/>
          </a:xfrm>
          <a:prstGeom prst="rect">
            <a:avLst/>
          </a:prstGeom>
        </p:spPr>
      </p:pic>
      <p:sp>
        <p:nvSpPr>
          <p:cNvPr id="5" name="TextBox 4"/>
          <p:cNvSpPr txBox="1"/>
          <p:nvPr/>
        </p:nvSpPr>
        <p:spPr>
          <a:xfrm>
            <a:off x="7366000" y="6616700"/>
            <a:ext cx="4089400" cy="266700"/>
          </a:xfrm>
          <a:prstGeom prst="rect">
            <a:avLst/>
          </a:prstGeom>
          <a:noFill/>
        </p:spPr>
        <p:txBody>
          <a:bodyPr wrap="square" rtlCol="0">
            <a:spAutoFit/>
          </a:bodyPr>
          <a:lstStyle/>
          <a:p>
            <a:r>
              <a:rPr lang="en-US" sz="1100" smtClean="0"/>
              <a:t>https://en.wikipedia.org/wiki/Stack_(abstract_data_type)</a:t>
            </a:r>
            <a:endParaRPr lang="en-US" sz="1100"/>
          </a:p>
        </p:txBody>
      </p:sp>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0908" y="30559"/>
            <a:ext cx="2211092" cy="2868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0143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 Data Type (ADT)</a:t>
            </a:r>
          </a:p>
        </p:txBody>
      </p:sp>
      <p:sp>
        <p:nvSpPr>
          <p:cNvPr id="3" name="Content Placeholder 2"/>
          <p:cNvSpPr>
            <a:spLocks noGrp="1"/>
          </p:cNvSpPr>
          <p:nvPr>
            <p:ph idx="1"/>
          </p:nvPr>
        </p:nvSpPr>
        <p:spPr>
          <a:xfrm>
            <a:off x="308919" y="1690688"/>
            <a:ext cx="11701849" cy="4685398"/>
          </a:xfrm>
        </p:spPr>
        <p:txBody>
          <a:bodyPr/>
          <a:lstStyle/>
          <a:p>
            <a:r>
              <a:rPr lang="en-US"/>
              <a:t>Type with public interface &amp; hidden implementation</a:t>
            </a:r>
          </a:p>
          <a:p>
            <a:pPr lvl="1"/>
            <a:r>
              <a:rPr lang="en-US"/>
              <a:t>User only knows the available operations</a:t>
            </a:r>
          </a:p>
          <a:p>
            <a:pPr lvl="1"/>
            <a:r>
              <a:rPr lang="en-US"/>
              <a:t>In C: public interface contains function prototypes in a header file</a:t>
            </a:r>
          </a:p>
          <a:p>
            <a:pPr lvl="1"/>
            <a:r>
              <a:rPr lang="en-US"/>
              <a:t>Implementation in separate .c file: function definitions</a:t>
            </a:r>
          </a:p>
          <a:p>
            <a:r>
              <a:rPr lang="en-US"/>
              <a:t>Client code can use type to declare variables &amp; use provided operations</a:t>
            </a:r>
          </a:p>
          <a:p>
            <a:pPr lvl="1"/>
            <a:r>
              <a:rPr lang="en-US"/>
              <a:t>Implementation of ADT can change with no impact on client or change in interface</a:t>
            </a:r>
          </a:p>
        </p:txBody>
      </p:sp>
    </p:spTree>
    <p:extLst>
      <p:ext uri="{BB962C8B-B14F-4D97-AF65-F5344CB8AC3E}">
        <p14:creationId xmlns:p14="http://schemas.microsoft.com/office/powerpoint/2010/main" val="429861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639"/>
            <a:ext cx="10515600" cy="1210962"/>
          </a:xfrm>
        </p:spPr>
        <p:txBody>
          <a:bodyPr/>
          <a:lstStyle/>
          <a:p>
            <a:r>
              <a:rPr lang="en-US"/>
              <a:t>Stack ADT</a:t>
            </a:r>
          </a:p>
        </p:txBody>
      </p:sp>
      <p:sp>
        <p:nvSpPr>
          <p:cNvPr id="3" name="Content Placeholder 2"/>
          <p:cNvSpPr>
            <a:spLocks noGrp="1"/>
          </p:cNvSpPr>
          <p:nvPr>
            <p:ph idx="1"/>
          </p:nvPr>
        </p:nvSpPr>
        <p:spPr>
          <a:xfrm>
            <a:off x="123568" y="1504349"/>
            <a:ext cx="12068432" cy="4723455"/>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a:t>Stack.h:</a:t>
            </a:r>
          </a:p>
          <a:p>
            <a:pPr marL="0" marR="0" lvl="0" indent="0" defTabSz="914400" eaLnBrk="1" fontAlgn="auto" latinLnBrk="0" hangingPunct="1">
              <a:lnSpc>
                <a:spcPct val="100000"/>
              </a:lnSpc>
              <a:spcBef>
                <a:spcPts val="0"/>
              </a:spcBef>
              <a:spcAft>
                <a:spcPts val="0"/>
              </a:spcAft>
              <a:buClrTx/>
              <a:buSzTx/>
              <a:buFontTx/>
              <a:buNone/>
              <a:tabLst/>
              <a:defRPr/>
            </a:pPr>
            <a:endParaRPr lang="en-US" b="1"/>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#include&lt;stdbool.h&gt;</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typedef struct stackType *Stack; </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Stack create();   		// create new empty stack</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void destroy(Stack s); 		// remove stack and all its elements</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bool isEmpty(Stack s); 	// return true if stack is empty, false otherwise</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bool isFull(Stack s); 	// return true if stack is full, false otherwise</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void push(Stack s, int n);  	// add n to top of stack</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int pop(Stack s);			// remove and return top stack element</a:t>
            </a:r>
          </a:p>
        </p:txBody>
      </p:sp>
    </p:spTree>
    <p:extLst>
      <p:ext uri="{BB962C8B-B14F-4D97-AF65-F5344CB8AC3E}">
        <p14:creationId xmlns:p14="http://schemas.microsoft.com/office/powerpoint/2010/main" val="821572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855"/>
            <a:ext cx="10515600" cy="1000896"/>
          </a:xfrm>
        </p:spPr>
        <p:txBody>
          <a:bodyPr/>
          <a:lstStyle/>
          <a:p>
            <a:r>
              <a:rPr lang="en-US"/>
              <a:t>Stack ADT</a:t>
            </a:r>
          </a:p>
        </p:txBody>
      </p:sp>
      <p:sp>
        <p:nvSpPr>
          <p:cNvPr id="3" name="Content Placeholder 2"/>
          <p:cNvSpPr>
            <a:spLocks noGrp="1"/>
          </p:cNvSpPr>
          <p:nvPr>
            <p:ph idx="1"/>
          </p:nvPr>
        </p:nvSpPr>
        <p:spPr>
          <a:xfrm>
            <a:off x="135924" y="1297458"/>
            <a:ext cx="12056075" cy="5301049"/>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t>Client code, stackEx.c:</a:t>
            </a:r>
          </a:p>
          <a:p>
            <a:pPr marL="0" marR="0" lvl="0" indent="0" defTabSz="914400" eaLnBrk="1" fontAlgn="auto" latinLnBrk="0" hangingPunct="1">
              <a:lnSpc>
                <a:spcPct val="100000"/>
              </a:lnSpc>
              <a:spcBef>
                <a:spcPts val="0"/>
              </a:spcBef>
              <a:spcAft>
                <a:spcPts val="0"/>
              </a:spcAft>
              <a:buClrTx/>
              <a:buSzTx/>
              <a:buFontTx/>
              <a:buNone/>
              <a:tabLst/>
              <a:defRPr/>
            </a:pPr>
            <a:r>
              <a:rPr lang="en-US" sz="2400">
                <a:latin typeface="Courier New" charset="0"/>
                <a:ea typeface="Courier New" charset="0"/>
                <a:cs typeface="Courier New" charset="0"/>
              </a:rPr>
              <a:t>#include&lt;stdio.h&gt;</a:t>
            </a:r>
          </a:p>
          <a:p>
            <a:pPr marL="0" marR="0" lvl="0" indent="0" defTabSz="914400" eaLnBrk="1" fontAlgn="auto" latinLnBrk="0" hangingPunct="1">
              <a:lnSpc>
                <a:spcPct val="100000"/>
              </a:lnSpc>
              <a:spcBef>
                <a:spcPts val="0"/>
              </a:spcBef>
              <a:spcAft>
                <a:spcPts val="0"/>
              </a:spcAft>
              <a:buClrTx/>
              <a:buSzTx/>
              <a:buFontTx/>
              <a:buNone/>
              <a:tabLst/>
              <a:defRPr/>
            </a:pPr>
            <a:r>
              <a:rPr lang="en-US" sz="2400">
                <a:latin typeface="Courier New" charset="0"/>
                <a:ea typeface="Courier New" charset="0"/>
                <a:cs typeface="Courier New" charset="0"/>
              </a:rPr>
              <a:t>#include "Stack.h"</a:t>
            </a:r>
          </a:p>
          <a:p>
            <a:pPr marL="0" marR="0" lvl="0" indent="0" defTabSz="914400" eaLnBrk="1" fontAlgn="auto" latinLnBrk="0" hangingPunct="1">
              <a:lnSpc>
                <a:spcPct val="100000"/>
              </a:lnSpc>
              <a:spcBef>
                <a:spcPts val="0"/>
              </a:spcBef>
              <a:spcAft>
                <a:spcPts val="0"/>
              </a:spcAft>
              <a:buClrTx/>
              <a:buSzTx/>
              <a:buFontTx/>
              <a:buNone/>
              <a:tabLst/>
              <a:defRPr/>
            </a:pPr>
            <a:r>
              <a:rPr lang="en-US" sz="2400">
                <a:latin typeface="Courier New" charset="0"/>
                <a:ea typeface="Courier New" charset="0"/>
                <a:cs typeface="Courier New" charset="0"/>
              </a:rPr>
              <a:t>int main() {</a:t>
            </a:r>
          </a:p>
          <a:p>
            <a:pPr marL="0" marR="0" lvl="0" indent="0" defTabSz="914400" eaLnBrk="1" fontAlgn="auto" latinLnBrk="0" hangingPunct="1">
              <a:lnSpc>
                <a:spcPct val="100000"/>
              </a:lnSpc>
              <a:spcBef>
                <a:spcPts val="0"/>
              </a:spcBef>
              <a:spcAft>
                <a:spcPts val="0"/>
              </a:spcAft>
              <a:buClrTx/>
              <a:buSzTx/>
              <a:buFontTx/>
              <a:buNone/>
              <a:tabLst/>
              <a:defRPr/>
            </a:pPr>
            <a:r>
              <a:rPr lang="en-US" sz="2400">
                <a:latin typeface="Courier New" charset="0"/>
                <a:ea typeface="Courier New" charset="0"/>
                <a:cs typeface="Courier New" charset="0"/>
              </a:rPr>
              <a:t>   Stack s1, s2;</a:t>
            </a:r>
          </a:p>
          <a:p>
            <a:pPr marL="0" marR="0" lvl="0" indent="0" defTabSz="914400" eaLnBrk="1" fontAlgn="auto" latinLnBrk="0" hangingPunct="1">
              <a:lnSpc>
                <a:spcPct val="100000"/>
              </a:lnSpc>
              <a:spcBef>
                <a:spcPts val="0"/>
              </a:spcBef>
              <a:spcAft>
                <a:spcPts val="0"/>
              </a:spcAft>
              <a:buClrTx/>
              <a:buSzTx/>
              <a:buFontTx/>
              <a:buNone/>
              <a:tabLst/>
              <a:defRPr/>
            </a:pPr>
            <a:r>
              <a:rPr lang="en-US" sz="2400">
                <a:latin typeface="Courier New" charset="0"/>
                <a:ea typeface="Courier New" charset="0"/>
                <a:cs typeface="Courier New" charset="0"/>
              </a:rPr>
              <a:t>   int n;</a:t>
            </a:r>
          </a:p>
          <a:p>
            <a:pPr marL="0" marR="0" lvl="0" indent="0" defTabSz="914400" eaLnBrk="1" fontAlgn="auto" latinLnBrk="0" hangingPunct="1">
              <a:lnSpc>
                <a:spcPct val="100000"/>
              </a:lnSpc>
              <a:spcBef>
                <a:spcPts val="0"/>
              </a:spcBef>
              <a:spcAft>
                <a:spcPts val="0"/>
              </a:spcAft>
              <a:buClrTx/>
              <a:buSzTx/>
              <a:buFontTx/>
              <a:buNone/>
              <a:tabLst/>
              <a:defRPr/>
            </a:pPr>
            <a:r>
              <a:rPr lang="en-US" sz="2400">
                <a:latin typeface="Courier New" charset="0"/>
                <a:ea typeface="Courier New" charset="0"/>
                <a:cs typeface="Courier New" charset="0"/>
              </a:rPr>
              <a:t>   s1 = create();</a:t>
            </a:r>
          </a:p>
          <a:p>
            <a:pPr marL="0" marR="0" lvl="0" indent="0" defTabSz="914400" eaLnBrk="1" fontAlgn="auto" latinLnBrk="0" hangingPunct="1">
              <a:lnSpc>
                <a:spcPct val="100000"/>
              </a:lnSpc>
              <a:spcBef>
                <a:spcPts val="0"/>
              </a:spcBef>
              <a:spcAft>
                <a:spcPts val="0"/>
              </a:spcAft>
              <a:buClrTx/>
              <a:buSzTx/>
              <a:buFontTx/>
              <a:buNone/>
              <a:tabLst/>
              <a:defRPr/>
            </a:pPr>
            <a:r>
              <a:rPr lang="en-US" sz="2400">
                <a:latin typeface="Courier New" charset="0"/>
                <a:ea typeface="Courier New" charset="0"/>
                <a:cs typeface="Courier New" charset="0"/>
              </a:rPr>
              <a:t>   s2 = create();</a:t>
            </a:r>
          </a:p>
          <a:p>
            <a:pPr marL="0" marR="0" lvl="0" indent="0" defTabSz="914400" eaLnBrk="1" fontAlgn="auto" latinLnBrk="0" hangingPunct="1">
              <a:lnSpc>
                <a:spcPct val="100000"/>
              </a:lnSpc>
              <a:spcBef>
                <a:spcPts val="0"/>
              </a:spcBef>
              <a:spcAft>
                <a:spcPts val="0"/>
              </a:spcAft>
              <a:buClrTx/>
              <a:buSzTx/>
              <a:buFontTx/>
              <a:buNone/>
              <a:tabLst/>
              <a:defRPr/>
            </a:pPr>
            <a:r>
              <a:rPr lang="en-US" sz="2400">
                <a:latin typeface="Courier New" charset="0"/>
                <a:ea typeface="Courier New" charset="0"/>
                <a:cs typeface="Courier New" charset="0"/>
              </a:rPr>
              <a:t>   push(s1, 1);</a:t>
            </a:r>
          </a:p>
          <a:p>
            <a:pPr marL="0" marR="0" lvl="0" indent="0" defTabSz="914400" eaLnBrk="1" fontAlgn="auto" latinLnBrk="0" hangingPunct="1">
              <a:lnSpc>
                <a:spcPct val="100000"/>
              </a:lnSpc>
              <a:spcBef>
                <a:spcPts val="0"/>
              </a:spcBef>
              <a:spcAft>
                <a:spcPts val="0"/>
              </a:spcAft>
              <a:buClrTx/>
              <a:buSzTx/>
              <a:buFontTx/>
              <a:buNone/>
              <a:tabLst/>
              <a:defRPr/>
            </a:pPr>
            <a:r>
              <a:rPr lang="en-US" sz="2400">
                <a:latin typeface="Courier New" charset="0"/>
                <a:ea typeface="Courier New" charset="0"/>
                <a:cs typeface="Courier New" charset="0"/>
              </a:rPr>
              <a:t>   push(s1, 2);</a:t>
            </a:r>
          </a:p>
          <a:p>
            <a:pPr marL="0" marR="0" lvl="0" indent="0" defTabSz="914400" eaLnBrk="1" fontAlgn="auto" latinLnBrk="0" hangingPunct="1">
              <a:lnSpc>
                <a:spcPct val="100000"/>
              </a:lnSpc>
              <a:spcBef>
                <a:spcPts val="0"/>
              </a:spcBef>
              <a:spcAft>
                <a:spcPts val="0"/>
              </a:spcAft>
              <a:buClrTx/>
              <a:buSzTx/>
              <a:buFontTx/>
              <a:buNone/>
              <a:tabLst/>
              <a:defRPr/>
            </a:pPr>
            <a:r>
              <a:rPr lang="en-US" sz="2400">
                <a:latin typeface="Courier New" charset="0"/>
                <a:ea typeface="Courier New" charset="0"/>
                <a:cs typeface="Courier New" charset="0"/>
              </a:rPr>
              <a:t>   push(s1, 3);</a:t>
            </a:r>
          </a:p>
        </p:txBody>
      </p:sp>
      <p:sp>
        <p:nvSpPr>
          <p:cNvPr id="5" name="TextBox 4"/>
          <p:cNvSpPr txBox="1"/>
          <p:nvPr/>
        </p:nvSpPr>
        <p:spPr>
          <a:xfrm>
            <a:off x="3768811" y="1747379"/>
            <a:ext cx="8423189" cy="4832092"/>
          </a:xfrm>
          <a:prstGeom prst="rect">
            <a:avLst/>
          </a:prstGeom>
          <a:noFill/>
        </p:spPr>
        <p:txBody>
          <a:bodyPr wrap="square" rtlCol="0">
            <a:spAutoFit/>
          </a:bodyPr>
          <a:lstStyle/>
          <a:p>
            <a:r>
              <a:rPr lang="en-US" sz="2400">
                <a:latin typeface="Courier New" charset="0"/>
                <a:ea typeface="Courier New" charset="0"/>
                <a:cs typeface="Courier New" charset="0"/>
              </a:rPr>
              <a:t>  while(!isEmpty(s1)) {</a:t>
            </a:r>
          </a:p>
          <a:p>
            <a:r>
              <a:rPr lang="en-US" sz="2400">
                <a:latin typeface="Courier New" charset="0"/>
                <a:ea typeface="Courier New" charset="0"/>
                <a:cs typeface="Courier New" charset="0"/>
              </a:rPr>
              <a:t>     n = pop(s1);</a:t>
            </a:r>
          </a:p>
          <a:p>
            <a:r>
              <a:rPr lang="en-US" sz="2400">
                <a:latin typeface="Courier New" charset="0"/>
                <a:ea typeface="Courier New" charset="0"/>
                <a:cs typeface="Courier New" charset="0"/>
              </a:rPr>
              <a:t>     push(s2, n);</a:t>
            </a:r>
          </a:p>
          <a:p>
            <a:r>
              <a:rPr lang="en-US" sz="2400">
                <a:latin typeface="Courier New" charset="0"/>
                <a:ea typeface="Courier New" charset="0"/>
                <a:cs typeface="Courier New" charset="0"/>
              </a:rPr>
              <a:t>  }</a:t>
            </a:r>
          </a:p>
          <a:p>
            <a:r>
              <a:rPr lang="en-US" sz="2400">
                <a:latin typeface="Courier New" charset="0"/>
                <a:ea typeface="Courier New" charset="0"/>
                <a:cs typeface="Courier New" charset="0"/>
              </a:rPr>
              <a:t>  destroy(s1);</a:t>
            </a:r>
          </a:p>
          <a:p>
            <a:r>
              <a:rPr lang="en-US" sz="2400">
                <a:latin typeface="Courier New" charset="0"/>
                <a:ea typeface="Courier New" charset="0"/>
                <a:cs typeface="Courier New" charset="0"/>
              </a:rPr>
              <a:t>  while(!isEmpty(s2)) {</a:t>
            </a:r>
          </a:p>
          <a:p>
            <a:r>
              <a:rPr lang="en-US" sz="2400">
                <a:latin typeface="Courier New" charset="0"/>
                <a:ea typeface="Courier New" charset="0"/>
                <a:cs typeface="Courier New" charset="0"/>
              </a:rPr>
              <a:t>    printf("Popped from s2: %i\n", pop(s2));</a:t>
            </a:r>
          </a:p>
          <a:p>
            <a:r>
              <a:rPr lang="en-US" sz="2400">
                <a:latin typeface="Courier New" charset="0"/>
                <a:ea typeface="Courier New" charset="0"/>
                <a:cs typeface="Courier New" charset="0"/>
              </a:rPr>
              <a:t>  }</a:t>
            </a:r>
          </a:p>
          <a:p>
            <a:endParaRPr lang="en-US" sz="2400">
              <a:latin typeface="Courier New" charset="0"/>
              <a:ea typeface="Courier New" charset="0"/>
              <a:cs typeface="Courier New" charset="0"/>
            </a:endParaRPr>
          </a:p>
          <a:p>
            <a:r>
              <a:rPr lang="en-US" sz="2400">
                <a:latin typeface="Courier New" charset="0"/>
                <a:ea typeface="Courier New" charset="0"/>
                <a:cs typeface="Courier New" charset="0"/>
              </a:rPr>
              <a:t>  destroy(s2);</a:t>
            </a:r>
          </a:p>
          <a:p>
            <a:endParaRPr lang="en-US" sz="2400">
              <a:latin typeface="Courier New" charset="0"/>
              <a:ea typeface="Courier New" charset="0"/>
              <a:cs typeface="Courier New" charset="0"/>
            </a:endParaRPr>
          </a:p>
          <a:p>
            <a:r>
              <a:rPr lang="en-US" sz="2400">
                <a:latin typeface="Courier New" charset="0"/>
                <a:ea typeface="Courier New" charset="0"/>
                <a:cs typeface="Courier New" charset="0"/>
              </a:rPr>
              <a:t>} </a:t>
            </a:r>
          </a:p>
          <a:p>
            <a:endParaRPr lang="en-US" sz="2000"/>
          </a:p>
        </p:txBody>
      </p:sp>
      <p:sp>
        <p:nvSpPr>
          <p:cNvPr id="6" name="TextBox 5"/>
          <p:cNvSpPr txBox="1"/>
          <p:nvPr/>
        </p:nvSpPr>
        <p:spPr>
          <a:xfrm>
            <a:off x="6582652" y="4934940"/>
            <a:ext cx="5609347" cy="1569660"/>
          </a:xfrm>
          <a:prstGeom prst="rect">
            <a:avLst/>
          </a:prstGeom>
          <a:noFill/>
        </p:spPr>
        <p:txBody>
          <a:bodyPr wrap="square" rtlCol="0">
            <a:spAutoFit/>
          </a:bodyPr>
          <a:lstStyle/>
          <a:p>
            <a:r>
              <a:rPr lang="en-US" sz="2400" b="1">
                <a:solidFill>
                  <a:schemeClr val="accent4"/>
                </a:solidFill>
              </a:rPr>
              <a:t>If stack implemented correctly, output is:</a:t>
            </a:r>
          </a:p>
          <a:p>
            <a:r>
              <a:rPr lang="en-US" sz="2400" b="1">
                <a:solidFill>
                  <a:schemeClr val="accent4"/>
                </a:solidFill>
              </a:rPr>
              <a:t>Popped from s2: 1</a:t>
            </a:r>
          </a:p>
          <a:p>
            <a:r>
              <a:rPr lang="en-US" sz="2400" b="1">
                <a:solidFill>
                  <a:schemeClr val="accent4"/>
                </a:solidFill>
              </a:rPr>
              <a:t>Popped from s2: 2</a:t>
            </a:r>
          </a:p>
          <a:p>
            <a:r>
              <a:rPr lang="en-US" sz="2400" b="1">
                <a:solidFill>
                  <a:schemeClr val="accent4"/>
                </a:solidFill>
              </a:rPr>
              <a:t>Popped from s2: 3</a:t>
            </a:r>
          </a:p>
        </p:txBody>
      </p:sp>
    </p:spTree>
    <p:extLst>
      <p:ext uri="{BB962C8B-B14F-4D97-AF65-F5344CB8AC3E}">
        <p14:creationId xmlns:p14="http://schemas.microsoft.com/office/powerpoint/2010/main" val="1513986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5925"/>
            <a:ext cx="10515600" cy="1099751"/>
          </a:xfrm>
        </p:spPr>
        <p:txBody>
          <a:bodyPr/>
          <a:lstStyle/>
          <a:p>
            <a:r>
              <a:rPr lang="en-US"/>
              <a:t>Stack ADT: Array Implementation</a:t>
            </a:r>
          </a:p>
        </p:txBody>
      </p:sp>
      <p:sp>
        <p:nvSpPr>
          <p:cNvPr id="3" name="Content Placeholder 2"/>
          <p:cNvSpPr>
            <a:spLocks noGrp="1"/>
          </p:cNvSpPr>
          <p:nvPr>
            <p:ph idx="1"/>
          </p:nvPr>
        </p:nvSpPr>
        <p:spPr>
          <a:xfrm>
            <a:off x="172995" y="1235676"/>
            <a:ext cx="12019005" cy="5622324"/>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t>Stack.c:</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#include&lt;stdio.h&gt;</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#include&lt;stdlib.h&gt;</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#include "Stack.h"</a:t>
            </a:r>
          </a:p>
          <a:p>
            <a:pPr marL="0" marR="0" lvl="0" indent="0" defTabSz="914400" eaLnBrk="1" fontAlgn="auto" latinLnBrk="0" hangingPunct="1">
              <a:lnSpc>
                <a:spcPct val="100000"/>
              </a:lnSpc>
              <a:spcBef>
                <a:spcPts val="0"/>
              </a:spcBef>
              <a:spcAft>
                <a:spcPts val="0"/>
              </a:spcAft>
              <a:buClrTx/>
              <a:buSzTx/>
              <a:buFontTx/>
              <a:buNone/>
              <a:tabLst/>
              <a:defRPr/>
            </a:pPr>
            <a:endParaRPr lang="en-US" sz="2000">
              <a:latin typeface="Courier New" charset="0"/>
              <a:ea typeface="Courier New" charset="0"/>
              <a:cs typeface="Courier New"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#define STACK_SIZE 100</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struct stackType {</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   int contents[STACK_SIZE];</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   int top;</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 </a:t>
            </a:r>
          </a:p>
          <a:p>
            <a:pPr marL="0" marR="0" lvl="0" indent="0" defTabSz="914400" eaLnBrk="1" fontAlgn="auto" latinLnBrk="0" hangingPunct="1">
              <a:lnSpc>
                <a:spcPct val="100000"/>
              </a:lnSpc>
              <a:spcBef>
                <a:spcPts val="0"/>
              </a:spcBef>
              <a:spcAft>
                <a:spcPts val="0"/>
              </a:spcAft>
              <a:buClrTx/>
              <a:buSzTx/>
              <a:buFontTx/>
              <a:buNone/>
              <a:tabLst/>
              <a:defRPr/>
            </a:pPr>
            <a:endParaRPr lang="en-US" sz="2000">
              <a:latin typeface="Courier New" charset="0"/>
              <a:ea typeface="Courier New" charset="0"/>
              <a:cs typeface="Courier New"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Stack create() {</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   Stack s = malloc(sizeof(stackType));</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   if(s == NULL) exit(EXIT_FAILURE);</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   s</a:t>
            </a:r>
            <a:r>
              <a:rPr lang="en-US" sz="2000">
                <a:latin typeface="Courier New" charset="0"/>
                <a:ea typeface="Courier New" charset="0"/>
                <a:cs typeface="Courier New" charset="0"/>
                <a:sym typeface="Wingdings"/>
              </a:rPr>
              <a:t>top = 0;</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sym typeface="Wingdings"/>
              </a:rPr>
              <a:t>   return s;</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sym typeface="Wingdings"/>
              </a:rPr>
              <a:t>}</a:t>
            </a:r>
            <a:endParaRPr lang="en-US" sz="2000">
              <a:latin typeface="Courier New" charset="0"/>
              <a:ea typeface="Courier New" charset="0"/>
              <a:cs typeface="Courier New"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p>
        </p:txBody>
      </p:sp>
      <p:sp>
        <p:nvSpPr>
          <p:cNvPr id="4" name="TextBox 3"/>
          <p:cNvSpPr txBox="1"/>
          <p:nvPr/>
        </p:nvSpPr>
        <p:spPr>
          <a:xfrm>
            <a:off x="6471442" y="1533608"/>
            <a:ext cx="5720558" cy="5324535"/>
          </a:xfrm>
          <a:prstGeom prst="rect">
            <a:avLst/>
          </a:prstGeom>
          <a:noFill/>
        </p:spPr>
        <p:txBody>
          <a:bodyPr wrap="square" rtlCol="0">
            <a:spAutoFit/>
          </a:bodyPr>
          <a:lstStyle/>
          <a:p>
            <a:r>
              <a:rPr lang="en-US" sz="2000">
                <a:latin typeface="Courier New" charset="0"/>
                <a:ea typeface="Courier New" charset="0"/>
                <a:cs typeface="Courier New" charset="0"/>
              </a:rPr>
              <a:t>void destroy(Stack s) {</a:t>
            </a:r>
          </a:p>
          <a:p>
            <a:r>
              <a:rPr lang="en-US" sz="2000">
                <a:latin typeface="Courier New" charset="0"/>
                <a:ea typeface="Courier New" charset="0"/>
                <a:cs typeface="Courier New" charset="0"/>
              </a:rPr>
              <a:t>   free(s);</a:t>
            </a:r>
          </a:p>
          <a:p>
            <a:r>
              <a:rPr lang="en-US" sz="2000">
                <a:latin typeface="Courier New" charset="0"/>
                <a:ea typeface="Courier New" charset="0"/>
                <a:cs typeface="Courier New" charset="0"/>
              </a:rPr>
              <a:t>}</a:t>
            </a:r>
          </a:p>
          <a:p>
            <a:endParaRPr lang="en-US" sz="2000">
              <a:latin typeface="Courier New" charset="0"/>
              <a:ea typeface="Courier New" charset="0"/>
              <a:cs typeface="Courier New" charset="0"/>
            </a:endParaRPr>
          </a:p>
          <a:p>
            <a:r>
              <a:rPr lang="en-US" sz="2000">
                <a:latin typeface="Courier New" charset="0"/>
                <a:ea typeface="Courier New" charset="0"/>
                <a:cs typeface="Courier New" charset="0"/>
              </a:rPr>
              <a:t>bool</a:t>
            </a:r>
            <a:r>
              <a:rPr lang="en-US" sz="2000">
                <a:latin typeface="Courier New" charset="0"/>
                <a:ea typeface="Courier New" charset="0"/>
                <a:cs typeface="Courier New" charset="0"/>
              </a:rPr>
              <a:t> isEmpty(Stack s) {</a:t>
            </a:r>
          </a:p>
          <a:p>
            <a:r>
              <a:rPr lang="en-US" sz="2000">
                <a:latin typeface="Courier New" charset="0"/>
                <a:ea typeface="Courier New" charset="0"/>
                <a:cs typeface="Courier New" charset="0"/>
              </a:rPr>
              <a:t>   return s</a:t>
            </a:r>
            <a:r>
              <a:rPr lang="en-US" sz="2000">
                <a:latin typeface="Courier New" charset="0"/>
                <a:ea typeface="Courier New" charset="0"/>
                <a:cs typeface="Courier New" charset="0"/>
                <a:sym typeface="Wingdings"/>
              </a:rPr>
              <a:t>top == 0;</a:t>
            </a:r>
          </a:p>
          <a:p>
            <a:r>
              <a:rPr lang="en-US" sz="2000">
                <a:latin typeface="Courier New" charset="0"/>
                <a:ea typeface="Courier New" charset="0"/>
                <a:cs typeface="Courier New" charset="0"/>
                <a:sym typeface="Wingdings"/>
              </a:rPr>
              <a:t>}</a:t>
            </a:r>
          </a:p>
          <a:p>
            <a:endParaRPr lang="en-US" sz="2000">
              <a:latin typeface="Courier New" charset="0"/>
              <a:ea typeface="Courier New" charset="0"/>
              <a:cs typeface="Courier New" charset="0"/>
              <a:sym typeface="Wingdings"/>
            </a:endParaRPr>
          </a:p>
          <a:p>
            <a:r>
              <a:rPr lang="en-US" sz="2000">
                <a:latin typeface="Courier New" charset="0"/>
                <a:ea typeface="Courier New" charset="0"/>
                <a:cs typeface="Courier New" charset="0"/>
                <a:sym typeface="Wingdings"/>
              </a:rPr>
              <a:t>bool isFull(Stack s) {</a:t>
            </a:r>
          </a:p>
          <a:p>
            <a:r>
              <a:rPr lang="en-US" sz="2000">
                <a:latin typeface="Courier New" charset="0"/>
                <a:ea typeface="Courier New" charset="0"/>
                <a:cs typeface="Courier New" charset="0"/>
                <a:sym typeface="Wingdings"/>
              </a:rPr>
              <a:t>   return stop == STACK_SIZE;</a:t>
            </a:r>
          </a:p>
          <a:p>
            <a:r>
              <a:rPr lang="en-US" sz="2000">
                <a:latin typeface="Courier New" charset="0"/>
                <a:ea typeface="Courier New" charset="0"/>
                <a:cs typeface="Courier New" charset="0"/>
                <a:sym typeface="Wingdings"/>
              </a:rPr>
              <a:t>}</a:t>
            </a:r>
          </a:p>
          <a:p>
            <a:endParaRPr lang="en-US" sz="2000">
              <a:latin typeface="Courier New" charset="0"/>
              <a:ea typeface="Courier New" charset="0"/>
              <a:cs typeface="Courier New" charset="0"/>
              <a:sym typeface="Wingdings"/>
            </a:endParaRPr>
          </a:p>
          <a:p>
            <a:r>
              <a:rPr lang="en-US" sz="2000">
                <a:latin typeface="Courier New" charset="0"/>
                <a:ea typeface="Courier New" charset="0"/>
                <a:cs typeface="Courier New" charset="0"/>
                <a:sym typeface="Wingdings"/>
              </a:rPr>
              <a:t>void push(Stack s, int n) {</a:t>
            </a:r>
          </a:p>
          <a:p>
            <a:r>
              <a:rPr lang="en-US" sz="2000">
                <a:latin typeface="Courier New" charset="0"/>
                <a:ea typeface="Courier New" charset="0"/>
                <a:cs typeface="Courier New" charset="0"/>
                <a:sym typeface="Wingdings"/>
              </a:rPr>
              <a:t>   if(isFull(s)) exit(EXIT_FAILURE);</a:t>
            </a:r>
          </a:p>
          <a:p>
            <a:r>
              <a:rPr lang="en-US" sz="2000">
                <a:latin typeface="Courier New" charset="0"/>
                <a:ea typeface="Courier New" charset="0"/>
                <a:cs typeface="Courier New" charset="0"/>
                <a:sym typeface="Wingdings"/>
              </a:rPr>
              <a:t>   scontents[stop] = n;</a:t>
            </a:r>
          </a:p>
          <a:p>
            <a:r>
              <a:rPr lang="en-US" sz="2000">
                <a:latin typeface="Courier New" charset="0"/>
                <a:ea typeface="Courier New" charset="0"/>
                <a:cs typeface="Courier New" charset="0"/>
                <a:sym typeface="Wingdings"/>
              </a:rPr>
              <a:t>   stop++;</a:t>
            </a:r>
          </a:p>
          <a:p>
            <a:r>
              <a:rPr lang="en-US" sz="2000">
                <a:latin typeface="Courier New" charset="0"/>
                <a:ea typeface="Courier New" charset="0"/>
                <a:cs typeface="Courier New" charset="0"/>
                <a:sym typeface="Wingdings"/>
              </a:rPr>
              <a:t>}</a:t>
            </a:r>
            <a:endParaRPr lang="en-US" sz="2000">
              <a:latin typeface="Courier New" charset="0"/>
              <a:ea typeface="Courier New" charset="0"/>
              <a:cs typeface="Courier New" charset="0"/>
            </a:endParaRPr>
          </a:p>
        </p:txBody>
      </p:sp>
    </p:spTree>
    <p:extLst>
      <p:ext uri="{BB962C8B-B14F-4D97-AF65-F5344CB8AC3E}">
        <p14:creationId xmlns:p14="http://schemas.microsoft.com/office/powerpoint/2010/main" val="374050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638"/>
            <a:ext cx="10515600" cy="1198606"/>
          </a:xfrm>
        </p:spPr>
        <p:txBody>
          <a:bodyPr>
            <a:normAutofit fontScale="90000"/>
          </a:bodyPr>
          <a:lstStyle/>
          <a:p>
            <a:r>
              <a:rPr lang="en-US"/>
              <a:t>Stack ADT: Linked List Implementation</a:t>
            </a:r>
          </a:p>
        </p:txBody>
      </p:sp>
      <p:sp>
        <p:nvSpPr>
          <p:cNvPr id="3" name="Content Placeholder 2"/>
          <p:cNvSpPr>
            <a:spLocks noGrp="1"/>
          </p:cNvSpPr>
          <p:nvPr>
            <p:ph idx="1"/>
          </p:nvPr>
        </p:nvSpPr>
        <p:spPr>
          <a:xfrm>
            <a:off x="247135" y="1248033"/>
            <a:ext cx="11106665" cy="5412259"/>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t>Stack.c, version 2: </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#include&lt;stdio.h&gt;</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#include&lt;stlib.h&gt;</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#include "Stack.h"</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struct node {</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   int data;</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   struct node *next;</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struct stackType {</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   struct node *top;</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Stack create() {</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   Stack s = malloc(sizeof(struct stackType));</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   if(s == NULL) exit(EXIT_FAILURE);</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   s</a:t>
            </a:r>
            <a:r>
              <a:rPr lang="en-US" sz="2000">
                <a:latin typeface="Courier New" charset="0"/>
                <a:ea typeface="Courier New" charset="0"/>
                <a:cs typeface="Courier New" charset="0"/>
                <a:sym typeface="Wingdings"/>
              </a:rPr>
              <a:t>top = NULL;</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sym typeface="Wingdings"/>
              </a:rPr>
              <a:t>   return s;</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sym typeface="Wingdings"/>
              </a:rPr>
              <a:t>}</a:t>
            </a:r>
            <a:endParaRPr lang="en-US" sz="2000">
              <a:latin typeface="Courier New" charset="0"/>
              <a:ea typeface="Courier New" charset="0"/>
              <a:cs typeface="Courier New" charset="0"/>
            </a:endParaRPr>
          </a:p>
        </p:txBody>
      </p:sp>
      <p:sp>
        <p:nvSpPr>
          <p:cNvPr id="4" name="TextBox 3"/>
          <p:cNvSpPr txBox="1"/>
          <p:nvPr/>
        </p:nvSpPr>
        <p:spPr>
          <a:xfrm>
            <a:off x="6610865" y="1223319"/>
            <a:ext cx="5581135" cy="4339650"/>
          </a:xfrm>
          <a:prstGeom prst="rect">
            <a:avLst/>
          </a:prstGeom>
          <a:noFill/>
        </p:spPr>
        <p:txBody>
          <a:bodyPr wrap="square" rtlCol="0">
            <a:spAutoFit/>
          </a:bodyPr>
          <a:lstStyle/>
          <a:p>
            <a:r>
              <a:rPr lang="en-US" sz="2000">
                <a:latin typeface="Courier New" charset="0"/>
                <a:ea typeface="Courier New" charset="0"/>
                <a:cs typeface="Courier New" charset="0"/>
              </a:rPr>
              <a:t>void destroy(Stack s) {</a:t>
            </a:r>
          </a:p>
          <a:p>
            <a:r>
              <a:rPr lang="en-US" sz="2000">
                <a:latin typeface="Courier New" charset="0"/>
                <a:ea typeface="Courier New" charset="0"/>
                <a:cs typeface="Courier New" charset="0"/>
              </a:rPr>
              <a:t>   while(!isEmpty(s)) pop(s);</a:t>
            </a:r>
          </a:p>
          <a:p>
            <a:r>
              <a:rPr lang="en-US" sz="2000">
                <a:latin typeface="Courier New" charset="0"/>
                <a:ea typeface="Courier New" charset="0"/>
                <a:cs typeface="Courier New" charset="0"/>
              </a:rPr>
              <a:t>   free(s); </a:t>
            </a:r>
          </a:p>
          <a:p>
            <a:r>
              <a:rPr lang="en-US" sz="2000">
                <a:latin typeface="Courier New" charset="0"/>
                <a:ea typeface="Courier New" charset="0"/>
                <a:cs typeface="Courier New" charset="0"/>
              </a:rPr>
              <a:t>}</a:t>
            </a:r>
          </a:p>
          <a:p>
            <a:endParaRPr lang="en-US" sz="2000">
              <a:latin typeface="Courier New" charset="0"/>
              <a:ea typeface="Courier New" charset="0"/>
              <a:cs typeface="Courier New" charset="0"/>
            </a:endParaRPr>
          </a:p>
          <a:p>
            <a:r>
              <a:rPr lang="en-US" sz="2000">
                <a:latin typeface="Courier New" charset="0"/>
                <a:ea typeface="Courier New" charset="0"/>
                <a:cs typeface="Courier New" charset="0"/>
              </a:rPr>
              <a:t>bool isEmpty(Stack s) {</a:t>
            </a:r>
          </a:p>
          <a:p>
            <a:r>
              <a:rPr lang="en-US" sz="2000">
                <a:latin typeface="Courier New" charset="0"/>
                <a:ea typeface="Courier New" charset="0"/>
                <a:cs typeface="Courier New" charset="0"/>
              </a:rPr>
              <a:t>   return s</a:t>
            </a:r>
            <a:r>
              <a:rPr lang="en-US" sz="2000">
                <a:latin typeface="Courier New" charset="0"/>
                <a:ea typeface="Courier New" charset="0"/>
                <a:cs typeface="Courier New" charset="0"/>
                <a:sym typeface="Wingdings"/>
              </a:rPr>
              <a:t>top == NULL;</a:t>
            </a:r>
          </a:p>
          <a:p>
            <a:r>
              <a:rPr lang="en-US" sz="2000">
                <a:latin typeface="Courier New" charset="0"/>
                <a:ea typeface="Courier New" charset="0"/>
                <a:cs typeface="Courier New" charset="0"/>
                <a:sym typeface="Wingdings"/>
              </a:rPr>
              <a:t>}</a:t>
            </a:r>
          </a:p>
          <a:p>
            <a:endParaRPr lang="en-US" sz="2000">
              <a:latin typeface="Courier New" charset="0"/>
              <a:ea typeface="Courier New" charset="0"/>
              <a:cs typeface="Courier New" charset="0"/>
              <a:sym typeface="Wingdings"/>
            </a:endParaRPr>
          </a:p>
          <a:p>
            <a:r>
              <a:rPr lang="en-US" sz="2000">
                <a:latin typeface="Courier New" charset="0"/>
                <a:ea typeface="Courier New" charset="0"/>
                <a:cs typeface="Courier New" charset="0"/>
                <a:sym typeface="Wingdings"/>
              </a:rPr>
              <a:t>bool isFull(Stack s) {</a:t>
            </a:r>
          </a:p>
          <a:p>
            <a:r>
              <a:rPr lang="en-US" sz="2000">
                <a:latin typeface="Courier New" charset="0"/>
                <a:ea typeface="Courier New" charset="0"/>
                <a:cs typeface="Courier New" charset="0"/>
                <a:sym typeface="Wingdings"/>
              </a:rPr>
              <a:t>   return false;</a:t>
            </a:r>
          </a:p>
          <a:p>
            <a:r>
              <a:rPr lang="en-US" sz="2000">
                <a:latin typeface="Courier New" charset="0"/>
                <a:ea typeface="Courier New" charset="0"/>
                <a:cs typeface="Courier New" charset="0"/>
                <a:sym typeface="Wingdings"/>
              </a:rPr>
              <a:t>}</a:t>
            </a:r>
          </a:p>
          <a:p>
            <a:endParaRPr lang="en-US">
              <a:sym typeface="Wingdings"/>
            </a:endParaRPr>
          </a:p>
          <a:p>
            <a:endParaRPr lang="en-US"/>
          </a:p>
        </p:txBody>
      </p:sp>
    </p:spTree>
    <p:extLst>
      <p:ext uri="{BB962C8B-B14F-4D97-AF65-F5344CB8AC3E}">
        <p14:creationId xmlns:p14="http://schemas.microsoft.com/office/powerpoint/2010/main" val="149752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569"/>
            <a:ext cx="10515600" cy="864972"/>
          </a:xfrm>
        </p:spPr>
        <p:txBody>
          <a:bodyPr>
            <a:normAutofit fontScale="90000"/>
          </a:bodyPr>
          <a:lstStyle/>
          <a:p>
            <a:r>
              <a:rPr lang="en-US"/>
              <a:t>Stack ADT: Linked List Implementation</a:t>
            </a:r>
          </a:p>
        </p:txBody>
      </p:sp>
      <p:sp>
        <p:nvSpPr>
          <p:cNvPr id="3" name="Content Placeholder 2"/>
          <p:cNvSpPr>
            <a:spLocks noGrp="1"/>
          </p:cNvSpPr>
          <p:nvPr>
            <p:ph idx="1"/>
          </p:nvPr>
        </p:nvSpPr>
        <p:spPr>
          <a:xfrm>
            <a:off x="185351" y="988541"/>
            <a:ext cx="11168449" cy="5782961"/>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void push(Stack s, int n) {</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   struct node *newNode = malloc(sizeof(struct node));</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   if(newNode == NULL) exit(EXIT_FAILURE);</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   newNode</a:t>
            </a:r>
            <a:r>
              <a:rPr lang="en-US" sz="2000">
                <a:latin typeface="Courier New" charset="0"/>
                <a:ea typeface="Courier New" charset="0"/>
                <a:cs typeface="Courier New" charset="0"/>
                <a:sym typeface="Wingdings"/>
              </a:rPr>
              <a:t>data = n;</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sym typeface="Wingdings"/>
              </a:rPr>
              <a:t>   newNodenext = stop;</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sym typeface="Wingdings"/>
              </a:rPr>
              <a:t>   stop = newNode;</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sym typeface="Wingdings"/>
              </a:rPr>
              <a:t>}</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sym typeface="Wingdings"/>
              </a:rPr>
              <a:t>int pop(Stack s) {</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sym typeface="Wingdings"/>
              </a:rPr>
              <a:t>   struct node *oldTop;</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sym typeface="Wingdings"/>
              </a:rPr>
              <a:t>   if(isEmpty(s)) exit(EXIT_FAILURE);</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sym typeface="Wingdings"/>
              </a:rPr>
              <a:t>   oldTop = stop;</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rPr>
              <a:t>   int n = oldTop</a:t>
            </a:r>
            <a:r>
              <a:rPr lang="en-US" sz="2000">
                <a:latin typeface="Courier New" charset="0"/>
                <a:ea typeface="Courier New" charset="0"/>
                <a:cs typeface="Courier New" charset="0"/>
                <a:sym typeface="Wingdings"/>
              </a:rPr>
              <a:t>data;</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sym typeface="Wingdings"/>
              </a:rPr>
              <a:t>   stop = oldTopnext;</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sym typeface="Wingdings"/>
              </a:rPr>
              <a:t>   free(oldTop);</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sym typeface="Wingdings"/>
              </a:rPr>
              <a:t>   return n;</a:t>
            </a:r>
          </a:p>
          <a:p>
            <a:pPr marL="0" marR="0" lvl="0" indent="0" defTabSz="914400" eaLnBrk="1" fontAlgn="auto" latinLnBrk="0" hangingPunct="1">
              <a:lnSpc>
                <a:spcPct val="100000"/>
              </a:lnSpc>
              <a:spcBef>
                <a:spcPts val="0"/>
              </a:spcBef>
              <a:spcAft>
                <a:spcPts val="0"/>
              </a:spcAft>
              <a:buClrTx/>
              <a:buSzTx/>
              <a:buFontTx/>
              <a:buNone/>
              <a:tabLst/>
              <a:defRPr/>
            </a:pPr>
            <a:r>
              <a:rPr lang="en-US" sz="2000">
                <a:latin typeface="Courier New" charset="0"/>
                <a:ea typeface="Courier New" charset="0"/>
                <a:cs typeface="Courier New" charset="0"/>
                <a:sym typeface="Wingdings"/>
              </a:rPr>
              <a:t>}</a:t>
            </a:r>
            <a:endParaRPr lang="en-US" sz="2000">
              <a:latin typeface="Courier New" charset="0"/>
              <a:ea typeface="Courier New" charset="0"/>
              <a:cs typeface="Courier New" charset="0"/>
            </a:endParaRPr>
          </a:p>
        </p:txBody>
      </p:sp>
    </p:spTree>
    <p:extLst>
      <p:ext uri="{BB962C8B-B14F-4D97-AF65-F5344CB8AC3E}">
        <p14:creationId xmlns:p14="http://schemas.microsoft.com/office/powerpoint/2010/main" val="1754188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 Design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0706840"/>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753</TotalTime>
  <Words>1312</Words>
  <Application>Microsoft Macintosh PowerPoint</Application>
  <PresentationFormat>Widescreen</PresentationFormat>
  <Paragraphs>202</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Mangal</vt:lpstr>
      <vt:lpstr>Arial</vt:lpstr>
      <vt:lpstr>Calibri</vt:lpstr>
      <vt:lpstr>Courier New</vt:lpstr>
      <vt:lpstr>Wingdings</vt:lpstr>
      <vt:lpstr>Office Theme</vt:lpstr>
      <vt:lpstr>Stack ADT &amp; Modularity</vt:lpstr>
      <vt:lpstr>What is a Stack?</vt:lpstr>
      <vt:lpstr>Abstract Data Type (ADT)</vt:lpstr>
      <vt:lpstr>Stack ADT</vt:lpstr>
      <vt:lpstr>Stack ADT</vt:lpstr>
      <vt:lpstr>Stack ADT: Array Implementation</vt:lpstr>
      <vt:lpstr>Stack ADT: Linked List Implementation</vt:lpstr>
      <vt:lpstr>Stack ADT: Linked List Implementation</vt:lpstr>
      <vt:lpstr>Program Design</vt:lpstr>
      <vt:lpstr>Introduction</vt:lpstr>
      <vt:lpstr>Modules</vt:lpstr>
      <vt:lpstr>Modules in C</vt:lpstr>
      <vt:lpstr>Modular Design</vt:lpstr>
      <vt:lpstr>Information Hiding</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ADT</dc:title>
  <dc:creator>Mary Eberlein</dc:creator>
  <cp:lastModifiedBy>Mary Eberlein</cp:lastModifiedBy>
  <cp:revision>18</cp:revision>
  <dcterms:created xsi:type="dcterms:W3CDTF">2017-10-01T17:53:55Z</dcterms:created>
  <dcterms:modified xsi:type="dcterms:W3CDTF">2017-10-05T03:03:58Z</dcterms:modified>
</cp:coreProperties>
</file>