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60" r:id="rId4"/>
    <p:sldId id="261" r:id="rId5"/>
    <p:sldId id="262" r:id="rId6"/>
    <p:sldId id="284" r:id="rId7"/>
    <p:sldId id="263" r:id="rId8"/>
    <p:sldId id="264" r:id="rId9"/>
    <p:sldId id="285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8"/>
    <p:restoredTop sz="80587"/>
  </p:normalViewPr>
  <p:slideViewPr>
    <p:cSldViewPr snapToGrid="0" snapToObjects="1">
      <p:cViewPr>
        <p:scale>
          <a:sx n="87" d="100"/>
          <a:sy n="87" d="100"/>
        </p:scale>
        <p:origin x="2224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06F02-6BEC-4C46-B613-44E9E3C04D92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3261D-5E80-6B40-BB82-219201DE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6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EOF = end of file</a:t>
            </a:r>
            <a:r>
              <a:rPr lang="en-US" baseline="0" dirty="0" smtClean="0"/>
              <a:t> character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C474-066A-5C42-9E69-42333EA1A1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7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Ctrl-Z or Ctrl-D or Ctrl-C to produce</a:t>
            </a:r>
            <a:r>
              <a:rPr lang="en-US" baseline="0" dirty="0" smtClean="0"/>
              <a:t> EOF (depending on OS)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C474-066A-5C42-9E69-42333EA1A1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that </a:t>
            </a:r>
            <a:r>
              <a:rPr lang="en-US" dirty="0" err="1" smtClean="0"/>
              <a:t>scanf</a:t>
            </a:r>
            <a:r>
              <a:rPr lang="en-US" dirty="0" smtClean="0"/>
              <a:t>, </a:t>
            </a:r>
            <a:r>
              <a:rPr lang="en-US" dirty="0" err="1" smtClean="0"/>
              <a:t>sscanf</a:t>
            </a:r>
            <a:r>
              <a:rPr lang="en-US" dirty="0" smtClean="0"/>
              <a:t>, </a:t>
            </a:r>
            <a:r>
              <a:rPr lang="en-US" dirty="0" err="1" smtClean="0"/>
              <a:t>fscanf</a:t>
            </a:r>
            <a:r>
              <a:rPr lang="en-US" dirty="0" smtClean="0"/>
              <a:t> leaves behind any \n on the input stream</a:t>
            </a:r>
          </a:p>
          <a:p>
            <a:r>
              <a:rPr lang="en-US" dirty="0" smtClean="0"/>
              <a:t>Also: </a:t>
            </a:r>
            <a:r>
              <a:rPr lang="en-US" dirty="0" err="1" smtClean="0"/>
              <a:t>scanf</a:t>
            </a:r>
            <a:r>
              <a:rPr lang="en-US" dirty="0" smtClean="0"/>
              <a:t> automatically put null at end of input string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,</a:t>
            </a:r>
            <a:r>
              <a:rPr lang="en-US" baseline="0" dirty="0" smtClean="0"/>
              <a:t> puts assume output string ends with null</a:t>
            </a:r>
          </a:p>
          <a:p>
            <a:r>
              <a:rPr lang="en-US" baseline="0" dirty="0" smtClean="0"/>
              <a:t>Make </a:t>
            </a:r>
            <a:r>
              <a:rPr lang="en-US" baseline="0" dirty="0" err="1" smtClean="0"/>
              <a:t>scanf</a:t>
            </a:r>
            <a:r>
              <a:rPr lang="en-US" baseline="0" dirty="0" smtClean="0"/>
              <a:t> safer by using the conversion </a:t>
            </a:r>
            <a:r>
              <a:rPr lang="en-US" baseline="0" dirty="0" err="1" smtClean="0"/>
              <a:t>specifier</a:t>
            </a:r>
            <a:r>
              <a:rPr lang="en-US" baseline="0" dirty="0" smtClean="0"/>
              <a:t> %ns, where n specifies max number of chars to be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C474-066A-5C42-9E69-42333EA1A1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6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print the return value of </a:t>
            </a:r>
            <a:r>
              <a:rPr lang="en-US" dirty="0" err="1" smtClean="0"/>
              <a:t>sscanf</a:t>
            </a:r>
            <a:r>
              <a:rPr lang="en-US" dirty="0" smtClean="0"/>
              <a:t>, I'll get 2</a:t>
            </a:r>
          </a:p>
          <a:p>
            <a:r>
              <a:rPr lang="en-US" dirty="0" smtClean="0"/>
              <a:t>Exercise: Change this example so I make sure not to read</a:t>
            </a:r>
            <a:r>
              <a:rPr lang="en-US" baseline="0" dirty="0" smtClean="0"/>
              <a:t> too long a string into name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Read from </a:t>
            </a:r>
            <a:r>
              <a:rPr lang="en-US" baseline="0" dirty="0" err="1" smtClean="0"/>
              <a:t>str</a:t>
            </a:r>
            <a:endParaRPr lang="en-US" baseline="0" dirty="0" smtClean="0"/>
          </a:p>
          <a:p>
            <a:r>
              <a:rPr lang="en-US" baseline="0" dirty="0" smtClean="0"/>
              <a:t>Print to 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261D-5E80-6B40-BB82-219201DE94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stdin</a:t>
            </a:r>
            <a:r>
              <a:rPr lang="en-US" dirty="0" smtClean="0"/>
              <a:t> and </a:t>
            </a:r>
            <a:r>
              <a:rPr lang="en-US" dirty="0" err="1" smtClean="0"/>
              <a:t>stdout</a:t>
            </a:r>
            <a:r>
              <a:rPr lang="en-US" dirty="0" smtClean="0"/>
              <a:t> are also type FILE*</a:t>
            </a:r>
          </a:p>
          <a:p>
            <a:r>
              <a:rPr lang="en-US" dirty="0" err="1" smtClean="0"/>
              <a:t>stderr</a:t>
            </a:r>
            <a:r>
              <a:rPr lang="en-US" dirty="0" smtClean="0"/>
              <a:t> corresponds to standard error output (different from </a:t>
            </a:r>
            <a:r>
              <a:rPr lang="en-US" dirty="0" err="1" smtClean="0"/>
              <a:t>stdout</a:t>
            </a:r>
            <a:r>
              <a:rPr lang="en-US" dirty="0" smtClean="0"/>
              <a:t>) – different window on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C474-066A-5C42-9E69-42333EA1A1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8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fgets</a:t>
            </a:r>
            <a:r>
              <a:rPr lang="en-US" dirty="0" smtClean="0"/>
              <a:t> stops reading when it reaches \n, but includes \n in the string </a:t>
            </a:r>
          </a:p>
          <a:p>
            <a:r>
              <a:rPr lang="en-US" dirty="0" smtClean="0"/>
              <a:t>Returns str if no</a:t>
            </a:r>
            <a:r>
              <a:rPr lang="en-US" baseline="0" dirty="0" smtClean="0"/>
              <a:t> error. NULL is returned if no chars read and end of file encountered.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C474-066A-5C42-9E69-42333EA1A1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36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fgets</a:t>
            </a:r>
            <a:r>
              <a:rPr lang="en-US" dirty="0" smtClean="0"/>
              <a:t>:</a:t>
            </a:r>
            <a:r>
              <a:rPr lang="en-US" baseline="0" dirty="0" smtClean="0"/>
              <a:t> reads characters from stream and stores them in string 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 until 79 characters have been read or newline or EOF reached</a:t>
            </a:r>
          </a:p>
          <a:p>
            <a:r>
              <a:rPr lang="en-US" baseline="0" dirty="0" smtClean="0"/>
              <a:t>Newline makes </a:t>
            </a:r>
            <a:r>
              <a:rPr lang="en-US" baseline="0" dirty="0" err="1" smtClean="0"/>
              <a:t>fgets</a:t>
            </a:r>
            <a:r>
              <a:rPr lang="en-US" baseline="0" dirty="0" smtClean="0"/>
              <a:t> stop reading but is also included in string </a:t>
            </a:r>
            <a:r>
              <a:rPr lang="en-US" baseline="0" dirty="0" err="1" smtClean="0"/>
              <a:t>str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Note: exit() is in </a:t>
            </a:r>
            <a:r>
              <a:rPr lang="en-US" baseline="0" dirty="0" err="1" smtClean="0"/>
              <a:t>stdlib.h</a:t>
            </a:r>
            <a:r>
              <a:rPr lang="en-US" baseline="0" dirty="0" smtClean="0"/>
              <a:t>. Terminates calling procedure immediately, returning status</a:t>
            </a:r>
          </a:p>
          <a:p>
            <a:r>
              <a:rPr lang="en-US" baseline="0" dirty="0" smtClean="0"/>
              <a:t>EXIT_FAILURE is macro – indicates unsuccessful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261D-5E80-6B40-BB82-219201DE94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7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3357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6804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195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600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77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46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90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90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3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1363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09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96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1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4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8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44095-7B51-2C4A-BDFF-911C64148C24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87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4F6228"/>
                </a:solidFill>
              </a:rPr>
              <a:t>Input and Output</a:t>
            </a:r>
            <a:r>
              <a:rPr lang="en-US" sz="4800" b="1" dirty="0" smtClean="0">
                <a:solidFill>
                  <a:srgbClr val="4F6228"/>
                </a:solidFill>
              </a:rPr>
              <a:t/>
            </a:r>
            <a:br>
              <a:rPr lang="en-US" sz="4800" b="1" dirty="0" smtClean="0">
                <a:solidFill>
                  <a:srgbClr val="4F6228"/>
                </a:solidFill>
              </a:rPr>
            </a:br>
            <a:r>
              <a:rPr lang="en-US" sz="4800" b="1" dirty="0" smtClean="0">
                <a:solidFill>
                  <a:srgbClr val="4F6228"/>
                </a:solidFill>
              </a:rPr>
              <a:t>Topic 7</a:t>
            </a:r>
            <a:endParaRPr lang="en-US" sz="4800" b="1" dirty="0">
              <a:solidFill>
                <a:srgbClr val="4F622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46406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Plan for the Day:</a:t>
            </a:r>
          </a:p>
          <a:p>
            <a:pPr algn="l"/>
            <a:r>
              <a:rPr lang="en-US" dirty="0" smtClean="0"/>
              <a:t>I/O (beyond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Example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26" y="1600200"/>
            <a:ext cx="8999974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#include&lt;</a:t>
            </a:r>
            <a:r>
              <a:rPr lang="en-US" dirty="0" err="1" smtClean="0">
                <a:latin typeface="Courier New"/>
                <a:cs typeface="Courier New"/>
              </a:rPr>
              <a:t>stdio.h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FILE* 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>
                <a:latin typeface="Courier New"/>
                <a:cs typeface="Courier New"/>
              </a:rPr>
              <a:t>("</a:t>
            </a:r>
            <a:r>
              <a:rPr lang="en-US" dirty="0" err="1" smtClean="0">
                <a:latin typeface="Courier New"/>
                <a:cs typeface="Courier New"/>
              </a:rPr>
              <a:t>example.txt</a:t>
            </a:r>
            <a:r>
              <a:rPr lang="en-US" dirty="0" smtClean="0">
                <a:latin typeface="Courier New"/>
                <a:cs typeface="Courier New"/>
              </a:rPr>
              <a:t>", "r");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if(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>
                <a:latin typeface="Courier New"/>
                <a:cs typeface="Courier New"/>
              </a:rPr>
              <a:t> == NULL)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("Can't open %s\n", "</a:t>
            </a:r>
            <a:r>
              <a:rPr lang="en-US" dirty="0" err="1" smtClean="0">
                <a:latin typeface="Courier New"/>
                <a:cs typeface="Courier New"/>
              </a:rPr>
              <a:t>example.txt</a:t>
            </a:r>
            <a:r>
              <a:rPr lang="en-US" dirty="0" smtClean="0">
                <a:latin typeface="Courier New"/>
                <a:cs typeface="Courier New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exit(1); // failure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Read from the file...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fclose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93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885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File Path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53" y="1178463"/>
            <a:ext cx="9052347" cy="5407835"/>
          </a:xfrm>
        </p:spPr>
        <p:txBody>
          <a:bodyPr/>
          <a:lstStyle/>
          <a:p>
            <a:r>
              <a:rPr lang="en-US" dirty="0" smtClean="0"/>
              <a:t>In Windows, specify path with \\ or / instead of \</a:t>
            </a:r>
          </a:p>
          <a:p>
            <a:r>
              <a:rPr lang="en-US" dirty="0" smtClean="0"/>
              <a:t>Use the call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>
                <a:latin typeface="Courier New"/>
                <a:cs typeface="Courier New"/>
              </a:rPr>
              <a:t>("c:\\project\\test1.dat", "r"); </a:t>
            </a:r>
          </a:p>
          <a:p>
            <a:pPr marL="400050" lvl="1" indent="0">
              <a:buNone/>
            </a:pPr>
            <a:r>
              <a:rPr lang="en-US" dirty="0" smtClean="0"/>
              <a:t>or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>
                <a:latin typeface="Courier New"/>
                <a:cs typeface="Courier New"/>
              </a:rPr>
              <a:t>("c:/project/test1.dat", "r");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86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454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File Input</a:t>
            </a:r>
            <a:endParaRPr lang="en-US" sz="4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9181"/>
            <a:ext cx="9144000" cy="556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int</a:t>
            </a:r>
            <a:r>
              <a:rPr lang="en-US" sz="2800" b="1" dirty="0" smtClean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lang="en-US" sz="28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getc</a:t>
            </a:r>
            <a:r>
              <a:rPr lang="en-US" sz="2800" b="1" dirty="0" smtClean="0">
                <a:solidFill>
                  <a:srgbClr val="953735"/>
                </a:solidFill>
                <a:latin typeface="Courier New"/>
                <a:cs typeface="Courier New"/>
              </a:rPr>
              <a:t>(FILE* </a:t>
            </a:r>
            <a:r>
              <a:rPr lang="en-US" sz="28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fp</a:t>
            </a:r>
            <a:r>
              <a:rPr lang="en-US" sz="2800" b="1" dirty="0" smtClean="0">
                <a:solidFill>
                  <a:srgbClr val="953735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 smtClean="0"/>
              <a:t>reads one character from stream</a:t>
            </a:r>
          </a:p>
          <a:p>
            <a:r>
              <a:rPr lang="en-US" dirty="0" smtClean="0"/>
              <a:t>returns that character or EOF (error or end of file)</a:t>
            </a:r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dirty="0" err="1" smtClean="0">
                <a:latin typeface="Courier New"/>
                <a:cs typeface="Courier New"/>
              </a:rPr>
              <a:t>getchar</a:t>
            </a:r>
            <a:r>
              <a:rPr lang="en-US" dirty="0" smtClean="0"/>
              <a:t> uses </a:t>
            </a:r>
            <a:r>
              <a:rPr lang="en-US" dirty="0" err="1" smtClean="0">
                <a:latin typeface="Courier New"/>
                <a:cs typeface="Courier New"/>
              </a:rPr>
              <a:t>stdin</a:t>
            </a:r>
            <a:r>
              <a:rPr lang="en-US" dirty="0" smtClean="0"/>
              <a:t> to read a character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953735"/>
                </a:solidFill>
                <a:latin typeface="Courier New"/>
                <a:cs typeface="Courier New"/>
              </a:rPr>
              <a:t>char *</a:t>
            </a:r>
            <a:r>
              <a:rPr lang="en-US" sz="24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fgets</a:t>
            </a:r>
            <a:r>
              <a:rPr lang="en-US" sz="2400" b="1" dirty="0" smtClean="0">
                <a:solidFill>
                  <a:srgbClr val="953735"/>
                </a:solidFill>
                <a:latin typeface="Courier New"/>
                <a:cs typeface="Courier New"/>
              </a:rPr>
              <a:t>(char *str, </a:t>
            </a:r>
            <a:r>
              <a:rPr lang="en-US" sz="24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maxlen</a:t>
            </a:r>
            <a:r>
              <a:rPr lang="en-US" sz="2400" b="1" dirty="0" smtClean="0">
                <a:solidFill>
                  <a:srgbClr val="953735"/>
                </a:solidFill>
                <a:latin typeface="Courier New"/>
                <a:cs typeface="Courier New"/>
              </a:rPr>
              <a:t>, FILE* </a:t>
            </a:r>
            <a:r>
              <a:rPr lang="en-US" sz="24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fp</a:t>
            </a:r>
            <a:r>
              <a:rPr lang="en-US" sz="2400" b="1" dirty="0" smtClean="0">
                <a:solidFill>
                  <a:srgbClr val="953735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 smtClean="0"/>
              <a:t>reads single line up to </a:t>
            </a:r>
            <a:r>
              <a:rPr lang="en-US" dirty="0" err="1" smtClean="0">
                <a:latin typeface="Courier New"/>
                <a:cs typeface="Courier New"/>
              </a:rPr>
              <a:t>maxlen-1</a:t>
            </a:r>
            <a:r>
              <a:rPr lang="en-US" dirty="0" smtClean="0"/>
              <a:t> characters from input, including (possibly) line break </a:t>
            </a:r>
            <a:r>
              <a:rPr lang="en-US" dirty="0" smtClean="0">
                <a:latin typeface="Courier New"/>
                <a:cs typeface="Courier New"/>
              </a:rPr>
              <a:t>'\n'</a:t>
            </a:r>
          </a:p>
          <a:p>
            <a:r>
              <a:rPr lang="en-US" dirty="0" smtClean="0"/>
              <a:t>returns a pointer to character array line</a:t>
            </a:r>
          </a:p>
          <a:p>
            <a:r>
              <a:rPr lang="en-US" dirty="0" smtClean="0"/>
              <a:t>returns NULL if end of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846"/>
            <a:ext cx="8229600" cy="877301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File Output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993"/>
            <a:ext cx="9144000" cy="56116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urier New"/>
                <a:cs typeface="Courier New"/>
              </a:rPr>
              <a:t>int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putc</a:t>
            </a: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latin typeface="Courier New"/>
                <a:cs typeface="Courier New"/>
              </a:rPr>
              <a:t>int</a:t>
            </a:r>
            <a:r>
              <a:rPr lang="en-US" sz="2800" dirty="0" smtClean="0">
                <a:latin typeface="Courier New"/>
                <a:cs typeface="Courier New"/>
              </a:rPr>
              <a:t> c, FILE* </a:t>
            </a:r>
            <a:r>
              <a:rPr lang="en-US" sz="2800" dirty="0" err="1" smtClean="0">
                <a:latin typeface="Courier New"/>
                <a:cs typeface="Courier New"/>
              </a:rPr>
              <a:t>fp</a:t>
            </a:r>
            <a:r>
              <a:rPr lang="en-US" sz="28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2800" dirty="0" smtClean="0"/>
              <a:t>writes </a:t>
            </a:r>
            <a:r>
              <a:rPr lang="en-US" sz="2800" u="sng" dirty="0" smtClean="0"/>
              <a:t>character c</a:t>
            </a:r>
            <a:r>
              <a:rPr lang="en-US" sz="2800" dirty="0" smtClean="0"/>
              <a:t> to output stream</a:t>
            </a:r>
          </a:p>
          <a:p>
            <a:r>
              <a:rPr lang="en-US" sz="2800" dirty="0" smtClean="0"/>
              <a:t>returns </a:t>
            </a:r>
            <a:r>
              <a:rPr lang="en-US" sz="2800" dirty="0" smtClean="0">
                <a:latin typeface="Courier New"/>
                <a:cs typeface="Courier New"/>
              </a:rPr>
              <a:t>c</a:t>
            </a:r>
            <a:r>
              <a:rPr lang="en-US" sz="2800" dirty="0" smtClean="0"/>
              <a:t> (or </a:t>
            </a:r>
            <a:r>
              <a:rPr lang="en-US" sz="2800" dirty="0" smtClean="0">
                <a:latin typeface="Courier New"/>
                <a:cs typeface="Courier New"/>
              </a:rPr>
              <a:t>EOF</a:t>
            </a:r>
            <a:r>
              <a:rPr lang="en-US" sz="2800" dirty="0" smtClean="0"/>
              <a:t> on error)</a:t>
            </a:r>
          </a:p>
          <a:p>
            <a:pPr marL="0" indent="0">
              <a:buNone/>
            </a:pPr>
            <a:r>
              <a:rPr lang="en-US" sz="2800" dirty="0" smtClean="0"/>
              <a:t>Note: </a:t>
            </a:r>
            <a:r>
              <a:rPr lang="en-US" sz="2800" dirty="0" err="1" smtClean="0">
                <a:latin typeface="Courier New"/>
                <a:cs typeface="Courier New"/>
              </a:rPr>
              <a:t>putchar</a:t>
            </a:r>
            <a:r>
              <a:rPr lang="en-US" sz="2800" dirty="0" smtClean="0"/>
              <a:t> is essentially equivalent to </a:t>
            </a:r>
            <a:r>
              <a:rPr lang="en-US" sz="2800" dirty="0" err="1" smtClean="0">
                <a:latin typeface="Courier New"/>
                <a:cs typeface="Courier New"/>
              </a:rPr>
              <a:t>putc</a:t>
            </a:r>
            <a:r>
              <a:rPr lang="en-US" sz="2800" dirty="0" smtClean="0">
                <a:latin typeface="Courier New"/>
                <a:cs typeface="Courier New"/>
              </a:rPr>
              <a:t>(c, </a:t>
            </a:r>
            <a:r>
              <a:rPr lang="en-US" sz="2800" dirty="0" err="1" smtClean="0">
                <a:latin typeface="Courier New"/>
                <a:cs typeface="Courier New"/>
              </a:rPr>
              <a:t>stdout</a:t>
            </a:r>
            <a:r>
              <a:rPr lang="en-US" sz="28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latin typeface="Courier New"/>
                <a:cs typeface="Courier New"/>
              </a:rPr>
              <a:t>int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fputs</a:t>
            </a:r>
            <a:r>
              <a:rPr lang="en-US" sz="2800" dirty="0" smtClean="0">
                <a:latin typeface="Courier New"/>
                <a:cs typeface="Courier New"/>
              </a:rPr>
              <a:t>(char line[], FILE* </a:t>
            </a:r>
            <a:r>
              <a:rPr lang="en-US" sz="2800" dirty="0" err="1" smtClean="0">
                <a:latin typeface="Courier New"/>
                <a:cs typeface="Courier New"/>
              </a:rPr>
              <a:t>fp</a:t>
            </a:r>
            <a:r>
              <a:rPr lang="en-US" sz="28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2800" dirty="0" smtClean="0"/>
              <a:t>writes </a:t>
            </a:r>
            <a:r>
              <a:rPr lang="en-US" sz="2800" u="sng" dirty="0" smtClean="0"/>
              <a:t>line</a:t>
            </a:r>
            <a:r>
              <a:rPr lang="en-US" sz="2800" dirty="0" smtClean="0"/>
              <a:t> to output stream</a:t>
            </a:r>
          </a:p>
          <a:p>
            <a:r>
              <a:rPr lang="en-US" sz="2800" dirty="0" smtClean="0"/>
              <a:t>returns </a:t>
            </a:r>
            <a:r>
              <a:rPr lang="en-US" sz="2800" dirty="0" smtClean="0">
                <a:latin typeface="Courier New"/>
                <a:cs typeface="Courier New"/>
              </a:rPr>
              <a:t>0</a:t>
            </a:r>
            <a:r>
              <a:rPr lang="en-US" sz="2800" dirty="0" smtClean="0"/>
              <a:t> on success, </a:t>
            </a:r>
            <a:r>
              <a:rPr lang="en-US" sz="2800" dirty="0" smtClean="0">
                <a:latin typeface="Courier New"/>
                <a:cs typeface="Courier New"/>
              </a:rPr>
              <a:t>EOF</a:t>
            </a:r>
            <a:r>
              <a:rPr lang="en-US" sz="2800" dirty="0" smtClean="0"/>
              <a:t> otherwise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nt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fscanf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(FILE *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fp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, char format[],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arg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-list);</a:t>
            </a:r>
          </a:p>
          <a:p>
            <a:r>
              <a:rPr lang="en-US" sz="2800" dirty="0" smtClean="0"/>
              <a:t>Similar to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scanf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sscanf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/>
              <a:t>reads from input stream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fp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File Input &amp; Output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46" y="1600200"/>
            <a:ext cx="903925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fscanf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(FILE*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fp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, char format[],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-address-list)</a:t>
            </a:r>
          </a:p>
          <a:p>
            <a:r>
              <a:rPr lang="en-US" dirty="0" smtClean="0"/>
              <a:t>like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sscanf</a:t>
            </a:r>
            <a:r>
              <a:rPr lang="en-US" dirty="0" smtClean="0"/>
              <a:t> except items read from input stream 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0352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978"/>
            <a:ext cx="8229600" cy="5949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Example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89" y="697958"/>
            <a:ext cx="9006711" cy="604133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/* Read line from keyboard &amp; write to file */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char </a:t>
            </a:r>
            <a:r>
              <a:rPr lang="en-US" dirty="0" err="1" smtClean="0">
                <a:latin typeface="Courier New"/>
                <a:cs typeface="Courier New"/>
              </a:rPr>
              <a:t>fileName</a:t>
            </a:r>
            <a:r>
              <a:rPr lang="en-US" dirty="0" smtClean="0">
                <a:latin typeface="Courier New"/>
                <a:cs typeface="Courier New"/>
              </a:rPr>
              <a:t>[80];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char </a:t>
            </a:r>
            <a:r>
              <a:rPr lang="en-US" dirty="0" err="1" smtClean="0">
                <a:latin typeface="Courier New"/>
                <a:cs typeface="Courier New"/>
              </a:rPr>
              <a:t>str</a:t>
            </a:r>
            <a:r>
              <a:rPr lang="en-US" dirty="0" smtClean="0">
                <a:latin typeface="Courier New"/>
                <a:cs typeface="Courier New"/>
              </a:rPr>
              <a:t>[80];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FILE *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("Enter file name: ");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>
                <a:latin typeface="Courier New"/>
                <a:cs typeface="Courier New"/>
              </a:rPr>
              <a:t>("%79s", </a:t>
            </a:r>
            <a:r>
              <a:rPr lang="en-US" dirty="0" err="1" smtClean="0">
                <a:latin typeface="Courier New"/>
                <a:cs typeface="Courier New"/>
              </a:rPr>
              <a:t>fileName</a:t>
            </a:r>
            <a:r>
              <a:rPr lang="en-US" dirty="0" smtClean="0">
                <a:latin typeface="Courier New"/>
                <a:cs typeface="Courier New"/>
              </a:rPr>
              <a:t>);     // remember: /n still in input stream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getchar</a:t>
            </a:r>
            <a:r>
              <a:rPr lang="en-US" dirty="0" smtClean="0">
                <a:latin typeface="Courier New"/>
                <a:cs typeface="Courier New"/>
              </a:rPr>
              <a:t>();                   // grab newline character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("Filename: %s\n", </a:t>
            </a:r>
            <a:r>
              <a:rPr lang="en-US" dirty="0" err="1" smtClean="0">
                <a:latin typeface="Courier New"/>
                <a:cs typeface="Courier New"/>
              </a:rPr>
              <a:t>fileName</a:t>
            </a:r>
            <a:r>
              <a:rPr lang="en-US" dirty="0" smtClean="0">
                <a:latin typeface="Courier New"/>
                <a:cs typeface="Courier New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//</a:t>
            </a:r>
            <a:r>
              <a:rPr lang="en-US" dirty="0" err="1" smtClean="0">
                <a:latin typeface="Courier New"/>
                <a:cs typeface="Courier New"/>
              </a:rPr>
              <a:t>fgets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fileName</a:t>
            </a:r>
            <a:r>
              <a:rPr lang="en-US" dirty="0" smtClean="0">
                <a:latin typeface="Courier New"/>
                <a:cs typeface="Courier New"/>
              </a:rPr>
              <a:t>, 80, </a:t>
            </a:r>
            <a:r>
              <a:rPr lang="en-US" dirty="0" err="1" smtClean="0">
                <a:latin typeface="Courier New"/>
                <a:cs typeface="Courier New"/>
              </a:rPr>
              <a:t>stdin</a:t>
            </a:r>
            <a:r>
              <a:rPr lang="en-US" dirty="0" smtClean="0">
                <a:latin typeface="Courier New"/>
                <a:cs typeface="Courier New"/>
              </a:rPr>
              <a:t>);  // May be better - remember that \n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					// included in string though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fileName</a:t>
            </a:r>
            <a:r>
              <a:rPr lang="en-US" dirty="0" smtClean="0">
                <a:latin typeface="Courier New"/>
                <a:cs typeface="Courier New"/>
              </a:rPr>
              <a:t>, "w");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if(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>
                <a:latin typeface="Courier New"/>
                <a:cs typeface="Courier New"/>
              </a:rPr>
              <a:t> == NULL) 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("File %s failed to open\n", </a:t>
            </a:r>
            <a:r>
              <a:rPr lang="en-US" dirty="0" err="1" smtClean="0">
                <a:latin typeface="Courier New"/>
                <a:cs typeface="Courier New"/>
              </a:rPr>
              <a:t>fileName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exit(EXIT_FAILURE);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("Enter a string: ");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fgets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str</a:t>
            </a:r>
            <a:r>
              <a:rPr lang="en-US" dirty="0" smtClean="0">
                <a:latin typeface="Courier New"/>
                <a:cs typeface="Courier New"/>
              </a:rPr>
              <a:t>, 80, </a:t>
            </a:r>
            <a:r>
              <a:rPr lang="en-US" dirty="0" err="1" smtClean="0">
                <a:latin typeface="Courier New"/>
                <a:cs typeface="Courier New"/>
              </a:rPr>
              <a:t>stdin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fputs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str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fclose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6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4F6228"/>
                </a:solidFill>
              </a:rPr>
              <a:t>Standard, String and File I/O</a:t>
            </a:r>
            <a:endParaRPr lang="en-US" sz="4800" b="1" dirty="0">
              <a:solidFill>
                <a:srgbClr val="4F6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6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I/O in C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and output facilities provided by standard library 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stdio.h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smtClean="0"/>
              <a:t>and not by the language</a:t>
            </a:r>
          </a:p>
          <a:p>
            <a:r>
              <a:rPr lang="en-US" dirty="0" smtClean="0"/>
              <a:t>Text stream consists of series of lines ending with </a:t>
            </a:r>
            <a:r>
              <a:rPr lang="en-US" dirty="0" smtClean="0">
                <a:latin typeface="Courier New"/>
                <a:cs typeface="Courier New"/>
              </a:rPr>
              <a:t>'\n'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990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Standard Input &amp; Output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putchar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c)</a:t>
            </a:r>
          </a:p>
          <a:p>
            <a:r>
              <a:rPr lang="en-US" dirty="0" smtClean="0"/>
              <a:t>prints </a:t>
            </a:r>
            <a:r>
              <a:rPr lang="en-US" dirty="0" smtClean="0">
                <a:latin typeface="Courier New"/>
                <a:cs typeface="Courier New"/>
              </a:rPr>
              <a:t>char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c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/>
                <a:cs typeface="Courier New"/>
              </a:rPr>
              <a:t>stdout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Returns </a:t>
            </a:r>
            <a:r>
              <a:rPr lang="en-US" dirty="0" smtClean="0">
                <a:latin typeface="Courier New"/>
                <a:cs typeface="Courier New"/>
              </a:rPr>
              <a:t>c</a:t>
            </a:r>
            <a:r>
              <a:rPr lang="en-US" dirty="0" smtClean="0"/>
              <a:t> or </a:t>
            </a:r>
            <a:r>
              <a:rPr lang="en-US" dirty="0" smtClean="0">
                <a:latin typeface="Courier New"/>
                <a:cs typeface="Courier New"/>
              </a:rPr>
              <a:t>EOF</a:t>
            </a:r>
            <a:r>
              <a:rPr lang="en-US" dirty="0" smtClean="0"/>
              <a:t> on error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getchar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/>
              <a:t>Returns next character from </a:t>
            </a:r>
            <a:r>
              <a:rPr lang="en-US" dirty="0" err="1" smtClean="0">
                <a:latin typeface="Courier New"/>
                <a:cs typeface="Courier New"/>
              </a:rPr>
              <a:t>stdin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Returns </a:t>
            </a:r>
            <a:r>
              <a:rPr lang="en-US" dirty="0" smtClean="0">
                <a:latin typeface="Courier New"/>
                <a:cs typeface="Courier New"/>
              </a:rPr>
              <a:t>EOF</a:t>
            </a:r>
            <a:r>
              <a:rPr lang="en-US" dirty="0" smtClean="0"/>
              <a:t> on error</a:t>
            </a:r>
          </a:p>
        </p:txBody>
      </p:sp>
    </p:spTree>
    <p:extLst>
      <p:ext uri="{BB962C8B-B14F-4D97-AF65-F5344CB8AC3E}">
        <p14:creationId xmlns:p14="http://schemas.microsoft.com/office/powerpoint/2010/main" val="189551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9554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Standard I/O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0973" cy="50361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#include&lt;</a:t>
            </a:r>
            <a:r>
              <a:rPr lang="en-US" dirty="0" err="1" smtClean="0">
                <a:latin typeface="Courier New"/>
                <a:cs typeface="Courier New"/>
              </a:rPr>
              <a:t>stdio.h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char c;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("Enter a character: ");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c = </a:t>
            </a:r>
            <a:r>
              <a:rPr lang="en-US" dirty="0" err="1" smtClean="0">
                <a:latin typeface="Courier New"/>
                <a:cs typeface="Courier New"/>
              </a:rPr>
              <a:t>getchar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("Character entered was: ");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putchar</a:t>
            </a:r>
            <a:r>
              <a:rPr lang="en-US" dirty="0" smtClean="0">
                <a:latin typeface="Courier New"/>
                <a:cs typeface="Courier New"/>
              </a:rPr>
              <a:t>(c);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4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Standard Input &amp; Output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9116"/>
            <a:ext cx="9261839" cy="50515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does this do?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char c;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while((c = </a:t>
            </a:r>
            <a:r>
              <a:rPr lang="en-US" sz="2400" dirty="0" err="1" smtClean="0">
                <a:latin typeface="Courier New"/>
                <a:cs typeface="Courier New"/>
              </a:rPr>
              <a:t>getchar</a:t>
            </a:r>
            <a:r>
              <a:rPr lang="en-US" sz="2400" dirty="0" smtClean="0">
                <a:latin typeface="Courier New"/>
                <a:cs typeface="Courier New"/>
              </a:rPr>
              <a:t>()) != EOF)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if(c &gt;= 'A' &amp;&amp; c &lt;= 'Z') c = c – 'A' + 'a';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putchar</a:t>
            </a:r>
            <a:r>
              <a:rPr lang="en-US" sz="2400" dirty="0" smtClean="0">
                <a:latin typeface="Courier New"/>
                <a:cs typeface="Courier New"/>
              </a:rPr>
              <a:t>(c);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return 0;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In Unix: to use a file instead of </a:t>
            </a:r>
            <a:r>
              <a:rPr lang="en-US" dirty="0" err="1" smtClean="0"/>
              <a:t>stdin</a:t>
            </a:r>
            <a:r>
              <a:rPr lang="en-US" dirty="0" smtClean="0"/>
              <a:t>, use &lt; operator</a:t>
            </a:r>
          </a:p>
          <a:p>
            <a:pPr marL="0" indent="0">
              <a:buNone/>
            </a:pPr>
            <a:r>
              <a:rPr lang="en-US" dirty="0" smtClean="0"/>
              <a:t>Input redirection: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./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a.out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&lt;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file.txt</a:t>
            </a:r>
            <a:endParaRPr lang="en-US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Treats </a:t>
            </a:r>
            <a:r>
              <a:rPr lang="en-US" dirty="0" err="1" smtClean="0">
                <a:latin typeface="Courier New"/>
                <a:cs typeface="Courier New"/>
              </a:rPr>
              <a:t>file.txt</a:t>
            </a:r>
            <a:r>
              <a:rPr lang="en-US" dirty="0" smtClean="0"/>
              <a:t> as source of standard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58"/>
            <a:ext cx="8229600" cy="8511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String </a:t>
            </a:r>
            <a:r>
              <a:rPr lang="en-US" b="1" dirty="0" err="1" smtClean="0">
                <a:solidFill>
                  <a:srgbClr val="4F6228"/>
                </a:solidFill>
              </a:rPr>
              <a:t>Input/Output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3711"/>
            <a:ext cx="9144000" cy="5784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Write formatted output to a string: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sprintf</a:t>
            </a:r>
            <a:r>
              <a:rPr lang="en-US" sz="2000" b="1" dirty="0" smtClean="0">
                <a:latin typeface="Courier New"/>
                <a:cs typeface="Courier New"/>
              </a:rPr>
              <a:t>(char </a:t>
            </a:r>
            <a:r>
              <a:rPr lang="en-US" sz="2000" b="1" dirty="0" err="1" smtClean="0">
                <a:latin typeface="Courier New"/>
                <a:cs typeface="Courier New"/>
              </a:rPr>
              <a:t>str</a:t>
            </a:r>
            <a:r>
              <a:rPr lang="en-US" sz="2000" b="1" dirty="0" smtClean="0">
                <a:latin typeface="Courier New"/>
                <a:cs typeface="Courier New"/>
              </a:rPr>
              <a:t>[], char format[], </a:t>
            </a:r>
            <a:r>
              <a:rPr lang="en-US" sz="2000" b="1" dirty="0" err="1" smtClean="0">
                <a:latin typeface="Courier New"/>
                <a:cs typeface="Courier New"/>
              </a:rPr>
              <a:t>arg</a:t>
            </a:r>
            <a:r>
              <a:rPr lang="en-US" sz="2000" b="1" dirty="0" smtClean="0">
                <a:latin typeface="Courier New"/>
                <a:cs typeface="Courier New"/>
              </a:rPr>
              <a:t>-list)</a:t>
            </a:r>
          </a:p>
          <a:p>
            <a:r>
              <a:rPr lang="en-US" sz="2800" dirty="0" smtClean="0"/>
              <a:t>Format specification same as </a:t>
            </a:r>
            <a:r>
              <a:rPr lang="en-US" sz="2800" dirty="0" err="1" smtClean="0">
                <a:latin typeface="Courier New"/>
                <a:cs typeface="Courier New"/>
              </a:rPr>
              <a:t>printf</a:t>
            </a:r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sz="2800" dirty="0" smtClean="0"/>
              <a:t>Output written to </a:t>
            </a:r>
            <a:r>
              <a:rPr lang="en-US" sz="2800" dirty="0" err="1" smtClean="0">
                <a:latin typeface="Courier New"/>
                <a:cs typeface="Courier New"/>
              </a:rPr>
              <a:t>str</a:t>
            </a:r>
            <a:r>
              <a:rPr lang="en-US" sz="2800" dirty="0" smtClean="0"/>
              <a:t>, size not checked</a:t>
            </a:r>
          </a:p>
          <a:p>
            <a:r>
              <a:rPr lang="en-US" sz="2800" dirty="0" smtClean="0"/>
              <a:t>Returns # of characters written (excluding '\0') or negative value on error</a:t>
            </a:r>
          </a:p>
          <a:p>
            <a:pPr marL="0" indent="0">
              <a:buNone/>
            </a:pPr>
            <a:r>
              <a:rPr lang="en-US" sz="2800" dirty="0" smtClean="0"/>
              <a:t>Read formatted input from a string: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sscanf</a:t>
            </a:r>
            <a:r>
              <a:rPr lang="en-US" sz="2000" b="1" dirty="0" smtClean="0">
                <a:latin typeface="Courier New"/>
                <a:cs typeface="Courier New"/>
              </a:rPr>
              <a:t>(char </a:t>
            </a:r>
            <a:r>
              <a:rPr lang="en-US" sz="2000" b="1" dirty="0" err="1" smtClean="0">
                <a:latin typeface="Courier New"/>
                <a:cs typeface="Courier New"/>
              </a:rPr>
              <a:t>str</a:t>
            </a:r>
            <a:r>
              <a:rPr lang="en-US" sz="2000" b="1" dirty="0" smtClean="0">
                <a:latin typeface="Courier New"/>
                <a:cs typeface="Courier New"/>
              </a:rPr>
              <a:t>[], char format[], </a:t>
            </a:r>
            <a:r>
              <a:rPr lang="en-US" sz="2000" b="1" dirty="0" err="1" smtClean="0">
                <a:latin typeface="Courier New"/>
                <a:cs typeface="Courier New"/>
              </a:rPr>
              <a:t>var</a:t>
            </a:r>
            <a:r>
              <a:rPr lang="en-US" sz="2000" b="1" dirty="0" smtClean="0">
                <a:latin typeface="Courier New"/>
                <a:cs typeface="Courier New"/>
              </a:rPr>
              <a:t>-address-list)</a:t>
            </a:r>
          </a:p>
          <a:p>
            <a:r>
              <a:rPr lang="en-US" sz="2800" dirty="0" smtClean="0"/>
              <a:t>format specification same as </a:t>
            </a:r>
            <a:r>
              <a:rPr lang="en-US" sz="2800" dirty="0" err="1" smtClean="0">
                <a:latin typeface="Courier New"/>
                <a:cs typeface="Courier New"/>
              </a:rPr>
              <a:t>scanf</a:t>
            </a:r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sz="2800" dirty="0" smtClean="0"/>
              <a:t>Input read from </a:t>
            </a:r>
            <a:r>
              <a:rPr lang="en-US" sz="2800" dirty="0" err="1" smtClean="0">
                <a:latin typeface="Courier New"/>
                <a:cs typeface="Courier New"/>
              </a:rPr>
              <a:t>str</a:t>
            </a:r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sz="2800" dirty="0" smtClean="0"/>
              <a:t>Returns # of variables filled or EOF on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718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536"/>
            <a:ext cx="8229600" cy="57209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Example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90" y="663631"/>
            <a:ext cx="8832240" cy="61943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sz="2600" dirty="0" err="1" smtClean="0">
                <a:latin typeface="Courier New"/>
                <a:cs typeface="Courier New"/>
              </a:rPr>
              <a:t>int</a:t>
            </a:r>
            <a:r>
              <a:rPr lang="en-US" sz="2600" dirty="0" smtClean="0">
                <a:latin typeface="Courier New"/>
                <a:cs typeface="Courier New"/>
              </a:rPr>
              <a:t> age;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char name[20];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char </a:t>
            </a:r>
            <a:r>
              <a:rPr lang="en-US" sz="2600" dirty="0" err="1" smtClean="0">
                <a:latin typeface="Courier New"/>
                <a:cs typeface="Courier New"/>
              </a:rPr>
              <a:t>str</a:t>
            </a:r>
            <a:r>
              <a:rPr lang="en-US" sz="2600" dirty="0" smtClean="0">
                <a:latin typeface="Courier New"/>
                <a:cs typeface="Courier New"/>
              </a:rPr>
              <a:t>[80] = "Sarah 23"; </a:t>
            </a:r>
          </a:p>
          <a:p>
            <a:pPr marL="0" indent="0">
              <a:buNone/>
            </a:pPr>
            <a:r>
              <a:rPr lang="en-US" sz="2600" dirty="0" err="1" smtClean="0">
                <a:latin typeface="Courier New"/>
                <a:cs typeface="Courier New"/>
              </a:rPr>
              <a:t>sscanf</a:t>
            </a:r>
            <a:r>
              <a:rPr lang="en-US" sz="2600" dirty="0" smtClean="0">
                <a:latin typeface="Courier New"/>
                <a:cs typeface="Courier New"/>
              </a:rPr>
              <a:t>(</a:t>
            </a:r>
            <a:r>
              <a:rPr lang="en-US" sz="2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str</a:t>
            </a:r>
            <a:r>
              <a:rPr lang="en-US" sz="2600" dirty="0" smtClean="0">
                <a:latin typeface="Courier New"/>
                <a:cs typeface="Courier New"/>
              </a:rPr>
              <a:t>, "%s %d", name, &amp;age); </a:t>
            </a:r>
          </a:p>
          <a:p>
            <a:pPr marL="0" indent="0">
              <a:buNone/>
            </a:pPr>
            <a:r>
              <a:rPr lang="en-US" sz="2600" dirty="0" err="1" smtClean="0">
                <a:latin typeface="Courier New"/>
                <a:cs typeface="Courier New"/>
              </a:rPr>
              <a:t>printf</a:t>
            </a:r>
            <a:r>
              <a:rPr lang="en-US" sz="2600" dirty="0" smtClean="0">
                <a:latin typeface="Courier New"/>
                <a:cs typeface="Courier New"/>
              </a:rPr>
              <a:t>("Name: %s, age: %d\n", name, age);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 Use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/>
              <a:t> to convert a double into an array of characters: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char answer[100];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double number = 93.214;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answer</a:t>
            </a:r>
            <a:r>
              <a:rPr lang="en-US" dirty="0" smtClean="0">
                <a:latin typeface="Courier New"/>
                <a:cs typeface="Courier New"/>
              </a:rPr>
              <a:t>, "%f", number);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("%c\n", answer[0]);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18141" y="1039620"/>
            <a:ext cx="221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Name: Sarah, age: 23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5116" y="4668303"/>
            <a:ext cx="1141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7605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58"/>
            <a:ext cx="8229600" cy="1073711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Files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369"/>
            <a:ext cx="8229600" cy="5538775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Open a</a:t>
            </a:r>
            <a:r>
              <a:rPr lang="en-US" u="sng" dirty="0" smtClean="0"/>
              <a:t> </a:t>
            </a:r>
            <a:r>
              <a:rPr lang="en-US" b="1" u="sng" dirty="0" smtClean="0"/>
              <a:t>text or binary file: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FILE* </a:t>
            </a:r>
            <a:r>
              <a:rPr lang="en-US" sz="26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fopen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(char name[], char mode[])</a:t>
            </a:r>
          </a:p>
          <a:p>
            <a:r>
              <a:rPr lang="en-US" dirty="0" smtClean="0"/>
              <a:t>modes: "r" (read only), "w" (write only), "a" (append). </a:t>
            </a:r>
          </a:p>
          <a:p>
            <a:r>
              <a:rPr lang="en-US" dirty="0" smtClean="0"/>
              <a:t>Append "b" for binary files</a:t>
            </a:r>
          </a:p>
          <a:p>
            <a:r>
              <a:rPr lang="en-US" dirty="0" smtClean="0"/>
              <a:t>Returns pointer to file if it exists, NULL otherwise</a:t>
            </a:r>
          </a:p>
          <a:p>
            <a:r>
              <a:rPr lang="en-US" b="1" u="sng" dirty="0" smtClean="0"/>
              <a:t>Close stream: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int</a:t>
            </a:r>
            <a:r>
              <a:rPr lang="en-US" sz="2800" b="1" dirty="0" smtClean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lang="en-US" sz="28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fclose</a:t>
            </a:r>
            <a:r>
              <a:rPr lang="en-US" sz="2800" b="1" dirty="0" smtClean="0">
                <a:solidFill>
                  <a:srgbClr val="953735"/>
                </a:solidFill>
                <a:latin typeface="Courier New"/>
                <a:cs typeface="Courier New"/>
              </a:rPr>
              <a:t>(FILE* </a:t>
            </a:r>
            <a:r>
              <a:rPr lang="en-US" sz="28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fp</a:t>
            </a:r>
            <a:r>
              <a:rPr lang="en-US" sz="2800" b="1" dirty="0" smtClean="0">
                <a:solidFill>
                  <a:srgbClr val="953735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 err="1" smtClean="0"/>
              <a:t>fclose</a:t>
            </a:r>
            <a:r>
              <a:rPr lang="en-US" dirty="0" smtClean="0"/>
              <a:t>() automatically called on all open files when program terminates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5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</TotalTime>
  <Words>896</Words>
  <Application>Microsoft Macintosh PowerPoint</Application>
  <PresentationFormat>On-screen Show (4:3)</PresentationFormat>
  <Paragraphs>171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Arial</vt:lpstr>
      <vt:lpstr>Courier New</vt:lpstr>
      <vt:lpstr>Office Theme</vt:lpstr>
      <vt:lpstr>1_Office Theme</vt:lpstr>
      <vt:lpstr>Input and Output Topic 7</vt:lpstr>
      <vt:lpstr>PowerPoint Presentation</vt:lpstr>
      <vt:lpstr>I/O in C</vt:lpstr>
      <vt:lpstr>Standard Input &amp; Output</vt:lpstr>
      <vt:lpstr>Standard I/O</vt:lpstr>
      <vt:lpstr>Standard Input &amp; Output</vt:lpstr>
      <vt:lpstr>String Input/Output</vt:lpstr>
      <vt:lpstr>Example</vt:lpstr>
      <vt:lpstr>Files</vt:lpstr>
      <vt:lpstr>Example</vt:lpstr>
      <vt:lpstr>File Path</vt:lpstr>
      <vt:lpstr>File Input</vt:lpstr>
      <vt:lpstr>File Output</vt:lpstr>
      <vt:lpstr>File Input &amp; Output</vt:lpstr>
      <vt:lpstr>Example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Mary Eberlein</cp:lastModifiedBy>
  <cp:revision>32</cp:revision>
  <dcterms:created xsi:type="dcterms:W3CDTF">2017-08-15T13:44:26Z</dcterms:created>
  <dcterms:modified xsi:type="dcterms:W3CDTF">2017-10-02T01:46:45Z</dcterms:modified>
</cp:coreProperties>
</file>