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9" r:id="rId4"/>
    <p:sldId id="270" r:id="rId5"/>
    <p:sldId id="279" r:id="rId6"/>
    <p:sldId id="271" r:id="rId7"/>
    <p:sldId id="278" r:id="rId8"/>
    <p:sldId id="259" r:id="rId9"/>
    <p:sldId id="260" r:id="rId10"/>
    <p:sldId id="261" r:id="rId11"/>
    <p:sldId id="272" r:id="rId12"/>
    <p:sldId id="262" r:id="rId13"/>
    <p:sldId id="263" r:id="rId14"/>
    <p:sldId id="267" r:id="rId15"/>
    <p:sldId id="268" r:id="rId16"/>
    <p:sldId id="273" r:id="rId17"/>
    <p:sldId id="257" r:id="rId18"/>
    <p:sldId id="265" r:id="rId19"/>
    <p:sldId id="275" r:id="rId20"/>
    <p:sldId id="276" r:id="rId21"/>
    <p:sldId id="277" r:id="rId22"/>
    <p:sldId id="264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341"/>
  </p:normalViewPr>
  <p:slideViewPr>
    <p:cSldViewPr snapToGrid="0" snapToObjects="1">
      <p:cViewPr varScale="1">
        <p:scale>
          <a:sx n="74" d="100"/>
          <a:sy n="74" d="100"/>
        </p:scale>
        <p:origin x="21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9BE2-33CB-0547-9109-D8408806ADD6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9D46D-FEB5-E842-AC08-D7C42C644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</a:t>
            </a:r>
            <a:r>
              <a:rPr lang="en-US" baseline="0"/>
              <a:t> pop:</a:t>
            </a:r>
          </a:p>
          <a:p>
            <a:r>
              <a:rPr lang="en-US" baseline="0"/>
              <a:t>pre: stack is not empty</a:t>
            </a:r>
          </a:p>
          <a:p>
            <a:r>
              <a:rPr lang="en-US" baseline="0"/>
              <a:t>post: returns top stack element, stack size decreases by 1</a:t>
            </a:r>
          </a:p>
          <a:p>
            <a:endParaRPr lang="en-US" baseline="0"/>
          </a:p>
          <a:p>
            <a:r>
              <a:rPr lang="en-US" baseline="0"/>
              <a:t>For binary search:</a:t>
            </a:r>
          </a:p>
          <a:p>
            <a:r>
              <a:rPr lang="en-US" baseline="0"/>
              <a:t>pre: array elements are sorted in increasing order</a:t>
            </a:r>
          </a:p>
          <a:p>
            <a:r>
              <a:rPr lang="en-US" baseline="0"/>
              <a:t>post: returns index of key if key occurs in array, or -1 if key does not appear in array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3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</a:t>
            </a:r>
            <a:r>
              <a:rPr lang="en-US" baseline="0"/>
              <a:t> pop:</a:t>
            </a:r>
          </a:p>
          <a:p>
            <a:r>
              <a:rPr lang="en-US" baseline="0"/>
              <a:t>pre: stack is not empty</a:t>
            </a:r>
          </a:p>
          <a:p>
            <a:r>
              <a:rPr lang="en-US" baseline="0"/>
              <a:t>post: returns top stack element, stack size decreases by 1</a:t>
            </a:r>
          </a:p>
          <a:p>
            <a:endParaRPr lang="en-US" baseline="0"/>
          </a:p>
          <a:p>
            <a:r>
              <a:rPr lang="en-US" baseline="0"/>
              <a:t>For binary search:</a:t>
            </a:r>
          </a:p>
          <a:p>
            <a:r>
              <a:rPr lang="en-US" baseline="0"/>
              <a:t>pre: array elements are sorted in increasing order</a:t>
            </a:r>
          </a:p>
          <a:p>
            <a:r>
              <a:rPr lang="en-US" baseline="0"/>
              <a:t>post: returns index of key if key occurs in array, or -1 if key does not appear in array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function call violates the precondition. There are no guarantees about what the function call does. When you are calling functions, DO NOT violate preconditions.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function call violates the precondition. There are no guarantees about what the function call does. When you are calling functions, DO NOT </a:t>
            </a:r>
            <a:r>
              <a:rPr lang="en-US" smtClean="0"/>
              <a:t>violate preconditions.</a:t>
            </a:r>
            <a:r>
              <a:rPr lang="en-US" baseline="0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WIth</a:t>
            </a:r>
            <a:r>
              <a:rPr lang="en-US" dirty="0" smtClean="0"/>
              <a:t> pre and post condition,</a:t>
            </a:r>
            <a:r>
              <a:rPr lang="en-US" baseline="0" dirty="0" smtClean="0"/>
              <a:t> you can use the function without knowing how it works. They tell the programmer:</a:t>
            </a:r>
          </a:p>
          <a:p>
            <a:r>
              <a:rPr lang="en-US" baseline="0" dirty="0" smtClean="0"/>
              <a:t>What must be true for the programmer to use the function, AND</a:t>
            </a:r>
          </a:p>
          <a:p>
            <a:r>
              <a:rPr lang="en-US" dirty="0" smtClean="0"/>
              <a:t>what work the function does</a:t>
            </a:r>
          </a:p>
          <a:p>
            <a:endParaRPr lang="en-US" dirty="0" smtClean="0"/>
          </a:p>
          <a:p>
            <a:r>
              <a:rPr lang="en-US" dirty="0" smtClean="0"/>
              <a:t>The first call returns true and the second returns false. No way to know what the third call returns since the precondition is not satisfied.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 &gt; 45 (where,</a:t>
            </a:r>
            <a:r>
              <a:rPr lang="en-US" baseline="0"/>
              <a:t> say, x is a parameter of your function)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 doesn't have to check preconditions, but when you write a function, you should make every effort to detect when a precondition is violated</a:t>
            </a:r>
            <a:r>
              <a:rPr lang="en-US" baseline="0" dirty="0" smtClean="0"/>
              <a:t> and handle it in a reasonable manner, e.g., print an error message and halt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Assertions can be useful in debugging.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9D46D-FEB5-E842-AC08-D7C42C644B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C2E8-267B-D547-A9F0-7A7F323DCF5B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DE96-63DB-F942-878E-8E630797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Preconditions,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Postconditions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&amp; Assertions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3101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2034"/>
            <a:ext cx="9144000" cy="536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 Precondition: letter is an uppercase or lowercase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 letter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</a:t>
            </a:r>
            <a:r>
              <a:rPr lang="en-US" sz="2000" dirty="0" err="1" smtClean="0">
                <a:latin typeface="Courier New"/>
                <a:cs typeface="Courier New"/>
              </a:rPr>
              <a:t>Postcondition</a:t>
            </a:r>
            <a:r>
              <a:rPr lang="en-US" sz="2000" dirty="0" smtClean="0">
                <a:latin typeface="Courier New"/>
                <a:cs typeface="Courier New"/>
              </a:rPr>
              <a:t>: Returns true if letter is a vowel, and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 returns false otherwise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bool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isVowel</a:t>
            </a:r>
            <a:r>
              <a:rPr lang="en-US" sz="2000" dirty="0" smtClean="0">
                <a:latin typeface="Courier New"/>
                <a:cs typeface="Courier New"/>
              </a:rPr>
              <a:t>(char letter)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800" dirty="0" smtClean="0">
                <a:cs typeface="Courier New"/>
              </a:rPr>
              <a:t>What will be returned by these calls?</a:t>
            </a: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isVowel</a:t>
            </a:r>
            <a:r>
              <a:rPr lang="en-US" sz="2000" dirty="0" smtClean="0">
                <a:latin typeface="Courier New"/>
                <a:cs typeface="Courier New"/>
              </a:rPr>
              <a:t>('a');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isVowel</a:t>
            </a:r>
            <a:r>
              <a:rPr lang="en-US" sz="2000" dirty="0" smtClean="0">
                <a:latin typeface="Courier New"/>
                <a:cs typeface="Courier New"/>
              </a:rPr>
              <a:t>('B');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isVowel</a:t>
            </a:r>
            <a:r>
              <a:rPr lang="en-US" sz="2000" dirty="0" smtClean="0">
                <a:latin typeface="Courier New"/>
                <a:cs typeface="Courier New"/>
              </a:rPr>
              <a:t>('$'); </a:t>
            </a:r>
            <a:endParaRPr lang="en-US" sz="1600" dirty="0" smtClean="0">
              <a:latin typeface="Courier New"/>
              <a:cs typeface="Courier New"/>
            </a:endParaRPr>
          </a:p>
          <a:p>
            <a:endParaRPr lang="en-US" sz="2000" dirty="0" smtClean="0"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570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our Stack ADT. Write down preconditions and postconditions for:</a:t>
            </a:r>
          </a:p>
          <a:p>
            <a:pPr lvl="1"/>
            <a:r>
              <a:rPr lang="en-US"/>
              <a:t>isEmpty function</a:t>
            </a:r>
          </a:p>
          <a:p>
            <a:pPr lvl="1"/>
            <a:r>
              <a:rPr lang="en-US"/>
              <a:t>top function</a:t>
            </a:r>
          </a:p>
        </p:txBody>
      </p:sp>
    </p:spTree>
    <p:extLst>
      <p:ext uri="{BB962C8B-B14F-4D97-AF65-F5344CB8AC3E}">
        <p14:creationId xmlns:p14="http://schemas.microsoft.com/office/powerpoint/2010/main" val="130278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Satisfy the Preconditions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calling a function, </a:t>
            </a:r>
            <a:r>
              <a:rPr lang="en-US" b="1" dirty="0" smtClean="0"/>
              <a:t>you</a:t>
            </a:r>
            <a:r>
              <a:rPr lang="en-US" dirty="0" smtClean="0"/>
              <a:t> must ensure that the precondition is true when the function is called!</a:t>
            </a:r>
          </a:p>
          <a:p>
            <a:r>
              <a:rPr lang="en-US" dirty="0" smtClean="0"/>
              <a:t>Otherwise, no guarantee about what the function does.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4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F6228"/>
                </a:solidFill>
              </a:rPr>
              <a:t>Postcondition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 and post-conditions are a contract on the function's behavior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if precondition true when you call function, then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postcondition is</a:t>
            </a:r>
            <a:r>
              <a:rPr lang="en-US" dirty="0" smtClean="0"/>
              <a:t> true when function returns</a:t>
            </a:r>
          </a:p>
          <a:p>
            <a:r>
              <a:rPr lang="en-US" dirty="0"/>
              <a:t>"Design by contract"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6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Checking Preconditions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576"/>
          </a:xfrm>
        </p:spPr>
        <p:txBody>
          <a:bodyPr/>
          <a:lstStyle/>
          <a:p>
            <a:r>
              <a:rPr lang="en-US"/>
              <a:t>As the function implementor, you aren't responsible for your function's behavior if the precondition is not satisfied when it's called. </a:t>
            </a:r>
          </a:p>
          <a:p>
            <a:pPr lvl="1"/>
            <a:r>
              <a:rPr lang="en-US"/>
              <a:t>Who is?</a:t>
            </a:r>
          </a:p>
          <a:p>
            <a:r>
              <a:rPr lang="en-US"/>
              <a:t>But: when you write a function, try to detect a precondition violation</a:t>
            </a:r>
          </a:p>
          <a:p>
            <a:r>
              <a:rPr lang="en-US"/>
              <a:t>If a precondition is violated, terminate execution</a:t>
            </a:r>
          </a:p>
        </p:txBody>
      </p:sp>
    </p:spTree>
    <p:extLst>
      <p:ext uri="{BB962C8B-B14F-4D97-AF65-F5344CB8AC3E}">
        <p14:creationId xmlns:p14="http://schemas.microsoft.com/office/powerpoint/2010/main" val="139102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Why Use Pre/Post Conditions?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88" y="1600200"/>
            <a:ext cx="8911526" cy="4525963"/>
          </a:xfrm>
        </p:spPr>
        <p:txBody>
          <a:bodyPr/>
          <a:lstStyle/>
          <a:p>
            <a:r>
              <a:rPr lang="en-US"/>
              <a:t>Specify what a function accomplishes without describing how it works</a:t>
            </a:r>
          </a:p>
          <a:p>
            <a:r>
              <a:rPr lang="en-US"/>
              <a:t>Makes it easier for you to change your implementation later:</a:t>
            </a:r>
          </a:p>
          <a:p>
            <a:pPr lvl="1"/>
            <a:r>
              <a:rPr lang="en-US"/>
              <a:t>Given the same pre- and post-conditions, clients should be unaffected by the implementation change</a:t>
            </a:r>
          </a:p>
        </p:txBody>
      </p:sp>
    </p:spTree>
    <p:extLst>
      <p:ext uri="{BB962C8B-B14F-4D97-AF65-F5344CB8AC3E}">
        <p14:creationId xmlns:p14="http://schemas.microsoft.com/office/powerpoint/2010/main" val="1271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959" y="2743200"/>
            <a:ext cx="8122754" cy="3025775"/>
          </a:xfrm>
        </p:spPr>
        <p:txBody>
          <a:bodyPr>
            <a:normAutofit fontScale="90000"/>
          </a:bodyPr>
          <a:lstStyle/>
          <a:p>
            <a:r>
              <a:rPr lang="en-US" sz="2800" b="0" cap="none">
                <a:latin typeface="Cambria" charset="0"/>
                <a:ea typeface="Cambria" charset="0"/>
                <a:cs typeface="Cambria" charset="0"/>
              </a:rPr>
              <a:t>"As soon as we started programming, we found to our surprise that it wasn't as easy to get programs right as we had thought. Debugging had to be discovered. I can remember the exact instant when I realized that a large part of my life from then on was going to be spent in finding mistakes in my own programs."</a:t>
            </a:r>
            <a:br>
              <a:rPr lang="en-US" sz="2800" b="0" cap="none">
                <a:latin typeface="Cambria" charset="0"/>
                <a:ea typeface="Cambria" charset="0"/>
                <a:cs typeface="Cambria" charset="0"/>
              </a:rPr>
            </a:br>
            <a:r>
              <a:rPr lang="en-US" sz="2800" b="0" cap="none">
                <a:latin typeface="Cambria" charset="0"/>
                <a:ea typeface="Cambria" charset="0"/>
                <a:cs typeface="Cambria" charset="0"/>
              </a:rPr>
              <a:t>		--Maurice Wilkes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136" y="829940"/>
            <a:ext cx="7772400" cy="1500187"/>
          </a:xfrm>
        </p:spPr>
        <p:txBody>
          <a:bodyPr>
            <a:noAutofit/>
          </a:bodyPr>
          <a:lstStyle/>
          <a:p>
            <a:r>
              <a:rPr lang="en-US" sz="4800" b="1">
                <a:solidFill>
                  <a:schemeClr val="accent3">
                    <a:lumMod val="50000"/>
                  </a:schemeClr>
                </a:solidFill>
              </a:rPr>
              <a:t>Assertions and Program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4762500"/>
            <a:ext cx="2794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4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55"/>
            <a:ext cx="8229600" cy="9026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Question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43" y="1196575"/>
            <a:ext cx="8931471" cy="54055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output of this function?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void mystery(</a:t>
            </a:r>
            <a:r>
              <a:rPr lang="en-US" sz="2600" dirty="0" err="1" smtClean="0">
                <a:latin typeface="Courier New"/>
                <a:cs typeface="Courier New"/>
              </a:rPr>
              <a:t>bool</a:t>
            </a:r>
            <a:r>
              <a:rPr lang="en-US" sz="2600" dirty="0" smtClean="0">
                <a:latin typeface="Courier New"/>
                <a:cs typeface="Courier New"/>
              </a:rPr>
              <a:t> b) {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latin typeface="Courier New"/>
                <a:cs typeface="Courier New"/>
              </a:rPr>
              <a:t>printf</a:t>
            </a:r>
            <a:r>
              <a:rPr lang="en-US" sz="2600" dirty="0" smtClean="0">
                <a:latin typeface="Courier New"/>
                <a:cs typeface="Courier New"/>
              </a:rPr>
              <a:t>("%d  ", b);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smtClean="0">
                <a:latin typeface="Courier New"/>
                <a:cs typeface="Courier New"/>
              </a:rPr>
              <a:t>b = (b == false); 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err="1" smtClean="0">
                <a:latin typeface="Courier New"/>
                <a:cs typeface="Courier New"/>
              </a:rPr>
              <a:t>printf</a:t>
            </a:r>
            <a:r>
              <a:rPr lang="en-US" sz="2600" dirty="0" smtClean="0">
                <a:latin typeface="Courier New"/>
                <a:cs typeface="Courier New"/>
              </a:rPr>
              <a:t>("%d", b);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}</a:t>
            </a:r>
          </a:p>
          <a:p>
            <a:pPr marL="514350" indent="-514350">
              <a:buAutoNum type="alphaUcPeriod"/>
            </a:pPr>
            <a:r>
              <a:rPr lang="en-US" dirty="0" smtClean="0"/>
              <a:t>no output – syntax error</a:t>
            </a:r>
          </a:p>
          <a:p>
            <a:pPr marL="514350" indent="-514350">
              <a:buAutoNum type="alphaUcPeriod"/>
            </a:pPr>
            <a:r>
              <a:rPr lang="en-US" dirty="0" smtClean="0"/>
              <a:t>no output – runtime error</a:t>
            </a:r>
          </a:p>
          <a:p>
            <a:pPr marL="514350" indent="-514350">
              <a:buAutoNum type="alphaUcPeriod"/>
            </a:pPr>
            <a:r>
              <a:rPr lang="en-US" dirty="0" smtClean="0"/>
              <a:t>not possible to determine output</a:t>
            </a:r>
          </a:p>
          <a:p>
            <a:pPr marL="514350" indent="-514350">
              <a:buAutoNum type="alphaUcPeriod"/>
            </a:pPr>
            <a:r>
              <a:rPr lang="en-US" dirty="0" smtClean="0"/>
              <a:t>always outputs </a:t>
            </a:r>
            <a:r>
              <a:rPr lang="en-US" dirty="0" smtClean="0">
                <a:latin typeface="Courier New"/>
                <a:cs typeface="Courier New"/>
              </a:rPr>
              <a:t>0 1</a:t>
            </a:r>
            <a:r>
              <a:rPr lang="en-US" dirty="0" smtClean="0"/>
              <a:t>  OR  </a:t>
            </a:r>
            <a:r>
              <a:rPr lang="en-US" dirty="0" smtClean="0">
                <a:latin typeface="Courier New"/>
                <a:cs typeface="Courier New"/>
              </a:rPr>
              <a:t>1 0</a:t>
            </a:r>
          </a:p>
          <a:p>
            <a:pPr marL="514350" indent="-514350">
              <a:buAutoNum type="alphaUcPeriod"/>
            </a:pPr>
            <a:r>
              <a:rPr lang="en-US" dirty="0" smtClean="0"/>
              <a:t>always outputs </a:t>
            </a:r>
            <a:r>
              <a:rPr lang="en-US" dirty="0" smtClean="0">
                <a:latin typeface="Courier New"/>
                <a:cs typeface="Courier New"/>
              </a:rPr>
              <a:t>1 1</a:t>
            </a:r>
            <a:r>
              <a:rPr lang="en-US" dirty="0" smtClean="0"/>
              <a:t>  OR  </a:t>
            </a:r>
            <a:r>
              <a:rPr lang="en-US" dirty="0" smtClean="0">
                <a:latin typeface="Courier New"/>
                <a:cs typeface="Courier New"/>
              </a:rPr>
              <a:t>0 0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616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4F6228"/>
                </a:solidFill>
                <a:latin typeface="Arial" charset="0"/>
              </a:rPr>
              <a:t>Assertions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15400" cy="569048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charset="0"/>
              </a:rPr>
              <a:t>Assertion</a:t>
            </a:r>
            <a:r>
              <a:rPr lang="en-US" sz="2800" dirty="0">
                <a:latin typeface="Arial" charset="0"/>
              </a:rPr>
              <a:t>: A declarative statement that is either true or false</a:t>
            </a:r>
          </a:p>
          <a:p>
            <a:r>
              <a:rPr lang="en-US" sz="2800" dirty="0">
                <a:latin typeface="Arial" charset="0"/>
              </a:rPr>
              <a:t>Examples:</a:t>
            </a:r>
          </a:p>
          <a:p>
            <a:pPr lvl="1">
              <a:buFontTx/>
              <a:buNone/>
            </a:pPr>
            <a:r>
              <a:rPr lang="en-US" sz="2400" b="1" dirty="0">
                <a:latin typeface="Arial" charset="0"/>
              </a:rPr>
              <a:t>2 + 2 equals 4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Arial" charset="0"/>
              </a:rPr>
              <a:t>x </a:t>
            </a:r>
            <a:r>
              <a:rPr lang="en-US" sz="2400" b="1" dirty="0">
                <a:latin typeface="Arial" charset="0"/>
              </a:rPr>
              <a:t>&gt; 45</a:t>
            </a:r>
          </a:p>
          <a:p>
            <a:pPr lvl="1">
              <a:buFontTx/>
              <a:buNone/>
            </a:pPr>
            <a:r>
              <a:rPr lang="en-US" sz="2400" b="1" dirty="0">
                <a:latin typeface="Arial" charset="0"/>
              </a:rPr>
              <a:t>It is raining</a:t>
            </a:r>
            <a:r>
              <a:rPr lang="en-US" sz="2400" b="1" dirty="0" smtClean="0">
                <a:latin typeface="Arial" charset="0"/>
              </a:rPr>
              <a:t>.</a:t>
            </a:r>
          </a:p>
          <a:p>
            <a:pPr lvl="1">
              <a:buFontTx/>
              <a:buNone/>
            </a:pPr>
            <a:r>
              <a:rPr lang="en-US" sz="2400" b="1" dirty="0" smtClean="0">
                <a:latin typeface="Arial" charset="0"/>
              </a:rPr>
              <a:t>It rained in Austin, TX, on October 30, 1999. </a:t>
            </a:r>
            <a:endParaRPr lang="en-US" sz="2400" b="1" dirty="0">
              <a:latin typeface="Arial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Arial" charset="0"/>
              </a:rPr>
              <a:t>UT </a:t>
            </a:r>
            <a:r>
              <a:rPr lang="en-US" sz="2400" b="1" dirty="0" smtClean="0">
                <a:latin typeface="Arial" charset="0"/>
              </a:rPr>
              <a:t>beat San Jose State this year.</a:t>
            </a:r>
            <a:endParaRPr lang="en-US" sz="2400" b="1" dirty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Not </a:t>
            </a:r>
            <a:r>
              <a:rPr lang="en-US" sz="2800" dirty="0">
                <a:latin typeface="Arial" charset="0"/>
              </a:rPr>
              <a:t>assertions</a:t>
            </a:r>
          </a:p>
          <a:p>
            <a:pPr lvl="1">
              <a:buFontTx/>
              <a:buNone/>
            </a:pPr>
            <a:r>
              <a:rPr lang="en-US" sz="2400" b="1" dirty="0">
                <a:latin typeface="Arial" charset="0"/>
              </a:rPr>
              <a:t>How old are you?</a:t>
            </a:r>
          </a:p>
          <a:p>
            <a:pPr lvl="1">
              <a:buFontTx/>
              <a:buNone/>
            </a:pPr>
            <a:r>
              <a:rPr lang="en-US" sz="2400" b="1" dirty="0">
                <a:latin typeface="Arial" charset="0"/>
              </a:rPr>
              <a:t>Take me to H.E.B</a:t>
            </a:r>
            <a:r>
              <a:rPr lang="en-US" b="1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1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value of assertions (true or false) sometimes dependent on context. Which of these depend on context?</a:t>
            </a:r>
          </a:p>
          <a:p>
            <a:pPr lvl="1"/>
            <a:r>
              <a:rPr lang="en-US"/>
              <a:t>2+2 = 5</a:t>
            </a:r>
          </a:p>
          <a:p>
            <a:pPr lvl="1"/>
            <a:r>
              <a:rPr lang="en-US"/>
              <a:t>x &gt; 45</a:t>
            </a:r>
          </a:p>
          <a:p>
            <a:pPr lvl="1"/>
            <a:r>
              <a:rPr lang="en-US"/>
              <a:t>The Chicago Cubs played in the world series last year</a:t>
            </a:r>
          </a:p>
          <a:p>
            <a:pPr lvl="1"/>
            <a:r>
              <a:rPr lang="en-US"/>
              <a:t>It is raining.</a:t>
            </a:r>
          </a:p>
        </p:txBody>
      </p:sp>
    </p:spTree>
    <p:extLst>
      <p:ext uri="{BB962C8B-B14F-4D97-AF65-F5344CB8AC3E}">
        <p14:creationId xmlns:p14="http://schemas.microsoft.com/office/powerpoint/2010/main" val="20165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460"/>
            <a:ext cx="8229600" cy="8606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Function Specification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29" y="1081116"/>
            <a:ext cx="8805527" cy="54895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Often want to communicate what a function does without indicating how it works:</a:t>
            </a:r>
          </a:p>
          <a:p>
            <a:r>
              <a:rPr lang="en-US" dirty="0" smtClean="0"/>
              <a:t>The specification of a function can be defined by its pre-conditions and post-conditions. </a:t>
            </a:r>
          </a:p>
          <a:p>
            <a:r>
              <a:rPr lang="en-US" b="1" dirty="0" smtClean="0"/>
              <a:t>pre-condition</a:t>
            </a:r>
            <a:r>
              <a:rPr lang="en-US" dirty="0" smtClean="0"/>
              <a:t>: a condition that must be true of the parameters of a function prior to running the function</a:t>
            </a:r>
          </a:p>
          <a:p>
            <a:r>
              <a:rPr lang="en-US" b="1" dirty="0" smtClean="0"/>
              <a:t>post-condition</a:t>
            </a:r>
            <a:r>
              <a:rPr lang="en-US" dirty="0" smtClean="0"/>
              <a:t>: a condition that is true after running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4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Assertions that depend on context can be evaluated when context is provided. </a:t>
            </a:r>
          </a:p>
          <a:p>
            <a:pPr lvl="1"/>
            <a:r>
              <a:rPr lang="en-US"/>
              <a:t>When x is 50, x &gt; 45</a:t>
            </a:r>
          </a:p>
          <a:p>
            <a:pPr lvl="1"/>
            <a:r>
              <a:rPr lang="en-US"/>
              <a:t>The Chicago Cubs played in the world series in 2016.</a:t>
            </a:r>
          </a:p>
        </p:txBody>
      </p:sp>
    </p:spTree>
    <p:extLst>
      <p:ext uri="{BB962C8B-B14F-4D97-AF65-F5344CB8AC3E}">
        <p14:creationId xmlns:p14="http://schemas.microsoft.com/office/powerpoint/2010/main" val="12120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Assertions and Program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Assertions help us reason about our programs</a:t>
            </a:r>
          </a:p>
          <a:p>
            <a:r>
              <a:rPr lang="en-US"/>
              <a:t>Help with debugging</a:t>
            </a:r>
          </a:p>
        </p:txBody>
      </p:sp>
    </p:spTree>
    <p:extLst>
      <p:ext uri="{BB962C8B-B14F-4D97-AF65-F5344CB8AC3E}">
        <p14:creationId xmlns:p14="http://schemas.microsoft.com/office/powerpoint/2010/main" val="36366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771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Assertions in C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37" y="955409"/>
            <a:ext cx="8805526" cy="59408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use the C library macro </a:t>
            </a:r>
            <a:r>
              <a:rPr lang="en-US" dirty="0" smtClean="0">
                <a:latin typeface="Courier New"/>
                <a:cs typeface="Courier New"/>
              </a:rPr>
              <a:t>assert()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assert(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expression); </a:t>
            </a:r>
          </a:p>
          <a:p>
            <a:r>
              <a:rPr lang="en-US" dirty="0" smtClean="0"/>
              <a:t>if expression is true, assert() does nothing</a:t>
            </a:r>
          </a:p>
          <a:p>
            <a:r>
              <a:rPr lang="en-US" dirty="0" smtClean="0"/>
              <a:t>if expression is false, assert() displays an error message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that precondition is true with an assertion: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#include&lt;</a:t>
            </a:r>
            <a:r>
              <a:rPr lang="en-US" sz="2600" b="1" dirty="0" err="1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assert.h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// Precondition: x &gt;= 0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// </a:t>
            </a:r>
            <a:r>
              <a:rPr lang="en-US" sz="2600" dirty="0" err="1" smtClean="0">
                <a:latin typeface="Courier New"/>
                <a:cs typeface="Courier New"/>
              </a:rPr>
              <a:t>Postcondition</a:t>
            </a:r>
            <a:r>
              <a:rPr lang="en-US" sz="2600" dirty="0" smtClean="0">
                <a:latin typeface="Courier New"/>
                <a:cs typeface="Courier New"/>
              </a:rPr>
              <a:t>: Returns the square root of x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double </a:t>
            </a:r>
            <a:r>
              <a:rPr lang="en-US" sz="2600" dirty="0" err="1" smtClean="0">
                <a:latin typeface="Courier New"/>
                <a:cs typeface="Courier New"/>
              </a:rPr>
              <a:t>computeSqrt</a:t>
            </a:r>
            <a:r>
              <a:rPr lang="en-US" sz="2600" dirty="0" smtClean="0">
                <a:latin typeface="Courier New"/>
                <a:cs typeface="Courier New"/>
              </a:rPr>
              <a:t>(double x) {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	assert(x &gt;= 0);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	...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If the assertion is false, the program will halt and print an error message.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1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80" y="125956"/>
            <a:ext cx="8772040" cy="71095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Assertion Example: Checking User Input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301"/>
            <a:ext cx="8229600" cy="56364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#include&lt;</a:t>
            </a:r>
            <a:r>
              <a:rPr lang="en-US" sz="2400" dirty="0" err="1" smtClean="0">
                <a:latin typeface="Courier New"/>
                <a:cs typeface="Courier New"/>
              </a:rPr>
              <a:t>assert.h</a:t>
            </a:r>
            <a:r>
              <a:rPr lang="en-US" sz="24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#include&lt;</a:t>
            </a:r>
            <a:r>
              <a:rPr lang="en-US" sz="2400" dirty="0" err="1" smtClean="0">
                <a:latin typeface="Courier New"/>
                <a:cs typeface="Courier New"/>
              </a:rPr>
              <a:t>stdio.h</a:t>
            </a:r>
            <a:r>
              <a:rPr lang="en-US" sz="24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num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printf</a:t>
            </a:r>
            <a:r>
              <a:rPr lang="en-US" sz="2400" dirty="0" smtClean="0">
                <a:latin typeface="Courier New"/>
                <a:cs typeface="Courier New"/>
              </a:rPr>
              <a:t>("Enter a positive integer: ");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scanf</a:t>
            </a:r>
            <a:r>
              <a:rPr lang="en-US" sz="2400" dirty="0" smtClean="0">
                <a:latin typeface="Courier New"/>
                <a:cs typeface="Courier New"/>
              </a:rPr>
              <a:t>("%d", &amp;</a:t>
            </a:r>
            <a:r>
              <a:rPr lang="en-US" sz="2400" smtClean="0">
                <a:latin typeface="Courier New"/>
                <a:cs typeface="Courier New"/>
              </a:rPr>
              <a:t>num)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assert(</a:t>
            </a:r>
            <a:r>
              <a:rPr lang="en-US" sz="2400" dirty="0" err="1" smtClean="0">
                <a:latin typeface="Courier New"/>
                <a:cs typeface="Courier New"/>
              </a:rPr>
              <a:t>num</a:t>
            </a:r>
            <a:r>
              <a:rPr lang="en-US" sz="2400" dirty="0" smtClean="0">
                <a:latin typeface="Courier New"/>
                <a:cs typeface="Courier New"/>
              </a:rPr>
              <a:t> &gt; 0);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 smtClean="0">
                <a:latin typeface="Courier New"/>
                <a:cs typeface="Courier New"/>
              </a:rPr>
              <a:t>printf</a:t>
            </a:r>
            <a:r>
              <a:rPr lang="en-US" sz="2400" dirty="0" smtClean="0">
                <a:latin typeface="Courier New"/>
                <a:cs typeface="Courier New"/>
              </a:rPr>
              <a:t>("Yay, a positive 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!\n");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800" dirty="0" smtClean="0">
                <a:cs typeface="Courier New"/>
              </a:rPr>
              <a:t>Sample Run: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Enter a positive integer: -2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Assertion failed: (</a:t>
            </a:r>
            <a:r>
              <a:rPr lang="en-US" sz="2400" dirty="0" err="1" smtClean="0">
                <a:latin typeface="Courier New"/>
                <a:cs typeface="Courier New"/>
              </a:rPr>
              <a:t>num</a:t>
            </a:r>
            <a:r>
              <a:rPr lang="en-US" sz="2400" dirty="0" smtClean="0">
                <a:latin typeface="Courier New"/>
                <a:cs typeface="Courier New"/>
              </a:rPr>
              <a:t> &gt; 0), function main, file </a:t>
            </a:r>
            <a:r>
              <a:rPr lang="en-US" sz="2400" dirty="0" err="1" smtClean="0">
                <a:latin typeface="Courier New"/>
                <a:cs typeface="Courier New"/>
              </a:rPr>
              <a:t>assertEx.c</a:t>
            </a:r>
            <a:r>
              <a:rPr lang="en-US" sz="2400" dirty="0" smtClean="0">
                <a:latin typeface="Courier New"/>
                <a:cs typeface="Courier New"/>
              </a:rPr>
              <a:t>, line 8.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02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precondition must be true when the function is called</a:t>
            </a:r>
          </a:p>
          <a:p>
            <a:r>
              <a:rPr lang="en-US"/>
              <a:t>Constraint on the client (the one calling the function)</a:t>
            </a:r>
          </a:p>
          <a:p>
            <a:r>
              <a:rPr lang="en-US"/>
              <a:t>Precondition is assumed to be true by the function's implementor</a:t>
            </a:r>
          </a:p>
        </p:txBody>
      </p:sp>
    </p:spTree>
    <p:extLst>
      <p:ext uri="{BB962C8B-B14F-4D97-AF65-F5344CB8AC3E}">
        <p14:creationId xmlns:p14="http://schemas.microsoft.com/office/powerpoint/2010/main" val="86341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Postcondition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Postcondition is guaranteed to be true after the function's execution terminates (IF the preconditions were satisfied when the function was called)</a:t>
            </a:r>
          </a:p>
          <a:p>
            <a:r>
              <a:rPr lang="en-US"/>
              <a:t>Constraint on implementor</a:t>
            </a:r>
          </a:p>
          <a:p>
            <a:r>
              <a:rPr lang="en-US"/>
              <a:t>Assumed true by client</a:t>
            </a:r>
          </a:p>
        </p:txBody>
      </p:sp>
    </p:spTree>
    <p:extLst>
      <p:ext uri="{BB962C8B-B14F-4D97-AF65-F5344CB8AC3E}">
        <p14:creationId xmlns:p14="http://schemas.microsoft.com/office/powerpoint/2010/main" val="164727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6928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5007634"/>
          </a:xfrm>
        </p:spPr>
        <p:txBody>
          <a:bodyPr/>
          <a:lstStyle/>
          <a:p>
            <a:r>
              <a:rPr lang="en-US"/>
              <a:t>Write precondition and postcondition for:</a:t>
            </a:r>
          </a:p>
          <a:p>
            <a:pPr lvl="1"/>
            <a:r>
              <a:rPr lang="en-US"/>
              <a:t>pop() function for a stack</a:t>
            </a:r>
          </a:p>
          <a:p>
            <a:r>
              <a:rPr lang="en-US"/>
              <a:t>Recall the prototype for pop():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int pop(Stack s);// remove &amp; return top stack element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4224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6928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7" y="1086928"/>
            <a:ext cx="8586061" cy="552090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What are reasonable pre- and postconditions for the binarySearch function?</a:t>
            </a:r>
          </a:p>
          <a:p>
            <a:pPr marL="0" indent="0">
              <a:buNone/>
            </a:pPr>
            <a:endParaRPr lang="en-US"/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binarySearch(int arr[], int N, int key) {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mid; 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min = 0;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max = N-1;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while(min &lt;= max) {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mid = (min + max)/2;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if(key == arr[mid]) return mid;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else if(key &lt; arr[mid]) max = mid </a:t>
            </a:r>
            <a:r>
              <a:rPr lang="mr-IN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 1;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else min = mid + 1;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-1;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7729"/>
            <a:ext cx="7886700" cy="908222"/>
          </a:xfrm>
        </p:spPr>
        <p:txBody>
          <a:bodyPr/>
          <a:lstStyle/>
          <a:p>
            <a:r>
              <a:rPr lang="en-US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76" y="1985512"/>
            <a:ext cx="9051324" cy="3542591"/>
          </a:xfrm>
        </p:spPr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/>
              <a:t>Stack.h: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b="1"/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#include&lt;stdbool.h&gt;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typedef struct stackType *Stack;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Stack create();   		// create new empty stack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void destroy(Stack s); 		// remove stack and all its elements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bool isEmpty(Stack s); 	// return true if stack is empty, false otherwise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bool isFull(Stack s); 	// return true if stack is full, false otherwise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void push(Stack s, int n);  	// add n to top of stack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int pop(Stack s);			// remove and return top stack element</a:t>
            </a:r>
          </a:p>
        </p:txBody>
      </p:sp>
    </p:spTree>
    <p:extLst>
      <p:ext uri="{BB962C8B-B14F-4D97-AF65-F5344CB8AC3E}">
        <p14:creationId xmlns:p14="http://schemas.microsoft.com/office/powerpoint/2010/main" val="54829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460"/>
            <a:ext cx="8229600" cy="713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3" y="934168"/>
            <a:ext cx="8837013" cy="592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6600"/>
                </a:solidFill>
                <a:latin typeface="Courier New"/>
                <a:cs typeface="Courier New"/>
              </a:rPr>
              <a:t>// Precondition: x &gt;= 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</a:t>
            </a:r>
            <a:r>
              <a:rPr lang="en-US" sz="2400" dirty="0" err="1" smtClean="0">
                <a:latin typeface="Courier New"/>
                <a:cs typeface="Courier New"/>
              </a:rPr>
              <a:t>Postcondition</a:t>
            </a:r>
            <a:r>
              <a:rPr lang="en-US" sz="2400" dirty="0" smtClean="0">
                <a:latin typeface="Courier New"/>
                <a:cs typeface="Courier New"/>
              </a:rPr>
              <a:t>: Returns the square root of x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double </a:t>
            </a:r>
            <a:r>
              <a:rPr lang="en-US" sz="2400" dirty="0" err="1" smtClean="0">
                <a:latin typeface="Courier New"/>
                <a:cs typeface="Courier New"/>
              </a:rPr>
              <a:t>computeSqrt</a:t>
            </a:r>
            <a:r>
              <a:rPr lang="en-US" sz="2400" dirty="0" smtClean="0">
                <a:latin typeface="Courier New"/>
                <a:cs typeface="Courier New"/>
              </a:rPr>
              <a:t>(double x)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...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800" dirty="0" smtClean="0"/>
              <a:t>Precondition x &gt;= 0 must be true when function is called. Otherwise, result of function call unpredictable.</a:t>
            </a:r>
          </a:p>
          <a:p>
            <a:r>
              <a:rPr lang="en-US" sz="2800" dirty="0" smtClean="0"/>
              <a:t>Which function calls meet the precondition?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computeSqrt</a:t>
            </a:r>
            <a:r>
              <a:rPr lang="en-US" sz="2800" dirty="0" smtClean="0"/>
              <a:t>(-49);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computeSqrt</a:t>
            </a:r>
            <a:r>
              <a:rPr lang="en-US" sz="2800" dirty="0" smtClean="0"/>
              <a:t>(0);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computeSqrt</a:t>
            </a:r>
            <a:r>
              <a:rPr lang="en-US" sz="2800" dirty="0" smtClean="0"/>
              <a:t>(3.9);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02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460"/>
            <a:ext cx="8229600" cy="7137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3" y="934168"/>
            <a:ext cx="8837013" cy="592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Precondition: x &gt;= 0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6600"/>
                </a:solidFill>
                <a:latin typeface="Courier New"/>
                <a:cs typeface="Courier New"/>
              </a:rPr>
              <a:t>// </a:t>
            </a:r>
            <a:r>
              <a:rPr lang="en-US" sz="2400" b="1" dirty="0" err="1" smtClean="0">
                <a:solidFill>
                  <a:srgbClr val="FF6600"/>
                </a:solidFill>
                <a:latin typeface="Courier New"/>
                <a:cs typeface="Courier New"/>
              </a:rPr>
              <a:t>Postcondition</a:t>
            </a:r>
            <a:r>
              <a:rPr lang="en-US" sz="2400" b="1" dirty="0" smtClean="0">
                <a:solidFill>
                  <a:srgbClr val="FF6600"/>
                </a:solidFill>
                <a:latin typeface="Courier New"/>
                <a:cs typeface="Courier New"/>
              </a:rPr>
              <a:t>: Returns the square root of x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double </a:t>
            </a:r>
            <a:r>
              <a:rPr lang="en-US" sz="2400" dirty="0" err="1" smtClean="0">
                <a:latin typeface="Courier New"/>
                <a:cs typeface="Courier New"/>
              </a:rPr>
              <a:t>computeSqrt</a:t>
            </a:r>
            <a:r>
              <a:rPr lang="en-US" sz="2400" dirty="0" smtClean="0">
                <a:latin typeface="Courier New"/>
                <a:cs typeface="Courier New"/>
              </a:rPr>
              <a:t>(double x)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...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2800" dirty="0" err="1" smtClean="0">
                <a:cs typeface="Courier New"/>
              </a:rPr>
              <a:t>Postcondition</a:t>
            </a:r>
            <a:r>
              <a:rPr lang="en-US" sz="2800" dirty="0" smtClean="0">
                <a:cs typeface="Courier New"/>
              </a:rPr>
              <a:t> indicates the result of the function call – the function returns the square root of x</a:t>
            </a:r>
          </a:p>
        </p:txBody>
      </p:sp>
    </p:spTree>
    <p:extLst>
      <p:ext uri="{BB962C8B-B14F-4D97-AF65-F5344CB8AC3E}">
        <p14:creationId xmlns:p14="http://schemas.microsoft.com/office/powerpoint/2010/main" val="34350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1147</Words>
  <Application>Microsoft Macintosh PowerPoint</Application>
  <PresentationFormat>On-screen Show (4:3)</PresentationFormat>
  <Paragraphs>200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Cambria</vt:lpstr>
      <vt:lpstr>Arial</vt:lpstr>
      <vt:lpstr>Courier New</vt:lpstr>
      <vt:lpstr>Office Theme</vt:lpstr>
      <vt:lpstr>Preconditions, Postconditions &amp; Assertions</vt:lpstr>
      <vt:lpstr>Function Specification</vt:lpstr>
      <vt:lpstr>Precondition</vt:lpstr>
      <vt:lpstr>Postcondition</vt:lpstr>
      <vt:lpstr>Examples</vt:lpstr>
      <vt:lpstr>Examples</vt:lpstr>
      <vt:lpstr>Stack ADT</vt:lpstr>
      <vt:lpstr>Example</vt:lpstr>
      <vt:lpstr>Example</vt:lpstr>
      <vt:lpstr>Example</vt:lpstr>
      <vt:lpstr>Exercise</vt:lpstr>
      <vt:lpstr>Satisfy the Preconditions</vt:lpstr>
      <vt:lpstr>Postcondition</vt:lpstr>
      <vt:lpstr>Checking Preconditions</vt:lpstr>
      <vt:lpstr>Why Use Pre/Post Conditions?</vt:lpstr>
      <vt:lpstr>"As soon as we started programming, we found to our surprise that it wasn't as easy to get programs right as we had thought. Debugging had to be discovered. I can remember the exact instant when I realized that a large part of my life from then on was going to be spent in finding mistakes in my own programs."   --Maurice Wilkes</vt:lpstr>
      <vt:lpstr>Question</vt:lpstr>
      <vt:lpstr>Assertions</vt:lpstr>
      <vt:lpstr>Assertions</vt:lpstr>
      <vt:lpstr>Assertions</vt:lpstr>
      <vt:lpstr>Assertions and Program Logic</vt:lpstr>
      <vt:lpstr>Assertions in C</vt:lpstr>
      <vt:lpstr>Assertion Example: Checking User Input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Preconditions, Postconditions &amp; Assertions</dc:title>
  <dc:creator>Microsoft Office User</dc:creator>
  <cp:lastModifiedBy>Mary Eberlein</cp:lastModifiedBy>
  <cp:revision>20</cp:revision>
  <dcterms:created xsi:type="dcterms:W3CDTF">2017-09-10T17:13:49Z</dcterms:created>
  <dcterms:modified xsi:type="dcterms:W3CDTF">2017-10-19T02:25:23Z</dcterms:modified>
</cp:coreProperties>
</file>