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5" r:id="rId9"/>
    <p:sldId id="263" r:id="rId10"/>
    <p:sldId id="264" r:id="rId11"/>
    <p:sldId id="266" r:id="rId12"/>
    <p:sldId id="267" r:id="rId13"/>
    <p:sldId id="272" r:id="rId14"/>
    <p:sldId id="268" r:id="rId15"/>
    <p:sldId id="269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83589"/>
  </p:normalViewPr>
  <p:slideViewPr>
    <p:cSldViewPr snapToGrid="0" snapToObjects="1">
      <p:cViewPr varScale="1">
        <p:scale>
          <a:sx n="91" d="100"/>
          <a:sy n="91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8F1AA-FA2A-6B4A-9979-FC3598DBA47C}" type="datetimeFigureOut"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4DCD-2DE0-E744-82AC-A5F746A68E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44DCD-2DE0-E744-82AC-A5F746A68E4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T(N) = 4 + 5logN</a:t>
            </a:r>
          </a:p>
          <a:p>
            <a:r>
              <a:rPr lang="en-US"/>
              <a:t>Note that log16</a:t>
            </a:r>
            <a:r>
              <a:rPr lang="en-US" baseline="0"/>
              <a:t> = 4. Let N0 = 2 and c = 9. </a:t>
            </a:r>
          </a:p>
          <a:p>
            <a:r>
              <a:rPr lang="en-US" baseline="0"/>
              <a:t>Whenever N &gt;= 2, T(N) = 5logN + 4 &lt;= 5logN + 4logN = 9logN. </a:t>
            </a:r>
          </a:p>
          <a:p>
            <a:r>
              <a:rPr lang="en-US" baseline="0"/>
              <a:t>Therefore, T(N) = O(logN).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44DCD-2DE0-E744-82AC-A5F746A68E4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44DCD-2DE0-E744-82AC-A5F746A68E4F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of the list as having 2 regions: a region at the beginning of the list that is sorted among itself,</a:t>
            </a:r>
            <a:r>
              <a:rPr lang="en-US" baseline="0"/>
              <a:t> and a second region to the right that is not yet sorted. </a:t>
            </a:r>
          </a:p>
          <a:p>
            <a:r>
              <a:rPr lang="en-US" baseline="0"/>
              <a:t>One at a time, you add elements to the sorted region, until you've added all elements in the array. </a:t>
            </a:r>
          </a:p>
          <a:p>
            <a:r>
              <a:rPr lang="en-US" baseline="0"/>
              <a:t>Each time you add a new element to the sorted region, it's at the end, and it might not be in the right position among the sorted elements. </a:t>
            </a:r>
          </a:p>
          <a:p>
            <a:r>
              <a:rPr lang="en-US" baseline="0"/>
              <a:t>Compare it to the element to its left, swapping with that element, until it's in the right place. </a:t>
            </a:r>
          </a:p>
          <a:p>
            <a:endParaRPr lang="en-US" baseline="0"/>
          </a:p>
          <a:p>
            <a:r>
              <a:rPr lang="en-US" baseline="0"/>
              <a:t>Makes N-1 passes over array</a:t>
            </a:r>
          </a:p>
          <a:p>
            <a:r>
              <a:rPr lang="en-US" baseline="0"/>
              <a:t>At end of pass i, A[0:i] is sorted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44DCD-2DE0-E744-82AC-A5F746A68E4F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Pass i: Put L[i] in correct position relative to sorted</a:t>
            </a:r>
            <a:r>
              <a:rPr lang="en-US" baseline="0"/>
              <a:t> array to its right</a:t>
            </a:r>
          </a:p>
          <a:p>
            <a:endParaRPr lang="en-US" baseline="0"/>
          </a:p>
          <a:p>
            <a:r>
              <a:rPr lang="en-US" baseline="0"/>
              <a:t>What arrangement of data would make it slower: If its backwards! You have to slow every elt all the way over. </a:t>
            </a:r>
          </a:p>
          <a:p>
            <a:r>
              <a:rPr lang="en-US" baseline="0"/>
              <a:t>If its sorted already, nothing has to be swapped, so it is faster.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44DCD-2DE0-E744-82AC-A5F746A68E4F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Inserting a sorted element into a sorted chunk over and over again.</a:t>
            </a:r>
            <a:r>
              <a:rPr lang="en-US" baseline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44DCD-2DE0-E744-82AC-A5F746A68E4F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 is current index for elt as its being moved left in the sorted</a:t>
            </a:r>
            <a:r>
              <a:rPr lang="en-US" baseline="0"/>
              <a:t> region of the array</a:t>
            </a:r>
          </a:p>
          <a:p>
            <a:endParaRPr lang="en-US" baseline="0"/>
          </a:p>
          <a:p>
            <a:r>
              <a:rPr lang="en-US" baseline="0"/>
              <a:t>Iterate over sorted portion once we find the right position for elt </a:t>
            </a:r>
            <a:r>
              <a:rPr lang="mr-IN" baseline="0"/>
              <a:t>–</a:t>
            </a:r>
            <a:r>
              <a:rPr lang="en-US" baseline="0"/>
              <a:t> shift elements in sorted portion that are less than elt to the rlght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44DCD-2DE0-E744-82AC-A5F746A68E4F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5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7FBA-80A5-8548-9996-C657050E0B15}" type="datetimeFigureOut"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4923-E1BE-594D-AD4B-57161AA25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85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alU379l3U" TargetMode="External"/><Relationship Id="rId4" Type="http://schemas.openxmlformats.org/officeDocument/2006/relationships/hyperlink" Target="https://www.youtube.com/watch?v=DFG-XuyPYUQ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Searching &amp;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526" y="381305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en-US" kern="0" dirty="0"/>
              <a:t>"There's nothing hidden in your head the sorting hat can't see. So try me on and I will tell you where you ought to be." </a:t>
            </a:r>
          </a:p>
          <a:p>
            <a:pPr algn="l">
              <a:defRPr/>
            </a:pPr>
            <a:r>
              <a:rPr lang="en-US" kern="0" dirty="0"/>
              <a:t> -The Sorting Hat, </a:t>
            </a:r>
            <a:br>
              <a:rPr lang="en-US" kern="0" dirty="0"/>
            </a:br>
            <a:r>
              <a:rPr lang="en-US" i="1" kern="0" dirty="0"/>
              <a:t>Harry Potter and </a:t>
            </a:r>
            <a:br>
              <a:rPr lang="en-US" i="1" kern="0" dirty="0"/>
            </a:br>
            <a:r>
              <a:rPr lang="en-US" i="1" kern="0" dirty="0"/>
              <a:t>the Sorcerer's Stone</a:t>
            </a:r>
            <a:endParaRPr lang="en-US" kern="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57" y="4293552"/>
            <a:ext cx="2074610" cy="256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1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1125416"/>
          </a:xfrm>
        </p:spPr>
        <p:txBody>
          <a:bodyPr/>
          <a:lstStyle/>
          <a:p>
            <a:r>
              <a:rPr lang="en-US"/>
              <a:t>Binary Search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448972"/>
            <a:ext cx="11044311" cy="5064370"/>
          </a:xfrm>
        </p:spPr>
        <p:txBody>
          <a:bodyPr/>
          <a:lstStyle/>
          <a:p>
            <a:r>
              <a:rPr lang="en-US"/>
              <a:t>For an array of size N, binary search eliminates ½ until 1 element remains</a:t>
            </a:r>
          </a:p>
          <a:p>
            <a:pPr marL="457200" lvl="1" indent="0">
              <a:buNone/>
            </a:pPr>
            <a:r>
              <a:rPr lang="en-US"/>
              <a:t>N, N/2, N/2</a:t>
            </a:r>
            <a:r>
              <a:rPr lang="en-US" baseline="30000"/>
              <a:t>2</a:t>
            </a:r>
            <a:r>
              <a:rPr lang="en-US"/>
              <a:t>, N/2</a:t>
            </a:r>
            <a:r>
              <a:rPr lang="en-US" baseline="30000"/>
              <a:t>3</a:t>
            </a:r>
            <a:r>
              <a:rPr lang="en-US"/>
              <a:t>, ..., 2, 1. </a:t>
            </a:r>
          </a:p>
          <a:p>
            <a:pPr lvl="1"/>
            <a:r>
              <a:rPr lang="en-US"/>
              <a:t>How many divisions are required? </a:t>
            </a:r>
          </a:p>
          <a:p>
            <a:pPr lvl="1"/>
            <a:r>
              <a:rPr lang="en-US"/>
              <a:t>N/2</a:t>
            </a:r>
            <a:r>
              <a:rPr lang="en-US" baseline="30000"/>
              <a:t>k </a:t>
            </a:r>
            <a:r>
              <a:rPr lang="en-US"/>
              <a:t>= 1 </a:t>
            </a:r>
            <a:r>
              <a:rPr lang="en-US">
                <a:sym typeface="Wingdings"/>
              </a:rPr>
              <a:t> 2</a:t>
            </a:r>
            <a:r>
              <a:rPr lang="en-US" baseline="30000">
                <a:sym typeface="Wingdings"/>
              </a:rPr>
              <a:t>k</a:t>
            </a:r>
            <a:r>
              <a:rPr lang="en-US">
                <a:sym typeface="Wingdings"/>
              </a:rPr>
              <a:t> = N  k = log</a:t>
            </a:r>
            <a:r>
              <a:rPr lang="en-US" baseline="-25000">
                <a:sym typeface="Wingdings"/>
              </a:rPr>
              <a:t>2</a:t>
            </a:r>
            <a:r>
              <a:rPr lang="en-US">
                <a:sym typeface="Wingdings"/>
              </a:rPr>
              <a:t>N </a:t>
            </a:r>
          </a:p>
          <a:p>
            <a:r>
              <a:rPr lang="en-US">
                <a:sym typeface="Wingdings"/>
              </a:rPr>
              <a:t>Binary search is O(logN), i.e., it's in the logarithmic complexity class</a:t>
            </a:r>
          </a:p>
          <a:p>
            <a:r>
              <a:rPr lang="en-US">
                <a:sym typeface="Wingdings"/>
              </a:rPr>
              <a:t>Exercise: What is T(N)? Prove that T(N) = O(logN). </a:t>
            </a:r>
          </a:p>
        </p:txBody>
      </p:sp>
    </p:spTree>
    <p:extLst>
      <p:ext uri="{BB962C8B-B14F-4D97-AF65-F5344CB8AC3E}">
        <p14:creationId xmlns:p14="http://schemas.microsoft.com/office/powerpoint/2010/main" val="171511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5" y="365760"/>
            <a:ext cx="2897945" cy="691371"/>
          </a:xfrm>
        </p:spPr>
        <p:txBody>
          <a:bodyPr>
            <a:normAutofit fontScale="90000"/>
          </a:bodyPr>
          <a:lstStyle/>
          <a:p>
            <a:r>
              <a:rPr lang="en-US"/>
              <a:t>Sorting</a:t>
            </a:r>
          </a:p>
        </p:txBody>
      </p:sp>
      <p:pic>
        <p:nvPicPr>
          <p:cNvPr id="4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2052"/>
            <a:ext cx="7815775" cy="683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588" y="1505243"/>
            <a:ext cx="18991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6">
                    <a:lumMod val="50000"/>
                  </a:schemeClr>
                </a:solidFill>
              </a:rPr>
              <a:t>XKCD</a:t>
            </a:r>
          </a:p>
          <a:p>
            <a:r>
              <a:rPr lang="en-US"/>
              <a:t>xkcd.com/1185</a:t>
            </a:r>
          </a:p>
        </p:txBody>
      </p:sp>
    </p:spTree>
    <p:extLst>
      <p:ext uri="{BB962C8B-B14F-4D97-AF65-F5344CB8AC3E}">
        <p14:creationId xmlns:p14="http://schemas.microsoft.com/office/powerpoint/2010/main" val="90851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1181687"/>
          </a:xfrm>
        </p:spPr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336432"/>
            <a:ext cx="11394830" cy="52753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insertion sort: order a list of values by repetitively inserting a particular value into a sorted subset of the list</a:t>
            </a:r>
          </a:p>
          <a:p>
            <a:r>
              <a:rPr lang="en-US"/>
              <a:t>To start: consider the first item to be a sorted sublist L[0:0] of length 1</a:t>
            </a:r>
          </a:p>
          <a:p>
            <a:r>
              <a:rPr lang="en-US"/>
              <a:t>Step 1: Insert second item into sorted sublist, swapping with first item as needed</a:t>
            </a:r>
          </a:p>
          <a:p>
            <a:pPr lvl="1"/>
            <a:r>
              <a:rPr lang="en-US"/>
              <a:t>Now L[0:1] is sorted</a:t>
            </a:r>
          </a:p>
          <a:p>
            <a:r>
              <a:rPr lang="en-US"/>
              <a:t>Step 2: Insert 3</a:t>
            </a:r>
            <a:r>
              <a:rPr lang="en-US" baseline="30000"/>
              <a:t>rd</a:t>
            </a:r>
            <a:r>
              <a:rPr lang="en-US"/>
              <a:t> item into sorted sublist, swapping to left as needed</a:t>
            </a:r>
          </a:p>
          <a:p>
            <a:pPr lvl="1"/>
            <a:r>
              <a:rPr lang="en-US"/>
              <a:t>Now L[0:2] is sorted</a:t>
            </a:r>
          </a:p>
          <a:p>
            <a:r>
              <a:rPr lang="en-US"/>
              <a:t>...</a:t>
            </a:r>
          </a:p>
          <a:p>
            <a:r>
              <a:rPr lang="en-US"/>
              <a:t>Repeat until all values have been sorted into their proper positions</a:t>
            </a:r>
          </a:p>
          <a:p>
            <a:pPr lvl="1"/>
            <a:r>
              <a:rPr lang="en-US"/>
              <a:t>L[0:N-1] is sorted</a:t>
            </a:r>
          </a:p>
        </p:txBody>
      </p:sp>
    </p:spTree>
    <p:extLst>
      <p:ext uri="{BB962C8B-B14F-4D97-AF65-F5344CB8AC3E}">
        <p14:creationId xmlns:p14="http://schemas.microsoft.com/office/powerpoint/2010/main" val="107448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321"/>
            <a:ext cx="10515600" cy="4351338"/>
          </a:xfrm>
        </p:spPr>
        <p:txBody>
          <a:bodyPr/>
          <a:lstStyle/>
          <a:p>
            <a:r>
              <a:rPr lang="en-US"/>
              <a:t>Make N-1 passes over array</a:t>
            </a:r>
          </a:p>
          <a:p>
            <a:r>
              <a:rPr lang="en-US"/>
              <a:t>After pass i: L[0:i] is sorted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19079"/>
              </p:ext>
            </p:extLst>
          </p:nvPr>
        </p:nvGraphicFramePr>
        <p:xfrm>
          <a:off x="1483361" y="3094893"/>
          <a:ext cx="8490632" cy="30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29"/>
                <a:gridCol w="1061329"/>
                <a:gridCol w="1061329"/>
                <a:gridCol w="1061329"/>
                <a:gridCol w="1061329"/>
                <a:gridCol w="1061329"/>
                <a:gridCol w="1061329"/>
                <a:gridCol w="1061329"/>
              </a:tblGrid>
              <a:tr h="76027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</a:tr>
              <a:tr h="38174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pass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</a:tr>
              <a:tr h="38174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pass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</a:tr>
              <a:tr h="38174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pass 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</a:tr>
              <a:tr h="38174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pass 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</a:tr>
              <a:tr h="38174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pass 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</a:tr>
              <a:tr h="38174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pass 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 anchorCt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39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690687"/>
            <a:ext cx="10931769" cy="476638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44  68  191  119  37  83  82  191  45  158  130  76  153  39  25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304" y="5523300"/>
            <a:ext cx="708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Insertion sort dancing: </a:t>
            </a:r>
            <a:r>
              <a:rPr lang="en-US">
                <a:hlinkClick r:id="rId3"/>
              </a:rPr>
              <a:t>https://www.youtube.com/watch?v=ROalU379l3U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304" y="5990185"/>
            <a:ext cx="8391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Insertion sort from Harvard's CS 50: </a:t>
            </a:r>
            <a:r>
              <a:rPr lang="en-US">
                <a:hlinkClick r:id="rId4"/>
              </a:rPr>
              <a:t>https://www.youtube.com/watch?v=DFG-XuyPYUQ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5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690688"/>
            <a:ext cx="10945837" cy="44862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i = 1 to N-1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elt = arr[i]			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j = 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while(j &gt; 0 and arr[j-1] &gt; elt)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     arr[j] = arr[j-1]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     j = j </a:t>
            </a:r>
            <a:r>
              <a:rPr lang="mr-IN"/>
              <a:t>–</a:t>
            </a:r>
            <a:r>
              <a:rPr lang="en-US"/>
              <a:t>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arr[j] = elt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Homework: Implement insertion sort in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9789" y="2307104"/>
            <a:ext cx="695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Insert elt = arr[i] into sorted subarray arr[0:i-1]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Keep sliding elt to the left of the array until it's in proper position</a:t>
            </a:r>
          </a:p>
        </p:txBody>
      </p:sp>
    </p:spTree>
    <p:extLst>
      <p:ext uri="{BB962C8B-B14F-4D97-AF65-F5344CB8AC3E}">
        <p14:creationId xmlns:p14="http://schemas.microsoft.com/office/powerpoint/2010/main" val="93346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949"/>
            <a:ext cx="10515600" cy="1181686"/>
          </a:xfrm>
        </p:spPr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378635"/>
            <a:ext cx="11184988" cy="4798328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insertionSort(int arr[], int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for(int i = 1; i &lt; N;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int temp = arr[i];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// slide elements right to make room for arr[i]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int j = i;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while(j &gt;= 1 &amp;&amp; arr[j-1] &gt; temp)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 arr[j] = arr[j-1];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 j--;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arr[j] = temp;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9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/>
              <a:t>for i = 1 to N-1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/>
              <a:t>   elt = arr[i]					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/>
              <a:t>    j = 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/>
              <a:t>    while(j &gt; 0 and arr[j-1] &gt; elt)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/>
              <a:t>         arr[j] = arr[j-1]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/>
              <a:t>         j = j </a:t>
            </a:r>
            <a:r>
              <a:rPr lang="mr-IN"/>
              <a:t>–</a:t>
            </a:r>
            <a:r>
              <a:rPr lang="en-US"/>
              <a:t>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/>
              <a:t>   arr[j] = elt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9958" y="1690688"/>
            <a:ext cx="6382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Worst case: the array is in reverse sorted order, and each element inserted into the sorted subarray must be swapped all the way down to arr[0]</a:t>
            </a:r>
          </a:p>
          <a:p>
            <a:endParaRPr lang="en-US"/>
          </a:p>
          <a:p>
            <a:r>
              <a:rPr lang="en-US"/>
              <a:t>Worst case runtime?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1097280"/>
          </a:xfrm>
        </p:spPr>
        <p:txBody>
          <a:bodyPr/>
          <a:lstStyle/>
          <a:p>
            <a:r>
              <a:rPr lang="en-US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57" y="1491176"/>
            <a:ext cx="11718387" cy="5092504"/>
          </a:xfrm>
        </p:spPr>
        <p:txBody>
          <a:bodyPr/>
          <a:lstStyle/>
          <a:p>
            <a:r>
              <a:rPr lang="en-US"/>
              <a:t>To sort a list into increasing order:</a:t>
            </a:r>
          </a:p>
          <a:p>
            <a:pPr lvl="1"/>
            <a:r>
              <a:rPr lang="en-US"/>
              <a:t>Find the smallest item in the array, and swap it with the first array element</a:t>
            </a:r>
          </a:p>
          <a:p>
            <a:pPr lvl="1"/>
            <a:r>
              <a:rPr lang="en-US"/>
              <a:t>Find the second smallest item in the array, and swap it with the second array element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For i = 0 to N-2: </a:t>
            </a:r>
          </a:p>
          <a:p>
            <a:pPr lvl="1"/>
            <a:r>
              <a:rPr lang="en-US"/>
              <a:t>Step i: Find the smallest item in arr[i:N-1] and swap it with arr[i]</a:t>
            </a:r>
          </a:p>
        </p:txBody>
      </p:sp>
    </p:spTree>
    <p:extLst>
      <p:ext uri="{BB962C8B-B14F-4D97-AF65-F5344CB8AC3E}">
        <p14:creationId xmlns:p14="http://schemas.microsoft.com/office/powerpoint/2010/main" val="17377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an array of ints, find the index of an int key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For key = 27 and the above array, a search function returns 2</a:t>
            </a:r>
          </a:p>
          <a:p>
            <a:r>
              <a:rPr lang="en-US"/>
              <a:t>If it's not present, often returns negative value</a:t>
            </a:r>
          </a:p>
          <a:p>
            <a:r>
              <a:rPr lang="en-US"/>
              <a:t>What if more than one occurrence of the key?</a:t>
            </a:r>
          </a:p>
          <a:p>
            <a:endParaRPr lang="en-US"/>
          </a:p>
        </p:txBody>
      </p:sp>
      <p:graphicFrame>
        <p:nvGraphicFramePr>
          <p:cNvPr id="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24550"/>
              </p:ext>
            </p:extLst>
          </p:nvPr>
        </p:nvGraphicFramePr>
        <p:xfrm>
          <a:off x="1890712" y="2595563"/>
          <a:ext cx="4648200" cy="792200"/>
        </p:xfrm>
        <a:graphic>
          <a:graphicData uri="http://schemas.openxmlformats.org/drawingml/2006/table">
            <a:tbl>
              <a:tblPr/>
              <a:tblGrid>
                <a:gridCol w="968375"/>
                <a:gridCol w="614363"/>
                <a:gridCol w="611187"/>
                <a:gridCol w="614363"/>
                <a:gridCol w="614362"/>
                <a:gridCol w="611188"/>
                <a:gridCol w="614362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50" marB="456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50" marB="456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50" marB="456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50" marB="456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50" marB="456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50" marB="456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50" marB="4565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50" marB="456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89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-5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42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marT="45650" marB="456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an array of 1,000,000 distinct elements in random order, how many elements do you expect to look at on average when searching if:</a:t>
            </a:r>
          </a:p>
          <a:p>
            <a:pPr marL="0" indent="0">
              <a:buNone/>
            </a:pPr>
            <a:r>
              <a:rPr lang="en-US"/>
              <a:t>	key present				key not present</a:t>
            </a:r>
          </a:p>
          <a:p>
            <a:pPr marL="0" indent="0">
              <a:buNone/>
            </a:pPr>
            <a:r>
              <a:rPr lang="en-US"/>
              <a:t>A.		1				1,000,000</a:t>
            </a:r>
          </a:p>
          <a:p>
            <a:pPr marL="0" indent="0">
              <a:buNone/>
            </a:pPr>
            <a:r>
              <a:rPr lang="en-US"/>
              <a:t>B. 	500,000				1,000,000</a:t>
            </a:r>
          </a:p>
          <a:p>
            <a:pPr marL="0" indent="0">
              <a:buNone/>
            </a:pPr>
            <a:r>
              <a:rPr lang="en-US"/>
              <a:t>C.     1,000,000				1,000,000</a:t>
            </a:r>
          </a:p>
          <a:p>
            <a:pPr marL="0" indent="0">
              <a:buNone/>
            </a:pPr>
            <a:r>
              <a:rPr lang="en-US"/>
              <a:t>D. 	    1,000				   500,000</a:t>
            </a:r>
          </a:p>
          <a:p>
            <a:pPr marL="0" indent="0">
              <a:buNone/>
            </a:pPr>
            <a:r>
              <a:rPr lang="en-US"/>
              <a:t>E. 	         20				1,000,000</a:t>
            </a:r>
          </a:p>
        </p:txBody>
      </p:sp>
    </p:spTree>
    <p:extLst>
      <p:ext uri="{BB962C8B-B14F-4D97-AF65-F5344CB8AC3E}">
        <p14:creationId xmlns:p14="http://schemas.microsoft.com/office/powerpoint/2010/main" val="2350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or 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Examine each array value successively, comparing to the key, until the key is found or end of array is reached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linearSearch(int arr[], int N, int key)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for(int i = 0; i &lt; N;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if(arr[i] == key) return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return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Worst case runtime: every array element is compared to the key. O(N)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Average case runtime: N/2 comparisons before key is found. O(N)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Courier New" charset="0"/>
                <a:cs typeface="Courier New" charset="0"/>
              </a:rPr>
              <a:t>Best case runtime: 1 comparison before key is found. O(1)</a:t>
            </a:r>
          </a:p>
        </p:txBody>
      </p:sp>
    </p:spTree>
    <p:extLst>
      <p:ext uri="{BB962C8B-B14F-4D97-AF65-F5344CB8AC3E}">
        <p14:creationId xmlns:p14="http://schemas.microsoft.com/office/powerpoint/2010/main" val="13137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 a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array elements are sorted (e.g., in increasing order), then we can divide and conquer</a:t>
            </a:r>
          </a:p>
          <a:p>
            <a:r>
              <a:rPr lang="en-US"/>
              <a:t>Dividing your work in half with each step</a:t>
            </a:r>
          </a:p>
          <a:p>
            <a:pPr lvl="1"/>
            <a:r>
              <a:rPr lang="en-US"/>
              <a:t>a good thing!</a:t>
            </a:r>
          </a:p>
          <a:p>
            <a:r>
              <a:rPr lang="en-US"/>
              <a:t>Searching is more efficient if the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104597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48"/>
            <a:ext cx="10515600" cy="757990"/>
          </a:xfrm>
        </p:spPr>
        <p:txBody>
          <a:bodyPr>
            <a:normAutofit fontScale="90000"/>
          </a:bodyPr>
          <a:lstStyle/>
          <a:p>
            <a:r>
              <a:rPr lang="en-US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890338"/>
            <a:ext cx="10908632" cy="5286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Problem: Searching for a key in an array of N elements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Binary search assumes that the array is sorted (i.e., array elements are in increasing order)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Binary search successively eliminates half of the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Algorithm: Examine the middle element of the array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If it's too big: eliminate the right half of the array and repeat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If it's too small: eliminate the left half of the array and repeat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Else it's the key we're searching for of the sub-array size is 0, so stop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Which indices does the algorithm examine to find value 42?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What is the runtime complexity of binary search?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05116"/>
              </p:ext>
            </p:extLst>
          </p:nvPr>
        </p:nvGraphicFramePr>
        <p:xfrm>
          <a:off x="445168" y="5327760"/>
          <a:ext cx="10614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951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14425" y="6429374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6840" y="6429375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16394" y="6429373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4425" y="6429373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6840" y="6429373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16394" y="6444762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max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1435894" y="6069440"/>
            <a:ext cx="0" cy="3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6108309" y="6069440"/>
            <a:ext cx="0" cy="3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737863" y="6069440"/>
            <a:ext cx="0" cy="3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48"/>
            <a:ext cx="10515600" cy="757990"/>
          </a:xfrm>
        </p:spPr>
        <p:txBody>
          <a:bodyPr>
            <a:normAutofit fontScale="90000"/>
          </a:bodyPr>
          <a:lstStyle/>
          <a:p>
            <a:r>
              <a:rPr lang="en-US"/>
              <a:t>Binary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13311"/>
              </p:ext>
            </p:extLst>
          </p:nvPr>
        </p:nvGraphicFramePr>
        <p:xfrm>
          <a:off x="479758" y="1142748"/>
          <a:ext cx="10614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951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64431" y="2282458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9227" y="2260388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16394" y="2244359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64431" y="2331763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802" y="2260388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66399" y="2272874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max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35894" y="1884428"/>
            <a:ext cx="0" cy="3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08309" y="1884426"/>
            <a:ext cx="0" cy="3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737863" y="1884426"/>
            <a:ext cx="0" cy="3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90948"/>
              </p:ext>
            </p:extLst>
          </p:nvPr>
        </p:nvGraphicFramePr>
        <p:xfrm>
          <a:off x="429753" y="3256055"/>
          <a:ext cx="10614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951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396446" y="4387959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03998" y="4381396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366389" y="4357666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62821" y="4439568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29000" y="4358357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16394" y="4386181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max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725455" y="4011999"/>
            <a:ext cx="0" cy="3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430029" y="3985656"/>
            <a:ext cx="0" cy="3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687858" y="3997733"/>
            <a:ext cx="0" cy="3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863"/>
              </p:ext>
            </p:extLst>
          </p:nvPr>
        </p:nvGraphicFramePr>
        <p:xfrm>
          <a:off x="395163" y="5130604"/>
          <a:ext cx="10614164" cy="78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951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  <a:gridCol w="580189"/>
              </a:tblGrid>
              <a:tr h="418917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6160696" y="6323442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77933" y="6309183"/>
            <a:ext cx="642938" cy="42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18610" y="6280296"/>
            <a:ext cx="614362" cy="471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60696" y="6351957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1373" y="6323442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mid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04648" y="6351957"/>
            <a:ext cx="64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max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510740" y="5932822"/>
            <a:ext cx="0" cy="3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222842" y="5920361"/>
            <a:ext cx="0" cy="35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818450" y="5876105"/>
            <a:ext cx="0" cy="35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8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10" y="168178"/>
            <a:ext cx="10515600" cy="971306"/>
          </a:xfrm>
        </p:spPr>
        <p:txBody>
          <a:bodyPr/>
          <a:lstStyle/>
          <a:p>
            <a:r>
              <a:rPr lang="en-US"/>
              <a:t>Binary Search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04951"/>
              </p:ext>
            </p:extLst>
          </p:nvPr>
        </p:nvGraphicFramePr>
        <p:xfrm>
          <a:off x="935110" y="1535589"/>
          <a:ext cx="9925536" cy="113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  <a:gridCol w="620346"/>
              </a:tblGrid>
              <a:tr h="51909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</a:tr>
              <a:tr h="61818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53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29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889"/>
            <a:ext cx="10515600" cy="971550"/>
          </a:xfrm>
        </p:spPr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443038"/>
            <a:ext cx="11815763" cy="5000625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binarySearch(int arr[], int N, int key)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mid;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min = arr[0];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max = arr[N-1];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while(min &lt;= max)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mid = (start + end)/2;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if(n == arr[mid]) return mid;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else if(n &lt; arr[mid]) max = mid </a:t>
            </a:r>
            <a:r>
              <a:rPr lang="mr-IN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else start = mid + 1;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-1;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38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1425</Words>
  <Application>Microsoft Macintosh PowerPoint</Application>
  <PresentationFormat>Widescreen</PresentationFormat>
  <Paragraphs>424</Paragraphs>
  <Slides>18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Mangal</vt:lpstr>
      <vt:lpstr>Arial</vt:lpstr>
      <vt:lpstr>Courier New</vt:lpstr>
      <vt:lpstr>Times New Roman</vt:lpstr>
      <vt:lpstr>Verdana</vt:lpstr>
      <vt:lpstr>Wingdings</vt:lpstr>
      <vt:lpstr>Office Theme</vt:lpstr>
      <vt:lpstr>Searching &amp; Sorting</vt:lpstr>
      <vt:lpstr>Searching</vt:lpstr>
      <vt:lpstr>Question</vt:lpstr>
      <vt:lpstr>Linear or Sequential Search</vt:lpstr>
      <vt:lpstr>Searching in a Sorted List</vt:lpstr>
      <vt:lpstr>Binary Search</vt:lpstr>
      <vt:lpstr>Binary Search</vt:lpstr>
      <vt:lpstr>Binary Search Example</vt:lpstr>
      <vt:lpstr>Binary Search</vt:lpstr>
      <vt:lpstr>Binary Search Runtime</vt:lpstr>
      <vt:lpstr>Sorting</vt:lpstr>
      <vt:lpstr>Insertion Sort</vt:lpstr>
      <vt:lpstr>Insertion Sort Example</vt:lpstr>
      <vt:lpstr>Insertion Sort Example</vt:lpstr>
      <vt:lpstr>Insertion Sort</vt:lpstr>
      <vt:lpstr>Insertion Sort</vt:lpstr>
      <vt:lpstr>Insertion Sort Analysis</vt:lpstr>
      <vt:lpstr>Selection Sort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&amp; Sorting</dc:title>
  <dc:creator>Mary Eberlein</dc:creator>
  <cp:lastModifiedBy>Mary Eberlein</cp:lastModifiedBy>
  <cp:revision>23</cp:revision>
  <dcterms:created xsi:type="dcterms:W3CDTF">2017-10-08T16:55:25Z</dcterms:created>
  <dcterms:modified xsi:type="dcterms:W3CDTF">2017-10-08T21:43:36Z</dcterms:modified>
</cp:coreProperties>
</file>