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7" r:id="rId5"/>
    <p:sldId id="268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4" r:id="rId14"/>
    <p:sldId id="271" r:id="rId15"/>
    <p:sldId id="272" r:id="rId16"/>
    <p:sldId id="273" r:id="rId17"/>
    <p:sldId id="257" r:id="rId18"/>
    <p:sldId id="25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5"/>
    <p:restoredTop sz="94206"/>
  </p:normalViewPr>
  <p:slideViewPr>
    <p:cSldViewPr snapToGrid="0" snapToObjects="1">
      <p:cViewPr varScale="1">
        <p:scale>
          <a:sx n="52" d="100"/>
          <a:sy n="52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7EAB6-B46C-1F42-95B5-1E5A6E86F82D}" type="datetimeFigureOut"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027A5-90C9-8C45-AA71-C571FBC7FE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027A5-90C9-8C45-AA71-C571FBC7FE28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Partitioning step: order in the 2 sublists doesn't matter. Just want all elements smaller than pivot to its left, all elements larger to its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027A5-90C9-8C45-AA71-C571FBC7FE28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B536E-53DE-3B4E-B4D4-64C70A8E786B}" type="datetimeFigureOut"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4C94-5D60-B849-9773-C20A9E0EA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371" y="1122363"/>
            <a:ext cx="9655629" cy="2387600"/>
          </a:xfrm>
        </p:spPr>
        <p:txBody>
          <a:bodyPr>
            <a:normAutofit/>
          </a:bodyPr>
          <a:lstStyle/>
          <a:p>
            <a:r>
              <a:rPr lang="en-US" sz="7200" b="1">
                <a:solidFill>
                  <a:schemeClr val="accent6">
                    <a:lumMod val="50000"/>
                  </a:schemeClr>
                </a:solidFill>
              </a:rPr>
              <a:t>Recursion &amp;Faster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Plan for Today:</a:t>
            </a:r>
          </a:p>
          <a:p>
            <a:pPr algn="l"/>
            <a:r>
              <a:rPr lang="en-US"/>
              <a:t>More fun with recursion</a:t>
            </a:r>
          </a:p>
          <a:p>
            <a:pPr algn="l"/>
            <a:r>
              <a:rPr lang="en-US"/>
              <a:t>Introduction to Quicksort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8143" y="5077506"/>
            <a:ext cx="5573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"If the code and the comments disagree, then both are probably wrong."</a:t>
            </a:r>
          </a:p>
          <a:p>
            <a:r>
              <a:rPr lang="en-US" sz="2400"/>
              <a:t>-Norm Schryer</a:t>
            </a:r>
          </a:p>
        </p:txBody>
      </p:sp>
    </p:spTree>
    <p:extLst>
      <p:ext uri="{BB962C8B-B14F-4D97-AF65-F5344CB8AC3E}">
        <p14:creationId xmlns:p14="http://schemas.microsoft.com/office/powerpoint/2010/main" val="1052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614"/>
            <a:ext cx="10515600" cy="117565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Recursion &amp;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1485900"/>
            <a:ext cx="10929257" cy="4865914"/>
          </a:xfrm>
        </p:spPr>
        <p:txBody>
          <a:bodyPr/>
          <a:lstStyle/>
          <a:p>
            <a:r>
              <a:rPr lang="en-US"/>
              <a:t>For these examples, assume the following node definition: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{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value;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struct node *next;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/>
              <a:t>Write a function which returns the number of nodes in a linked list: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countNodes(struct node *list) {... }</a:t>
            </a:r>
          </a:p>
          <a:p>
            <a:r>
              <a:rPr lang="en-US"/>
              <a:t>Iteratively</a:t>
            </a:r>
          </a:p>
          <a:p>
            <a:r>
              <a:rPr lang="en-US"/>
              <a:t>Recursively</a:t>
            </a:r>
          </a:p>
        </p:txBody>
      </p:sp>
    </p:spTree>
    <p:extLst>
      <p:ext uri="{BB962C8B-B14F-4D97-AF65-F5344CB8AC3E}">
        <p14:creationId xmlns:p14="http://schemas.microsoft.com/office/powerpoint/2010/main" val="85525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an iterative function that takes a pointer to a linked list and returns the number of nodes in the list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countNodes(struct node *list) {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recursive version of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countNodes()</a:t>
            </a:r>
          </a:p>
        </p:txBody>
      </p:sp>
    </p:spTree>
    <p:extLst>
      <p:ext uri="{BB962C8B-B14F-4D97-AF65-F5344CB8AC3E}">
        <p14:creationId xmlns:p14="http://schemas.microsoft.com/office/powerpoint/2010/main" val="214069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Recursive version of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countNodes()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countNodes(struct node *ptr)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if(ptr == NULL) return 0;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1 + countNodes(ptr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 next);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5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an iterative function that reverses a linked list: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*reverse(struct node *list) {</a:t>
            </a:r>
          </a:p>
        </p:txBody>
      </p:sp>
    </p:spTree>
    <p:extLst>
      <p:ext uri="{BB962C8B-B14F-4D97-AF65-F5344CB8AC3E}">
        <p14:creationId xmlns:p14="http://schemas.microsoft.com/office/powerpoint/2010/main" val="67680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an recursive function that reverses a linked list: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*reverse(struct node *list) {</a:t>
            </a:r>
          </a:p>
        </p:txBody>
      </p:sp>
    </p:spTree>
    <p:extLst>
      <p:ext uri="{BB962C8B-B14F-4D97-AF65-F5344CB8AC3E}">
        <p14:creationId xmlns:p14="http://schemas.microsoft.com/office/powerpoint/2010/main" val="169897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Reversing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3243"/>
            <a:ext cx="11353800" cy="4723720"/>
          </a:xfrm>
        </p:spPr>
        <p:txBody>
          <a:bodyPr/>
          <a:lstStyle/>
          <a:p>
            <a:r>
              <a:rPr lang="en-US"/>
              <a:t>Write an recursive function that reverses a linked list: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struct node *reverse(struct node *list) {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struct node *revList;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if(list == NULL || list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 next == NULL) return list;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revList = reverse(list  next);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list  next  next = list; 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list  next = NULL;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return revList;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6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Stable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stable sorting algorithm guarantees the relative order of equal items doesn't change</a:t>
            </a:r>
          </a:p>
          <a:p>
            <a:r>
              <a:rPr lang="en-US"/>
              <a:t>[5</a:t>
            </a:r>
            <a:r>
              <a:rPr lang="en-US" baseline="-25000"/>
              <a:t>1</a:t>
            </a:r>
            <a:r>
              <a:rPr lang="en-US"/>
              <a:t>, 7</a:t>
            </a:r>
            <a:r>
              <a:rPr lang="en-US" baseline="-25000"/>
              <a:t>1</a:t>
            </a:r>
            <a:r>
              <a:rPr lang="en-US"/>
              <a:t>, 6, 5</a:t>
            </a:r>
            <a:r>
              <a:rPr lang="en-US" baseline="-25000"/>
              <a:t>2</a:t>
            </a:r>
            <a:r>
              <a:rPr lang="en-US"/>
              <a:t>, 10, 7</a:t>
            </a:r>
            <a:r>
              <a:rPr lang="en-US" baseline="-25000"/>
              <a:t>2</a:t>
            </a:r>
            <a:r>
              <a:rPr lang="en-US"/>
              <a:t>, 2, 1, 7</a:t>
            </a:r>
            <a:r>
              <a:rPr lang="en-US" baseline="-25000"/>
              <a:t>3</a:t>
            </a:r>
            <a:r>
              <a:rPr lang="en-US"/>
              <a:t>]</a:t>
            </a:r>
          </a:p>
          <a:p>
            <a:r>
              <a:rPr lang="en-US"/>
              <a:t>[1, 2, 5</a:t>
            </a:r>
            <a:r>
              <a:rPr lang="en-US" baseline="-25000"/>
              <a:t>1</a:t>
            </a:r>
            <a:r>
              <a:rPr lang="en-US"/>
              <a:t>, 5</a:t>
            </a:r>
            <a:r>
              <a:rPr lang="en-US" baseline="-25000"/>
              <a:t>2</a:t>
            </a:r>
            <a:r>
              <a:rPr lang="en-US"/>
              <a:t>, 6, 7</a:t>
            </a:r>
            <a:r>
              <a:rPr lang="en-US" baseline="-25000"/>
              <a:t>1</a:t>
            </a:r>
            <a:r>
              <a:rPr lang="en-US"/>
              <a:t>, 7</a:t>
            </a:r>
            <a:r>
              <a:rPr lang="en-US" baseline="-25000"/>
              <a:t>2</a:t>
            </a:r>
            <a:r>
              <a:rPr lang="en-US"/>
              <a:t>, 7</a:t>
            </a:r>
            <a:r>
              <a:rPr lang="en-US" baseline="-25000"/>
              <a:t>3</a:t>
            </a:r>
            <a:r>
              <a:rPr lang="en-US"/>
              <a:t>, 10]</a:t>
            </a:r>
          </a:p>
          <a:p>
            <a:pPr lvl="1"/>
            <a:r>
              <a:rPr lang="en-US"/>
              <a:t>After sorting with stable sort</a:t>
            </a:r>
          </a:p>
        </p:txBody>
      </p:sp>
    </p:spTree>
    <p:extLst>
      <p:ext uri="{BB962C8B-B14F-4D97-AF65-F5344CB8AC3E}">
        <p14:creationId xmlns:p14="http://schemas.microsoft.com/office/powerpoint/2010/main" val="16055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097280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chemeClr val="accent6">
                    <a:lumMod val="50000"/>
                  </a:schemeClr>
                </a:solidFill>
              </a:rPr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80161"/>
            <a:ext cx="10988040" cy="4896802"/>
          </a:xfrm>
        </p:spPr>
        <p:txBody>
          <a:bodyPr>
            <a:normAutofit/>
          </a:bodyPr>
          <a:lstStyle/>
          <a:p>
            <a:r>
              <a:rPr lang="en-US"/>
              <a:t>Invented by Tony Hoare</a:t>
            </a:r>
          </a:p>
          <a:p>
            <a:r>
              <a:rPr lang="en-US"/>
              <a:t>Recursive divide and conquer algorithm</a:t>
            </a:r>
          </a:p>
          <a:p>
            <a:r>
              <a:rPr lang="en-US"/>
              <a:t>A list of 0 or 1 elements is already sorted</a:t>
            </a:r>
          </a:p>
          <a:p>
            <a:r>
              <a:rPr lang="en-US"/>
              <a:t>For larger list, pick any list element p, the pivot</a:t>
            </a:r>
          </a:p>
          <a:p>
            <a:r>
              <a:rPr lang="en-US"/>
              <a:t>Partition the list (excluding pivot) into  sub-lists, one of values less than p, the other of values greater than p</a:t>
            </a:r>
          </a:p>
          <a:p>
            <a:pPr lvl="1"/>
            <a:r>
              <a:rPr lang="en-US"/>
              <a:t>equal values go to either sublist</a:t>
            </a:r>
          </a:p>
          <a:p>
            <a:pPr lvl="1"/>
            <a:r>
              <a:rPr lang="en-US"/>
              <a:t>smaller values to the left of p, larger values to the right</a:t>
            </a:r>
          </a:p>
          <a:p>
            <a:r>
              <a:rPr lang="en-US"/>
              <a:t>Return quicksort of first sublist, followed by pivot, following by quicksort of second sublist</a:t>
            </a:r>
          </a:p>
        </p:txBody>
      </p:sp>
    </p:spTree>
    <p:extLst>
      <p:ext uri="{BB962C8B-B14F-4D97-AF65-F5344CB8AC3E}">
        <p14:creationId xmlns:p14="http://schemas.microsoft.com/office/powerpoint/2010/main" val="33410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696"/>
            <a:ext cx="10515600" cy="918552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Quicksort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45463"/>
              </p:ext>
            </p:extLst>
          </p:nvPr>
        </p:nvGraphicFramePr>
        <p:xfrm>
          <a:off x="592015" y="1262917"/>
          <a:ext cx="10515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699043"/>
              </p:ext>
            </p:extLst>
          </p:nvPr>
        </p:nvGraphicFramePr>
        <p:xfrm>
          <a:off x="592015" y="3129104"/>
          <a:ext cx="10515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73407" y="684276"/>
            <a:ext cx="108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piv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016" y="2579078"/>
            <a:ext cx="140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piv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73407" y="2604346"/>
            <a:ext cx="138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piv = 11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544747"/>
              </p:ext>
            </p:extLst>
          </p:nvPr>
        </p:nvGraphicFramePr>
        <p:xfrm>
          <a:off x="592015" y="4912193"/>
          <a:ext cx="10515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65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Fibonacci sequence: 0, 1, 1, 2, 3, 5, 8, 13, 21...</a:t>
            </a:r>
          </a:p>
          <a:p>
            <a:r>
              <a:rPr lang="en-US"/>
              <a:t>F</a:t>
            </a:r>
            <a:r>
              <a:rPr lang="en-US" baseline="-25000"/>
              <a:t>0</a:t>
            </a:r>
            <a:r>
              <a:rPr lang="en-US"/>
              <a:t> = 0, F</a:t>
            </a:r>
            <a:r>
              <a:rPr lang="en-US" baseline="-25000"/>
              <a:t>1</a:t>
            </a:r>
            <a:r>
              <a:rPr lang="en-US"/>
              <a:t> = 1</a:t>
            </a:r>
          </a:p>
          <a:p>
            <a:r>
              <a:rPr lang="en-US"/>
              <a:t>F</a:t>
            </a:r>
            <a:r>
              <a:rPr lang="en-US" baseline="-25000"/>
              <a:t>n</a:t>
            </a:r>
            <a:r>
              <a:rPr lang="en-US"/>
              <a:t> = F</a:t>
            </a:r>
            <a:r>
              <a:rPr lang="en-US" baseline="-25000"/>
              <a:t>n-1</a:t>
            </a:r>
            <a:r>
              <a:rPr lang="en-US"/>
              <a:t> + F</a:t>
            </a:r>
            <a:r>
              <a:rPr lang="en-US" baseline="-25000"/>
              <a:t>n-2</a:t>
            </a:r>
            <a:r>
              <a:rPr lang="en-US"/>
              <a:t> for n &gt;= 2</a:t>
            </a:r>
          </a:p>
          <a:p>
            <a:r>
              <a:rPr lang="en-US"/>
              <a:t>Exercise: Write a recursive function to compute F</a:t>
            </a:r>
            <a:r>
              <a:rPr lang="en-US" baseline="-25000"/>
              <a:t>n</a:t>
            </a:r>
            <a:r>
              <a:rPr lang="en-US" baseline="30000"/>
              <a:t>:</a:t>
            </a:r>
          </a:p>
          <a:p>
            <a:pPr marL="0" indent="0">
              <a:buNone/>
            </a:pPr>
            <a:r>
              <a:rPr lang="en-US"/>
              <a:t>// pre: n &gt;= 0</a:t>
            </a:r>
          </a:p>
          <a:p>
            <a:pPr marL="0" indent="0">
              <a:buNone/>
            </a:pPr>
            <a:r>
              <a:rPr lang="en-US"/>
              <a:t>long fibon(int n) {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1"/>
            <a:ext cx="10515600" cy="996042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306286"/>
            <a:ext cx="11691258" cy="48706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long fibon(int n)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if(n == 0) return 0;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if(n == 1) return 1;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fibon(n-1) + fibon(n-2);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is quite inefficient. Consider the calls made in computing fibon(8) = 21:</a:t>
            </a:r>
          </a:p>
          <a:p>
            <a:r>
              <a:rPr lang="en-US"/>
              <a:t>fibon(8) calls fibon(7) and fibon(6)</a:t>
            </a:r>
          </a:p>
          <a:p>
            <a:r>
              <a:rPr lang="en-US"/>
              <a:t>fibon(7) calls fibon(6) and fibon(5)</a:t>
            </a:r>
          </a:p>
          <a:p>
            <a:r>
              <a:rPr lang="en-US"/>
              <a:t>fibon(6) calls fibon(5) and fibon(4)</a:t>
            </a:r>
          </a:p>
          <a:p>
            <a:r>
              <a:rPr lang="en-US"/>
              <a:t>fibon(5) calls fibon(4) and fibon(3)</a:t>
            </a:r>
          </a:p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805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930"/>
            <a:ext cx="10515600" cy="80010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Fibonacci,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5030"/>
            <a:ext cx="11125200" cy="5519056"/>
          </a:xfrm>
        </p:spPr>
        <p:txBody>
          <a:bodyPr>
            <a:normAutofit lnSpcReduction="10000"/>
          </a:bodyPr>
          <a:lstStyle/>
          <a:p>
            <a:r>
              <a:rPr lang="en-US"/>
              <a:t>The Fibonacci sequence is an example of an additive sequence:</a:t>
            </a:r>
          </a:p>
          <a:p>
            <a:r>
              <a:rPr lang="en-US"/>
              <a:t>Specify t</a:t>
            </a:r>
            <a:r>
              <a:rPr lang="en-US" baseline="-25000"/>
              <a:t>0</a:t>
            </a:r>
            <a:r>
              <a:rPr lang="en-US"/>
              <a:t>, t</a:t>
            </a:r>
            <a:r>
              <a:rPr lang="en-US" baseline="-25000"/>
              <a:t>1</a:t>
            </a:r>
            <a:endParaRPr lang="en-US"/>
          </a:p>
          <a:p>
            <a:r>
              <a:rPr lang="en-US"/>
              <a:t>For n &gt;= 2, t</a:t>
            </a:r>
            <a:r>
              <a:rPr lang="en-US" baseline="-25000"/>
              <a:t>n</a:t>
            </a:r>
            <a:r>
              <a:rPr lang="en-US"/>
              <a:t> = t</a:t>
            </a:r>
            <a:r>
              <a:rPr lang="en-US" baseline="-25000"/>
              <a:t>n-1</a:t>
            </a:r>
            <a:r>
              <a:rPr lang="en-US"/>
              <a:t> + t</a:t>
            </a:r>
            <a:r>
              <a:rPr lang="en-US" baseline="-25000"/>
              <a:t>n-2</a:t>
            </a:r>
            <a:endParaRPr lang="en-US"/>
          </a:p>
          <a:p>
            <a:r>
              <a:rPr lang="en-US"/>
              <a:t>For sequence t</a:t>
            </a:r>
            <a:r>
              <a:rPr lang="en-US" baseline="-25000"/>
              <a:t>0</a:t>
            </a:r>
            <a:r>
              <a:rPr lang="en-US"/>
              <a:t>, t</a:t>
            </a:r>
            <a:r>
              <a:rPr lang="en-US" baseline="-25000"/>
              <a:t>1</a:t>
            </a:r>
            <a:r>
              <a:rPr lang="en-US"/>
              <a:t>, t</a:t>
            </a:r>
            <a:r>
              <a:rPr lang="en-US" baseline="-25000"/>
              <a:t>2</a:t>
            </a:r>
            <a:r>
              <a:rPr lang="en-US"/>
              <a:t>, t</a:t>
            </a:r>
            <a:r>
              <a:rPr lang="en-US" baseline="-25000"/>
              <a:t>3</a:t>
            </a:r>
            <a:r>
              <a:rPr lang="en-US"/>
              <a:t>, t</a:t>
            </a:r>
            <a:r>
              <a:rPr lang="en-US" baseline="-25000"/>
              <a:t>4</a:t>
            </a:r>
            <a:r>
              <a:rPr lang="en-US"/>
              <a:t>, t</a:t>
            </a:r>
            <a:r>
              <a:rPr lang="en-US" baseline="-25000"/>
              <a:t>5</a:t>
            </a:r>
            <a:r>
              <a:rPr lang="en-US"/>
              <a:t>, ...</a:t>
            </a:r>
          </a:p>
          <a:p>
            <a:pPr lvl="1"/>
            <a:r>
              <a:rPr lang="en-US"/>
              <a:t>Computing the nth term is the same as computing the (n-1)st term in the sequence t</a:t>
            </a:r>
            <a:r>
              <a:rPr lang="en-US" baseline="-25000"/>
              <a:t>1</a:t>
            </a:r>
            <a:r>
              <a:rPr lang="en-US"/>
              <a:t>, t</a:t>
            </a:r>
            <a:r>
              <a:rPr lang="en-US" baseline="-25000"/>
              <a:t>2,</a:t>
            </a:r>
            <a:r>
              <a:rPr lang="en-US"/>
              <a:t> t</a:t>
            </a:r>
            <a:r>
              <a:rPr lang="en-US" baseline="-25000"/>
              <a:t>3,</a:t>
            </a:r>
            <a:r>
              <a:rPr lang="en-US"/>
              <a:t> ... that begins one term further along.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addSeq(int n, int t0, int t1)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if(n == 0) return t0;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if(n == 1) return t1;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addSeq(n-1, t1, t0 + t1);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/>
              <a:t>To compute fibon(5), call addSeq(5, 0, 1)</a:t>
            </a:r>
          </a:p>
        </p:txBody>
      </p:sp>
    </p:spTree>
    <p:extLst>
      <p:ext uri="{BB962C8B-B14F-4D97-AF65-F5344CB8AC3E}">
        <p14:creationId xmlns:p14="http://schemas.microsoft.com/office/powerpoint/2010/main" val="4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0146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Fibonacci,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355272"/>
            <a:ext cx="10994571" cy="48216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fibon(int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addSeq(n, 0,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This prevents the explosion of terms we saw in the first version.</a:t>
            </a:r>
          </a:p>
        </p:txBody>
      </p:sp>
    </p:spTree>
    <p:extLst>
      <p:ext uri="{BB962C8B-B14F-4D97-AF65-F5344CB8AC3E}">
        <p14:creationId xmlns:p14="http://schemas.microsoft.com/office/powerpoint/2010/main" val="11010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784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 pegs (A, B and C) and n disks</a:t>
            </a:r>
          </a:p>
          <a:p>
            <a:r>
              <a:rPr lang="en-US"/>
              <a:t>Each disk is a different size</a:t>
            </a:r>
          </a:p>
          <a:p>
            <a:r>
              <a:rPr lang="en-US"/>
              <a:t>Only one peg can be moved at a time</a:t>
            </a:r>
          </a:p>
          <a:p>
            <a:r>
              <a:rPr lang="en-US"/>
              <a:t>A bigger disk can never be placed on top of a smaller disk</a:t>
            </a:r>
          </a:p>
          <a:p>
            <a:r>
              <a:rPr lang="en-US" b="1"/>
              <a:t>To begin: </a:t>
            </a:r>
            <a:r>
              <a:rPr lang="en-US"/>
              <a:t>all disks stacked on one peg</a:t>
            </a:r>
          </a:p>
          <a:p>
            <a:r>
              <a:rPr lang="en-US" b="1"/>
              <a:t>Goal:</a:t>
            </a:r>
            <a:r>
              <a:rPr lang="en-US"/>
              <a:t> Move all disks to one of the other pegs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381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784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Move n disks from peg A to peg B</a:t>
            </a:r>
          </a:p>
          <a:p>
            <a:r>
              <a:rPr lang="en-US"/>
              <a:t>Recursive solution:</a:t>
            </a:r>
          </a:p>
          <a:p>
            <a:pPr lvl="1"/>
            <a:r>
              <a:rPr lang="en-US"/>
              <a:t>Move top n-1 disks from peg A to peg C</a:t>
            </a:r>
          </a:p>
          <a:p>
            <a:pPr lvl="1"/>
            <a:r>
              <a:rPr lang="en-US"/>
              <a:t>Move largest disk from peg A to peg B</a:t>
            </a:r>
          </a:p>
          <a:p>
            <a:pPr lvl="1"/>
            <a:r>
              <a:rPr lang="en-US"/>
              <a:t>Move n-1 disks on peg C to peg 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381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784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Move disks from peg source to peg dest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tower(numDisks, source, dest, spare):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   if numDisks == 0: move disk from source to dest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   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      tower(numDisks </a:t>
            </a:r>
            <a:r>
              <a:rPr lang="mr-IN" b="1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 1, source, spare, dest)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      move disk from source to dest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      tower(numDisks </a:t>
            </a:r>
            <a:r>
              <a:rPr lang="mr-IN" b="1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 1, spare, dest, source)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move 5 disks from peg A to peg B, we call: tower(5, A, B,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381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286"/>
            <a:ext cx="10515600" cy="128995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453244"/>
            <a:ext cx="11092543" cy="540475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T(N) = # of moves tower makes for N disks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u="sng"/>
              <a:t>Base case (n=1)</a:t>
            </a:r>
            <a:r>
              <a:rPr lang="en-US"/>
              <a:t>: Move the one disk directly. T(1) = 1.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Otherwise, follow the 3 steps to get: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T(N) = T(N-1) + 1 + T(N-1) = 2T(n-1) + 1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/>
              <a:t>Analysis</a:t>
            </a:r>
            <a:r>
              <a:rPr lang="en-US"/>
              <a:t>: want a closed form (i.e., non-recursive) formula for T(N)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Start by writing out T(N) for several values of 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T(1) = 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T(2) = 2T(1) + 1 = 2 + 1 = 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T(3) = 2T(2) + 1 = 7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T(4) = 2T(3) + 1 = 2(7) + 1 = 15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T(5) = 2T(4) + 1 = 31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T(N) = 2</a:t>
            </a:r>
            <a:r>
              <a:rPr lang="en-US" baseline="30000"/>
              <a:t>N</a:t>
            </a:r>
            <a:r>
              <a:rPr lang="en-US"/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83270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1139</Words>
  <Application>Microsoft Macintosh PowerPoint</Application>
  <PresentationFormat>Widescreen</PresentationFormat>
  <Paragraphs>198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Courier New</vt:lpstr>
      <vt:lpstr>Office Theme</vt:lpstr>
      <vt:lpstr>Recursion &amp;Faster Sorting</vt:lpstr>
      <vt:lpstr>Recursion</vt:lpstr>
      <vt:lpstr>Fibonacci</vt:lpstr>
      <vt:lpstr>Fibonacci, version 2</vt:lpstr>
      <vt:lpstr>Fibonacci, version 2</vt:lpstr>
      <vt:lpstr>Towers of Hanoi</vt:lpstr>
      <vt:lpstr>Towers of Hanoi</vt:lpstr>
      <vt:lpstr>Towers of Hanoi</vt:lpstr>
      <vt:lpstr>Towers of Hanoi</vt:lpstr>
      <vt:lpstr>Recursion &amp; Linked Lists</vt:lpstr>
      <vt:lpstr>Exercise</vt:lpstr>
      <vt:lpstr>Exercise</vt:lpstr>
      <vt:lpstr>Exercise</vt:lpstr>
      <vt:lpstr>Reversing a Linked List</vt:lpstr>
      <vt:lpstr>Reversing a Linked List</vt:lpstr>
      <vt:lpstr>Reversing a Linked List</vt:lpstr>
      <vt:lpstr>Stable Sorting</vt:lpstr>
      <vt:lpstr>Quicksort</vt:lpstr>
      <vt:lpstr>Quicksort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&amp;Faster Sorting</dc:title>
  <dc:creator>Mary Eberlein</dc:creator>
  <cp:lastModifiedBy>Mary Eberlein</cp:lastModifiedBy>
  <cp:revision>18</cp:revision>
  <dcterms:created xsi:type="dcterms:W3CDTF">2017-10-23T20:29:25Z</dcterms:created>
  <dcterms:modified xsi:type="dcterms:W3CDTF">2017-10-25T00:13:20Z</dcterms:modified>
</cp:coreProperties>
</file>