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0"/>
  </p:notesMasterIdLst>
  <p:sldIdLst>
    <p:sldId id="256" r:id="rId2"/>
    <p:sldId id="259" r:id="rId3"/>
    <p:sldId id="260" r:id="rId4"/>
    <p:sldId id="275" r:id="rId5"/>
    <p:sldId id="261" r:id="rId6"/>
    <p:sldId id="262" r:id="rId7"/>
    <p:sldId id="257" r:id="rId8"/>
    <p:sldId id="269" r:id="rId9"/>
    <p:sldId id="258" r:id="rId10"/>
    <p:sldId id="270" r:id="rId11"/>
    <p:sldId id="359" r:id="rId12"/>
    <p:sldId id="361" r:id="rId13"/>
    <p:sldId id="271" r:id="rId14"/>
    <p:sldId id="360" r:id="rId15"/>
    <p:sldId id="272" r:id="rId16"/>
    <p:sldId id="273" r:id="rId17"/>
    <p:sldId id="263" r:id="rId18"/>
    <p:sldId id="264" r:id="rId19"/>
    <p:sldId id="265" r:id="rId20"/>
    <p:sldId id="266" r:id="rId21"/>
    <p:sldId id="268" r:id="rId22"/>
    <p:sldId id="351" r:id="rId23"/>
    <p:sldId id="274" r:id="rId24"/>
    <p:sldId id="276" r:id="rId25"/>
    <p:sldId id="277" r:id="rId26"/>
    <p:sldId id="278" r:id="rId27"/>
    <p:sldId id="279" r:id="rId28"/>
    <p:sldId id="280" r:id="rId29"/>
    <p:sldId id="281" r:id="rId30"/>
    <p:sldId id="282" r:id="rId31"/>
    <p:sldId id="329" r:id="rId32"/>
    <p:sldId id="330"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31" r:id="rId52"/>
    <p:sldId id="328"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50" r:id="rId78"/>
    <p:sldId id="326" r:id="rId79"/>
    <p:sldId id="327" r:id="rId80"/>
    <p:sldId id="333" r:id="rId81"/>
    <p:sldId id="334" r:id="rId82"/>
    <p:sldId id="335" r:id="rId83"/>
    <p:sldId id="352" r:id="rId84"/>
    <p:sldId id="353" r:id="rId85"/>
    <p:sldId id="354" r:id="rId86"/>
    <p:sldId id="355" r:id="rId87"/>
    <p:sldId id="356" r:id="rId88"/>
    <p:sldId id="357" r:id="rId89"/>
    <p:sldId id="358" r:id="rId90"/>
    <p:sldId id="336" r:id="rId91"/>
    <p:sldId id="343" r:id="rId92"/>
    <p:sldId id="344" r:id="rId93"/>
    <p:sldId id="345" r:id="rId94"/>
    <p:sldId id="346" r:id="rId95"/>
    <p:sldId id="347" r:id="rId96"/>
    <p:sldId id="348" r:id="rId97"/>
    <p:sldId id="349" r:id="rId98"/>
    <p:sldId id="332" r:id="rId99"/>
  </p:sldIdLst>
  <p:sldSz cx="9144000" cy="6858000" type="screen4x3"/>
  <p:notesSz cx="6873875" cy="9128125"/>
  <p:defaultTextStyle>
    <a:defPPr>
      <a:defRPr lang="en-US"/>
    </a:defPPr>
    <a:lvl1pPr algn="l" rtl="0" fontAlgn="base">
      <a:spcBef>
        <a:spcPct val="20000"/>
      </a:spcBef>
      <a:spcAft>
        <a:spcPct val="0"/>
      </a:spcAft>
      <a:buFont typeface="Marlett" pitchFamily="2" charset="2"/>
      <a:defRPr sz="2800" kern="1200">
        <a:solidFill>
          <a:schemeClr val="tx1"/>
        </a:solidFill>
        <a:latin typeface="Arial" charset="0"/>
        <a:ea typeface="+mn-ea"/>
        <a:cs typeface="+mn-cs"/>
      </a:defRPr>
    </a:lvl1pPr>
    <a:lvl2pPr marL="457200" algn="l" rtl="0" fontAlgn="base">
      <a:spcBef>
        <a:spcPct val="20000"/>
      </a:spcBef>
      <a:spcAft>
        <a:spcPct val="0"/>
      </a:spcAft>
      <a:buFont typeface="Marlett" pitchFamily="2" charset="2"/>
      <a:defRPr sz="2800" kern="1200">
        <a:solidFill>
          <a:schemeClr val="tx1"/>
        </a:solidFill>
        <a:latin typeface="Arial" charset="0"/>
        <a:ea typeface="+mn-ea"/>
        <a:cs typeface="+mn-cs"/>
      </a:defRPr>
    </a:lvl2pPr>
    <a:lvl3pPr marL="914400" algn="l" rtl="0" fontAlgn="base">
      <a:spcBef>
        <a:spcPct val="20000"/>
      </a:spcBef>
      <a:spcAft>
        <a:spcPct val="0"/>
      </a:spcAft>
      <a:buFont typeface="Marlett" pitchFamily="2" charset="2"/>
      <a:defRPr sz="2800" kern="1200">
        <a:solidFill>
          <a:schemeClr val="tx1"/>
        </a:solidFill>
        <a:latin typeface="Arial" charset="0"/>
        <a:ea typeface="+mn-ea"/>
        <a:cs typeface="+mn-cs"/>
      </a:defRPr>
    </a:lvl3pPr>
    <a:lvl4pPr marL="1371600" algn="l" rtl="0" fontAlgn="base">
      <a:spcBef>
        <a:spcPct val="20000"/>
      </a:spcBef>
      <a:spcAft>
        <a:spcPct val="0"/>
      </a:spcAft>
      <a:buFont typeface="Marlett" pitchFamily="2" charset="2"/>
      <a:defRPr sz="2800" kern="1200">
        <a:solidFill>
          <a:schemeClr val="tx1"/>
        </a:solidFill>
        <a:latin typeface="Arial" charset="0"/>
        <a:ea typeface="+mn-ea"/>
        <a:cs typeface="+mn-cs"/>
      </a:defRPr>
    </a:lvl4pPr>
    <a:lvl5pPr marL="1828800" algn="l" rtl="0" fontAlgn="base">
      <a:spcBef>
        <a:spcPct val="20000"/>
      </a:spcBef>
      <a:spcAft>
        <a:spcPct val="0"/>
      </a:spcAft>
      <a:buFont typeface="Marlett"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0935" autoAdjust="0"/>
  </p:normalViewPr>
  <p:slideViewPr>
    <p:cSldViewPr>
      <p:cViewPr varScale="1">
        <p:scale>
          <a:sx n="70" d="100"/>
          <a:sy n="70" d="100"/>
        </p:scale>
        <p:origin x="998" y="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17.xml"/><Relationship Id="rId1" Type="http://schemas.openxmlformats.org/officeDocument/2006/relationships/slide" Target="slides/slide1.xml"/><Relationship Id="rId5" Type="http://schemas.openxmlformats.org/officeDocument/2006/relationships/slide" Target="slides/slide22.xml"/><Relationship Id="rId4"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8679" cy="45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200" smtClean="0">
                <a:latin typeface="Times New Roman" charset="0"/>
              </a:defRPr>
            </a:lvl1pPr>
          </a:lstStyle>
          <a:p>
            <a:pPr>
              <a:defRPr/>
            </a:pPr>
            <a:endParaRPr lang="en-US"/>
          </a:p>
        </p:txBody>
      </p:sp>
      <p:sp>
        <p:nvSpPr>
          <p:cNvPr id="3075" name="Rectangle 3"/>
          <p:cNvSpPr>
            <a:spLocks noGrp="1" noChangeArrowheads="1"/>
          </p:cNvSpPr>
          <p:nvPr>
            <p:ph type="dt" idx="1"/>
          </p:nvPr>
        </p:nvSpPr>
        <p:spPr bwMode="auto">
          <a:xfrm>
            <a:off x="3895196" y="0"/>
            <a:ext cx="2978679" cy="45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latin typeface="Times New Roman"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55700" y="684213"/>
            <a:ext cx="4562475" cy="34226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6517" y="4335860"/>
            <a:ext cx="5040842" cy="410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71719"/>
            <a:ext cx="2978679" cy="45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FontTx/>
              <a:buNone/>
              <a:defRPr sz="1200" smtClean="0">
                <a:latin typeface="Times New Roman" charset="0"/>
              </a:defRPr>
            </a:lvl1pPr>
          </a:lstStyle>
          <a:p>
            <a:pPr>
              <a:defRPr/>
            </a:pPr>
            <a:endParaRPr lang="en-US"/>
          </a:p>
        </p:txBody>
      </p:sp>
      <p:sp>
        <p:nvSpPr>
          <p:cNvPr id="3079" name="Rectangle 7"/>
          <p:cNvSpPr>
            <a:spLocks noGrp="1" noChangeArrowheads="1"/>
          </p:cNvSpPr>
          <p:nvPr>
            <p:ph type="sldNum" sz="quarter" idx="5"/>
          </p:nvPr>
        </p:nvSpPr>
        <p:spPr bwMode="auto">
          <a:xfrm>
            <a:off x="3895196" y="8671719"/>
            <a:ext cx="2978679" cy="45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latin typeface="Times New Roman" charset="0"/>
              </a:defRPr>
            </a:lvl1pPr>
          </a:lstStyle>
          <a:p>
            <a:pPr>
              <a:defRPr/>
            </a:pPr>
            <a:fld id="{B991ADE9-D01B-4116-9A66-68864E1046B5}" type="slidenum">
              <a:rPr lang="en-US"/>
              <a:pPr>
                <a:defRPr/>
              </a:pPr>
              <a:t>‹#›</a:t>
            </a:fld>
            <a:endParaRPr lang="en-US"/>
          </a:p>
        </p:txBody>
      </p:sp>
    </p:spTree>
    <p:extLst>
      <p:ext uri="{BB962C8B-B14F-4D97-AF65-F5344CB8AC3E}">
        <p14:creationId xmlns:p14="http://schemas.microsoft.com/office/powerpoint/2010/main" val="75482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239F8CA1-A2E4-4E1D-938C-ED50F762AC0A}" type="slidenum">
              <a:rPr lang="en-US" sz="1200">
                <a:latin typeface="Times New Roman" charset="0"/>
              </a:rPr>
              <a:pPr eaLnBrk="1" hangingPunct="1"/>
              <a:t>1</a:t>
            </a:fld>
            <a:endParaRPr lang="en-US" sz="1200">
              <a:latin typeface="Times New Roman"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6" name="Rectangle 6"/>
          <p:cNvSpPr>
            <a:spLocks noGrp="1" noChangeArrowheads="1"/>
          </p:cNvSpPr>
          <p:nvPr>
            <p:ph type="sldNum" sz="quarter" idx="12"/>
          </p:nvPr>
        </p:nvSpPr>
        <p:spPr>
          <a:ln/>
        </p:spPr>
        <p:txBody>
          <a:bodyPr/>
          <a:lstStyle>
            <a:lvl1pPr>
              <a:defRPr/>
            </a:lvl1pPr>
          </a:lstStyle>
          <a:p>
            <a:pPr>
              <a:defRPr/>
            </a:pPr>
            <a:fld id="{B3CEAD64-CC7B-4EB5-B573-1A19A871083D}" type="slidenum">
              <a:rPr lang="en-US"/>
              <a:pPr>
                <a:defRPr/>
              </a:pPr>
              <a:t>‹#›</a:t>
            </a:fld>
            <a:endParaRPr lang="en-US"/>
          </a:p>
        </p:txBody>
      </p:sp>
    </p:spTree>
    <p:extLst>
      <p:ext uri="{BB962C8B-B14F-4D97-AF65-F5344CB8AC3E}">
        <p14:creationId xmlns:p14="http://schemas.microsoft.com/office/powerpoint/2010/main" val="18755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6" name="Rectangle 6"/>
          <p:cNvSpPr>
            <a:spLocks noGrp="1" noChangeArrowheads="1"/>
          </p:cNvSpPr>
          <p:nvPr>
            <p:ph type="sldNum" sz="quarter" idx="12"/>
          </p:nvPr>
        </p:nvSpPr>
        <p:spPr>
          <a:ln/>
        </p:spPr>
        <p:txBody>
          <a:bodyPr/>
          <a:lstStyle>
            <a:lvl1pPr>
              <a:defRPr/>
            </a:lvl1pPr>
          </a:lstStyle>
          <a:p>
            <a:pPr>
              <a:defRPr/>
            </a:pPr>
            <a:fld id="{5A406D60-F126-46EB-94C7-CF6EA6CC49FF}" type="slidenum">
              <a:rPr lang="en-US"/>
              <a:pPr>
                <a:defRPr/>
              </a:pPr>
              <a:t>‹#›</a:t>
            </a:fld>
            <a:endParaRPr lang="en-US"/>
          </a:p>
        </p:txBody>
      </p:sp>
    </p:spTree>
    <p:extLst>
      <p:ext uri="{BB962C8B-B14F-4D97-AF65-F5344CB8AC3E}">
        <p14:creationId xmlns:p14="http://schemas.microsoft.com/office/powerpoint/2010/main" val="146576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1717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627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6" name="Rectangle 6"/>
          <p:cNvSpPr>
            <a:spLocks noGrp="1" noChangeArrowheads="1"/>
          </p:cNvSpPr>
          <p:nvPr>
            <p:ph type="sldNum" sz="quarter" idx="12"/>
          </p:nvPr>
        </p:nvSpPr>
        <p:spPr>
          <a:ln/>
        </p:spPr>
        <p:txBody>
          <a:bodyPr/>
          <a:lstStyle>
            <a:lvl1pPr>
              <a:defRPr/>
            </a:lvl1pPr>
          </a:lstStyle>
          <a:p>
            <a:pPr>
              <a:defRPr/>
            </a:pPr>
            <a:fld id="{9BDC5EAF-048C-437F-952B-81A9C50F1979}" type="slidenum">
              <a:rPr lang="en-US"/>
              <a:pPr>
                <a:defRPr/>
              </a:pPr>
              <a:t>‹#›</a:t>
            </a:fld>
            <a:endParaRPr lang="en-US"/>
          </a:p>
        </p:txBody>
      </p:sp>
    </p:spTree>
    <p:extLst>
      <p:ext uri="{BB962C8B-B14F-4D97-AF65-F5344CB8AC3E}">
        <p14:creationId xmlns:p14="http://schemas.microsoft.com/office/powerpoint/2010/main" val="401538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6" name="Rectangle 6"/>
          <p:cNvSpPr>
            <a:spLocks noGrp="1" noChangeArrowheads="1"/>
          </p:cNvSpPr>
          <p:nvPr>
            <p:ph type="sldNum" sz="quarter" idx="12"/>
          </p:nvPr>
        </p:nvSpPr>
        <p:spPr>
          <a:ln/>
        </p:spPr>
        <p:txBody>
          <a:bodyPr/>
          <a:lstStyle>
            <a:lvl1pPr>
              <a:defRPr/>
            </a:lvl1pPr>
          </a:lstStyle>
          <a:p>
            <a:pPr>
              <a:defRPr/>
            </a:pPr>
            <a:fld id="{B53426D4-216D-4023-AEE4-67E69849549E}" type="slidenum">
              <a:rPr lang="en-US"/>
              <a:pPr>
                <a:defRPr/>
              </a:pPr>
              <a:t>‹#›</a:t>
            </a:fld>
            <a:endParaRPr lang="en-US"/>
          </a:p>
        </p:txBody>
      </p:sp>
    </p:spTree>
    <p:extLst>
      <p:ext uri="{BB962C8B-B14F-4D97-AF65-F5344CB8AC3E}">
        <p14:creationId xmlns:p14="http://schemas.microsoft.com/office/powerpoint/2010/main" val="324900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6" name="Rectangle 6"/>
          <p:cNvSpPr>
            <a:spLocks noGrp="1" noChangeArrowheads="1"/>
          </p:cNvSpPr>
          <p:nvPr>
            <p:ph type="sldNum" sz="quarter" idx="12"/>
          </p:nvPr>
        </p:nvSpPr>
        <p:spPr>
          <a:ln/>
        </p:spPr>
        <p:txBody>
          <a:bodyPr/>
          <a:lstStyle>
            <a:lvl1pPr>
              <a:defRPr/>
            </a:lvl1pPr>
          </a:lstStyle>
          <a:p>
            <a:pPr>
              <a:defRPr/>
            </a:pPr>
            <a:fld id="{7BBDF910-38E3-4F5F-B7D1-156E580D6C25}" type="slidenum">
              <a:rPr lang="en-US"/>
              <a:pPr>
                <a:defRPr/>
              </a:pPr>
              <a:t>‹#›</a:t>
            </a:fld>
            <a:endParaRPr lang="en-US"/>
          </a:p>
        </p:txBody>
      </p:sp>
    </p:spTree>
    <p:extLst>
      <p:ext uri="{BB962C8B-B14F-4D97-AF65-F5344CB8AC3E}">
        <p14:creationId xmlns:p14="http://schemas.microsoft.com/office/powerpoint/2010/main" val="21450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7" name="Rectangle 6"/>
          <p:cNvSpPr>
            <a:spLocks noGrp="1" noChangeArrowheads="1"/>
          </p:cNvSpPr>
          <p:nvPr>
            <p:ph type="sldNum" sz="quarter" idx="12"/>
          </p:nvPr>
        </p:nvSpPr>
        <p:spPr>
          <a:ln/>
        </p:spPr>
        <p:txBody>
          <a:bodyPr/>
          <a:lstStyle>
            <a:lvl1pPr>
              <a:defRPr/>
            </a:lvl1pPr>
          </a:lstStyle>
          <a:p>
            <a:pPr>
              <a:defRPr/>
            </a:pPr>
            <a:fld id="{D66F75B1-95A5-49C0-BF25-51AE80C89991}" type="slidenum">
              <a:rPr lang="en-US"/>
              <a:pPr>
                <a:defRPr/>
              </a:pPr>
              <a:t>‹#›</a:t>
            </a:fld>
            <a:endParaRPr lang="en-US"/>
          </a:p>
        </p:txBody>
      </p:sp>
    </p:spTree>
    <p:extLst>
      <p:ext uri="{BB962C8B-B14F-4D97-AF65-F5344CB8AC3E}">
        <p14:creationId xmlns:p14="http://schemas.microsoft.com/office/powerpoint/2010/main" val="381728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9" name="Rectangle 6"/>
          <p:cNvSpPr>
            <a:spLocks noGrp="1" noChangeArrowheads="1"/>
          </p:cNvSpPr>
          <p:nvPr>
            <p:ph type="sldNum" sz="quarter" idx="12"/>
          </p:nvPr>
        </p:nvSpPr>
        <p:spPr>
          <a:ln/>
        </p:spPr>
        <p:txBody>
          <a:bodyPr/>
          <a:lstStyle>
            <a:lvl1pPr>
              <a:defRPr/>
            </a:lvl1pPr>
          </a:lstStyle>
          <a:p>
            <a:pPr>
              <a:defRPr/>
            </a:pPr>
            <a:fld id="{8808832A-25E4-497D-A744-79B343336352}" type="slidenum">
              <a:rPr lang="en-US"/>
              <a:pPr>
                <a:defRPr/>
              </a:pPr>
              <a:t>‹#›</a:t>
            </a:fld>
            <a:endParaRPr lang="en-US"/>
          </a:p>
        </p:txBody>
      </p:sp>
    </p:spTree>
    <p:extLst>
      <p:ext uri="{BB962C8B-B14F-4D97-AF65-F5344CB8AC3E}">
        <p14:creationId xmlns:p14="http://schemas.microsoft.com/office/powerpoint/2010/main" val="407196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5" name="Rectangle 6"/>
          <p:cNvSpPr>
            <a:spLocks noGrp="1" noChangeArrowheads="1"/>
          </p:cNvSpPr>
          <p:nvPr>
            <p:ph type="sldNum" sz="quarter" idx="12"/>
          </p:nvPr>
        </p:nvSpPr>
        <p:spPr>
          <a:ln/>
        </p:spPr>
        <p:txBody>
          <a:bodyPr/>
          <a:lstStyle>
            <a:lvl1pPr>
              <a:defRPr/>
            </a:lvl1pPr>
          </a:lstStyle>
          <a:p>
            <a:pPr>
              <a:defRPr/>
            </a:pPr>
            <a:fld id="{B8CA5C12-DA04-49D4-A06B-A25F132C22C8}" type="slidenum">
              <a:rPr lang="en-US"/>
              <a:pPr>
                <a:defRPr/>
              </a:pPr>
              <a:t>‹#›</a:t>
            </a:fld>
            <a:endParaRPr lang="en-US"/>
          </a:p>
        </p:txBody>
      </p:sp>
    </p:spTree>
    <p:extLst>
      <p:ext uri="{BB962C8B-B14F-4D97-AF65-F5344CB8AC3E}">
        <p14:creationId xmlns:p14="http://schemas.microsoft.com/office/powerpoint/2010/main" val="26219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4" name="Rectangle 6"/>
          <p:cNvSpPr>
            <a:spLocks noGrp="1" noChangeArrowheads="1"/>
          </p:cNvSpPr>
          <p:nvPr>
            <p:ph type="sldNum" sz="quarter" idx="12"/>
          </p:nvPr>
        </p:nvSpPr>
        <p:spPr>
          <a:ln/>
        </p:spPr>
        <p:txBody>
          <a:bodyPr/>
          <a:lstStyle>
            <a:lvl1pPr>
              <a:defRPr/>
            </a:lvl1pPr>
          </a:lstStyle>
          <a:p>
            <a:pPr>
              <a:defRPr/>
            </a:pPr>
            <a:fld id="{7EDBF77A-99A2-469A-924E-9D77ADB68BF3}" type="slidenum">
              <a:rPr lang="en-US"/>
              <a:pPr>
                <a:defRPr/>
              </a:pPr>
              <a:t>‹#›</a:t>
            </a:fld>
            <a:endParaRPr lang="en-US"/>
          </a:p>
        </p:txBody>
      </p:sp>
    </p:spTree>
    <p:extLst>
      <p:ext uri="{BB962C8B-B14F-4D97-AF65-F5344CB8AC3E}">
        <p14:creationId xmlns:p14="http://schemas.microsoft.com/office/powerpoint/2010/main" val="317489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7" name="Rectangle 6"/>
          <p:cNvSpPr>
            <a:spLocks noGrp="1" noChangeArrowheads="1"/>
          </p:cNvSpPr>
          <p:nvPr>
            <p:ph type="sldNum" sz="quarter" idx="12"/>
          </p:nvPr>
        </p:nvSpPr>
        <p:spPr>
          <a:ln/>
        </p:spPr>
        <p:txBody>
          <a:bodyPr/>
          <a:lstStyle>
            <a:lvl1pPr>
              <a:defRPr/>
            </a:lvl1pPr>
          </a:lstStyle>
          <a:p>
            <a:pPr>
              <a:defRPr/>
            </a:pPr>
            <a:fld id="{3A666E69-EC00-42E2-8243-2F9BB49B7F7F}" type="slidenum">
              <a:rPr lang="en-US"/>
              <a:pPr>
                <a:defRPr/>
              </a:pPr>
              <a:t>‹#›</a:t>
            </a:fld>
            <a:endParaRPr lang="en-US"/>
          </a:p>
        </p:txBody>
      </p:sp>
    </p:spTree>
    <p:extLst>
      <p:ext uri="{BB962C8B-B14F-4D97-AF65-F5344CB8AC3E}">
        <p14:creationId xmlns:p14="http://schemas.microsoft.com/office/powerpoint/2010/main" val="209647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CS314</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Graphs</a:t>
            </a:r>
          </a:p>
        </p:txBody>
      </p:sp>
      <p:sp>
        <p:nvSpPr>
          <p:cNvPr id="7" name="Rectangle 6"/>
          <p:cNvSpPr>
            <a:spLocks noGrp="1" noChangeArrowheads="1"/>
          </p:cNvSpPr>
          <p:nvPr>
            <p:ph type="sldNum" sz="quarter" idx="12"/>
          </p:nvPr>
        </p:nvSpPr>
        <p:spPr>
          <a:ln/>
        </p:spPr>
        <p:txBody>
          <a:bodyPr/>
          <a:lstStyle>
            <a:lvl1pPr>
              <a:defRPr/>
            </a:lvl1pPr>
          </a:lstStyle>
          <a:p>
            <a:pPr>
              <a:defRPr/>
            </a:pPr>
            <a:fld id="{3C755A3D-149A-484E-840A-4B1565DC1D65}" type="slidenum">
              <a:rPr lang="en-US"/>
              <a:pPr>
                <a:defRPr/>
              </a:pPr>
              <a:t>‹#›</a:t>
            </a:fld>
            <a:endParaRPr lang="en-US"/>
          </a:p>
        </p:txBody>
      </p:sp>
    </p:spTree>
    <p:extLst>
      <p:ext uri="{BB962C8B-B14F-4D97-AF65-F5344CB8AC3E}">
        <p14:creationId xmlns:p14="http://schemas.microsoft.com/office/powerpoint/2010/main" val="153127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838200"/>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8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smtClean="0"/>
            </a:lvl1pPr>
          </a:lstStyle>
          <a:p>
            <a:pPr>
              <a:defRPr/>
            </a:pPr>
            <a:r>
              <a:rPr lang="en-US"/>
              <a:t>CS314</a:t>
            </a:r>
          </a:p>
        </p:txBody>
      </p:sp>
      <p:sp>
        <p:nvSpPr>
          <p:cNvPr id="1029" name="Rectangle 5"/>
          <p:cNvSpPr>
            <a:spLocks noGrp="1" noChangeArrowheads="1"/>
          </p:cNvSpPr>
          <p:nvPr>
            <p:ph type="ftr" sz="quarter" idx="3"/>
          </p:nvPr>
        </p:nvSpPr>
        <p:spPr bwMode="auto">
          <a:xfrm>
            <a:off x="2819400" y="62484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smtClean="0"/>
            </a:lvl1pPr>
          </a:lstStyle>
          <a:p>
            <a:pPr>
              <a:defRPr/>
            </a:pPr>
            <a:r>
              <a:rPr lang="en-US"/>
              <a:t>Graphs</a:t>
            </a:r>
          </a:p>
        </p:txBody>
      </p:sp>
      <p:sp>
        <p:nvSpPr>
          <p:cNvPr id="1030"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800" b="1" smtClean="0"/>
            </a:lvl1pPr>
          </a:lstStyle>
          <a:p>
            <a:pPr>
              <a:defRPr/>
            </a:pPr>
            <a:fld id="{2B45C211-EAC3-464C-937A-796E1515D6C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folHlink"/>
          </a:solidFill>
          <a:latin typeface="+mj-lt"/>
          <a:ea typeface="+mj-ea"/>
          <a:cs typeface="+mj-cs"/>
        </a:defRPr>
      </a:lvl1pPr>
      <a:lvl2pPr algn="ctr" rtl="0" eaLnBrk="0" fontAlgn="base" hangingPunct="0">
        <a:spcBef>
          <a:spcPct val="0"/>
        </a:spcBef>
        <a:spcAft>
          <a:spcPct val="0"/>
        </a:spcAft>
        <a:defRPr sz="4400">
          <a:solidFill>
            <a:schemeClr val="folHlink"/>
          </a:solidFill>
          <a:latin typeface="Arial" charset="0"/>
        </a:defRPr>
      </a:lvl2pPr>
      <a:lvl3pPr algn="ctr" rtl="0" eaLnBrk="0" fontAlgn="base" hangingPunct="0">
        <a:spcBef>
          <a:spcPct val="0"/>
        </a:spcBef>
        <a:spcAft>
          <a:spcPct val="0"/>
        </a:spcAft>
        <a:defRPr sz="4400">
          <a:solidFill>
            <a:schemeClr val="folHlink"/>
          </a:solidFill>
          <a:latin typeface="Arial" charset="0"/>
        </a:defRPr>
      </a:lvl3pPr>
      <a:lvl4pPr algn="ctr" rtl="0" eaLnBrk="0" fontAlgn="base" hangingPunct="0">
        <a:spcBef>
          <a:spcPct val="0"/>
        </a:spcBef>
        <a:spcAft>
          <a:spcPct val="0"/>
        </a:spcAft>
        <a:defRPr sz="4400">
          <a:solidFill>
            <a:schemeClr val="folHlink"/>
          </a:solidFill>
          <a:latin typeface="Arial" charset="0"/>
        </a:defRPr>
      </a:lvl4pPr>
      <a:lvl5pPr algn="ctr" rtl="0" eaLnBrk="0" fontAlgn="base" hangingPunct="0">
        <a:spcBef>
          <a:spcPct val="0"/>
        </a:spcBef>
        <a:spcAft>
          <a:spcPct val="0"/>
        </a:spcAft>
        <a:defRPr sz="4400">
          <a:solidFill>
            <a:schemeClr val="folHlink"/>
          </a:solidFill>
          <a:latin typeface="Arial" charset="0"/>
        </a:defRPr>
      </a:lvl5pPr>
      <a:lvl6pPr marL="457200" algn="ctr" rtl="0" fontAlgn="base">
        <a:spcBef>
          <a:spcPct val="0"/>
        </a:spcBef>
        <a:spcAft>
          <a:spcPct val="0"/>
        </a:spcAft>
        <a:defRPr sz="4400">
          <a:solidFill>
            <a:schemeClr val="folHlink"/>
          </a:solidFill>
          <a:latin typeface="Arial" charset="0"/>
        </a:defRPr>
      </a:lvl6pPr>
      <a:lvl7pPr marL="914400" algn="ctr" rtl="0" fontAlgn="base">
        <a:spcBef>
          <a:spcPct val="0"/>
        </a:spcBef>
        <a:spcAft>
          <a:spcPct val="0"/>
        </a:spcAft>
        <a:defRPr sz="4400">
          <a:solidFill>
            <a:schemeClr val="folHlink"/>
          </a:solidFill>
          <a:latin typeface="Arial" charset="0"/>
        </a:defRPr>
      </a:lvl7pPr>
      <a:lvl8pPr marL="1371600" algn="ctr" rtl="0" fontAlgn="base">
        <a:spcBef>
          <a:spcPct val="0"/>
        </a:spcBef>
        <a:spcAft>
          <a:spcPct val="0"/>
        </a:spcAft>
        <a:defRPr sz="4400">
          <a:solidFill>
            <a:schemeClr val="folHlink"/>
          </a:solidFill>
          <a:latin typeface="Arial" charset="0"/>
        </a:defRPr>
      </a:lvl8pPr>
      <a:lvl9pPr marL="1828800" algn="ctr" rtl="0" fontAlgn="base">
        <a:spcBef>
          <a:spcPct val="0"/>
        </a:spcBef>
        <a:spcAft>
          <a:spcPct val="0"/>
        </a:spcAft>
        <a:defRPr sz="4400">
          <a:solidFill>
            <a:schemeClr val="folHlink"/>
          </a:solidFill>
          <a:latin typeface="Arial" charset="0"/>
        </a:defRPr>
      </a:lvl9pPr>
    </p:titleStyle>
    <p:body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racleofbacon.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racleofbacon.org/center_list.php" TargetMode="External"/><Relationship Id="rId5" Type="http://schemas.openxmlformats.org/officeDocument/2006/relationships/hyperlink" Target="http://oracleofbacon.org/center.php" TargetMode="External"/><Relationship Id="rId4" Type="http://schemas.openxmlformats.org/officeDocument/2006/relationships/hyperlink" Target="http://www.imdb.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hs.stanford.edu/spatial-humanities/visualization-of-network-distan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hci.stanford.edu/~jheer/projects/enron/v1/" TargetMode="External"/><Relationship Id="rId1" Type="http://schemas.openxmlformats.org/officeDocument/2006/relationships/slideLayout" Target="../slideLayouts/slideLayout2.xml"/><Relationship Id="rId6" Type="http://schemas.openxmlformats.org/officeDocument/2006/relationships/hyperlink" Target="https://www.cs.cmu.edu/~./enron/" TargetMode="External"/><Relationship Id="rId5" Type="http://schemas.openxmlformats.org/officeDocument/2006/relationships/image" Target="../media/image9.png"/><Relationship Id="rId4" Type="http://schemas.openxmlformats.org/officeDocument/2006/relationships/hyperlink" Target="http://homes.cs.washington.edu/~jheer/projects/enro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oc.duke.edu/~jmoody77/chains.pdf"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Kaliningrad" TargetMode="External"/><Relationship Id="rId2" Type="http://schemas.openxmlformats.org/officeDocument/2006/relationships/hyperlink" Target="https://en.wikipedia.org/wiki/Seven_Bridges_of_K%C3%B6nigsbe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en.wikipedia.org/wiki/Category:Graph_algorith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76200"/>
            <a:ext cx="7772400" cy="1143000"/>
          </a:xfrm>
        </p:spPr>
        <p:txBody>
          <a:bodyPr/>
          <a:lstStyle/>
          <a:p>
            <a:pPr eaLnBrk="1" hangingPunct="1"/>
            <a:r>
              <a:rPr lang="en-US" smtClean="0"/>
              <a:t>Graphs</a:t>
            </a:r>
            <a:br>
              <a:rPr lang="en-US" smtClean="0"/>
            </a:br>
            <a:r>
              <a:rPr lang="en-US" smtClean="0"/>
              <a:t>Topic 21</a:t>
            </a:r>
          </a:p>
        </p:txBody>
      </p:sp>
      <p:sp>
        <p:nvSpPr>
          <p:cNvPr id="2051" name="Rectangle 3"/>
          <p:cNvSpPr>
            <a:spLocks noGrp="1" noChangeArrowheads="1"/>
          </p:cNvSpPr>
          <p:nvPr>
            <p:ph type="subTitle" idx="1"/>
          </p:nvPr>
        </p:nvSpPr>
        <p:spPr>
          <a:xfrm>
            <a:off x="304800" y="1295400"/>
            <a:ext cx="8534400" cy="5410200"/>
          </a:xfrm>
          <a:ln>
            <a:solidFill>
              <a:schemeClr val="tx1"/>
            </a:solidFill>
            <a:miter lim="800000"/>
            <a:headEnd/>
            <a:tailEnd/>
          </a:ln>
        </p:spPr>
        <p:txBody>
          <a:bodyPr/>
          <a:lstStyle/>
          <a:p>
            <a:pPr algn="l" eaLnBrk="1" hangingPunct="1"/>
            <a:r>
              <a:rPr lang="en-US" sz="2000" dirty="0" smtClean="0"/>
              <a:t>" Hopefully, you've played around a bit with </a:t>
            </a:r>
            <a:r>
              <a:rPr lang="en-US" sz="2000" dirty="0" smtClean="0">
                <a:hlinkClick r:id="rId3"/>
              </a:rPr>
              <a:t>The Oracle of Bacon at Virginia</a:t>
            </a:r>
            <a:r>
              <a:rPr lang="en-US" sz="2000" dirty="0" smtClean="0"/>
              <a:t> and discovered how few steps are necessary to link just about anybody who has ever been in a movie to Kevin Bacon, but could there be some actor or actress who is even closer to the center of the Hollywood universe?.</a:t>
            </a:r>
          </a:p>
          <a:p>
            <a:pPr algn="l" eaLnBrk="1" hangingPunct="1"/>
            <a:r>
              <a:rPr lang="en-US" sz="2000" dirty="0" smtClean="0"/>
              <a:t>By processing all of the almost half of a million people in the </a:t>
            </a:r>
            <a:r>
              <a:rPr lang="en-US" sz="2000" dirty="0" smtClean="0">
                <a:hlinkClick r:id="rId4"/>
              </a:rPr>
              <a:t>Internet Movie Database</a:t>
            </a:r>
            <a:r>
              <a:rPr lang="en-US" sz="2000" dirty="0" smtClean="0"/>
              <a:t> I discovered that there are currently 1160 people who are </a:t>
            </a:r>
            <a:r>
              <a:rPr lang="en-US" sz="2000" i="1" dirty="0" smtClean="0"/>
              <a:t>better</a:t>
            </a:r>
            <a:r>
              <a:rPr lang="en-US" sz="2000" dirty="0" smtClean="0"/>
              <a:t> centers than Kevin Bacon! … By computing the average of these numbers we see that the average (Sean) </a:t>
            </a:r>
            <a:r>
              <a:rPr lang="en-US" sz="2000" dirty="0" smtClean="0">
                <a:hlinkClick r:id="rId5"/>
              </a:rPr>
              <a:t>Connery Number</a:t>
            </a:r>
            <a:r>
              <a:rPr lang="en-US" sz="2000" dirty="0" smtClean="0"/>
              <a:t> is about 2.682 making Connery a better center than Bacon"</a:t>
            </a:r>
          </a:p>
          <a:p>
            <a:pPr algn="l" eaLnBrk="1" hangingPunct="1"/>
            <a:r>
              <a:rPr lang="en-US" sz="2200" dirty="0" smtClean="0"/>
              <a:t>	-</a:t>
            </a:r>
            <a:r>
              <a:rPr lang="en-US" sz="2200" b="1" dirty="0" smtClean="0">
                <a:solidFill>
                  <a:srgbClr val="040055"/>
                </a:solidFill>
                <a:cs typeface="Arial" charset="0"/>
                <a:hlinkClick r:id="rId6"/>
              </a:rPr>
              <a:t>Who is the Center of the Hollywood Universe?, </a:t>
            </a:r>
            <a:r>
              <a:rPr lang="en-US" sz="2200" b="1" dirty="0" smtClean="0">
                <a:solidFill>
                  <a:srgbClr val="040055"/>
                </a:solidFill>
                <a:cs typeface="Arial" charset="0"/>
              </a:rPr>
              <a:t>University of Virginia</a:t>
            </a:r>
          </a:p>
          <a:p>
            <a:pPr algn="l" eaLnBrk="1" hangingPunct="1"/>
            <a:r>
              <a:rPr lang="en-US" sz="2200" b="1" dirty="0" smtClean="0">
                <a:solidFill>
                  <a:srgbClr val="040055"/>
                </a:solidFill>
                <a:cs typeface="Arial" charset="0"/>
              </a:rPr>
              <a:t>That was in 2001. </a:t>
            </a:r>
            <a:br>
              <a:rPr lang="en-US" sz="2200" b="1" dirty="0" smtClean="0">
                <a:solidFill>
                  <a:srgbClr val="040055"/>
                </a:solidFill>
                <a:cs typeface="Arial" charset="0"/>
              </a:rPr>
            </a:br>
            <a:r>
              <a:rPr lang="en-US" sz="2200" b="1" dirty="0" smtClean="0">
                <a:solidFill>
                  <a:srgbClr val="040055"/>
                </a:solidFill>
                <a:cs typeface="Arial" charset="0"/>
              </a:rPr>
              <a:t>In 2013 Harvey Keitel has become the center of the Hollywood Universe. Connery is 136</a:t>
            </a:r>
            <a:r>
              <a:rPr lang="en-US" sz="2200" b="1" baseline="30000" dirty="0" smtClean="0">
                <a:solidFill>
                  <a:srgbClr val="040055"/>
                </a:solidFill>
                <a:cs typeface="Arial" charset="0"/>
              </a:rPr>
              <a:t>th</a:t>
            </a:r>
            <a:r>
              <a:rPr lang="en-US" sz="2200" b="1" dirty="0" smtClean="0">
                <a:solidFill>
                  <a:srgbClr val="040055"/>
                </a:solidFill>
                <a:cs typeface="Arial" charset="0"/>
              </a:rPr>
              <a:t>. </a:t>
            </a:r>
            <a:br>
              <a:rPr lang="en-US" sz="2200" b="1" dirty="0" smtClean="0">
                <a:solidFill>
                  <a:srgbClr val="040055"/>
                </a:solidFill>
                <a:cs typeface="Arial" charset="0"/>
              </a:rPr>
            </a:br>
            <a:r>
              <a:rPr lang="en-US" sz="2200" b="1" dirty="0" smtClean="0">
                <a:solidFill>
                  <a:srgbClr val="040055"/>
                </a:solidFill>
                <a:cs typeface="Arial" charset="0"/>
              </a:rPr>
              <a:t>Bacon has moved up to 370</a:t>
            </a:r>
            <a:r>
              <a:rPr lang="en-US" sz="2200" b="1" baseline="30000" dirty="0" smtClean="0">
                <a:solidFill>
                  <a:srgbClr val="040055"/>
                </a:solidFill>
                <a:cs typeface="Arial" charset="0"/>
              </a:rPr>
              <a:t>th.</a:t>
            </a:r>
            <a:endParaRPr lang="en-US" sz="2200" b="1" dirty="0" smtClean="0">
              <a:solidFill>
                <a:srgbClr val="040055"/>
              </a:solidFill>
              <a:cs typeface="Arial" charset="0"/>
            </a:endParaRPr>
          </a:p>
          <a:p>
            <a:pPr algn="l" eaLnBrk="1" hangingPunct="1"/>
            <a:endParaRPr lang="en-US" sz="2200" b="1" dirty="0" smtClean="0">
              <a:solidFill>
                <a:srgbClr val="040055"/>
              </a:solidFill>
              <a:cs typeface="Arial" charset="0"/>
            </a:endParaRPr>
          </a:p>
          <a:p>
            <a:pPr algn="l" eaLnBrk="1" hangingPunct="1"/>
            <a:endParaRPr lang="en-US" sz="2200" dirty="0" smtClean="0"/>
          </a:p>
          <a:p>
            <a:pPr algn="l" eaLnBrk="1" hangingPunct="1"/>
            <a:endParaRPr lang="en-US" sz="2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t>Example Graph</a:t>
            </a:r>
          </a:p>
        </p:txBody>
      </p:sp>
      <p:sp>
        <p:nvSpPr>
          <p:cNvPr id="11267" name="Content Placeholder 2"/>
          <p:cNvSpPr>
            <a:spLocks noGrp="1"/>
          </p:cNvSpPr>
          <p:nvPr>
            <p:ph idx="1"/>
          </p:nvPr>
        </p:nvSpPr>
        <p:spPr/>
        <p:txBody>
          <a:bodyPr/>
          <a:lstStyle/>
          <a:p>
            <a:pPr eaLnBrk="1" hangingPunct="1"/>
            <a:r>
              <a:rPr lang="en-US" smtClean="0"/>
              <a:t>Computer Scientists use graphs to model all kinds of things</a:t>
            </a:r>
          </a:p>
        </p:txBody>
      </p:sp>
      <p:sp>
        <p:nvSpPr>
          <p:cNvPr id="11268"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1269" name="Footer Placeholder 4"/>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11270"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5A3DB72A-4BC3-4ED4-96C3-E7097C6E48F7}" type="slidenum">
              <a:rPr lang="en-US" sz="1800"/>
              <a:pPr eaLnBrk="1" hangingPunct="1"/>
              <a:t>10</a:t>
            </a:fld>
            <a:endParaRPr lang="en-US" sz="1800"/>
          </a:p>
        </p:txBody>
      </p:sp>
      <p:pic>
        <p:nvPicPr>
          <p:cNvPr id="112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32670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725" y="2667000"/>
            <a:ext cx="5738813"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90600" y="5604058"/>
            <a:ext cx="3345788" cy="523220"/>
          </a:xfrm>
          <a:prstGeom prst="rect">
            <a:avLst/>
          </a:prstGeom>
          <a:noFill/>
        </p:spPr>
        <p:txBody>
          <a:bodyPr wrap="none" rtlCol="0">
            <a:spAutoFit/>
          </a:bodyPr>
          <a:lstStyle/>
          <a:p>
            <a:r>
              <a:rPr lang="en-US" dirty="0"/>
              <a:t>A</a:t>
            </a:r>
            <a:r>
              <a:rPr lang="en-US" dirty="0" smtClean="0"/>
              <a:t>rpanet 1969, 1971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Graph</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11</a:t>
            </a:fld>
            <a:endParaRPr lang="en-US"/>
          </a:p>
        </p:txBody>
      </p:sp>
      <p:pic>
        <p:nvPicPr>
          <p:cNvPr id="1026" name="Picture 2">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2200" y="838200"/>
            <a:ext cx="6296025" cy="5417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0" y="1285874"/>
            <a:ext cx="2492477" cy="1902059"/>
          </a:xfrm>
          <a:prstGeom prst="rect">
            <a:avLst/>
          </a:prstGeom>
          <a:noFill/>
        </p:spPr>
        <p:txBody>
          <a:bodyPr wrap="none" rtlCol="0">
            <a:spAutoFit/>
          </a:bodyPr>
          <a:lstStyle/>
          <a:p>
            <a:r>
              <a:rPr lang="en-US" dirty="0" smtClean="0"/>
              <a:t>Roman</a:t>
            </a:r>
            <a:br>
              <a:rPr lang="en-US" dirty="0" smtClean="0"/>
            </a:br>
            <a:r>
              <a:rPr lang="en-US" dirty="0" smtClean="0"/>
              <a:t>Land</a:t>
            </a:r>
            <a:br>
              <a:rPr lang="en-US" dirty="0" smtClean="0"/>
            </a:br>
            <a:r>
              <a:rPr lang="en-US" dirty="0" smtClean="0"/>
              <a:t>Transportation</a:t>
            </a:r>
          </a:p>
          <a:p>
            <a:r>
              <a:rPr lang="en-US" dirty="0" smtClean="0"/>
              <a:t>Network</a:t>
            </a:r>
            <a:endParaRPr lang="en-US" dirty="0"/>
          </a:p>
        </p:txBody>
      </p:sp>
    </p:spTree>
    <p:extLst>
      <p:ext uri="{BB962C8B-B14F-4D97-AF65-F5344CB8AC3E}">
        <p14:creationId xmlns:p14="http://schemas.microsoft.com/office/powerpoint/2010/main" val="105396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924800" cy="1371600"/>
          </a:xfrm>
        </p:spPr>
        <p:txBody>
          <a:bodyPr/>
          <a:lstStyle/>
          <a:p>
            <a:r>
              <a:rPr lang="en-US" dirty="0" smtClean="0"/>
              <a:t>Roman Land </a:t>
            </a:r>
            <a:br>
              <a:rPr lang="en-US" dirty="0" smtClean="0"/>
            </a:br>
            <a:r>
              <a:rPr lang="en-US" dirty="0" smtClean="0"/>
              <a:t>Transportation Network</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12</a:t>
            </a:fld>
            <a:endParaRPr 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458200" cy="5463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94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Example Graph </a:t>
            </a:r>
          </a:p>
        </p:txBody>
      </p:sp>
      <p:sp>
        <p:nvSpPr>
          <p:cNvPr id="12291"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2292" name="Footer Placeholder 4"/>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12293"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AFEC2D23-2FBB-4399-92EB-4FE58A83DAC2}" type="slidenum">
              <a:rPr lang="en-US" sz="1800"/>
              <a:pPr eaLnBrk="1" hangingPunct="1"/>
              <a:t>13</a:t>
            </a:fld>
            <a:endParaRPr lang="en-US" sz="1800"/>
          </a:p>
        </p:txBody>
      </p:sp>
      <p:pic>
        <p:nvPicPr>
          <p:cNvPr id="12294"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4414838"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5" name="Picture 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117850"/>
            <a:ext cx="354012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19200" y="5410200"/>
            <a:ext cx="3185487" cy="523220"/>
          </a:xfrm>
          <a:prstGeom prst="rect">
            <a:avLst/>
          </a:prstGeom>
          <a:noFill/>
        </p:spPr>
        <p:txBody>
          <a:bodyPr wrap="none" rtlCol="0">
            <a:spAutoFit/>
          </a:bodyPr>
          <a:lstStyle/>
          <a:p>
            <a:r>
              <a:rPr lang="en-US" dirty="0">
                <a:hlinkClick r:id="rId6"/>
              </a:rPr>
              <a:t>E</a:t>
            </a:r>
            <a:r>
              <a:rPr lang="en-US" dirty="0" smtClean="0">
                <a:hlinkClick r:id="rId6"/>
              </a:rPr>
              <a:t>nron emails 2001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Example Graph </a:t>
            </a:r>
          </a:p>
        </p:txBody>
      </p:sp>
      <p:sp>
        <p:nvSpPr>
          <p:cNvPr id="12291"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2292" name="Footer Placeholder 4"/>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12293"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AFEC2D23-2FBB-4399-92EB-4FE58A83DAC2}" type="slidenum">
              <a:rPr lang="en-US" sz="1800"/>
              <a:pPr eaLnBrk="1" hangingPunct="1"/>
              <a:t>14</a:t>
            </a:fld>
            <a:endParaRPr lang="en-US" sz="18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0073"/>
            <a:ext cx="9003864" cy="533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81000" y="4876800"/>
            <a:ext cx="3241015" cy="523220"/>
          </a:xfrm>
          <a:prstGeom prst="rect">
            <a:avLst/>
          </a:prstGeom>
          <a:noFill/>
        </p:spPr>
        <p:txBody>
          <a:bodyPr wrap="none" rtlCol="0">
            <a:spAutoFit/>
          </a:bodyPr>
          <a:lstStyle/>
          <a:p>
            <a:r>
              <a:rPr lang="en-US" dirty="0" smtClean="0"/>
              <a:t>US Airport Network</a:t>
            </a:r>
            <a:endParaRPr lang="en-US" dirty="0"/>
          </a:p>
        </p:txBody>
      </p:sp>
    </p:spTree>
    <p:extLst>
      <p:ext uri="{BB962C8B-B14F-4D97-AF65-F5344CB8AC3E}">
        <p14:creationId xmlns:p14="http://schemas.microsoft.com/office/powerpoint/2010/main" val="113215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Example Graph</a:t>
            </a:r>
          </a:p>
        </p:txBody>
      </p:sp>
      <p:sp>
        <p:nvSpPr>
          <p:cNvPr id="13315"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3316" name="Footer Placeholder 4"/>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13317"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CB19A71B-B8C6-440B-9280-91C422D182B6}" type="slidenum">
              <a:rPr lang="en-US" sz="1800"/>
              <a:pPr eaLnBrk="1" hangingPunct="1"/>
              <a:t>15</a:t>
            </a:fld>
            <a:endParaRPr lang="en-US" sz="1800"/>
          </a:p>
        </p:txBody>
      </p:sp>
      <p:pic>
        <p:nvPicPr>
          <p:cNvPr id="133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6725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688" y="3670300"/>
            <a:ext cx="3567112"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Example Graph</a:t>
            </a:r>
          </a:p>
        </p:txBody>
      </p:sp>
      <p:sp>
        <p:nvSpPr>
          <p:cNvPr id="14339"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4340" name="Footer Placeholder 4"/>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14341"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6E67669-AF39-4886-921B-900A89AAF1FE}" type="slidenum">
              <a:rPr lang="en-US" sz="1800"/>
              <a:pPr eaLnBrk="1" hangingPunct="1"/>
              <a:t>16</a:t>
            </a:fld>
            <a:endParaRPr lang="en-US" sz="1800"/>
          </a:p>
        </p:txBody>
      </p:sp>
      <p:pic>
        <p:nvPicPr>
          <p:cNvPr id="143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799"/>
            <a:ext cx="8610600" cy="516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5892625"/>
            <a:ext cx="8610600" cy="584775"/>
          </a:xfrm>
          <a:prstGeom prst="rect">
            <a:avLst/>
          </a:prstGeom>
        </p:spPr>
        <p:txBody>
          <a:bodyPr wrap="square">
            <a:spAutoFit/>
          </a:bodyPr>
          <a:lstStyle/>
          <a:p>
            <a:r>
              <a:rPr lang="en-US" sz="1600" dirty="0"/>
              <a:t>"Jefferson" High School, Ohio    </a:t>
            </a:r>
            <a:r>
              <a:rPr lang="en-US" sz="1600" dirty="0">
                <a:hlinkClick r:id="rId3"/>
              </a:rPr>
              <a:t>Chains of Affection: The </a:t>
            </a:r>
            <a:r>
              <a:rPr lang="en-US" sz="1600">
                <a:hlinkClick r:id="rId3"/>
              </a:rPr>
              <a:t>Structure </a:t>
            </a:r>
            <a:r>
              <a:rPr lang="en-US" sz="1600" smtClean="0">
                <a:hlinkClick r:id="rId3"/>
              </a:rPr>
              <a:t>of Adolescent </a:t>
            </a:r>
            <a:r>
              <a:rPr lang="en-US" sz="1600" dirty="0">
                <a:hlinkClick r:id="rId3"/>
              </a:rPr>
              <a:t>Romantic and Sexual </a:t>
            </a:r>
            <a:r>
              <a:rPr lang="en-US" sz="1600" dirty="0" smtClean="0">
                <a:hlinkClick r:id="rId3"/>
              </a:rPr>
              <a:t>Networks</a:t>
            </a:r>
            <a:r>
              <a:rPr lang="en-US" sz="1600" dirty="0" smtClean="0"/>
              <a:t>, </a:t>
            </a:r>
            <a:r>
              <a:rPr lang="en-US" sz="1600" dirty="0"/>
              <a:t>2005,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5363"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BB2260E1-345A-40EE-BC47-B01655CFBA03}" type="slidenum">
              <a:rPr lang="en-US" sz="1800"/>
              <a:pPr eaLnBrk="1" hangingPunct="1"/>
              <a:t>17</a:t>
            </a:fld>
            <a:endParaRPr lang="en-US" sz="1800"/>
          </a:p>
        </p:txBody>
      </p:sp>
      <p:sp>
        <p:nvSpPr>
          <p:cNvPr id="15364" name="Rectangle 3"/>
          <p:cNvSpPr>
            <a:spLocks noGrp="1" noChangeArrowheads="1"/>
          </p:cNvSpPr>
          <p:nvPr>
            <p:ph type="body" idx="1"/>
          </p:nvPr>
        </p:nvSpPr>
        <p:spPr/>
        <p:txBody>
          <a:bodyPr/>
          <a:lstStyle/>
          <a:p>
            <a:pPr eaLnBrk="1" hangingPunct="1"/>
            <a:r>
              <a:rPr lang="en-US" smtClean="0"/>
              <a:t>How to store a graph as a data structure?</a:t>
            </a:r>
          </a:p>
          <a:p>
            <a:pPr eaLnBrk="1" hangingPunct="1"/>
            <a:r>
              <a:rPr lang="en-US" smtClean="0"/>
              <a:t>  </a:t>
            </a:r>
          </a:p>
        </p:txBody>
      </p:sp>
      <p:sp>
        <p:nvSpPr>
          <p:cNvPr id="15365" name="Rectangle 2"/>
          <p:cNvSpPr>
            <a:spLocks noGrp="1" noChangeArrowheads="1"/>
          </p:cNvSpPr>
          <p:nvPr>
            <p:ph type="title"/>
          </p:nvPr>
        </p:nvSpPr>
        <p:spPr/>
        <p:txBody>
          <a:bodyPr/>
          <a:lstStyle/>
          <a:p>
            <a:pPr eaLnBrk="1" hangingPunct="1"/>
            <a:r>
              <a:rPr lang="en-US" smtClean="0"/>
              <a:t>Representing Graphs</a:t>
            </a:r>
          </a:p>
        </p:txBody>
      </p:sp>
      <p:pic>
        <p:nvPicPr>
          <p:cNvPr id="15366" name="Picture 6" descr="south american contin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457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6387"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31656199-4E81-4FAA-B3F1-BAB6354FAA47}" type="slidenum">
              <a:rPr lang="en-US" sz="1800"/>
              <a:pPr eaLnBrk="1" hangingPunct="1"/>
              <a:t>18</a:t>
            </a:fld>
            <a:endParaRPr lang="en-US" sz="1800"/>
          </a:p>
        </p:txBody>
      </p:sp>
      <p:sp>
        <p:nvSpPr>
          <p:cNvPr id="16388" name="Rectangle 2"/>
          <p:cNvSpPr>
            <a:spLocks noGrp="1" noChangeArrowheads="1"/>
          </p:cNvSpPr>
          <p:nvPr>
            <p:ph type="title"/>
          </p:nvPr>
        </p:nvSpPr>
        <p:spPr>
          <a:xfrm>
            <a:off x="685800" y="152400"/>
            <a:ext cx="7772400" cy="1143000"/>
          </a:xfrm>
        </p:spPr>
        <p:txBody>
          <a:bodyPr/>
          <a:lstStyle/>
          <a:p>
            <a:pPr eaLnBrk="1" hangingPunct="1"/>
            <a:r>
              <a:rPr lang="en-US" smtClean="0"/>
              <a:t>Adjacency Matrix Representation</a:t>
            </a:r>
          </a:p>
        </p:txBody>
      </p:sp>
      <p:sp>
        <p:nvSpPr>
          <p:cNvPr id="16389" name="Rectangle 3"/>
          <p:cNvSpPr>
            <a:spLocks noGrp="1" noChangeArrowheads="1"/>
          </p:cNvSpPr>
          <p:nvPr>
            <p:ph type="body" idx="1"/>
          </p:nvPr>
        </p:nvSpPr>
        <p:spPr>
          <a:xfrm>
            <a:off x="228600" y="1371600"/>
            <a:ext cx="6705600" cy="5486400"/>
          </a:xfrm>
        </p:spPr>
        <p:txBody>
          <a:bodyPr/>
          <a:lstStyle/>
          <a:p>
            <a:pPr eaLnBrk="1" hangingPunct="1"/>
            <a:r>
              <a:rPr lang="en-US" sz="2000" dirty="0" smtClean="0">
                <a:latin typeface="Courier New" pitchFamily="49" charset="0"/>
                <a:cs typeface="Courier New" pitchFamily="49" charset="0"/>
              </a:rPr>
              <a:t>   A Br </a:t>
            </a:r>
            <a:r>
              <a:rPr lang="en-US" sz="2000" dirty="0" err="1" smtClean="0">
                <a:latin typeface="Courier New" pitchFamily="49" charset="0"/>
                <a:cs typeface="Courier New" pitchFamily="49" charset="0"/>
              </a:rPr>
              <a:t>Bl</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Ch</a:t>
            </a:r>
            <a:r>
              <a:rPr lang="en-US" sz="2000" dirty="0" smtClean="0">
                <a:latin typeface="Courier New" pitchFamily="49" charset="0"/>
                <a:cs typeface="Courier New" pitchFamily="49" charset="0"/>
              </a:rPr>
              <a:t> Co E FG G Pa </a:t>
            </a:r>
            <a:r>
              <a:rPr lang="en-US" sz="2000" dirty="0" err="1" smtClean="0">
                <a:latin typeface="Courier New" pitchFamily="49" charset="0"/>
                <a:cs typeface="Courier New" pitchFamily="49" charset="0"/>
              </a:rPr>
              <a:t>Pe</a:t>
            </a:r>
            <a:r>
              <a:rPr lang="en-US" sz="2000" dirty="0" smtClean="0">
                <a:latin typeface="Courier New" pitchFamily="49" charset="0"/>
                <a:cs typeface="Courier New" pitchFamily="49" charset="0"/>
              </a:rPr>
              <a:t> S U V</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A  0 1  1  1  0  0 0  0 1  0  0 1 0</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Br 1 0  1  0  1  0 1  1 1  1  1 1 1 </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Bl</a:t>
            </a:r>
            <a:r>
              <a:rPr lang="en-US" sz="2000" dirty="0" smtClean="0">
                <a:latin typeface="Courier New" pitchFamily="49" charset="0"/>
                <a:cs typeface="Courier New" pitchFamily="49" charset="0"/>
              </a:rPr>
              <a:t> 1 1  0  1  0  0 0  0 1  1  0 0 0 </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Ch</a:t>
            </a:r>
            <a:r>
              <a:rPr lang="en-US" sz="2000" dirty="0" smtClean="0">
                <a:latin typeface="Courier New" pitchFamily="49" charset="0"/>
                <a:cs typeface="Courier New" pitchFamily="49" charset="0"/>
              </a:rPr>
              <a:t> 1 0  1  0  0  0 0  0 0  1  0 0 0</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Co 0 1  0  0  0  1 0  0 0  1  0 0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E  0 0  0  0  1  0 0  0 0  1  0 0 0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FG 0 1  0  0  0  0 0  0 0  0  1 0 0</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G  0 1  0  0  0  0 0  0 0  0  1 0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Pa 1 1  1  0  0  0 0  0 0  0  0 0 0</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Pe</a:t>
            </a:r>
            <a:r>
              <a:rPr lang="en-US" sz="2000" dirty="0" smtClean="0">
                <a:latin typeface="Courier New" pitchFamily="49" charset="0"/>
                <a:cs typeface="Courier New" pitchFamily="49" charset="0"/>
              </a:rPr>
              <a:t> 0 1  1  1  1  1 0  0 0  0  0 0 0</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S  0 1  0  0  0  0 1  1 0  0  0 0 0</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U  1 1  0  0  0  0 0  0 0  0  0 0 0</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V  0 1  0  0  1  0 0  1 0  0  0 0 0</a:t>
            </a:r>
            <a:r>
              <a:rPr lang="en-US" sz="2000" dirty="0" smtClean="0"/>
              <a:t> </a:t>
            </a:r>
          </a:p>
        </p:txBody>
      </p:sp>
      <p:grpSp>
        <p:nvGrpSpPr>
          <p:cNvPr id="16390" name="Group 177"/>
          <p:cNvGrpSpPr>
            <a:grpSpLocks/>
          </p:cNvGrpSpPr>
          <p:nvPr/>
        </p:nvGrpSpPr>
        <p:grpSpPr bwMode="auto">
          <a:xfrm>
            <a:off x="6696075" y="1219200"/>
            <a:ext cx="1990725" cy="4759325"/>
            <a:chOff x="-11" y="-11"/>
            <a:chExt cx="3949" cy="2444"/>
          </a:xfrm>
        </p:grpSpPr>
        <p:grpSp>
          <p:nvGrpSpPr>
            <p:cNvPr id="16392" name="Group 175"/>
            <p:cNvGrpSpPr>
              <a:grpSpLocks/>
            </p:cNvGrpSpPr>
            <p:nvPr/>
          </p:nvGrpSpPr>
          <p:grpSpPr bwMode="auto">
            <a:xfrm>
              <a:off x="0" y="0"/>
              <a:ext cx="3927" cy="2422"/>
              <a:chOff x="0" y="0"/>
              <a:chExt cx="3927" cy="2422"/>
            </a:xfrm>
          </p:grpSpPr>
          <p:grpSp>
            <p:nvGrpSpPr>
              <p:cNvPr id="16394" name="Group 120"/>
              <p:cNvGrpSpPr>
                <a:grpSpLocks/>
              </p:cNvGrpSpPr>
              <p:nvPr/>
            </p:nvGrpSpPr>
            <p:grpSpPr bwMode="auto">
              <a:xfrm>
                <a:off x="0" y="0"/>
                <a:ext cx="1964" cy="173"/>
                <a:chOff x="0" y="0"/>
                <a:chExt cx="1964" cy="173"/>
              </a:xfrm>
            </p:grpSpPr>
            <p:sp>
              <p:nvSpPr>
                <p:cNvPr id="16476" name="Rectangle 91"/>
                <p:cNvSpPr>
                  <a:spLocks noChangeArrowheads="1"/>
                </p:cNvSpPr>
                <p:nvPr/>
              </p:nvSpPr>
              <p:spPr bwMode="auto">
                <a:xfrm>
                  <a:off x="0" y="0"/>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Country</a:t>
                  </a:r>
                  <a:endParaRPr lang="en-US" sz="2400">
                    <a:latin typeface="Times New Roman" charset="0"/>
                  </a:endParaRPr>
                </a:p>
              </p:txBody>
            </p:sp>
            <p:sp>
              <p:nvSpPr>
                <p:cNvPr id="16477" name="Rectangle 119"/>
                <p:cNvSpPr>
                  <a:spLocks noChangeArrowheads="1"/>
                </p:cNvSpPr>
                <p:nvPr/>
              </p:nvSpPr>
              <p:spPr bwMode="auto">
                <a:xfrm>
                  <a:off x="0" y="0"/>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5" name="Group 122"/>
              <p:cNvGrpSpPr>
                <a:grpSpLocks/>
              </p:cNvGrpSpPr>
              <p:nvPr/>
            </p:nvGrpSpPr>
            <p:grpSpPr bwMode="auto">
              <a:xfrm>
                <a:off x="1964" y="0"/>
                <a:ext cx="1963" cy="173"/>
                <a:chOff x="1964" y="0"/>
                <a:chExt cx="1963" cy="173"/>
              </a:xfrm>
            </p:grpSpPr>
            <p:sp>
              <p:nvSpPr>
                <p:cNvPr id="16474" name="Rectangle 92"/>
                <p:cNvSpPr>
                  <a:spLocks noChangeArrowheads="1"/>
                </p:cNvSpPr>
                <p:nvPr/>
              </p:nvSpPr>
              <p:spPr bwMode="auto">
                <a:xfrm>
                  <a:off x="1964" y="0"/>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Code</a:t>
                  </a:r>
                  <a:endParaRPr lang="en-US" sz="2400">
                    <a:latin typeface="Times New Roman" charset="0"/>
                  </a:endParaRPr>
                </a:p>
              </p:txBody>
            </p:sp>
            <p:sp>
              <p:nvSpPr>
                <p:cNvPr id="16475" name="Rectangle 121"/>
                <p:cNvSpPr>
                  <a:spLocks noChangeArrowheads="1"/>
                </p:cNvSpPr>
                <p:nvPr/>
              </p:nvSpPr>
              <p:spPr bwMode="auto">
                <a:xfrm>
                  <a:off x="1964" y="0"/>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6" name="Group 124"/>
              <p:cNvGrpSpPr>
                <a:grpSpLocks/>
              </p:cNvGrpSpPr>
              <p:nvPr/>
            </p:nvGrpSpPr>
            <p:grpSpPr bwMode="auto">
              <a:xfrm>
                <a:off x="0" y="173"/>
                <a:ext cx="1964" cy="173"/>
                <a:chOff x="0" y="173"/>
                <a:chExt cx="1964" cy="173"/>
              </a:xfrm>
            </p:grpSpPr>
            <p:sp>
              <p:nvSpPr>
                <p:cNvPr id="16472" name="Rectangle 93"/>
                <p:cNvSpPr>
                  <a:spLocks noChangeArrowheads="1"/>
                </p:cNvSpPr>
                <p:nvPr/>
              </p:nvSpPr>
              <p:spPr bwMode="auto">
                <a:xfrm>
                  <a:off x="0" y="173"/>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Argentina</a:t>
                  </a:r>
                  <a:endParaRPr lang="en-US" sz="2400">
                    <a:latin typeface="Times New Roman" charset="0"/>
                  </a:endParaRPr>
                </a:p>
              </p:txBody>
            </p:sp>
            <p:sp>
              <p:nvSpPr>
                <p:cNvPr id="16473" name="Rectangle 123"/>
                <p:cNvSpPr>
                  <a:spLocks noChangeArrowheads="1"/>
                </p:cNvSpPr>
                <p:nvPr/>
              </p:nvSpPr>
              <p:spPr bwMode="auto">
                <a:xfrm>
                  <a:off x="0" y="173"/>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7" name="Group 126"/>
              <p:cNvGrpSpPr>
                <a:grpSpLocks/>
              </p:cNvGrpSpPr>
              <p:nvPr/>
            </p:nvGrpSpPr>
            <p:grpSpPr bwMode="auto">
              <a:xfrm>
                <a:off x="1964" y="173"/>
                <a:ext cx="1963" cy="173"/>
                <a:chOff x="1964" y="173"/>
                <a:chExt cx="1963" cy="173"/>
              </a:xfrm>
            </p:grpSpPr>
            <p:sp>
              <p:nvSpPr>
                <p:cNvPr id="16470" name="Rectangle 94"/>
                <p:cNvSpPr>
                  <a:spLocks noChangeArrowheads="1"/>
                </p:cNvSpPr>
                <p:nvPr/>
              </p:nvSpPr>
              <p:spPr bwMode="auto">
                <a:xfrm>
                  <a:off x="1964" y="173"/>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A</a:t>
                  </a:r>
                  <a:endParaRPr lang="en-US" sz="2400">
                    <a:latin typeface="Times New Roman" charset="0"/>
                  </a:endParaRPr>
                </a:p>
              </p:txBody>
            </p:sp>
            <p:sp>
              <p:nvSpPr>
                <p:cNvPr id="16471" name="Rectangle 125"/>
                <p:cNvSpPr>
                  <a:spLocks noChangeArrowheads="1"/>
                </p:cNvSpPr>
                <p:nvPr/>
              </p:nvSpPr>
              <p:spPr bwMode="auto">
                <a:xfrm>
                  <a:off x="1964" y="173"/>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8" name="Group 128"/>
              <p:cNvGrpSpPr>
                <a:grpSpLocks/>
              </p:cNvGrpSpPr>
              <p:nvPr/>
            </p:nvGrpSpPr>
            <p:grpSpPr bwMode="auto">
              <a:xfrm>
                <a:off x="0" y="346"/>
                <a:ext cx="1964" cy="173"/>
                <a:chOff x="0" y="346"/>
                <a:chExt cx="1964" cy="173"/>
              </a:xfrm>
            </p:grpSpPr>
            <p:sp>
              <p:nvSpPr>
                <p:cNvPr id="16468" name="Rectangle 95"/>
                <p:cNvSpPr>
                  <a:spLocks noChangeArrowheads="1"/>
                </p:cNvSpPr>
                <p:nvPr/>
              </p:nvSpPr>
              <p:spPr bwMode="auto">
                <a:xfrm>
                  <a:off x="0" y="346"/>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Brazil</a:t>
                  </a:r>
                  <a:endParaRPr lang="en-US" sz="2400">
                    <a:latin typeface="Times New Roman" charset="0"/>
                  </a:endParaRPr>
                </a:p>
              </p:txBody>
            </p:sp>
            <p:sp>
              <p:nvSpPr>
                <p:cNvPr id="16469" name="Rectangle 127"/>
                <p:cNvSpPr>
                  <a:spLocks noChangeArrowheads="1"/>
                </p:cNvSpPr>
                <p:nvPr/>
              </p:nvSpPr>
              <p:spPr bwMode="auto">
                <a:xfrm>
                  <a:off x="0" y="346"/>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9" name="Group 130"/>
              <p:cNvGrpSpPr>
                <a:grpSpLocks/>
              </p:cNvGrpSpPr>
              <p:nvPr/>
            </p:nvGrpSpPr>
            <p:grpSpPr bwMode="auto">
              <a:xfrm>
                <a:off x="1964" y="346"/>
                <a:ext cx="1963" cy="173"/>
                <a:chOff x="1964" y="346"/>
                <a:chExt cx="1963" cy="173"/>
              </a:xfrm>
            </p:grpSpPr>
            <p:sp>
              <p:nvSpPr>
                <p:cNvPr id="16466" name="Rectangle 96"/>
                <p:cNvSpPr>
                  <a:spLocks noChangeArrowheads="1"/>
                </p:cNvSpPr>
                <p:nvPr/>
              </p:nvSpPr>
              <p:spPr bwMode="auto">
                <a:xfrm>
                  <a:off x="1964" y="346"/>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Br</a:t>
                  </a:r>
                  <a:endParaRPr lang="en-US" sz="2400">
                    <a:latin typeface="Times New Roman" charset="0"/>
                  </a:endParaRPr>
                </a:p>
              </p:txBody>
            </p:sp>
            <p:sp>
              <p:nvSpPr>
                <p:cNvPr id="16467" name="Rectangle 129"/>
                <p:cNvSpPr>
                  <a:spLocks noChangeArrowheads="1"/>
                </p:cNvSpPr>
                <p:nvPr/>
              </p:nvSpPr>
              <p:spPr bwMode="auto">
                <a:xfrm>
                  <a:off x="1964" y="346"/>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0" name="Group 132"/>
              <p:cNvGrpSpPr>
                <a:grpSpLocks/>
              </p:cNvGrpSpPr>
              <p:nvPr/>
            </p:nvGrpSpPr>
            <p:grpSpPr bwMode="auto">
              <a:xfrm>
                <a:off x="0" y="519"/>
                <a:ext cx="1964" cy="173"/>
                <a:chOff x="0" y="519"/>
                <a:chExt cx="1964" cy="173"/>
              </a:xfrm>
            </p:grpSpPr>
            <p:sp>
              <p:nvSpPr>
                <p:cNvPr id="16464" name="Rectangle 97"/>
                <p:cNvSpPr>
                  <a:spLocks noChangeArrowheads="1"/>
                </p:cNvSpPr>
                <p:nvPr/>
              </p:nvSpPr>
              <p:spPr bwMode="auto">
                <a:xfrm>
                  <a:off x="0" y="519"/>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Bolivia</a:t>
                  </a:r>
                  <a:endParaRPr lang="en-US" sz="2400">
                    <a:latin typeface="Times New Roman" charset="0"/>
                  </a:endParaRPr>
                </a:p>
              </p:txBody>
            </p:sp>
            <p:sp>
              <p:nvSpPr>
                <p:cNvPr id="16465" name="Rectangle 131"/>
                <p:cNvSpPr>
                  <a:spLocks noChangeArrowheads="1"/>
                </p:cNvSpPr>
                <p:nvPr/>
              </p:nvSpPr>
              <p:spPr bwMode="auto">
                <a:xfrm>
                  <a:off x="0" y="519"/>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1" name="Group 134"/>
              <p:cNvGrpSpPr>
                <a:grpSpLocks/>
              </p:cNvGrpSpPr>
              <p:nvPr/>
            </p:nvGrpSpPr>
            <p:grpSpPr bwMode="auto">
              <a:xfrm>
                <a:off x="1964" y="519"/>
                <a:ext cx="1963" cy="173"/>
                <a:chOff x="1964" y="519"/>
                <a:chExt cx="1963" cy="173"/>
              </a:xfrm>
            </p:grpSpPr>
            <p:sp>
              <p:nvSpPr>
                <p:cNvPr id="16462" name="Rectangle 98"/>
                <p:cNvSpPr>
                  <a:spLocks noChangeArrowheads="1"/>
                </p:cNvSpPr>
                <p:nvPr/>
              </p:nvSpPr>
              <p:spPr bwMode="auto">
                <a:xfrm>
                  <a:off x="1964" y="519"/>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Bl</a:t>
                  </a:r>
                  <a:endParaRPr lang="en-US" sz="2400">
                    <a:latin typeface="Times New Roman" charset="0"/>
                  </a:endParaRPr>
                </a:p>
              </p:txBody>
            </p:sp>
            <p:sp>
              <p:nvSpPr>
                <p:cNvPr id="16463" name="Rectangle 133"/>
                <p:cNvSpPr>
                  <a:spLocks noChangeArrowheads="1"/>
                </p:cNvSpPr>
                <p:nvPr/>
              </p:nvSpPr>
              <p:spPr bwMode="auto">
                <a:xfrm>
                  <a:off x="1964" y="519"/>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2" name="Group 136"/>
              <p:cNvGrpSpPr>
                <a:grpSpLocks/>
              </p:cNvGrpSpPr>
              <p:nvPr/>
            </p:nvGrpSpPr>
            <p:grpSpPr bwMode="auto">
              <a:xfrm>
                <a:off x="0" y="692"/>
                <a:ext cx="1964" cy="173"/>
                <a:chOff x="0" y="692"/>
                <a:chExt cx="1964" cy="173"/>
              </a:xfrm>
            </p:grpSpPr>
            <p:sp>
              <p:nvSpPr>
                <p:cNvPr id="16460" name="Rectangle 99"/>
                <p:cNvSpPr>
                  <a:spLocks noChangeArrowheads="1"/>
                </p:cNvSpPr>
                <p:nvPr/>
              </p:nvSpPr>
              <p:spPr bwMode="auto">
                <a:xfrm>
                  <a:off x="0" y="692"/>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Chile</a:t>
                  </a:r>
                  <a:endParaRPr lang="en-US" sz="2400">
                    <a:latin typeface="Times New Roman" charset="0"/>
                  </a:endParaRPr>
                </a:p>
              </p:txBody>
            </p:sp>
            <p:sp>
              <p:nvSpPr>
                <p:cNvPr id="16461" name="Rectangle 135"/>
                <p:cNvSpPr>
                  <a:spLocks noChangeArrowheads="1"/>
                </p:cNvSpPr>
                <p:nvPr/>
              </p:nvSpPr>
              <p:spPr bwMode="auto">
                <a:xfrm>
                  <a:off x="0" y="692"/>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3" name="Group 138"/>
              <p:cNvGrpSpPr>
                <a:grpSpLocks/>
              </p:cNvGrpSpPr>
              <p:nvPr/>
            </p:nvGrpSpPr>
            <p:grpSpPr bwMode="auto">
              <a:xfrm>
                <a:off x="1964" y="692"/>
                <a:ext cx="1963" cy="173"/>
                <a:chOff x="1964" y="692"/>
                <a:chExt cx="1963" cy="173"/>
              </a:xfrm>
            </p:grpSpPr>
            <p:sp>
              <p:nvSpPr>
                <p:cNvPr id="16458" name="Rectangle 100"/>
                <p:cNvSpPr>
                  <a:spLocks noChangeArrowheads="1"/>
                </p:cNvSpPr>
                <p:nvPr/>
              </p:nvSpPr>
              <p:spPr bwMode="auto">
                <a:xfrm>
                  <a:off x="1964" y="692"/>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Ch</a:t>
                  </a:r>
                  <a:endParaRPr lang="en-US" sz="2400">
                    <a:latin typeface="Times New Roman" charset="0"/>
                  </a:endParaRPr>
                </a:p>
              </p:txBody>
            </p:sp>
            <p:sp>
              <p:nvSpPr>
                <p:cNvPr id="16459" name="Rectangle 137"/>
                <p:cNvSpPr>
                  <a:spLocks noChangeArrowheads="1"/>
                </p:cNvSpPr>
                <p:nvPr/>
              </p:nvSpPr>
              <p:spPr bwMode="auto">
                <a:xfrm>
                  <a:off x="1964" y="692"/>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4" name="Group 140"/>
              <p:cNvGrpSpPr>
                <a:grpSpLocks/>
              </p:cNvGrpSpPr>
              <p:nvPr/>
            </p:nvGrpSpPr>
            <p:grpSpPr bwMode="auto">
              <a:xfrm>
                <a:off x="0" y="865"/>
                <a:ext cx="1964" cy="173"/>
                <a:chOff x="0" y="865"/>
                <a:chExt cx="1964" cy="173"/>
              </a:xfrm>
            </p:grpSpPr>
            <p:sp>
              <p:nvSpPr>
                <p:cNvPr id="16456" name="Rectangle 101"/>
                <p:cNvSpPr>
                  <a:spLocks noChangeArrowheads="1"/>
                </p:cNvSpPr>
                <p:nvPr/>
              </p:nvSpPr>
              <p:spPr bwMode="auto">
                <a:xfrm>
                  <a:off x="0" y="865"/>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Columbia</a:t>
                  </a:r>
                  <a:endParaRPr lang="en-US" sz="2400">
                    <a:latin typeface="Times New Roman" charset="0"/>
                  </a:endParaRPr>
                </a:p>
              </p:txBody>
            </p:sp>
            <p:sp>
              <p:nvSpPr>
                <p:cNvPr id="16457" name="Rectangle 139"/>
                <p:cNvSpPr>
                  <a:spLocks noChangeArrowheads="1"/>
                </p:cNvSpPr>
                <p:nvPr/>
              </p:nvSpPr>
              <p:spPr bwMode="auto">
                <a:xfrm>
                  <a:off x="0" y="865"/>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5" name="Group 142"/>
              <p:cNvGrpSpPr>
                <a:grpSpLocks/>
              </p:cNvGrpSpPr>
              <p:nvPr/>
            </p:nvGrpSpPr>
            <p:grpSpPr bwMode="auto">
              <a:xfrm>
                <a:off x="1964" y="865"/>
                <a:ext cx="1963" cy="173"/>
                <a:chOff x="1964" y="865"/>
                <a:chExt cx="1963" cy="173"/>
              </a:xfrm>
            </p:grpSpPr>
            <p:sp>
              <p:nvSpPr>
                <p:cNvPr id="16454" name="Rectangle 102"/>
                <p:cNvSpPr>
                  <a:spLocks noChangeArrowheads="1"/>
                </p:cNvSpPr>
                <p:nvPr/>
              </p:nvSpPr>
              <p:spPr bwMode="auto">
                <a:xfrm>
                  <a:off x="1964" y="865"/>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Co</a:t>
                  </a:r>
                  <a:endParaRPr lang="en-US" sz="2400">
                    <a:latin typeface="Times New Roman" charset="0"/>
                  </a:endParaRPr>
                </a:p>
              </p:txBody>
            </p:sp>
            <p:sp>
              <p:nvSpPr>
                <p:cNvPr id="16455" name="Rectangle 141"/>
                <p:cNvSpPr>
                  <a:spLocks noChangeArrowheads="1"/>
                </p:cNvSpPr>
                <p:nvPr/>
              </p:nvSpPr>
              <p:spPr bwMode="auto">
                <a:xfrm>
                  <a:off x="1964" y="865"/>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6" name="Group 144"/>
              <p:cNvGrpSpPr>
                <a:grpSpLocks/>
              </p:cNvGrpSpPr>
              <p:nvPr/>
            </p:nvGrpSpPr>
            <p:grpSpPr bwMode="auto">
              <a:xfrm>
                <a:off x="0" y="1038"/>
                <a:ext cx="1964" cy="173"/>
                <a:chOff x="0" y="1038"/>
                <a:chExt cx="1964" cy="173"/>
              </a:xfrm>
            </p:grpSpPr>
            <p:sp>
              <p:nvSpPr>
                <p:cNvPr id="16452" name="Rectangle 103"/>
                <p:cNvSpPr>
                  <a:spLocks noChangeArrowheads="1"/>
                </p:cNvSpPr>
                <p:nvPr/>
              </p:nvSpPr>
              <p:spPr bwMode="auto">
                <a:xfrm>
                  <a:off x="0" y="1038"/>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Ecuador</a:t>
                  </a:r>
                  <a:endParaRPr lang="en-US" sz="2400">
                    <a:latin typeface="Times New Roman" charset="0"/>
                  </a:endParaRPr>
                </a:p>
              </p:txBody>
            </p:sp>
            <p:sp>
              <p:nvSpPr>
                <p:cNvPr id="16453" name="Rectangle 143"/>
                <p:cNvSpPr>
                  <a:spLocks noChangeArrowheads="1"/>
                </p:cNvSpPr>
                <p:nvPr/>
              </p:nvSpPr>
              <p:spPr bwMode="auto">
                <a:xfrm>
                  <a:off x="0" y="1038"/>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7" name="Group 146"/>
              <p:cNvGrpSpPr>
                <a:grpSpLocks/>
              </p:cNvGrpSpPr>
              <p:nvPr/>
            </p:nvGrpSpPr>
            <p:grpSpPr bwMode="auto">
              <a:xfrm>
                <a:off x="1964" y="1038"/>
                <a:ext cx="1963" cy="173"/>
                <a:chOff x="1964" y="1038"/>
                <a:chExt cx="1963" cy="173"/>
              </a:xfrm>
            </p:grpSpPr>
            <p:sp>
              <p:nvSpPr>
                <p:cNvPr id="16450" name="Rectangle 104"/>
                <p:cNvSpPr>
                  <a:spLocks noChangeArrowheads="1"/>
                </p:cNvSpPr>
                <p:nvPr/>
              </p:nvSpPr>
              <p:spPr bwMode="auto">
                <a:xfrm>
                  <a:off x="1964" y="1038"/>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E</a:t>
                  </a:r>
                  <a:endParaRPr lang="en-US" sz="2400">
                    <a:latin typeface="Times New Roman" charset="0"/>
                  </a:endParaRPr>
                </a:p>
              </p:txBody>
            </p:sp>
            <p:sp>
              <p:nvSpPr>
                <p:cNvPr id="16451" name="Rectangle 145"/>
                <p:cNvSpPr>
                  <a:spLocks noChangeArrowheads="1"/>
                </p:cNvSpPr>
                <p:nvPr/>
              </p:nvSpPr>
              <p:spPr bwMode="auto">
                <a:xfrm>
                  <a:off x="1964" y="1038"/>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8" name="Group 148"/>
              <p:cNvGrpSpPr>
                <a:grpSpLocks/>
              </p:cNvGrpSpPr>
              <p:nvPr/>
            </p:nvGrpSpPr>
            <p:grpSpPr bwMode="auto">
              <a:xfrm>
                <a:off x="0" y="1211"/>
                <a:ext cx="1964" cy="173"/>
                <a:chOff x="0" y="1211"/>
                <a:chExt cx="1964" cy="173"/>
              </a:xfrm>
            </p:grpSpPr>
            <p:sp>
              <p:nvSpPr>
                <p:cNvPr id="16448" name="Rectangle 105"/>
                <p:cNvSpPr>
                  <a:spLocks noChangeArrowheads="1"/>
                </p:cNvSpPr>
                <p:nvPr/>
              </p:nvSpPr>
              <p:spPr bwMode="auto">
                <a:xfrm>
                  <a:off x="0" y="1211"/>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French Guiana</a:t>
                  </a:r>
                  <a:endParaRPr lang="en-US" sz="2400">
                    <a:latin typeface="Times New Roman" charset="0"/>
                  </a:endParaRPr>
                </a:p>
              </p:txBody>
            </p:sp>
            <p:sp>
              <p:nvSpPr>
                <p:cNvPr id="16449" name="Rectangle 147"/>
                <p:cNvSpPr>
                  <a:spLocks noChangeArrowheads="1"/>
                </p:cNvSpPr>
                <p:nvPr/>
              </p:nvSpPr>
              <p:spPr bwMode="auto">
                <a:xfrm>
                  <a:off x="0" y="1211"/>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09" name="Group 150"/>
              <p:cNvGrpSpPr>
                <a:grpSpLocks/>
              </p:cNvGrpSpPr>
              <p:nvPr/>
            </p:nvGrpSpPr>
            <p:grpSpPr bwMode="auto">
              <a:xfrm>
                <a:off x="1964" y="1211"/>
                <a:ext cx="1963" cy="173"/>
                <a:chOff x="1964" y="1211"/>
                <a:chExt cx="1963" cy="173"/>
              </a:xfrm>
            </p:grpSpPr>
            <p:sp>
              <p:nvSpPr>
                <p:cNvPr id="16446" name="Rectangle 106"/>
                <p:cNvSpPr>
                  <a:spLocks noChangeArrowheads="1"/>
                </p:cNvSpPr>
                <p:nvPr/>
              </p:nvSpPr>
              <p:spPr bwMode="auto">
                <a:xfrm>
                  <a:off x="1964" y="1211"/>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FG</a:t>
                  </a:r>
                  <a:endParaRPr lang="en-US" sz="2400">
                    <a:latin typeface="Times New Roman" charset="0"/>
                  </a:endParaRPr>
                </a:p>
              </p:txBody>
            </p:sp>
            <p:sp>
              <p:nvSpPr>
                <p:cNvPr id="16447" name="Rectangle 149"/>
                <p:cNvSpPr>
                  <a:spLocks noChangeArrowheads="1"/>
                </p:cNvSpPr>
                <p:nvPr/>
              </p:nvSpPr>
              <p:spPr bwMode="auto">
                <a:xfrm>
                  <a:off x="1964" y="1211"/>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0" name="Group 152"/>
              <p:cNvGrpSpPr>
                <a:grpSpLocks/>
              </p:cNvGrpSpPr>
              <p:nvPr/>
            </p:nvGrpSpPr>
            <p:grpSpPr bwMode="auto">
              <a:xfrm>
                <a:off x="0" y="1384"/>
                <a:ext cx="1964" cy="173"/>
                <a:chOff x="0" y="1384"/>
                <a:chExt cx="1964" cy="173"/>
              </a:xfrm>
            </p:grpSpPr>
            <p:sp>
              <p:nvSpPr>
                <p:cNvPr id="16444" name="Rectangle 107"/>
                <p:cNvSpPr>
                  <a:spLocks noChangeArrowheads="1"/>
                </p:cNvSpPr>
                <p:nvPr/>
              </p:nvSpPr>
              <p:spPr bwMode="auto">
                <a:xfrm>
                  <a:off x="0" y="1384"/>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Guyana</a:t>
                  </a:r>
                  <a:endParaRPr lang="en-US" sz="2400">
                    <a:latin typeface="Times New Roman" charset="0"/>
                  </a:endParaRPr>
                </a:p>
              </p:txBody>
            </p:sp>
            <p:sp>
              <p:nvSpPr>
                <p:cNvPr id="16445" name="Rectangle 151"/>
                <p:cNvSpPr>
                  <a:spLocks noChangeArrowheads="1"/>
                </p:cNvSpPr>
                <p:nvPr/>
              </p:nvSpPr>
              <p:spPr bwMode="auto">
                <a:xfrm>
                  <a:off x="0" y="1384"/>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1" name="Group 154"/>
              <p:cNvGrpSpPr>
                <a:grpSpLocks/>
              </p:cNvGrpSpPr>
              <p:nvPr/>
            </p:nvGrpSpPr>
            <p:grpSpPr bwMode="auto">
              <a:xfrm>
                <a:off x="1964" y="1384"/>
                <a:ext cx="1963" cy="173"/>
                <a:chOff x="1964" y="1384"/>
                <a:chExt cx="1963" cy="173"/>
              </a:xfrm>
            </p:grpSpPr>
            <p:sp>
              <p:nvSpPr>
                <p:cNvPr id="16442" name="Rectangle 108"/>
                <p:cNvSpPr>
                  <a:spLocks noChangeArrowheads="1"/>
                </p:cNvSpPr>
                <p:nvPr/>
              </p:nvSpPr>
              <p:spPr bwMode="auto">
                <a:xfrm>
                  <a:off x="1964" y="1384"/>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G</a:t>
                  </a:r>
                  <a:endParaRPr lang="en-US" sz="2400">
                    <a:latin typeface="Times New Roman" charset="0"/>
                  </a:endParaRPr>
                </a:p>
              </p:txBody>
            </p:sp>
            <p:sp>
              <p:nvSpPr>
                <p:cNvPr id="16443" name="Rectangle 153"/>
                <p:cNvSpPr>
                  <a:spLocks noChangeArrowheads="1"/>
                </p:cNvSpPr>
                <p:nvPr/>
              </p:nvSpPr>
              <p:spPr bwMode="auto">
                <a:xfrm>
                  <a:off x="1964" y="1384"/>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2" name="Group 156"/>
              <p:cNvGrpSpPr>
                <a:grpSpLocks/>
              </p:cNvGrpSpPr>
              <p:nvPr/>
            </p:nvGrpSpPr>
            <p:grpSpPr bwMode="auto">
              <a:xfrm>
                <a:off x="0" y="1557"/>
                <a:ext cx="1964" cy="173"/>
                <a:chOff x="0" y="1557"/>
                <a:chExt cx="1964" cy="173"/>
              </a:xfrm>
            </p:grpSpPr>
            <p:sp>
              <p:nvSpPr>
                <p:cNvPr id="16440" name="Rectangle 109"/>
                <p:cNvSpPr>
                  <a:spLocks noChangeArrowheads="1"/>
                </p:cNvSpPr>
                <p:nvPr/>
              </p:nvSpPr>
              <p:spPr bwMode="auto">
                <a:xfrm>
                  <a:off x="0" y="1557"/>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Paraguay</a:t>
                  </a:r>
                  <a:endParaRPr lang="en-US" sz="2400">
                    <a:latin typeface="Times New Roman" charset="0"/>
                  </a:endParaRPr>
                </a:p>
              </p:txBody>
            </p:sp>
            <p:sp>
              <p:nvSpPr>
                <p:cNvPr id="16441" name="Rectangle 155"/>
                <p:cNvSpPr>
                  <a:spLocks noChangeArrowheads="1"/>
                </p:cNvSpPr>
                <p:nvPr/>
              </p:nvSpPr>
              <p:spPr bwMode="auto">
                <a:xfrm>
                  <a:off x="0" y="1557"/>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3" name="Group 158"/>
              <p:cNvGrpSpPr>
                <a:grpSpLocks/>
              </p:cNvGrpSpPr>
              <p:nvPr/>
            </p:nvGrpSpPr>
            <p:grpSpPr bwMode="auto">
              <a:xfrm>
                <a:off x="1964" y="1557"/>
                <a:ext cx="1963" cy="173"/>
                <a:chOff x="1964" y="1557"/>
                <a:chExt cx="1963" cy="173"/>
              </a:xfrm>
            </p:grpSpPr>
            <p:sp>
              <p:nvSpPr>
                <p:cNvPr id="16438" name="Rectangle 110"/>
                <p:cNvSpPr>
                  <a:spLocks noChangeArrowheads="1"/>
                </p:cNvSpPr>
                <p:nvPr/>
              </p:nvSpPr>
              <p:spPr bwMode="auto">
                <a:xfrm>
                  <a:off x="1964" y="1557"/>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Pa</a:t>
                  </a:r>
                  <a:endParaRPr lang="en-US" sz="2400">
                    <a:latin typeface="Times New Roman" charset="0"/>
                  </a:endParaRPr>
                </a:p>
              </p:txBody>
            </p:sp>
            <p:sp>
              <p:nvSpPr>
                <p:cNvPr id="16439" name="Rectangle 157"/>
                <p:cNvSpPr>
                  <a:spLocks noChangeArrowheads="1"/>
                </p:cNvSpPr>
                <p:nvPr/>
              </p:nvSpPr>
              <p:spPr bwMode="auto">
                <a:xfrm>
                  <a:off x="1964" y="1557"/>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4" name="Group 160"/>
              <p:cNvGrpSpPr>
                <a:grpSpLocks/>
              </p:cNvGrpSpPr>
              <p:nvPr/>
            </p:nvGrpSpPr>
            <p:grpSpPr bwMode="auto">
              <a:xfrm>
                <a:off x="0" y="1730"/>
                <a:ext cx="1964" cy="173"/>
                <a:chOff x="0" y="1730"/>
                <a:chExt cx="1964" cy="173"/>
              </a:xfrm>
            </p:grpSpPr>
            <p:sp>
              <p:nvSpPr>
                <p:cNvPr id="16436" name="Rectangle 111"/>
                <p:cNvSpPr>
                  <a:spLocks noChangeArrowheads="1"/>
                </p:cNvSpPr>
                <p:nvPr/>
              </p:nvSpPr>
              <p:spPr bwMode="auto">
                <a:xfrm>
                  <a:off x="0" y="1730"/>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Peru</a:t>
                  </a:r>
                  <a:endParaRPr lang="en-US" sz="2400">
                    <a:latin typeface="Times New Roman" charset="0"/>
                  </a:endParaRPr>
                </a:p>
              </p:txBody>
            </p:sp>
            <p:sp>
              <p:nvSpPr>
                <p:cNvPr id="16437" name="Rectangle 159"/>
                <p:cNvSpPr>
                  <a:spLocks noChangeArrowheads="1"/>
                </p:cNvSpPr>
                <p:nvPr/>
              </p:nvSpPr>
              <p:spPr bwMode="auto">
                <a:xfrm>
                  <a:off x="0" y="1730"/>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5" name="Group 162"/>
              <p:cNvGrpSpPr>
                <a:grpSpLocks/>
              </p:cNvGrpSpPr>
              <p:nvPr/>
            </p:nvGrpSpPr>
            <p:grpSpPr bwMode="auto">
              <a:xfrm>
                <a:off x="1964" y="1730"/>
                <a:ext cx="1963" cy="173"/>
                <a:chOff x="1964" y="1730"/>
                <a:chExt cx="1963" cy="173"/>
              </a:xfrm>
            </p:grpSpPr>
            <p:sp>
              <p:nvSpPr>
                <p:cNvPr id="16434" name="Rectangle 112"/>
                <p:cNvSpPr>
                  <a:spLocks noChangeArrowheads="1"/>
                </p:cNvSpPr>
                <p:nvPr/>
              </p:nvSpPr>
              <p:spPr bwMode="auto">
                <a:xfrm>
                  <a:off x="1964" y="1730"/>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Pe</a:t>
                  </a:r>
                  <a:endParaRPr lang="en-US" sz="2400">
                    <a:latin typeface="Times New Roman" charset="0"/>
                  </a:endParaRPr>
                </a:p>
              </p:txBody>
            </p:sp>
            <p:sp>
              <p:nvSpPr>
                <p:cNvPr id="16435" name="Rectangle 161"/>
                <p:cNvSpPr>
                  <a:spLocks noChangeArrowheads="1"/>
                </p:cNvSpPr>
                <p:nvPr/>
              </p:nvSpPr>
              <p:spPr bwMode="auto">
                <a:xfrm>
                  <a:off x="1964" y="1730"/>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6" name="Group 164"/>
              <p:cNvGrpSpPr>
                <a:grpSpLocks/>
              </p:cNvGrpSpPr>
              <p:nvPr/>
            </p:nvGrpSpPr>
            <p:grpSpPr bwMode="auto">
              <a:xfrm>
                <a:off x="0" y="1903"/>
                <a:ext cx="1964" cy="173"/>
                <a:chOff x="0" y="1903"/>
                <a:chExt cx="1964" cy="173"/>
              </a:xfrm>
            </p:grpSpPr>
            <p:sp>
              <p:nvSpPr>
                <p:cNvPr id="16432" name="Rectangle 113"/>
                <p:cNvSpPr>
                  <a:spLocks noChangeArrowheads="1"/>
                </p:cNvSpPr>
                <p:nvPr/>
              </p:nvSpPr>
              <p:spPr bwMode="auto">
                <a:xfrm>
                  <a:off x="0" y="1903"/>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Suriname</a:t>
                  </a:r>
                  <a:endParaRPr lang="en-US" sz="2400">
                    <a:latin typeface="Times New Roman" charset="0"/>
                  </a:endParaRPr>
                </a:p>
              </p:txBody>
            </p:sp>
            <p:sp>
              <p:nvSpPr>
                <p:cNvPr id="16433" name="Rectangle 163"/>
                <p:cNvSpPr>
                  <a:spLocks noChangeArrowheads="1"/>
                </p:cNvSpPr>
                <p:nvPr/>
              </p:nvSpPr>
              <p:spPr bwMode="auto">
                <a:xfrm>
                  <a:off x="0" y="1903"/>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7" name="Group 166"/>
              <p:cNvGrpSpPr>
                <a:grpSpLocks/>
              </p:cNvGrpSpPr>
              <p:nvPr/>
            </p:nvGrpSpPr>
            <p:grpSpPr bwMode="auto">
              <a:xfrm>
                <a:off x="1964" y="1903"/>
                <a:ext cx="1963" cy="173"/>
                <a:chOff x="1964" y="1903"/>
                <a:chExt cx="1963" cy="173"/>
              </a:xfrm>
            </p:grpSpPr>
            <p:sp>
              <p:nvSpPr>
                <p:cNvPr id="16430" name="Rectangle 114"/>
                <p:cNvSpPr>
                  <a:spLocks noChangeArrowheads="1"/>
                </p:cNvSpPr>
                <p:nvPr/>
              </p:nvSpPr>
              <p:spPr bwMode="auto">
                <a:xfrm>
                  <a:off x="1964" y="1903"/>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S</a:t>
                  </a:r>
                  <a:endParaRPr lang="en-US" sz="2400">
                    <a:latin typeface="Times New Roman" charset="0"/>
                  </a:endParaRPr>
                </a:p>
              </p:txBody>
            </p:sp>
            <p:sp>
              <p:nvSpPr>
                <p:cNvPr id="16431" name="Rectangle 165"/>
                <p:cNvSpPr>
                  <a:spLocks noChangeArrowheads="1"/>
                </p:cNvSpPr>
                <p:nvPr/>
              </p:nvSpPr>
              <p:spPr bwMode="auto">
                <a:xfrm>
                  <a:off x="1964" y="1903"/>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8" name="Group 168"/>
              <p:cNvGrpSpPr>
                <a:grpSpLocks/>
              </p:cNvGrpSpPr>
              <p:nvPr/>
            </p:nvGrpSpPr>
            <p:grpSpPr bwMode="auto">
              <a:xfrm>
                <a:off x="0" y="2076"/>
                <a:ext cx="1964" cy="173"/>
                <a:chOff x="0" y="2076"/>
                <a:chExt cx="1964" cy="173"/>
              </a:xfrm>
            </p:grpSpPr>
            <p:sp>
              <p:nvSpPr>
                <p:cNvPr id="16428" name="Rectangle 115"/>
                <p:cNvSpPr>
                  <a:spLocks noChangeArrowheads="1"/>
                </p:cNvSpPr>
                <p:nvPr/>
              </p:nvSpPr>
              <p:spPr bwMode="auto">
                <a:xfrm>
                  <a:off x="0" y="2076"/>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Uruguay</a:t>
                  </a:r>
                  <a:endParaRPr lang="en-US" sz="2400">
                    <a:latin typeface="Times New Roman" charset="0"/>
                  </a:endParaRPr>
                </a:p>
              </p:txBody>
            </p:sp>
            <p:sp>
              <p:nvSpPr>
                <p:cNvPr id="16429" name="Rectangle 167"/>
                <p:cNvSpPr>
                  <a:spLocks noChangeArrowheads="1"/>
                </p:cNvSpPr>
                <p:nvPr/>
              </p:nvSpPr>
              <p:spPr bwMode="auto">
                <a:xfrm>
                  <a:off x="0" y="2076"/>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19" name="Group 170"/>
              <p:cNvGrpSpPr>
                <a:grpSpLocks/>
              </p:cNvGrpSpPr>
              <p:nvPr/>
            </p:nvGrpSpPr>
            <p:grpSpPr bwMode="auto">
              <a:xfrm>
                <a:off x="1964" y="2076"/>
                <a:ext cx="1963" cy="173"/>
                <a:chOff x="1964" y="2076"/>
                <a:chExt cx="1963" cy="173"/>
              </a:xfrm>
            </p:grpSpPr>
            <p:sp>
              <p:nvSpPr>
                <p:cNvPr id="16426" name="Rectangle 116"/>
                <p:cNvSpPr>
                  <a:spLocks noChangeArrowheads="1"/>
                </p:cNvSpPr>
                <p:nvPr/>
              </p:nvSpPr>
              <p:spPr bwMode="auto">
                <a:xfrm>
                  <a:off x="1964" y="2076"/>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U</a:t>
                  </a:r>
                  <a:endParaRPr lang="en-US" sz="2400">
                    <a:latin typeface="Times New Roman" charset="0"/>
                  </a:endParaRPr>
                </a:p>
              </p:txBody>
            </p:sp>
            <p:sp>
              <p:nvSpPr>
                <p:cNvPr id="16427" name="Rectangle 169"/>
                <p:cNvSpPr>
                  <a:spLocks noChangeArrowheads="1"/>
                </p:cNvSpPr>
                <p:nvPr/>
              </p:nvSpPr>
              <p:spPr bwMode="auto">
                <a:xfrm>
                  <a:off x="1964" y="2076"/>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20" name="Group 172"/>
              <p:cNvGrpSpPr>
                <a:grpSpLocks/>
              </p:cNvGrpSpPr>
              <p:nvPr/>
            </p:nvGrpSpPr>
            <p:grpSpPr bwMode="auto">
              <a:xfrm>
                <a:off x="0" y="2249"/>
                <a:ext cx="1964" cy="173"/>
                <a:chOff x="0" y="2249"/>
                <a:chExt cx="1964" cy="173"/>
              </a:xfrm>
            </p:grpSpPr>
            <p:sp>
              <p:nvSpPr>
                <p:cNvPr id="16424" name="Rectangle 117"/>
                <p:cNvSpPr>
                  <a:spLocks noChangeArrowheads="1"/>
                </p:cNvSpPr>
                <p:nvPr/>
              </p:nvSpPr>
              <p:spPr bwMode="auto">
                <a:xfrm>
                  <a:off x="0" y="2249"/>
                  <a:ext cx="19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Venezuela</a:t>
                  </a:r>
                  <a:endParaRPr lang="en-US" sz="2400">
                    <a:latin typeface="Times New Roman" charset="0"/>
                  </a:endParaRPr>
                </a:p>
              </p:txBody>
            </p:sp>
            <p:sp>
              <p:nvSpPr>
                <p:cNvPr id="16425" name="Rectangle 171"/>
                <p:cNvSpPr>
                  <a:spLocks noChangeArrowheads="1"/>
                </p:cNvSpPr>
                <p:nvPr/>
              </p:nvSpPr>
              <p:spPr bwMode="auto">
                <a:xfrm>
                  <a:off x="0" y="2249"/>
                  <a:ext cx="1964"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21" name="Group 174"/>
              <p:cNvGrpSpPr>
                <a:grpSpLocks/>
              </p:cNvGrpSpPr>
              <p:nvPr/>
            </p:nvGrpSpPr>
            <p:grpSpPr bwMode="auto">
              <a:xfrm>
                <a:off x="1964" y="2249"/>
                <a:ext cx="1963" cy="173"/>
                <a:chOff x="1964" y="2249"/>
                <a:chExt cx="1963" cy="173"/>
              </a:xfrm>
            </p:grpSpPr>
            <p:sp>
              <p:nvSpPr>
                <p:cNvPr id="16422" name="Rectangle 118"/>
                <p:cNvSpPr>
                  <a:spLocks noChangeArrowheads="1"/>
                </p:cNvSpPr>
                <p:nvPr/>
              </p:nvSpPr>
              <p:spPr bwMode="auto">
                <a:xfrm>
                  <a:off x="1964" y="2249"/>
                  <a:ext cx="19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sz="1200">
                      <a:latin typeface="Times New Roman" charset="0"/>
                    </a:rPr>
                    <a:t>V</a:t>
                  </a:r>
                  <a:endParaRPr lang="en-US" sz="2400">
                    <a:latin typeface="Times New Roman" charset="0"/>
                  </a:endParaRPr>
                </a:p>
              </p:txBody>
            </p:sp>
            <p:sp>
              <p:nvSpPr>
                <p:cNvPr id="16423" name="Rectangle 173"/>
                <p:cNvSpPr>
                  <a:spLocks noChangeArrowheads="1"/>
                </p:cNvSpPr>
                <p:nvPr/>
              </p:nvSpPr>
              <p:spPr bwMode="auto">
                <a:xfrm>
                  <a:off x="1964" y="2249"/>
                  <a:ext cx="1963" cy="17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6393" name="Rectangle 176"/>
            <p:cNvSpPr>
              <a:spLocks noChangeArrowheads="1"/>
            </p:cNvSpPr>
            <p:nvPr/>
          </p:nvSpPr>
          <p:spPr bwMode="auto">
            <a:xfrm>
              <a:off x="-11" y="-11"/>
              <a:ext cx="3949" cy="2444"/>
            </a:xfrm>
            <a:prstGeom prst="rect">
              <a:avLst/>
            </a:prstGeom>
            <a:noFill/>
            <a:ln w="365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91"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7411"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3609F1F-1D45-4721-8CCD-E456210FFD97}" type="slidenum">
              <a:rPr lang="en-US" sz="1800"/>
              <a:pPr eaLnBrk="1" hangingPunct="1"/>
              <a:t>19</a:t>
            </a:fld>
            <a:endParaRPr lang="en-US" sz="1800"/>
          </a:p>
        </p:txBody>
      </p:sp>
      <p:sp>
        <p:nvSpPr>
          <p:cNvPr id="17412" name="Rectangle 2"/>
          <p:cNvSpPr>
            <a:spLocks noGrp="1" noChangeArrowheads="1"/>
          </p:cNvSpPr>
          <p:nvPr>
            <p:ph type="title"/>
          </p:nvPr>
        </p:nvSpPr>
        <p:spPr/>
        <p:txBody>
          <a:bodyPr/>
          <a:lstStyle/>
          <a:p>
            <a:pPr eaLnBrk="1" hangingPunct="1"/>
            <a:r>
              <a:rPr lang="en-US" smtClean="0"/>
              <a:t>The Map Coloring Problem</a:t>
            </a:r>
          </a:p>
        </p:txBody>
      </p:sp>
      <p:sp>
        <p:nvSpPr>
          <p:cNvPr id="17413" name="Rectangle 3"/>
          <p:cNvSpPr>
            <a:spLocks noGrp="1" noChangeArrowheads="1"/>
          </p:cNvSpPr>
          <p:nvPr>
            <p:ph type="body" idx="1"/>
          </p:nvPr>
        </p:nvSpPr>
        <p:spPr/>
        <p:txBody>
          <a:bodyPr/>
          <a:lstStyle/>
          <a:p>
            <a:pPr eaLnBrk="1" hangingPunct="1"/>
            <a:r>
              <a:rPr lang="en-US" smtClean="0"/>
              <a:t>How many colors do you need to color a map, so that no 2 countries that have a common border (not a point) are colored the same?</a:t>
            </a:r>
          </a:p>
          <a:p>
            <a:pPr eaLnBrk="1" hangingPunct="1"/>
            <a:r>
              <a:rPr lang="en-US" smtClean="0"/>
              <a:t>How to solve using Brute Force?</a:t>
            </a:r>
          </a:p>
        </p:txBody>
      </p:sp>
      <p:sp>
        <p:nvSpPr>
          <p:cNvPr id="17414"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3075"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E871DD50-3675-4E62-A0FB-86A8A85D5736}" type="slidenum">
              <a:rPr lang="en-US" sz="1800"/>
              <a:pPr eaLnBrk="1" hangingPunct="1"/>
              <a:t>2</a:t>
            </a:fld>
            <a:endParaRPr lang="en-US" sz="1800"/>
          </a:p>
        </p:txBody>
      </p:sp>
      <p:sp>
        <p:nvSpPr>
          <p:cNvPr id="3076" name="Rectangle 2"/>
          <p:cNvSpPr>
            <a:spLocks noGrp="1" noChangeArrowheads="1"/>
          </p:cNvSpPr>
          <p:nvPr>
            <p:ph type="title"/>
          </p:nvPr>
        </p:nvSpPr>
        <p:spPr>
          <a:xfrm>
            <a:off x="685800" y="152400"/>
            <a:ext cx="7772400" cy="1143000"/>
          </a:xfrm>
        </p:spPr>
        <p:txBody>
          <a:bodyPr/>
          <a:lstStyle/>
          <a:p>
            <a:pPr eaLnBrk="1" hangingPunct="1"/>
            <a:r>
              <a:rPr lang="en-US" smtClean="0"/>
              <a:t>An Early Problem in </a:t>
            </a:r>
            <a:br>
              <a:rPr lang="en-US" smtClean="0"/>
            </a:br>
            <a:r>
              <a:rPr lang="en-US" smtClean="0"/>
              <a:t>Graph Theory</a:t>
            </a:r>
          </a:p>
        </p:txBody>
      </p:sp>
      <p:sp>
        <p:nvSpPr>
          <p:cNvPr id="3077" name="Rectangle 3"/>
          <p:cNvSpPr>
            <a:spLocks noGrp="1" noChangeArrowheads="1"/>
          </p:cNvSpPr>
          <p:nvPr>
            <p:ph type="body" idx="1"/>
          </p:nvPr>
        </p:nvSpPr>
        <p:spPr>
          <a:xfrm>
            <a:off x="228600" y="1676400"/>
            <a:ext cx="8686800" cy="4419600"/>
          </a:xfrm>
        </p:spPr>
        <p:txBody>
          <a:bodyPr/>
          <a:lstStyle/>
          <a:p>
            <a:pPr eaLnBrk="1" hangingPunct="1">
              <a:lnSpc>
                <a:spcPct val="90000"/>
              </a:lnSpc>
            </a:pPr>
            <a:r>
              <a:rPr lang="en-US" dirty="0" smtClean="0"/>
              <a:t>Leonhard Euler (1707 - 1783)</a:t>
            </a:r>
          </a:p>
          <a:p>
            <a:pPr lvl="1" eaLnBrk="1" hangingPunct="1">
              <a:lnSpc>
                <a:spcPct val="90000"/>
              </a:lnSpc>
            </a:pPr>
            <a:r>
              <a:rPr lang="en-US" dirty="0" smtClean="0"/>
              <a:t>One of the first mathematicians to study graphs</a:t>
            </a:r>
          </a:p>
          <a:p>
            <a:pPr eaLnBrk="1" hangingPunct="1">
              <a:lnSpc>
                <a:spcPct val="90000"/>
              </a:lnSpc>
            </a:pPr>
            <a:r>
              <a:rPr lang="en-US" dirty="0" smtClean="0">
                <a:hlinkClick r:id="rId2"/>
              </a:rPr>
              <a:t>The Seven Bridges of Konigsberg Problem</a:t>
            </a:r>
            <a:endParaRPr lang="en-US" dirty="0" smtClean="0"/>
          </a:p>
          <a:p>
            <a:pPr lvl="1" eaLnBrk="1" hangingPunct="1">
              <a:lnSpc>
                <a:spcPct val="90000"/>
              </a:lnSpc>
            </a:pPr>
            <a:r>
              <a:rPr lang="en-US" dirty="0"/>
              <a:t>Konigsberg now called </a:t>
            </a:r>
            <a:r>
              <a:rPr lang="en-US" dirty="0">
                <a:hlinkClick r:id="rId3"/>
              </a:rPr>
              <a:t>Kaliningrad</a:t>
            </a:r>
            <a:endParaRPr lang="en-US" dirty="0" smtClean="0"/>
          </a:p>
          <a:p>
            <a:pPr eaLnBrk="1" hangingPunct="1">
              <a:lnSpc>
                <a:spcPct val="90000"/>
              </a:lnSpc>
            </a:pPr>
            <a:r>
              <a:rPr lang="en-US" dirty="0" smtClean="0"/>
              <a:t>A puzzle for the residents of the city</a:t>
            </a:r>
          </a:p>
          <a:p>
            <a:pPr eaLnBrk="1" hangingPunct="1">
              <a:lnSpc>
                <a:spcPct val="90000"/>
              </a:lnSpc>
            </a:pPr>
            <a:r>
              <a:rPr lang="en-US" dirty="0" smtClean="0"/>
              <a:t>The river </a:t>
            </a:r>
            <a:r>
              <a:rPr lang="en-US" dirty="0" err="1" smtClean="0"/>
              <a:t>Pregel</a:t>
            </a:r>
            <a:r>
              <a:rPr lang="en-US" dirty="0" smtClean="0"/>
              <a:t> flows through the city</a:t>
            </a:r>
          </a:p>
          <a:p>
            <a:pPr eaLnBrk="1" hangingPunct="1">
              <a:lnSpc>
                <a:spcPct val="90000"/>
              </a:lnSpc>
            </a:pPr>
            <a:r>
              <a:rPr lang="en-US" dirty="0" smtClean="0"/>
              <a:t>7 bridges cross the river</a:t>
            </a:r>
          </a:p>
          <a:p>
            <a:pPr eaLnBrk="1" hangingPunct="1">
              <a:lnSpc>
                <a:spcPct val="90000"/>
              </a:lnSpc>
            </a:pPr>
            <a:r>
              <a:rPr lang="en-US" dirty="0" smtClean="0"/>
              <a:t>Can you cross all bridges while crossing each bridge only once?</a:t>
            </a:r>
          </a:p>
        </p:txBody>
      </p:sp>
      <p:sp>
        <p:nvSpPr>
          <p:cNvPr id="3078"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8435"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8C6B2A42-99E3-4DCD-9445-96D5C2AF4A6F}" type="slidenum">
              <a:rPr lang="en-US" sz="1800"/>
              <a:pPr eaLnBrk="1" hangingPunct="1"/>
              <a:t>20</a:t>
            </a:fld>
            <a:endParaRPr lang="en-US" sz="1800"/>
          </a:p>
        </p:txBody>
      </p:sp>
      <p:sp>
        <p:nvSpPr>
          <p:cNvPr id="18436" name="Rectangle 2"/>
          <p:cNvSpPr>
            <a:spLocks noGrp="1" noChangeArrowheads="1"/>
          </p:cNvSpPr>
          <p:nvPr>
            <p:ph type="body" idx="1"/>
          </p:nvPr>
        </p:nvSpPr>
        <p:spPr/>
        <p:txBody>
          <a:bodyPr/>
          <a:lstStyle/>
          <a:p>
            <a:pPr eaLnBrk="1" hangingPunct="1"/>
            <a:endParaRPr lang="en-US" smtClean="0"/>
          </a:p>
          <a:p>
            <a:pPr eaLnBrk="1" hangingPunct="1"/>
            <a:r>
              <a:rPr lang="en-US" smtClean="0"/>
              <a:t>  </a:t>
            </a:r>
          </a:p>
        </p:txBody>
      </p:sp>
      <p:sp>
        <p:nvSpPr>
          <p:cNvPr id="18437" name="Rectangle 3"/>
          <p:cNvSpPr>
            <a:spLocks noGrp="1" noChangeArrowheads="1"/>
          </p:cNvSpPr>
          <p:nvPr>
            <p:ph type="title"/>
          </p:nvPr>
        </p:nvSpPr>
        <p:spPr>
          <a:xfrm>
            <a:off x="685800" y="-228600"/>
            <a:ext cx="7772400" cy="1143000"/>
          </a:xfrm>
        </p:spPr>
        <p:txBody>
          <a:bodyPr/>
          <a:lstStyle/>
          <a:p>
            <a:pPr eaLnBrk="1" hangingPunct="1"/>
            <a:r>
              <a:rPr lang="en-US" smtClean="0"/>
              <a:t>A Solution</a:t>
            </a:r>
          </a:p>
        </p:txBody>
      </p:sp>
      <p:pic>
        <p:nvPicPr>
          <p:cNvPr id="18438" name="Picture 4" descr="south american contin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6705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5"/>
          <p:cNvSpPr txBox="1">
            <a:spLocks noChangeArrowheads="1"/>
          </p:cNvSpPr>
          <p:nvPr/>
        </p:nvSpPr>
        <p:spPr bwMode="auto">
          <a:xfrm>
            <a:off x="5105400" y="2209800"/>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solidFill>
                  <a:srgbClr val="008000"/>
                </a:solidFill>
              </a:rPr>
              <a:t>Green</a:t>
            </a:r>
          </a:p>
        </p:txBody>
      </p:sp>
      <p:sp>
        <p:nvSpPr>
          <p:cNvPr id="18440" name="Text Box 6"/>
          <p:cNvSpPr txBox="1">
            <a:spLocks noChangeArrowheads="1"/>
          </p:cNvSpPr>
          <p:nvPr/>
        </p:nvSpPr>
        <p:spPr bwMode="auto">
          <a:xfrm>
            <a:off x="2133600" y="3886200"/>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solidFill>
                  <a:srgbClr val="008000"/>
                </a:solidFill>
              </a:rPr>
              <a:t>Green</a:t>
            </a:r>
          </a:p>
        </p:txBody>
      </p:sp>
      <p:sp>
        <p:nvSpPr>
          <p:cNvPr id="18441" name="Line 7"/>
          <p:cNvSpPr>
            <a:spLocks noChangeShapeType="1"/>
          </p:cNvSpPr>
          <p:nvPr/>
        </p:nvSpPr>
        <p:spPr bwMode="auto">
          <a:xfrm>
            <a:off x="3200400" y="4191000"/>
            <a:ext cx="381000" cy="1524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Text Box 8"/>
          <p:cNvSpPr txBox="1">
            <a:spLocks noChangeArrowheads="1"/>
          </p:cNvSpPr>
          <p:nvPr/>
        </p:nvSpPr>
        <p:spPr bwMode="auto">
          <a:xfrm>
            <a:off x="1143000" y="1828800"/>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solidFill>
                  <a:srgbClr val="008000"/>
                </a:solidFill>
              </a:rPr>
              <a:t>Green</a:t>
            </a:r>
          </a:p>
        </p:txBody>
      </p:sp>
      <p:sp>
        <p:nvSpPr>
          <p:cNvPr id="18443" name="Line 9"/>
          <p:cNvSpPr>
            <a:spLocks noChangeShapeType="1"/>
          </p:cNvSpPr>
          <p:nvPr/>
        </p:nvSpPr>
        <p:spPr bwMode="auto">
          <a:xfrm flipV="1">
            <a:off x="2209800" y="1752600"/>
            <a:ext cx="533400" cy="3048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Text Box 10"/>
          <p:cNvSpPr txBox="1">
            <a:spLocks noChangeArrowheads="1"/>
          </p:cNvSpPr>
          <p:nvPr/>
        </p:nvSpPr>
        <p:spPr bwMode="auto">
          <a:xfrm>
            <a:off x="3870325" y="4179888"/>
            <a:ext cx="89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solidFill>
                  <a:schemeClr val="accent2"/>
                </a:solidFill>
              </a:rPr>
              <a:t>Blue</a:t>
            </a:r>
          </a:p>
        </p:txBody>
      </p:sp>
      <p:sp>
        <p:nvSpPr>
          <p:cNvPr id="18445" name="Text Box 11"/>
          <p:cNvSpPr txBox="1">
            <a:spLocks noChangeArrowheads="1"/>
          </p:cNvSpPr>
          <p:nvPr/>
        </p:nvSpPr>
        <p:spPr bwMode="auto">
          <a:xfrm>
            <a:off x="2819400" y="1193800"/>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a:solidFill>
                  <a:srgbClr val="FFFF00"/>
                </a:solidFill>
              </a:rPr>
              <a:t>Yellow</a:t>
            </a:r>
          </a:p>
        </p:txBody>
      </p:sp>
      <p:sp>
        <p:nvSpPr>
          <p:cNvPr id="18446" name="Text Box 12"/>
          <p:cNvSpPr txBox="1">
            <a:spLocks noChangeArrowheads="1"/>
          </p:cNvSpPr>
          <p:nvPr/>
        </p:nvSpPr>
        <p:spPr bwMode="auto">
          <a:xfrm>
            <a:off x="6248400" y="152400"/>
            <a:ext cx="896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dirty="0">
                <a:solidFill>
                  <a:schemeClr val="accent2"/>
                </a:solidFill>
              </a:rPr>
              <a:t>Blue</a:t>
            </a:r>
          </a:p>
        </p:txBody>
      </p:sp>
      <p:sp>
        <p:nvSpPr>
          <p:cNvPr id="18447" name="Line 14"/>
          <p:cNvSpPr>
            <a:spLocks noChangeShapeType="1"/>
          </p:cNvSpPr>
          <p:nvPr/>
        </p:nvSpPr>
        <p:spPr bwMode="auto">
          <a:xfrm flipH="1">
            <a:off x="5410200" y="533400"/>
            <a:ext cx="914400" cy="838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Text Box 15"/>
          <p:cNvSpPr txBox="1">
            <a:spLocks noChangeArrowheads="1"/>
          </p:cNvSpPr>
          <p:nvPr/>
        </p:nvSpPr>
        <p:spPr bwMode="auto">
          <a:xfrm>
            <a:off x="3886200" y="2667000"/>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a:solidFill>
                  <a:srgbClr val="FFFF00"/>
                </a:solidFill>
              </a:rPr>
              <a:t>Yellow</a:t>
            </a:r>
          </a:p>
        </p:txBody>
      </p:sp>
      <p:sp>
        <p:nvSpPr>
          <p:cNvPr id="18449" name="Text Box 16"/>
          <p:cNvSpPr txBox="1">
            <a:spLocks noChangeArrowheads="1"/>
          </p:cNvSpPr>
          <p:nvPr/>
        </p:nvSpPr>
        <p:spPr bwMode="auto">
          <a:xfrm>
            <a:off x="3640138" y="711200"/>
            <a:ext cx="896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solidFill>
                  <a:schemeClr val="accent2"/>
                </a:solidFill>
              </a:rPr>
              <a:t>Blue</a:t>
            </a:r>
          </a:p>
        </p:txBody>
      </p:sp>
      <p:sp>
        <p:nvSpPr>
          <p:cNvPr id="18450" name="Text Box 17"/>
          <p:cNvSpPr txBox="1">
            <a:spLocks noChangeArrowheads="1"/>
          </p:cNvSpPr>
          <p:nvPr/>
        </p:nvSpPr>
        <p:spPr bwMode="auto">
          <a:xfrm>
            <a:off x="5410200" y="4419600"/>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a:solidFill>
                  <a:srgbClr val="FFFF00"/>
                </a:solidFill>
              </a:rPr>
              <a:t>Yellow</a:t>
            </a:r>
          </a:p>
        </p:txBody>
      </p:sp>
      <p:sp>
        <p:nvSpPr>
          <p:cNvPr id="18451" name="Line 18"/>
          <p:cNvSpPr>
            <a:spLocks noChangeShapeType="1"/>
          </p:cNvSpPr>
          <p:nvPr/>
        </p:nvSpPr>
        <p:spPr bwMode="auto">
          <a:xfrm flipH="1" flipV="1">
            <a:off x="5410200" y="4191000"/>
            <a:ext cx="152400" cy="3048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Text Box 19"/>
          <p:cNvSpPr txBox="1">
            <a:spLocks noChangeArrowheads="1"/>
          </p:cNvSpPr>
          <p:nvPr/>
        </p:nvSpPr>
        <p:spPr bwMode="auto">
          <a:xfrm>
            <a:off x="6172200" y="762000"/>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a:solidFill>
                  <a:srgbClr val="FFFF00"/>
                </a:solidFill>
              </a:rPr>
              <a:t>Yellow</a:t>
            </a:r>
          </a:p>
        </p:txBody>
      </p:sp>
      <p:sp>
        <p:nvSpPr>
          <p:cNvPr id="18453" name="Line 20"/>
          <p:cNvSpPr>
            <a:spLocks noChangeShapeType="1"/>
          </p:cNvSpPr>
          <p:nvPr/>
        </p:nvSpPr>
        <p:spPr bwMode="auto">
          <a:xfrm flipH="1">
            <a:off x="5791200" y="1066800"/>
            <a:ext cx="457200" cy="3048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Text Box 21"/>
          <p:cNvSpPr txBox="1">
            <a:spLocks noChangeArrowheads="1"/>
          </p:cNvSpPr>
          <p:nvPr/>
        </p:nvSpPr>
        <p:spPr bwMode="auto">
          <a:xfrm>
            <a:off x="2743200" y="2224088"/>
            <a:ext cx="89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solidFill>
                  <a:schemeClr val="accent2"/>
                </a:solidFill>
              </a:rPr>
              <a:t>Blue</a:t>
            </a:r>
          </a:p>
        </p:txBody>
      </p:sp>
      <p:sp>
        <p:nvSpPr>
          <p:cNvPr id="18455" name="Text Box 22"/>
          <p:cNvSpPr txBox="1">
            <a:spLocks noChangeArrowheads="1"/>
          </p:cNvSpPr>
          <p:nvPr/>
        </p:nvSpPr>
        <p:spPr bwMode="auto">
          <a:xfrm>
            <a:off x="4724400" y="3200400"/>
            <a:ext cx="74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a:solidFill>
                  <a:schemeClr val="folHlink"/>
                </a:solidFill>
              </a:rPr>
              <a:t>Red</a:t>
            </a:r>
          </a:p>
        </p:txBody>
      </p:sp>
      <p:sp>
        <p:nvSpPr>
          <p:cNvPr id="18456" name="Line 23"/>
          <p:cNvSpPr>
            <a:spLocks noChangeShapeType="1"/>
          </p:cNvSpPr>
          <p:nvPr/>
        </p:nvSpPr>
        <p:spPr bwMode="auto">
          <a:xfrm flipH="1">
            <a:off x="5105400" y="990600"/>
            <a:ext cx="1219200" cy="1524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9459"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F168F435-AC84-43A4-8AF1-EDF2E83BB2F0}" type="slidenum">
              <a:rPr lang="en-US" sz="1800"/>
              <a:pPr eaLnBrk="1" hangingPunct="1"/>
              <a:t>21</a:t>
            </a:fld>
            <a:endParaRPr lang="en-US" sz="1800"/>
          </a:p>
        </p:txBody>
      </p:sp>
      <p:sp>
        <p:nvSpPr>
          <p:cNvPr id="19460" name="Rectangle 2"/>
          <p:cNvSpPr>
            <a:spLocks noGrp="1" noChangeArrowheads="1"/>
          </p:cNvSpPr>
          <p:nvPr>
            <p:ph type="title"/>
          </p:nvPr>
        </p:nvSpPr>
        <p:spPr/>
        <p:txBody>
          <a:bodyPr/>
          <a:lstStyle/>
          <a:p>
            <a:pPr eaLnBrk="1" hangingPunct="1"/>
            <a:r>
              <a:rPr lang="en-US" smtClean="0"/>
              <a:t>What About the Ocean?</a:t>
            </a:r>
          </a:p>
        </p:txBody>
      </p:sp>
      <p:sp>
        <p:nvSpPr>
          <p:cNvPr id="19461" name="Rectangle 4"/>
          <p:cNvSpPr>
            <a:spLocks noGrp="1" noChangeArrowheads="1"/>
          </p:cNvSpPr>
          <p:nvPr>
            <p:ph type="body" idx="1"/>
          </p:nvPr>
        </p:nvSpPr>
        <p:spPr>
          <a:xfrm>
            <a:off x="1219200" y="990600"/>
            <a:ext cx="6705600" cy="5486400"/>
          </a:xfrm>
          <a:noFill/>
        </p:spPr>
        <p:txBody>
          <a:bodyPr/>
          <a:lstStyle/>
          <a:p>
            <a:pPr eaLnBrk="1" hangingPunct="1">
              <a:buFont typeface="Marlett" pitchFamily="2" charset="2"/>
              <a:buNone/>
            </a:pPr>
            <a:r>
              <a:rPr lang="en-US" sz="2000" dirty="0" smtClean="0">
                <a:latin typeface="Courier New" pitchFamily="49" charset="0"/>
                <a:cs typeface="Courier New" pitchFamily="49" charset="0"/>
              </a:rPr>
              <a:t>	   A Br </a:t>
            </a:r>
            <a:r>
              <a:rPr lang="en-US" sz="2000" dirty="0" err="1" smtClean="0">
                <a:latin typeface="Courier New" pitchFamily="49" charset="0"/>
                <a:cs typeface="Courier New" pitchFamily="49" charset="0"/>
              </a:rPr>
              <a:t>Bl</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Ch</a:t>
            </a:r>
            <a:r>
              <a:rPr lang="en-US" sz="2000" dirty="0" smtClean="0">
                <a:latin typeface="Courier New" pitchFamily="49" charset="0"/>
                <a:cs typeface="Courier New" pitchFamily="49" charset="0"/>
              </a:rPr>
              <a:t> Co E FG G Pa </a:t>
            </a:r>
            <a:r>
              <a:rPr lang="en-US" sz="2000" dirty="0" err="1" smtClean="0">
                <a:latin typeface="Courier New" pitchFamily="49" charset="0"/>
                <a:cs typeface="Courier New" pitchFamily="49" charset="0"/>
              </a:rPr>
              <a:t>Pe</a:t>
            </a:r>
            <a:r>
              <a:rPr lang="en-US" sz="2000" dirty="0" smtClean="0">
                <a:latin typeface="Courier New" pitchFamily="49" charset="0"/>
                <a:cs typeface="Courier New" pitchFamily="49" charset="0"/>
              </a:rPr>
              <a:t> S U V </a:t>
            </a:r>
            <a:r>
              <a:rPr lang="en-US" sz="2000" dirty="0" err="1" smtClean="0">
                <a:latin typeface="Courier New" pitchFamily="49" charset="0"/>
                <a:cs typeface="Courier New" pitchFamily="49" charset="0"/>
              </a:rPr>
              <a:t>Oc</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A  0 1  1  1  0  0 0  0 1  0  0 1 0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Br 1 0  1  0  1  0 1  1 1  1  1 1 1 1 </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Bl</a:t>
            </a:r>
            <a:r>
              <a:rPr lang="en-US" sz="2000" dirty="0" smtClean="0">
                <a:latin typeface="Courier New" pitchFamily="49" charset="0"/>
                <a:cs typeface="Courier New" pitchFamily="49" charset="0"/>
              </a:rPr>
              <a:t> 1 1  0  1  0  0 0  0 1  1  0 0 0 0 </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Ch</a:t>
            </a:r>
            <a:r>
              <a:rPr lang="en-US" sz="2000" dirty="0" smtClean="0">
                <a:latin typeface="Courier New" pitchFamily="49" charset="0"/>
                <a:cs typeface="Courier New" pitchFamily="49" charset="0"/>
              </a:rPr>
              <a:t> 1 0  1  0  0  0 0  0 0  1  0 0 0 1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Co 0 1  0  0  0  1 0  0 0  1  0 0 1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E  0 0  0  0  1  0 0  0 0  1  0 0 0 1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FG 0 1  0  0  0  0 0  0 0  0  1 0 0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G  0 1  0  0  0  0 0  0 0  0  1 0 1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Pa 1 1  1  0  0  0 0  0 0  0  0 0 0 0</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Pe</a:t>
            </a:r>
            <a:r>
              <a:rPr lang="en-US" sz="2000" dirty="0" smtClean="0">
                <a:latin typeface="Courier New" pitchFamily="49" charset="0"/>
                <a:cs typeface="Courier New" pitchFamily="49" charset="0"/>
              </a:rPr>
              <a:t> 0 1  1  1  1  1 0  0 0  0  0 0 0 1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S  0 1  0  0  0  0 1  1 0  0  0 0 0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U  1 1  0  0  0  0 0  0 0  0  0 0 0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V  0 1  0  0  1  0 0  1 0  0  0 0 0 1</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Oc</a:t>
            </a:r>
            <a:r>
              <a:rPr lang="en-US" sz="2000" dirty="0" smtClean="0">
                <a:latin typeface="Courier New" pitchFamily="49" charset="0"/>
                <a:cs typeface="Courier New" pitchFamily="49" charset="0"/>
              </a:rPr>
              <a:t> 1 1  0  1  1  1 1  1 0  1  1 1 1 0</a:t>
            </a:r>
            <a:r>
              <a:rPr lang="en-US" sz="2000" dirty="0" smtClean="0"/>
              <a:t> </a:t>
            </a:r>
          </a:p>
        </p:txBody>
      </p:sp>
      <p:sp>
        <p:nvSpPr>
          <p:cNvPr id="19462"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8435"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8C6B2A42-99E3-4DCD-9445-96D5C2AF4A6F}" type="slidenum">
              <a:rPr lang="en-US" sz="1800"/>
              <a:pPr eaLnBrk="1" hangingPunct="1"/>
              <a:t>22</a:t>
            </a:fld>
            <a:endParaRPr lang="en-US" sz="1800"/>
          </a:p>
        </p:txBody>
      </p:sp>
      <p:sp>
        <p:nvSpPr>
          <p:cNvPr id="18436" name="Rectangle 2"/>
          <p:cNvSpPr>
            <a:spLocks noGrp="1" noChangeArrowheads="1"/>
          </p:cNvSpPr>
          <p:nvPr>
            <p:ph type="body" idx="1"/>
          </p:nvPr>
        </p:nvSpPr>
        <p:spPr/>
        <p:txBody>
          <a:bodyPr/>
          <a:lstStyle/>
          <a:p>
            <a:pPr eaLnBrk="1" hangingPunct="1"/>
            <a:endParaRPr lang="en-US" smtClean="0"/>
          </a:p>
          <a:p>
            <a:pPr eaLnBrk="1" hangingPunct="1"/>
            <a:r>
              <a:rPr lang="en-US" smtClean="0"/>
              <a:t>  </a:t>
            </a:r>
          </a:p>
        </p:txBody>
      </p:sp>
      <p:sp>
        <p:nvSpPr>
          <p:cNvPr id="18437" name="Rectangle 3"/>
          <p:cNvSpPr>
            <a:spLocks noGrp="1" noChangeArrowheads="1"/>
          </p:cNvSpPr>
          <p:nvPr>
            <p:ph type="title"/>
          </p:nvPr>
        </p:nvSpPr>
        <p:spPr>
          <a:xfrm>
            <a:off x="685800" y="-228600"/>
            <a:ext cx="7772400" cy="1143000"/>
          </a:xfrm>
        </p:spPr>
        <p:txBody>
          <a:bodyPr/>
          <a:lstStyle/>
          <a:p>
            <a:pPr eaLnBrk="1" hangingPunct="1"/>
            <a:r>
              <a:rPr lang="en-US" dirty="0" smtClean="0"/>
              <a:t>Make the Ocean Blue</a:t>
            </a:r>
          </a:p>
        </p:txBody>
      </p:sp>
      <p:pic>
        <p:nvPicPr>
          <p:cNvPr id="18438" name="Picture 4" descr="south american contin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6705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5"/>
          <p:cNvSpPr txBox="1">
            <a:spLocks noChangeArrowheads="1"/>
          </p:cNvSpPr>
          <p:nvPr/>
        </p:nvSpPr>
        <p:spPr bwMode="auto">
          <a:xfrm>
            <a:off x="5105400" y="2209800"/>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solidFill>
                  <a:srgbClr val="008000"/>
                </a:solidFill>
              </a:rPr>
              <a:t>Green</a:t>
            </a:r>
          </a:p>
        </p:txBody>
      </p:sp>
      <p:sp>
        <p:nvSpPr>
          <p:cNvPr id="18440" name="Text Box 6"/>
          <p:cNvSpPr txBox="1">
            <a:spLocks noChangeArrowheads="1"/>
          </p:cNvSpPr>
          <p:nvPr/>
        </p:nvSpPr>
        <p:spPr bwMode="auto">
          <a:xfrm>
            <a:off x="2133600" y="3886200"/>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solidFill>
                  <a:srgbClr val="008000"/>
                </a:solidFill>
              </a:rPr>
              <a:t>Green</a:t>
            </a:r>
          </a:p>
        </p:txBody>
      </p:sp>
      <p:sp>
        <p:nvSpPr>
          <p:cNvPr id="18441" name="Line 7"/>
          <p:cNvSpPr>
            <a:spLocks noChangeShapeType="1"/>
          </p:cNvSpPr>
          <p:nvPr/>
        </p:nvSpPr>
        <p:spPr bwMode="auto">
          <a:xfrm>
            <a:off x="3200400" y="4191000"/>
            <a:ext cx="381000" cy="1524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Text Box 8"/>
          <p:cNvSpPr txBox="1">
            <a:spLocks noChangeArrowheads="1"/>
          </p:cNvSpPr>
          <p:nvPr/>
        </p:nvSpPr>
        <p:spPr bwMode="auto">
          <a:xfrm>
            <a:off x="1143000" y="1828800"/>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solidFill>
                  <a:srgbClr val="008000"/>
                </a:solidFill>
              </a:rPr>
              <a:t>Green</a:t>
            </a:r>
          </a:p>
        </p:txBody>
      </p:sp>
      <p:sp>
        <p:nvSpPr>
          <p:cNvPr id="18443" name="Line 9"/>
          <p:cNvSpPr>
            <a:spLocks noChangeShapeType="1"/>
          </p:cNvSpPr>
          <p:nvPr/>
        </p:nvSpPr>
        <p:spPr bwMode="auto">
          <a:xfrm flipV="1">
            <a:off x="2209800" y="1752600"/>
            <a:ext cx="533400" cy="3048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Text Box 10"/>
          <p:cNvSpPr txBox="1">
            <a:spLocks noChangeArrowheads="1"/>
          </p:cNvSpPr>
          <p:nvPr/>
        </p:nvSpPr>
        <p:spPr bwMode="auto">
          <a:xfrm>
            <a:off x="4572000" y="3105150"/>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000" dirty="0">
                <a:solidFill>
                  <a:schemeClr val="accent2"/>
                </a:solidFill>
              </a:rPr>
              <a:t>Blue</a:t>
            </a:r>
          </a:p>
        </p:txBody>
      </p:sp>
      <p:sp>
        <p:nvSpPr>
          <p:cNvPr id="18445" name="Text Box 11"/>
          <p:cNvSpPr txBox="1">
            <a:spLocks noChangeArrowheads="1"/>
          </p:cNvSpPr>
          <p:nvPr/>
        </p:nvSpPr>
        <p:spPr bwMode="auto">
          <a:xfrm>
            <a:off x="2819400" y="1193800"/>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a:solidFill>
                  <a:srgbClr val="FFFF00"/>
                </a:solidFill>
              </a:rPr>
              <a:t>Yellow</a:t>
            </a:r>
          </a:p>
        </p:txBody>
      </p:sp>
      <p:sp>
        <p:nvSpPr>
          <p:cNvPr id="18446" name="Text Box 12"/>
          <p:cNvSpPr txBox="1">
            <a:spLocks noChangeArrowheads="1"/>
          </p:cNvSpPr>
          <p:nvPr/>
        </p:nvSpPr>
        <p:spPr bwMode="auto">
          <a:xfrm>
            <a:off x="293687" y="3429000"/>
            <a:ext cx="896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dirty="0">
                <a:solidFill>
                  <a:schemeClr val="accent2"/>
                </a:solidFill>
              </a:rPr>
              <a:t>Blue</a:t>
            </a:r>
          </a:p>
        </p:txBody>
      </p:sp>
      <p:sp>
        <p:nvSpPr>
          <p:cNvPr id="18448" name="Text Box 15"/>
          <p:cNvSpPr txBox="1">
            <a:spLocks noChangeArrowheads="1"/>
          </p:cNvSpPr>
          <p:nvPr/>
        </p:nvSpPr>
        <p:spPr bwMode="auto">
          <a:xfrm>
            <a:off x="3886200" y="2667000"/>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a:solidFill>
                  <a:srgbClr val="FFFF00"/>
                </a:solidFill>
              </a:rPr>
              <a:t>Yellow</a:t>
            </a:r>
          </a:p>
        </p:txBody>
      </p:sp>
      <p:sp>
        <p:nvSpPr>
          <p:cNvPr id="18449" name="Text Box 16"/>
          <p:cNvSpPr txBox="1">
            <a:spLocks noChangeArrowheads="1"/>
          </p:cNvSpPr>
          <p:nvPr/>
        </p:nvSpPr>
        <p:spPr bwMode="auto">
          <a:xfrm>
            <a:off x="7848600" y="4125912"/>
            <a:ext cx="896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dirty="0">
                <a:solidFill>
                  <a:schemeClr val="accent2"/>
                </a:solidFill>
              </a:rPr>
              <a:t>Blue</a:t>
            </a:r>
          </a:p>
        </p:txBody>
      </p:sp>
      <p:sp>
        <p:nvSpPr>
          <p:cNvPr id="18450" name="Text Box 17"/>
          <p:cNvSpPr txBox="1">
            <a:spLocks noChangeArrowheads="1"/>
          </p:cNvSpPr>
          <p:nvPr/>
        </p:nvSpPr>
        <p:spPr bwMode="auto">
          <a:xfrm>
            <a:off x="5410200" y="4419600"/>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a:solidFill>
                  <a:srgbClr val="FFFF00"/>
                </a:solidFill>
              </a:rPr>
              <a:t>Yellow</a:t>
            </a:r>
          </a:p>
        </p:txBody>
      </p:sp>
      <p:sp>
        <p:nvSpPr>
          <p:cNvPr id="18451" name="Line 18"/>
          <p:cNvSpPr>
            <a:spLocks noChangeShapeType="1"/>
          </p:cNvSpPr>
          <p:nvPr/>
        </p:nvSpPr>
        <p:spPr bwMode="auto">
          <a:xfrm flipH="1" flipV="1">
            <a:off x="5410200" y="4191000"/>
            <a:ext cx="152400" cy="3048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Text Box 19"/>
          <p:cNvSpPr txBox="1">
            <a:spLocks noChangeArrowheads="1"/>
          </p:cNvSpPr>
          <p:nvPr/>
        </p:nvSpPr>
        <p:spPr bwMode="auto">
          <a:xfrm>
            <a:off x="6172200" y="762000"/>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a:solidFill>
                  <a:srgbClr val="FFFF00"/>
                </a:solidFill>
              </a:rPr>
              <a:t>Yellow</a:t>
            </a:r>
          </a:p>
        </p:txBody>
      </p:sp>
      <p:sp>
        <p:nvSpPr>
          <p:cNvPr id="18453" name="Line 20"/>
          <p:cNvSpPr>
            <a:spLocks noChangeShapeType="1"/>
          </p:cNvSpPr>
          <p:nvPr/>
        </p:nvSpPr>
        <p:spPr bwMode="auto">
          <a:xfrm flipH="1">
            <a:off x="5791200" y="1066800"/>
            <a:ext cx="457200" cy="3048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Text Box 22"/>
          <p:cNvSpPr txBox="1">
            <a:spLocks noChangeArrowheads="1"/>
          </p:cNvSpPr>
          <p:nvPr/>
        </p:nvSpPr>
        <p:spPr bwMode="auto">
          <a:xfrm>
            <a:off x="3907569" y="4038600"/>
            <a:ext cx="74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dirty="0">
                <a:solidFill>
                  <a:schemeClr val="folHlink"/>
                </a:solidFill>
              </a:rPr>
              <a:t>Red</a:t>
            </a:r>
          </a:p>
        </p:txBody>
      </p:sp>
      <p:sp>
        <p:nvSpPr>
          <p:cNvPr id="18456" name="Line 23"/>
          <p:cNvSpPr>
            <a:spLocks noChangeShapeType="1"/>
          </p:cNvSpPr>
          <p:nvPr/>
        </p:nvSpPr>
        <p:spPr bwMode="auto">
          <a:xfrm flipH="1">
            <a:off x="5105400" y="990600"/>
            <a:ext cx="1219200" cy="1524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26" name="Text Box 22"/>
          <p:cNvSpPr txBox="1">
            <a:spLocks noChangeArrowheads="1"/>
          </p:cNvSpPr>
          <p:nvPr/>
        </p:nvSpPr>
        <p:spPr bwMode="auto">
          <a:xfrm>
            <a:off x="3903663" y="838200"/>
            <a:ext cx="74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dirty="0">
                <a:solidFill>
                  <a:schemeClr val="folHlink"/>
                </a:solidFill>
              </a:rPr>
              <a:t>Red</a:t>
            </a:r>
          </a:p>
        </p:txBody>
      </p:sp>
      <p:sp>
        <p:nvSpPr>
          <p:cNvPr id="27" name="Text Box 22"/>
          <p:cNvSpPr txBox="1">
            <a:spLocks noChangeArrowheads="1"/>
          </p:cNvSpPr>
          <p:nvPr/>
        </p:nvSpPr>
        <p:spPr bwMode="auto">
          <a:xfrm>
            <a:off x="2696307" y="2012156"/>
            <a:ext cx="74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dirty="0">
                <a:solidFill>
                  <a:schemeClr val="folHlink"/>
                </a:solidFill>
              </a:rPr>
              <a:t>Red</a:t>
            </a:r>
          </a:p>
        </p:txBody>
      </p:sp>
      <p:sp>
        <p:nvSpPr>
          <p:cNvPr id="28" name="Text Box 22"/>
          <p:cNvSpPr txBox="1">
            <a:spLocks noChangeArrowheads="1"/>
          </p:cNvSpPr>
          <p:nvPr/>
        </p:nvSpPr>
        <p:spPr bwMode="auto">
          <a:xfrm>
            <a:off x="7218363" y="1247775"/>
            <a:ext cx="74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400" dirty="0">
                <a:solidFill>
                  <a:schemeClr val="folHlink"/>
                </a:solidFill>
              </a:rPr>
              <a:t>Red</a:t>
            </a:r>
          </a:p>
        </p:txBody>
      </p:sp>
      <p:sp>
        <p:nvSpPr>
          <p:cNvPr id="29" name="Line 23"/>
          <p:cNvSpPr>
            <a:spLocks noChangeShapeType="1"/>
          </p:cNvSpPr>
          <p:nvPr/>
        </p:nvSpPr>
        <p:spPr bwMode="auto">
          <a:xfrm flipH="1" flipV="1">
            <a:off x="5342731" y="1371600"/>
            <a:ext cx="1913732" cy="50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17564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More Definitions</a:t>
            </a:r>
          </a:p>
        </p:txBody>
      </p:sp>
      <p:sp>
        <p:nvSpPr>
          <p:cNvPr id="20483" name="Content Placeholder 2"/>
          <p:cNvSpPr>
            <a:spLocks noGrp="1"/>
          </p:cNvSpPr>
          <p:nvPr>
            <p:ph idx="1"/>
          </p:nvPr>
        </p:nvSpPr>
        <p:spPr/>
        <p:txBody>
          <a:bodyPr/>
          <a:lstStyle/>
          <a:p>
            <a:pPr eaLnBrk="1" hangingPunct="1"/>
            <a:r>
              <a:rPr lang="en-US" smtClean="0"/>
              <a:t>A </a:t>
            </a:r>
            <a:r>
              <a:rPr lang="en-US" i="1" smtClean="0"/>
              <a:t>dense</a:t>
            </a:r>
            <a:r>
              <a:rPr lang="en-US" smtClean="0"/>
              <a:t> graph is one with a large number of edges</a:t>
            </a:r>
          </a:p>
          <a:p>
            <a:pPr lvl="1" eaLnBrk="1" hangingPunct="1"/>
            <a:r>
              <a:rPr lang="en-US" smtClean="0"/>
              <a:t>maximum number of edges?</a:t>
            </a:r>
          </a:p>
          <a:p>
            <a:pPr eaLnBrk="1" hangingPunct="1"/>
            <a:r>
              <a:rPr lang="en-US" smtClean="0"/>
              <a:t>A </a:t>
            </a:r>
            <a:r>
              <a:rPr lang="en-US" i="1" smtClean="0"/>
              <a:t>sparse </a:t>
            </a:r>
            <a:r>
              <a:rPr lang="en-US" smtClean="0"/>
              <a:t>graph is one in which the number of edges is much less than the maximum possible number of edges</a:t>
            </a:r>
          </a:p>
          <a:p>
            <a:pPr lvl="1" eaLnBrk="1" hangingPunct="1"/>
            <a:r>
              <a:rPr lang="en-US" smtClean="0"/>
              <a:t>No standard cutoff for dense and sparse graphs</a:t>
            </a:r>
          </a:p>
        </p:txBody>
      </p:sp>
      <p:sp>
        <p:nvSpPr>
          <p:cNvPr id="20484"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20485" name="Footer Placeholder 4"/>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20486"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E2B39799-8D7B-4D43-94FE-53D785D77C08}" type="slidenum">
              <a:rPr lang="en-US" sz="1800"/>
              <a:pPr eaLnBrk="1" hangingPunct="1"/>
              <a:t>23</a:t>
            </a:fld>
            <a:endParaRPr lang="en-US" sz="18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Graph Representation</a:t>
            </a:r>
          </a:p>
        </p:txBody>
      </p:sp>
      <p:sp>
        <p:nvSpPr>
          <p:cNvPr id="21507" name="Content Placeholder 2"/>
          <p:cNvSpPr>
            <a:spLocks noGrp="1"/>
          </p:cNvSpPr>
          <p:nvPr>
            <p:ph idx="1"/>
          </p:nvPr>
        </p:nvSpPr>
        <p:spPr/>
        <p:txBody>
          <a:bodyPr/>
          <a:lstStyle/>
          <a:p>
            <a:pPr eaLnBrk="1" hangingPunct="1"/>
            <a:r>
              <a:rPr lang="en-US" dirty="0" smtClean="0"/>
              <a:t>For dense graphs the adjacency matrix is a reasonable choice</a:t>
            </a:r>
          </a:p>
          <a:p>
            <a:pPr lvl="1" eaLnBrk="1" hangingPunct="1"/>
            <a:r>
              <a:rPr lang="en-US" dirty="0" smtClean="0"/>
              <a:t>For weighted graphs change </a:t>
            </a:r>
            <a:r>
              <a:rPr lang="en-US" dirty="0" err="1" smtClean="0"/>
              <a:t>booleans</a:t>
            </a:r>
            <a:r>
              <a:rPr lang="en-US" dirty="0" smtClean="0"/>
              <a:t> to cost</a:t>
            </a:r>
          </a:p>
          <a:p>
            <a:pPr lvl="1" eaLnBrk="1" hangingPunct="1"/>
            <a:r>
              <a:rPr lang="en-US" dirty="0" smtClean="0"/>
              <a:t>Can the adjacency matrix handle directed graphs?</a:t>
            </a:r>
          </a:p>
          <a:p>
            <a:pPr eaLnBrk="1" hangingPunct="1"/>
            <a:r>
              <a:rPr lang="en-US" dirty="0" smtClean="0"/>
              <a:t>Most graphs are sparse, not dense</a:t>
            </a:r>
          </a:p>
          <a:p>
            <a:pPr eaLnBrk="1" hangingPunct="1"/>
            <a:r>
              <a:rPr lang="en-US" dirty="0" smtClean="0"/>
              <a:t>For sparse graphs an </a:t>
            </a:r>
            <a:r>
              <a:rPr lang="en-US" i="1" dirty="0" smtClean="0"/>
              <a:t>adjacency list </a:t>
            </a:r>
            <a:r>
              <a:rPr lang="en-US" dirty="0" smtClean="0"/>
              <a:t>is an alternative that uses less space</a:t>
            </a:r>
          </a:p>
          <a:p>
            <a:pPr eaLnBrk="1" hangingPunct="1"/>
            <a:r>
              <a:rPr lang="en-US" dirty="0" smtClean="0"/>
              <a:t>Each vertex keeps a list of vertices it is connected to.</a:t>
            </a:r>
          </a:p>
          <a:p>
            <a:pPr eaLnBrk="1" hangingPunct="1"/>
            <a:endParaRPr lang="en-US" dirty="0" smtClean="0"/>
          </a:p>
          <a:p>
            <a:pPr lvl="1" eaLnBrk="1" hangingPunct="1"/>
            <a:endParaRPr lang="en-US" dirty="0" smtClean="0"/>
          </a:p>
        </p:txBody>
      </p:sp>
      <p:sp>
        <p:nvSpPr>
          <p:cNvPr id="21508"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21509" name="Footer Placeholder 4"/>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21510"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4ECC58CF-DBD3-4E49-A330-F05A336B189B}" type="slidenum">
              <a:rPr lang="en-US" sz="1800"/>
              <a:pPr eaLnBrk="1" hangingPunct="1"/>
              <a:t>24</a:t>
            </a:fld>
            <a:endParaRPr lang="en-US" sz="1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Implementation</a:t>
            </a:r>
            <a:endParaRPr lang="en-US" dirty="0"/>
          </a:p>
        </p:txBody>
      </p:sp>
      <p:sp>
        <p:nvSpPr>
          <p:cNvPr id="10" name="TextBox 9"/>
          <p:cNvSpPr txBox="1"/>
          <p:nvPr/>
        </p:nvSpPr>
        <p:spPr>
          <a:xfrm>
            <a:off x="228600" y="685800"/>
            <a:ext cx="8915400" cy="6001643"/>
          </a:xfrm>
          <a:prstGeom prst="rect">
            <a:avLst/>
          </a:prstGeom>
          <a:noFill/>
        </p:spPr>
        <p:txBody>
          <a:bodyPr wrap="square" rtlCol="0">
            <a:spAutoFit/>
          </a:bodyPr>
          <a:lstStyle/>
          <a:p>
            <a:pPr marL="0" indent="0">
              <a:spcBef>
                <a:spcPts val="0"/>
              </a:spcBef>
              <a:buNone/>
            </a:pPr>
            <a:r>
              <a:rPr lang="en-US" sz="2400" dirty="0" smtClean="0">
                <a:latin typeface="Courier New" pitchFamily="49" charset="0"/>
                <a:cs typeface="Courier New" pitchFamily="49" charset="0"/>
              </a:rPr>
              <a:t>public class Graph</a:t>
            </a:r>
          </a:p>
          <a:p>
            <a:pPr marL="0" indent="0">
              <a:spcBef>
                <a:spcPts val="0"/>
              </a:spcBef>
              <a:buNone/>
            </a:pPr>
            <a:r>
              <a:rPr lang="en-US" sz="2400" dirty="0" smtClean="0">
                <a:latin typeface="Courier New" pitchFamily="49" charset="0"/>
                <a:cs typeface="Courier New" pitchFamily="49" charset="0"/>
              </a:rPr>
              <a:t>	private static final double INFINITY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 </a:t>
            </a:r>
            <a:r>
              <a:rPr lang="en-US" sz="2400" dirty="0" err="1" smtClean="0">
                <a:latin typeface="Courier New" pitchFamily="49" charset="0"/>
                <a:cs typeface="Courier New" pitchFamily="49" charset="0"/>
              </a:rPr>
              <a:t>Double.MAX_VALUE</a:t>
            </a:r>
            <a:r>
              <a:rPr lang="en-US" sz="2400" dirty="0" smtClean="0">
                <a:latin typeface="Courier New" pitchFamily="49" charset="0"/>
                <a:cs typeface="Courier New" pitchFamily="49" charset="0"/>
              </a:rPr>
              <a:t>;</a:t>
            </a:r>
          </a:p>
          <a:p>
            <a:pPr marL="0" indent="0">
              <a:spcBef>
                <a:spcPts val="0"/>
              </a:spcBef>
              <a:buNone/>
            </a:pPr>
            <a:r>
              <a:rPr lang="en-US" sz="2400" dirty="0" smtClean="0">
                <a:latin typeface="Courier New" pitchFamily="49" charset="0"/>
                <a:cs typeface="Courier New" pitchFamily="49" charset="0"/>
              </a:rPr>
              <a:t>	private Map&lt;String, Vertex&gt; vertices;</a:t>
            </a:r>
          </a:p>
          <a:p>
            <a:pPr marL="0" indent="0">
              <a:spcBef>
                <a:spcPts val="0"/>
              </a:spcBef>
              <a:buNone/>
            </a:pPr>
            <a:endParaRPr lang="en-US" sz="2400" dirty="0">
              <a:latin typeface="Courier New" pitchFamily="49" charset="0"/>
              <a:cs typeface="Courier New" pitchFamily="49" charset="0"/>
            </a:endParaRPr>
          </a:p>
          <a:p>
            <a:pPr marL="0" indent="0">
              <a:spcBef>
                <a:spcPts val="0"/>
              </a:spcBef>
              <a:buNone/>
            </a:pPr>
            <a:r>
              <a:rPr lang="en-US" sz="2400" dirty="0" smtClean="0">
                <a:latin typeface="Courier New" pitchFamily="49" charset="0"/>
                <a:cs typeface="Courier New" pitchFamily="49" charset="0"/>
              </a:rPr>
              <a:t>	public Graph() // create empty Graph</a:t>
            </a:r>
          </a:p>
          <a:p>
            <a:pPr marL="0" indent="0">
              <a:spcBef>
                <a:spcPts val="0"/>
              </a:spcBef>
              <a:buNone/>
            </a:pPr>
            <a:endParaRPr lang="en-US" sz="2400" dirty="0">
              <a:latin typeface="Courier New" pitchFamily="49" charset="0"/>
              <a:cs typeface="Courier New" pitchFamily="49" charset="0"/>
            </a:endParaRPr>
          </a:p>
          <a:p>
            <a:pPr marL="0" indent="0">
              <a:spcBef>
                <a:spcPts val="0"/>
              </a:spcBef>
              <a:buNone/>
            </a:pPr>
            <a:r>
              <a:rPr lang="en-US" sz="2400" dirty="0" smtClean="0">
                <a:latin typeface="Courier New" pitchFamily="49" charset="0"/>
                <a:cs typeface="Courier New" pitchFamily="49" charset="0"/>
              </a:rPr>
              <a:t>	public void </a:t>
            </a:r>
            <a:r>
              <a:rPr lang="en-US" sz="2400" dirty="0" err="1" smtClean="0">
                <a:latin typeface="Courier New" pitchFamily="49" charset="0"/>
                <a:cs typeface="Courier New" pitchFamily="49" charset="0"/>
              </a:rPr>
              <a:t>addEdge</a:t>
            </a:r>
            <a:r>
              <a:rPr lang="en-US" sz="2400" dirty="0" smtClean="0">
                <a:latin typeface="Courier New" pitchFamily="49" charset="0"/>
                <a:cs typeface="Courier New" pitchFamily="49" charset="0"/>
              </a:rPr>
              <a:t>(String source, </a:t>
            </a:r>
          </a:p>
          <a:p>
            <a:pPr marL="0" indent="0">
              <a:spcBef>
                <a:spcPts val="0"/>
              </a:spcBef>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String </a:t>
            </a:r>
            <a:r>
              <a:rPr lang="en-US" sz="2400" dirty="0" err="1" smtClean="0">
                <a:latin typeface="Courier New" pitchFamily="49" charset="0"/>
                <a:cs typeface="Courier New" pitchFamily="49" charset="0"/>
              </a:rPr>
              <a:t>dest</a:t>
            </a:r>
            <a:r>
              <a:rPr lang="en-US" sz="2400" dirty="0" smtClean="0">
                <a:latin typeface="Courier New" pitchFamily="49" charset="0"/>
                <a:cs typeface="Courier New" pitchFamily="49" charset="0"/>
              </a:rPr>
              <a:t>, double cost)</a:t>
            </a:r>
          </a:p>
          <a:p>
            <a:pPr marL="0" indent="0">
              <a:spcBef>
                <a:spcPts val="0"/>
              </a:spcBef>
              <a:buNone/>
            </a:pPr>
            <a:endParaRPr lang="en-US" sz="2400" dirty="0" smtClean="0">
              <a:latin typeface="Courier New" pitchFamily="49" charset="0"/>
              <a:cs typeface="Courier New" pitchFamily="49" charset="0"/>
            </a:endParaRPr>
          </a:p>
          <a:p>
            <a:pPr marL="0" indent="0">
              <a:spcBef>
                <a:spcPts val="0"/>
              </a:spcBef>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find all paths from given vertex</a:t>
            </a:r>
            <a:endParaRPr lang="en-US" sz="2400" dirty="0">
              <a:latin typeface="Courier New" pitchFamily="49" charset="0"/>
              <a:cs typeface="Courier New" pitchFamily="49" charset="0"/>
            </a:endParaRPr>
          </a:p>
          <a:p>
            <a:pPr marL="0" indent="0">
              <a:spcBef>
                <a:spcPts val="0"/>
              </a:spcBef>
              <a:buNone/>
            </a:pPr>
            <a:r>
              <a:rPr lang="en-US" sz="2400" dirty="0" smtClean="0">
                <a:latin typeface="Courier New" pitchFamily="49" charset="0"/>
                <a:cs typeface="Courier New" pitchFamily="49" charset="0"/>
              </a:rPr>
              <a:t>	public void </a:t>
            </a:r>
            <a:r>
              <a:rPr lang="en-US" sz="2400" dirty="0" err="1" smtClean="0">
                <a:latin typeface="Courier New" pitchFamily="49" charset="0"/>
                <a:cs typeface="Courier New" pitchFamily="49" charset="0"/>
              </a:rPr>
              <a:t>findUnweightedShortestPath</a:t>
            </a:r>
            <a:endParaRPr lang="en-US" sz="2400" dirty="0" smtClean="0">
              <a:latin typeface="Courier New" pitchFamily="49" charset="0"/>
              <a:cs typeface="Courier New" pitchFamily="49" charset="0"/>
            </a:endParaRPr>
          </a:p>
          <a:p>
            <a:pPr marL="0" indent="0">
              <a:spcBef>
                <a:spcPts val="0"/>
              </a:spcBef>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(String </a:t>
            </a:r>
            <a:r>
              <a:rPr lang="en-US" sz="2400" dirty="0" err="1" smtClean="0">
                <a:latin typeface="Courier New" pitchFamily="49" charset="0"/>
                <a:cs typeface="Courier New" pitchFamily="49" charset="0"/>
              </a:rPr>
              <a:t>startName</a:t>
            </a:r>
            <a:r>
              <a:rPr lang="en-US" sz="2400" dirty="0" smtClean="0">
                <a:latin typeface="Courier New" pitchFamily="49" charset="0"/>
                <a:cs typeface="Courier New" pitchFamily="49" charset="0"/>
              </a:rPr>
              <a:t>)</a:t>
            </a:r>
          </a:p>
          <a:p>
            <a:pPr marL="0" indent="0">
              <a:spcBef>
                <a:spcPts val="0"/>
              </a:spcBef>
              <a:buNone/>
            </a:pPr>
            <a:endParaRPr lang="en-US" sz="2400" dirty="0" smtClean="0">
              <a:latin typeface="Courier New" pitchFamily="49" charset="0"/>
              <a:cs typeface="Courier New" pitchFamily="49" charset="0"/>
            </a:endParaRPr>
          </a:p>
          <a:p>
            <a:pPr marL="0" indent="0">
              <a:spcBef>
                <a:spcPts val="0"/>
              </a:spcBef>
              <a:buNone/>
            </a:pPr>
            <a:r>
              <a:rPr lang="en-US" sz="2400" dirty="0" smtClean="0">
                <a:latin typeface="Courier New" pitchFamily="49" charset="0"/>
                <a:cs typeface="Courier New" pitchFamily="49" charset="0"/>
              </a:rPr>
              <a:t>	// called after </a:t>
            </a:r>
            <a:r>
              <a:rPr lang="en-US" sz="2400" dirty="0" err="1" smtClean="0">
                <a:latin typeface="Courier New" pitchFamily="49" charset="0"/>
                <a:cs typeface="Courier New" pitchFamily="49" charset="0"/>
              </a:rPr>
              <a:t>findUnweightedShortestPath</a:t>
            </a:r>
            <a:endParaRPr lang="en-US" sz="2400" dirty="0">
              <a:latin typeface="Courier New" pitchFamily="49" charset="0"/>
              <a:cs typeface="Courier New" pitchFamily="49" charset="0"/>
            </a:endParaRPr>
          </a:p>
          <a:p>
            <a:pPr marL="0" indent="0">
              <a:spcBef>
                <a:spcPts val="0"/>
              </a:spcBef>
              <a:buNone/>
            </a:pPr>
            <a:r>
              <a:rPr lang="en-US" sz="2400" dirty="0" smtClean="0">
                <a:latin typeface="Courier New" pitchFamily="49" charset="0"/>
                <a:cs typeface="Courier New" pitchFamily="49" charset="0"/>
              </a:rPr>
              <a:t>	public void </a:t>
            </a:r>
            <a:r>
              <a:rPr lang="en-US" sz="2400" dirty="0" err="1" smtClean="0">
                <a:latin typeface="Courier New" pitchFamily="49" charset="0"/>
                <a:cs typeface="Courier New" pitchFamily="49" charset="0"/>
              </a:rPr>
              <a:t>printPath</a:t>
            </a:r>
            <a:r>
              <a:rPr lang="en-US" sz="2400" dirty="0" smtClean="0">
                <a:latin typeface="Courier New" pitchFamily="49" charset="0"/>
                <a:cs typeface="Courier New" pitchFamily="49" charset="0"/>
              </a:rPr>
              <a:t>(String </a:t>
            </a:r>
            <a:r>
              <a:rPr lang="en-US" sz="2400" dirty="0" err="1" smtClean="0">
                <a:latin typeface="Courier New" pitchFamily="49" charset="0"/>
                <a:cs typeface="Courier New" pitchFamily="49" charset="0"/>
              </a:rPr>
              <a:t>destName</a:t>
            </a:r>
            <a:r>
              <a:rPr lang="en-US" sz="2400" dirty="0" smtClean="0">
                <a:latin typeface="Courier New" pitchFamily="49" charset="0"/>
                <a:cs typeface="Courier New" pitchFamily="49" charset="0"/>
              </a:rPr>
              <a:t>)</a:t>
            </a:r>
            <a:endParaRPr lang="en-US" sz="2400" dirty="0"/>
          </a:p>
        </p:txBody>
      </p:sp>
    </p:spTree>
    <p:extLst>
      <p:ext uri="{BB962C8B-B14F-4D97-AF65-F5344CB8AC3E}">
        <p14:creationId xmlns:p14="http://schemas.microsoft.com/office/powerpoint/2010/main" val="27184030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Class</a:t>
            </a:r>
            <a:endParaRPr lang="en-US" dirty="0"/>
          </a:p>
        </p:txBody>
      </p:sp>
      <p:sp>
        <p:nvSpPr>
          <p:cNvPr id="3" name="Content Placeholder 2"/>
          <p:cNvSpPr>
            <a:spLocks noGrp="1"/>
          </p:cNvSpPr>
          <p:nvPr>
            <p:ph idx="1"/>
          </p:nvPr>
        </p:nvSpPr>
        <p:spPr/>
        <p:txBody>
          <a:bodyPr/>
          <a:lstStyle/>
          <a:p>
            <a:r>
              <a:rPr lang="en-US" dirty="0" smtClean="0"/>
              <a:t>This Graph class stores vertices</a:t>
            </a:r>
          </a:p>
          <a:p>
            <a:r>
              <a:rPr lang="en-US" dirty="0" smtClean="0"/>
              <a:t>Each vertex has an adjacency list</a:t>
            </a:r>
          </a:p>
          <a:p>
            <a:pPr lvl="1"/>
            <a:r>
              <a:rPr lang="en-US" dirty="0" smtClean="0"/>
              <a:t>what vertices does it connect to?</a:t>
            </a:r>
          </a:p>
          <a:p>
            <a:r>
              <a:rPr lang="en-US" dirty="0" smtClean="0"/>
              <a:t>shortest path method finds all paths from start vertex to every other vertex in graph</a:t>
            </a:r>
          </a:p>
          <a:p>
            <a:r>
              <a:rPr lang="en-US" dirty="0" smtClean="0"/>
              <a:t>after shortest path method called queries can be made for path length from start node to destination node</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26</a:t>
            </a:fld>
            <a:endParaRPr lang="en-US"/>
          </a:p>
        </p:txBody>
      </p:sp>
    </p:spTree>
    <p:extLst>
      <p:ext uri="{BB962C8B-B14F-4D97-AF65-F5344CB8AC3E}">
        <p14:creationId xmlns:p14="http://schemas.microsoft.com/office/powerpoint/2010/main" val="3029660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01000" cy="1143000"/>
          </a:xfrm>
        </p:spPr>
        <p:txBody>
          <a:bodyPr/>
          <a:lstStyle/>
          <a:p>
            <a:r>
              <a:rPr lang="en-US" dirty="0" smtClean="0"/>
              <a:t>Vertex Class</a:t>
            </a:r>
            <a:r>
              <a:rPr lang="en-US" dirty="0"/>
              <a:t> </a:t>
            </a:r>
            <a:r>
              <a:rPr lang="en-US" dirty="0" smtClean="0"/>
              <a:t>(nested in Graph)</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27</a:t>
            </a:fld>
            <a:endParaRPr lang="en-US"/>
          </a:p>
        </p:txBody>
      </p:sp>
      <p:sp>
        <p:nvSpPr>
          <p:cNvPr id="7" name="TextBox 6"/>
          <p:cNvSpPr txBox="1"/>
          <p:nvPr/>
        </p:nvSpPr>
        <p:spPr>
          <a:xfrm>
            <a:off x="228600" y="986135"/>
            <a:ext cx="8077200" cy="4893647"/>
          </a:xfrm>
          <a:prstGeom prst="rect">
            <a:avLst/>
          </a:prstGeom>
          <a:noFill/>
        </p:spPr>
        <p:txBody>
          <a:bodyPr wrap="square" rtlCol="0">
            <a:spAutoFit/>
          </a:bodyPr>
          <a:lstStyle/>
          <a:p>
            <a:pPr>
              <a:spcBef>
                <a:spcPts val="0"/>
              </a:spcBef>
            </a:pPr>
            <a:r>
              <a:rPr lang="en-US" sz="2400" dirty="0" smtClean="0">
                <a:latin typeface="Courier New" pitchFamily="49" charset="0"/>
                <a:cs typeface="Courier New" pitchFamily="49" charset="0"/>
              </a:rPr>
              <a:t>private static class Vertex</a:t>
            </a:r>
          </a:p>
          <a:p>
            <a:pPr>
              <a:spcBef>
                <a:spcPts val="0"/>
              </a:spcBef>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private String name;</a:t>
            </a:r>
          </a:p>
          <a:p>
            <a:pPr>
              <a:spcBef>
                <a:spcPts val="0"/>
              </a:spcBef>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private List&lt;Edge&gt; adjacent;</a:t>
            </a:r>
          </a:p>
          <a:p>
            <a:pPr>
              <a:spcBef>
                <a:spcPts val="0"/>
              </a:spcBef>
            </a:pPr>
            <a:endParaRPr lang="en-US" sz="2400" dirty="0">
              <a:latin typeface="Courier New" pitchFamily="49" charset="0"/>
              <a:cs typeface="Courier New" pitchFamily="49" charset="0"/>
            </a:endParaRPr>
          </a:p>
          <a:p>
            <a:pPr>
              <a:spcBef>
                <a:spcPts val="0"/>
              </a:spcBef>
            </a:pPr>
            <a:r>
              <a:rPr lang="en-US" sz="2400" dirty="0" smtClean="0">
                <a:latin typeface="Courier New" pitchFamily="49" charset="0"/>
                <a:cs typeface="Courier New" pitchFamily="49" charset="0"/>
              </a:rPr>
              <a:t>	public Vertex(String n)</a:t>
            </a:r>
          </a:p>
          <a:p>
            <a:pPr>
              <a:spcBef>
                <a:spcPts val="0"/>
              </a:spcBef>
            </a:pPr>
            <a:endParaRPr lang="en-US" sz="2400" dirty="0" smtClean="0">
              <a:latin typeface="Courier New" pitchFamily="49" charset="0"/>
              <a:cs typeface="Courier New" pitchFamily="49" charset="0"/>
            </a:endParaRPr>
          </a:p>
          <a:p>
            <a:pPr>
              <a:spcBef>
                <a:spcPts val="0"/>
              </a:spcBef>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for shortest path algorithms</a:t>
            </a:r>
          </a:p>
          <a:p>
            <a:pPr>
              <a:spcBef>
                <a:spcPts val="0"/>
              </a:spcBef>
            </a:pPr>
            <a:r>
              <a:rPr lang="en-US" sz="2400" dirty="0" smtClean="0">
                <a:latin typeface="Courier New" pitchFamily="49" charset="0"/>
                <a:cs typeface="Courier New" pitchFamily="49" charset="0"/>
              </a:rPr>
              <a:t>	private double distance;</a:t>
            </a:r>
          </a:p>
          <a:p>
            <a:pPr>
              <a:spcBef>
                <a:spcPts val="0"/>
              </a:spcBef>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private Vertex </a:t>
            </a:r>
            <a:r>
              <a:rPr lang="en-US" sz="2400" dirty="0" err="1" smtClean="0">
                <a:latin typeface="Courier New" pitchFamily="49" charset="0"/>
                <a:cs typeface="Courier New" pitchFamily="49" charset="0"/>
              </a:rPr>
              <a:t>prev</a:t>
            </a:r>
            <a:r>
              <a:rPr lang="en-US" sz="2400" dirty="0" smtClean="0">
                <a:latin typeface="Courier New" pitchFamily="49" charset="0"/>
                <a:cs typeface="Courier New" pitchFamily="49" charset="0"/>
              </a:rPr>
              <a:t>; </a:t>
            </a:r>
          </a:p>
          <a:p>
            <a:pPr>
              <a:spcBef>
                <a:spcPts val="0"/>
              </a:spcBef>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private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scratch;</a:t>
            </a:r>
          </a:p>
          <a:p>
            <a:pPr>
              <a:spcBef>
                <a:spcPts val="0"/>
              </a:spcBef>
            </a:pPr>
            <a:endParaRPr lang="en-US" sz="2400" dirty="0" smtClean="0">
              <a:latin typeface="Courier New" pitchFamily="49" charset="0"/>
              <a:cs typeface="Courier New" pitchFamily="49" charset="0"/>
            </a:endParaRPr>
          </a:p>
          <a:p>
            <a:pPr>
              <a:spcBef>
                <a:spcPts val="0"/>
              </a:spcBef>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call before finding new paths</a:t>
            </a:r>
            <a:endParaRPr lang="en-US" sz="2400" dirty="0">
              <a:latin typeface="Courier New" pitchFamily="49" charset="0"/>
              <a:cs typeface="Courier New" pitchFamily="49" charset="0"/>
            </a:endParaRPr>
          </a:p>
          <a:p>
            <a:pPr>
              <a:spcBef>
                <a:spcPts val="0"/>
              </a:spcBef>
            </a:pPr>
            <a:r>
              <a:rPr lang="en-US" sz="2400" dirty="0" smtClean="0">
                <a:latin typeface="Courier New" pitchFamily="49" charset="0"/>
                <a:cs typeface="Courier New" pitchFamily="49" charset="0"/>
              </a:rPr>
              <a:t>	public void reset()</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1859745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Class (nested in Graph)</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28</a:t>
            </a:fld>
            <a:endParaRPr lang="en-US"/>
          </a:p>
        </p:txBody>
      </p:sp>
      <p:sp>
        <p:nvSpPr>
          <p:cNvPr id="7" name="TextBox 6"/>
          <p:cNvSpPr txBox="1"/>
          <p:nvPr/>
        </p:nvSpPr>
        <p:spPr>
          <a:xfrm>
            <a:off x="381000" y="1350966"/>
            <a:ext cx="7981672" cy="2763834"/>
          </a:xfrm>
          <a:prstGeom prst="rect">
            <a:avLst/>
          </a:prstGeom>
          <a:noFill/>
        </p:spPr>
        <p:txBody>
          <a:bodyPr wrap="none" rtlCol="0">
            <a:spAutoFit/>
          </a:bodyPr>
          <a:lstStyle/>
          <a:p>
            <a:pPr>
              <a:spcBef>
                <a:spcPts val="0"/>
              </a:spcBef>
            </a:pPr>
            <a:r>
              <a:rPr lang="en-US" dirty="0" smtClean="0">
                <a:latin typeface="Courier New" pitchFamily="49" charset="0"/>
                <a:cs typeface="Courier New" pitchFamily="49" charset="0"/>
              </a:rPr>
              <a:t>private static class Edge</a:t>
            </a:r>
          </a:p>
          <a:p>
            <a:pPr>
              <a:spcBef>
                <a:spcPts val="0"/>
              </a:spcBef>
            </a:pPr>
            <a:r>
              <a:rPr lang="en-US" dirty="0" smtClean="0">
                <a:latin typeface="Courier New" pitchFamily="49" charset="0"/>
                <a:cs typeface="Courier New" pitchFamily="49" charset="0"/>
              </a:rPr>
              <a:t>	</a:t>
            </a:r>
            <a:r>
              <a:rPr lang="fr-FR" dirty="0" err="1" smtClean="0">
                <a:latin typeface="Courier New" pitchFamily="49" charset="0"/>
                <a:cs typeface="Courier New" pitchFamily="49" charset="0"/>
              </a:rPr>
              <a:t>private</a:t>
            </a:r>
            <a:r>
              <a:rPr lang="fr-FR" dirty="0" smtClean="0">
                <a:latin typeface="Courier New" pitchFamily="49" charset="0"/>
                <a:cs typeface="Courier New" pitchFamily="49" charset="0"/>
              </a:rPr>
              <a:t> Vertex </a:t>
            </a:r>
            <a:r>
              <a:rPr lang="fr-FR" dirty="0" err="1" smtClean="0">
                <a:latin typeface="Courier New" pitchFamily="49" charset="0"/>
                <a:cs typeface="Courier New" pitchFamily="49" charset="0"/>
              </a:rPr>
              <a:t>dest</a:t>
            </a:r>
            <a:r>
              <a:rPr lang="fr-FR" dirty="0" smtClean="0">
                <a:latin typeface="Courier New" pitchFamily="49" charset="0"/>
                <a:cs typeface="Courier New" pitchFamily="49" charset="0"/>
              </a:rPr>
              <a:t>;</a:t>
            </a:r>
          </a:p>
          <a:p>
            <a:pPr>
              <a:spcBef>
                <a:spcPts val="0"/>
              </a:spcBef>
            </a:pPr>
            <a:r>
              <a:rPr lang="fr-FR" dirty="0">
                <a:latin typeface="Courier New" pitchFamily="49" charset="0"/>
                <a:cs typeface="Courier New" pitchFamily="49" charset="0"/>
              </a:rPr>
              <a:t>	</a:t>
            </a:r>
            <a:r>
              <a:rPr lang="fr-FR" dirty="0" err="1" smtClean="0">
                <a:latin typeface="Courier New" pitchFamily="49" charset="0"/>
                <a:cs typeface="Courier New" pitchFamily="49" charset="0"/>
              </a:rPr>
              <a:t>private</a:t>
            </a:r>
            <a:r>
              <a:rPr lang="fr-FR" dirty="0" smtClean="0">
                <a:latin typeface="Courier New" pitchFamily="49" charset="0"/>
                <a:cs typeface="Courier New" pitchFamily="49" charset="0"/>
              </a:rPr>
              <a:t> double </a:t>
            </a:r>
            <a:r>
              <a:rPr lang="fr-FR" dirty="0" err="1" smtClean="0">
                <a:latin typeface="Courier New" pitchFamily="49" charset="0"/>
                <a:cs typeface="Courier New" pitchFamily="49" charset="0"/>
              </a:rPr>
              <a:t>cost</a:t>
            </a:r>
            <a:r>
              <a:rPr lang="fr-FR" dirty="0" smtClean="0">
                <a:latin typeface="Courier New" pitchFamily="49" charset="0"/>
                <a:cs typeface="Courier New" pitchFamily="49" charset="0"/>
              </a:rPr>
              <a:t>;</a:t>
            </a:r>
          </a:p>
          <a:p>
            <a:pPr>
              <a:spcBef>
                <a:spcPts val="0"/>
              </a:spcBef>
            </a:pPr>
            <a:endParaRPr lang="fr-FR" dirty="0">
              <a:latin typeface="Courier New" pitchFamily="49" charset="0"/>
              <a:cs typeface="Courier New" pitchFamily="49" charset="0"/>
            </a:endParaRPr>
          </a:p>
          <a:p>
            <a:pPr>
              <a:spcBef>
                <a:spcPts val="0"/>
              </a:spcBef>
            </a:pPr>
            <a:r>
              <a:rPr lang="fr-FR" dirty="0" smtClean="0">
                <a:latin typeface="Courier New" pitchFamily="49" charset="0"/>
                <a:cs typeface="Courier New" pitchFamily="49" charset="0"/>
              </a:rPr>
              <a:t>	</a:t>
            </a:r>
            <a:r>
              <a:rPr lang="fr-FR" dirty="0" err="1" smtClean="0">
                <a:latin typeface="Courier New" pitchFamily="49" charset="0"/>
                <a:cs typeface="Courier New" pitchFamily="49" charset="0"/>
              </a:rPr>
              <a:t>private</a:t>
            </a:r>
            <a:r>
              <a:rPr lang="fr-FR" dirty="0" smtClean="0">
                <a:latin typeface="Courier New" pitchFamily="49" charset="0"/>
                <a:cs typeface="Courier New" pitchFamily="49" charset="0"/>
              </a:rPr>
              <a:t> </a:t>
            </a:r>
            <a:r>
              <a:rPr lang="fr-FR" dirty="0" err="1" smtClean="0">
                <a:latin typeface="Courier New" pitchFamily="49" charset="0"/>
                <a:cs typeface="Courier New" pitchFamily="49" charset="0"/>
              </a:rPr>
              <a:t>Edge</a:t>
            </a:r>
            <a:r>
              <a:rPr lang="fr-FR" dirty="0" smtClean="0">
                <a:latin typeface="Courier New" pitchFamily="49" charset="0"/>
                <a:cs typeface="Courier New" pitchFamily="49" charset="0"/>
              </a:rPr>
              <a:t>(Vertex d, double c)</a:t>
            </a:r>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p>
        </p:txBody>
      </p:sp>
    </p:spTree>
    <p:extLst>
      <p:ext uri="{BB962C8B-B14F-4D97-AF65-F5344CB8AC3E}">
        <p14:creationId xmlns:p14="http://schemas.microsoft.com/office/powerpoint/2010/main" val="1056338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Unweighted</a:t>
            </a:r>
            <a:r>
              <a:rPr lang="en-US" dirty="0" smtClean="0"/>
              <a:t> Shortest Path</a:t>
            </a:r>
            <a:endParaRPr lang="en-US" dirty="0"/>
          </a:p>
        </p:txBody>
      </p:sp>
      <p:sp>
        <p:nvSpPr>
          <p:cNvPr id="3" name="Content Placeholder 2"/>
          <p:cNvSpPr>
            <a:spLocks noGrp="1"/>
          </p:cNvSpPr>
          <p:nvPr>
            <p:ph idx="1"/>
          </p:nvPr>
        </p:nvSpPr>
        <p:spPr>
          <a:xfrm>
            <a:off x="228600" y="838200"/>
            <a:ext cx="8686800" cy="2057400"/>
          </a:xfrm>
        </p:spPr>
        <p:txBody>
          <a:bodyPr/>
          <a:lstStyle/>
          <a:p>
            <a:r>
              <a:rPr lang="en-US" dirty="0" smtClean="0"/>
              <a:t>Given a vertex, S (for start) find the shortest path from S to all other vertices in the graph</a:t>
            </a:r>
          </a:p>
          <a:p>
            <a:r>
              <a:rPr lang="en-US" dirty="0" smtClean="0"/>
              <a:t>Graph is </a:t>
            </a:r>
            <a:r>
              <a:rPr lang="en-US" dirty="0" err="1" smtClean="0"/>
              <a:t>unweighted</a:t>
            </a:r>
            <a:r>
              <a:rPr lang="en-US" dirty="0" smtClean="0"/>
              <a:t> (set all edge costs to 1)</a:t>
            </a:r>
          </a:p>
          <a:p>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29</a:t>
            </a:fld>
            <a:endParaRPr lang="en-US"/>
          </a:p>
        </p:txBody>
      </p:sp>
      <p:grpSp>
        <p:nvGrpSpPr>
          <p:cNvPr id="9" name="Group 8"/>
          <p:cNvGrpSpPr/>
          <p:nvPr/>
        </p:nvGrpSpPr>
        <p:grpSpPr>
          <a:xfrm>
            <a:off x="3733800" y="3084474"/>
            <a:ext cx="990600" cy="838200"/>
            <a:chOff x="3733800" y="3276600"/>
            <a:chExt cx="990600" cy="838200"/>
          </a:xfrm>
        </p:grpSpPr>
        <p:sp>
          <p:nvSpPr>
            <p:cNvPr id="7" name="Oval 6"/>
            <p:cNvSpPr/>
            <p:nvPr/>
          </p:nvSpPr>
          <p:spPr bwMode="auto">
            <a:xfrm>
              <a:off x="3733800" y="3276600"/>
              <a:ext cx="9906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4038600" y="3434090"/>
              <a:ext cx="423514" cy="523220"/>
            </a:xfrm>
            <a:prstGeom prst="rect">
              <a:avLst/>
            </a:prstGeom>
            <a:noFill/>
          </p:spPr>
          <p:txBody>
            <a:bodyPr wrap="none" rtlCol="0">
              <a:spAutoFit/>
            </a:bodyPr>
            <a:lstStyle/>
            <a:p>
              <a:r>
                <a:rPr lang="en-US" dirty="0" smtClean="0"/>
                <a:t>S</a:t>
              </a:r>
              <a:endParaRPr lang="en-US" dirty="0"/>
            </a:p>
          </p:txBody>
        </p:sp>
      </p:grpSp>
      <p:grpSp>
        <p:nvGrpSpPr>
          <p:cNvPr id="10" name="Group 9"/>
          <p:cNvGrpSpPr/>
          <p:nvPr/>
        </p:nvGrpSpPr>
        <p:grpSpPr>
          <a:xfrm>
            <a:off x="5410200" y="5697052"/>
            <a:ext cx="990600" cy="838200"/>
            <a:chOff x="3733800" y="3276600"/>
            <a:chExt cx="990600" cy="838200"/>
          </a:xfrm>
        </p:grpSpPr>
        <p:sp>
          <p:nvSpPr>
            <p:cNvPr id="11" name="Oval 10"/>
            <p:cNvSpPr/>
            <p:nvPr/>
          </p:nvSpPr>
          <p:spPr bwMode="auto">
            <a:xfrm>
              <a:off x="3733800" y="3276600"/>
              <a:ext cx="9906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4038600" y="3434090"/>
              <a:ext cx="556563" cy="523220"/>
            </a:xfrm>
            <a:prstGeom prst="rect">
              <a:avLst/>
            </a:prstGeom>
            <a:noFill/>
          </p:spPr>
          <p:txBody>
            <a:bodyPr wrap="none" rtlCol="0">
              <a:spAutoFit/>
            </a:bodyPr>
            <a:lstStyle/>
            <a:p>
              <a:r>
                <a:rPr lang="en-US" dirty="0" smtClean="0"/>
                <a:t>V</a:t>
              </a:r>
              <a:r>
                <a:rPr lang="en-US" baseline="-25000" dirty="0"/>
                <a:t>5</a:t>
              </a:r>
            </a:p>
          </p:txBody>
        </p:sp>
      </p:grpSp>
      <p:grpSp>
        <p:nvGrpSpPr>
          <p:cNvPr id="13" name="Group 12"/>
          <p:cNvGrpSpPr/>
          <p:nvPr/>
        </p:nvGrpSpPr>
        <p:grpSpPr>
          <a:xfrm>
            <a:off x="1600200" y="5486400"/>
            <a:ext cx="990600" cy="838200"/>
            <a:chOff x="3733800" y="3276600"/>
            <a:chExt cx="990600" cy="838200"/>
          </a:xfrm>
        </p:grpSpPr>
        <p:sp>
          <p:nvSpPr>
            <p:cNvPr id="14" name="Oval 13"/>
            <p:cNvSpPr/>
            <p:nvPr/>
          </p:nvSpPr>
          <p:spPr bwMode="auto">
            <a:xfrm>
              <a:off x="3733800" y="3276600"/>
              <a:ext cx="9906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4038600" y="3434090"/>
              <a:ext cx="556563" cy="523220"/>
            </a:xfrm>
            <a:prstGeom prst="rect">
              <a:avLst/>
            </a:prstGeom>
            <a:noFill/>
          </p:spPr>
          <p:txBody>
            <a:bodyPr wrap="none" rtlCol="0">
              <a:spAutoFit/>
            </a:bodyPr>
            <a:lstStyle/>
            <a:p>
              <a:r>
                <a:rPr lang="en-US" dirty="0" smtClean="0"/>
                <a:t>V</a:t>
              </a:r>
              <a:r>
                <a:rPr lang="en-US" baseline="-25000" dirty="0"/>
                <a:t>3</a:t>
              </a:r>
            </a:p>
          </p:txBody>
        </p:sp>
      </p:grpSp>
      <p:grpSp>
        <p:nvGrpSpPr>
          <p:cNvPr id="16" name="Group 15"/>
          <p:cNvGrpSpPr/>
          <p:nvPr/>
        </p:nvGrpSpPr>
        <p:grpSpPr>
          <a:xfrm>
            <a:off x="2445730" y="3048000"/>
            <a:ext cx="990600" cy="838200"/>
            <a:chOff x="3733800" y="3276600"/>
            <a:chExt cx="990600" cy="838200"/>
          </a:xfrm>
        </p:grpSpPr>
        <p:sp>
          <p:nvSpPr>
            <p:cNvPr id="17" name="Oval 16"/>
            <p:cNvSpPr/>
            <p:nvPr/>
          </p:nvSpPr>
          <p:spPr bwMode="auto">
            <a:xfrm>
              <a:off x="3733800" y="3276600"/>
              <a:ext cx="9906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4038600" y="3434090"/>
              <a:ext cx="556563" cy="523220"/>
            </a:xfrm>
            <a:prstGeom prst="rect">
              <a:avLst/>
            </a:prstGeom>
            <a:noFill/>
          </p:spPr>
          <p:txBody>
            <a:bodyPr wrap="none" rtlCol="0">
              <a:spAutoFit/>
            </a:bodyPr>
            <a:lstStyle/>
            <a:p>
              <a:r>
                <a:rPr lang="en-US" dirty="0" smtClean="0"/>
                <a:t>V</a:t>
              </a:r>
              <a:r>
                <a:rPr lang="en-US" baseline="-25000" dirty="0" smtClean="0"/>
                <a:t>1</a:t>
              </a:r>
              <a:endParaRPr lang="en-US" baseline="-25000" dirty="0"/>
            </a:p>
          </p:txBody>
        </p:sp>
      </p:grpSp>
      <p:grpSp>
        <p:nvGrpSpPr>
          <p:cNvPr id="19" name="Group 18"/>
          <p:cNvGrpSpPr/>
          <p:nvPr/>
        </p:nvGrpSpPr>
        <p:grpSpPr>
          <a:xfrm>
            <a:off x="5181600" y="3162090"/>
            <a:ext cx="990600" cy="838200"/>
            <a:chOff x="3733800" y="3276600"/>
            <a:chExt cx="990600" cy="838200"/>
          </a:xfrm>
        </p:grpSpPr>
        <p:sp>
          <p:nvSpPr>
            <p:cNvPr id="20" name="Oval 19"/>
            <p:cNvSpPr/>
            <p:nvPr/>
          </p:nvSpPr>
          <p:spPr bwMode="auto">
            <a:xfrm>
              <a:off x="3733800" y="3276600"/>
              <a:ext cx="9906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4038600" y="3434090"/>
              <a:ext cx="556563" cy="523220"/>
            </a:xfrm>
            <a:prstGeom prst="rect">
              <a:avLst/>
            </a:prstGeom>
            <a:noFill/>
          </p:spPr>
          <p:txBody>
            <a:bodyPr wrap="none" rtlCol="0">
              <a:spAutoFit/>
            </a:bodyPr>
            <a:lstStyle/>
            <a:p>
              <a:r>
                <a:rPr lang="en-US" dirty="0" smtClean="0"/>
                <a:t>V</a:t>
              </a:r>
              <a:r>
                <a:rPr lang="en-US" baseline="-25000" dirty="0"/>
                <a:t>6</a:t>
              </a:r>
            </a:p>
          </p:txBody>
        </p:sp>
      </p:grpSp>
      <p:grpSp>
        <p:nvGrpSpPr>
          <p:cNvPr id="22" name="Group 21"/>
          <p:cNvGrpSpPr/>
          <p:nvPr/>
        </p:nvGrpSpPr>
        <p:grpSpPr>
          <a:xfrm>
            <a:off x="3755057" y="4220337"/>
            <a:ext cx="990600" cy="838200"/>
            <a:chOff x="3733800" y="3276600"/>
            <a:chExt cx="990600" cy="838200"/>
          </a:xfrm>
        </p:grpSpPr>
        <p:sp>
          <p:nvSpPr>
            <p:cNvPr id="23" name="Oval 22"/>
            <p:cNvSpPr/>
            <p:nvPr/>
          </p:nvSpPr>
          <p:spPr bwMode="auto">
            <a:xfrm>
              <a:off x="3733800" y="3276600"/>
              <a:ext cx="9906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4038600" y="3434090"/>
              <a:ext cx="556563" cy="523220"/>
            </a:xfrm>
            <a:prstGeom prst="rect">
              <a:avLst/>
            </a:prstGeom>
            <a:noFill/>
          </p:spPr>
          <p:txBody>
            <a:bodyPr wrap="none" rtlCol="0">
              <a:spAutoFit/>
            </a:bodyPr>
            <a:lstStyle/>
            <a:p>
              <a:r>
                <a:rPr lang="en-US" dirty="0" smtClean="0"/>
                <a:t>V</a:t>
              </a:r>
              <a:r>
                <a:rPr lang="en-US" baseline="-25000" dirty="0"/>
                <a:t>4</a:t>
              </a:r>
            </a:p>
          </p:txBody>
        </p:sp>
      </p:grpSp>
      <p:grpSp>
        <p:nvGrpSpPr>
          <p:cNvPr id="25" name="Group 24"/>
          <p:cNvGrpSpPr/>
          <p:nvPr/>
        </p:nvGrpSpPr>
        <p:grpSpPr>
          <a:xfrm>
            <a:off x="-5737" y="3640914"/>
            <a:ext cx="990600" cy="838200"/>
            <a:chOff x="3733800" y="3276600"/>
            <a:chExt cx="990600" cy="838200"/>
          </a:xfrm>
        </p:grpSpPr>
        <p:sp>
          <p:nvSpPr>
            <p:cNvPr id="26" name="Oval 25"/>
            <p:cNvSpPr/>
            <p:nvPr/>
          </p:nvSpPr>
          <p:spPr bwMode="auto">
            <a:xfrm>
              <a:off x="3733800" y="3276600"/>
              <a:ext cx="9906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4038600" y="3434090"/>
              <a:ext cx="556563" cy="523220"/>
            </a:xfrm>
            <a:prstGeom prst="rect">
              <a:avLst/>
            </a:prstGeom>
            <a:noFill/>
          </p:spPr>
          <p:txBody>
            <a:bodyPr wrap="none" rtlCol="0">
              <a:spAutoFit/>
            </a:bodyPr>
            <a:lstStyle/>
            <a:p>
              <a:r>
                <a:rPr lang="en-US" dirty="0" smtClean="0"/>
                <a:t>V</a:t>
              </a:r>
              <a:r>
                <a:rPr lang="en-US" baseline="-25000" dirty="0"/>
                <a:t>2</a:t>
              </a:r>
            </a:p>
          </p:txBody>
        </p:sp>
      </p:grpSp>
      <p:grpSp>
        <p:nvGrpSpPr>
          <p:cNvPr id="28" name="Group 27"/>
          <p:cNvGrpSpPr/>
          <p:nvPr/>
        </p:nvGrpSpPr>
        <p:grpSpPr>
          <a:xfrm>
            <a:off x="7848600" y="2895600"/>
            <a:ext cx="990600" cy="838200"/>
            <a:chOff x="3733800" y="3276600"/>
            <a:chExt cx="990600" cy="838200"/>
          </a:xfrm>
        </p:grpSpPr>
        <p:sp>
          <p:nvSpPr>
            <p:cNvPr id="29" name="Oval 28"/>
            <p:cNvSpPr/>
            <p:nvPr/>
          </p:nvSpPr>
          <p:spPr bwMode="auto">
            <a:xfrm>
              <a:off x="3733800" y="3276600"/>
              <a:ext cx="9906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4038600" y="3434090"/>
              <a:ext cx="556563" cy="523220"/>
            </a:xfrm>
            <a:prstGeom prst="rect">
              <a:avLst/>
            </a:prstGeom>
            <a:noFill/>
          </p:spPr>
          <p:txBody>
            <a:bodyPr wrap="none" rtlCol="0">
              <a:spAutoFit/>
            </a:bodyPr>
            <a:lstStyle/>
            <a:p>
              <a:r>
                <a:rPr lang="en-US" dirty="0" smtClean="0"/>
                <a:t>V</a:t>
              </a:r>
              <a:r>
                <a:rPr lang="en-US" baseline="-25000" dirty="0"/>
                <a:t>7</a:t>
              </a:r>
            </a:p>
          </p:txBody>
        </p:sp>
      </p:grpSp>
      <p:grpSp>
        <p:nvGrpSpPr>
          <p:cNvPr id="31" name="Group 30"/>
          <p:cNvGrpSpPr/>
          <p:nvPr/>
        </p:nvGrpSpPr>
        <p:grpSpPr>
          <a:xfrm>
            <a:off x="7315200" y="4648200"/>
            <a:ext cx="990600" cy="838200"/>
            <a:chOff x="3733800" y="3276600"/>
            <a:chExt cx="990600" cy="838200"/>
          </a:xfrm>
        </p:grpSpPr>
        <p:sp>
          <p:nvSpPr>
            <p:cNvPr id="32" name="Oval 31"/>
            <p:cNvSpPr/>
            <p:nvPr/>
          </p:nvSpPr>
          <p:spPr bwMode="auto">
            <a:xfrm>
              <a:off x="3733800" y="3276600"/>
              <a:ext cx="9906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4038600" y="3434090"/>
              <a:ext cx="556563" cy="523220"/>
            </a:xfrm>
            <a:prstGeom prst="rect">
              <a:avLst/>
            </a:prstGeom>
            <a:noFill/>
          </p:spPr>
          <p:txBody>
            <a:bodyPr wrap="none" rtlCol="0">
              <a:spAutoFit/>
            </a:bodyPr>
            <a:lstStyle/>
            <a:p>
              <a:r>
                <a:rPr lang="en-US" dirty="0" smtClean="0"/>
                <a:t>V</a:t>
              </a:r>
              <a:r>
                <a:rPr lang="en-US" baseline="-25000" dirty="0"/>
                <a:t>8</a:t>
              </a:r>
            </a:p>
          </p:txBody>
        </p:sp>
      </p:grpSp>
      <p:cxnSp>
        <p:nvCxnSpPr>
          <p:cNvPr id="37" name="Straight Connector 36"/>
          <p:cNvCxnSpPr>
            <a:stCxn id="17" idx="6"/>
            <a:endCxn id="7" idx="2"/>
          </p:cNvCxnSpPr>
          <p:nvPr/>
        </p:nvCxnSpPr>
        <p:spPr bwMode="auto">
          <a:xfrm>
            <a:off x="3436330" y="3467100"/>
            <a:ext cx="297470" cy="364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p:cNvCxnSpPr>
            <a:endCxn id="20" idx="2"/>
          </p:cNvCxnSpPr>
          <p:nvPr/>
        </p:nvCxnSpPr>
        <p:spPr bwMode="auto">
          <a:xfrm>
            <a:off x="4724400" y="3490323"/>
            <a:ext cx="457200" cy="9086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a:stCxn id="23" idx="0"/>
          </p:cNvCxnSpPr>
          <p:nvPr/>
        </p:nvCxnSpPr>
        <p:spPr bwMode="auto">
          <a:xfrm flipV="1">
            <a:off x="4250357" y="3936741"/>
            <a:ext cx="0" cy="2835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flipV="1">
            <a:off x="998718" y="4000290"/>
            <a:ext cx="601482" cy="615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a:endCxn id="14" idx="1"/>
          </p:cNvCxnSpPr>
          <p:nvPr/>
        </p:nvCxnSpPr>
        <p:spPr bwMode="auto">
          <a:xfrm>
            <a:off x="577344" y="4479114"/>
            <a:ext cx="1167926" cy="113003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p:cNvCxnSpPr/>
          <p:nvPr/>
        </p:nvCxnSpPr>
        <p:spPr bwMode="auto">
          <a:xfrm flipV="1">
            <a:off x="2461563" y="5449535"/>
            <a:ext cx="304800" cy="1825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5993281" y="5257800"/>
            <a:ext cx="168529" cy="5205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a:off x="6705600" y="4479114"/>
            <a:ext cx="609600" cy="44626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p:cNvCxnSpPr/>
          <p:nvPr/>
        </p:nvCxnSpPr>
        <p:spPr bwMode="auto">
          <a:xfrm flipV="1">
            <a:off x="7315200" y="3589561"/>
            <a:ext cx="609600" cy="13324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flipV="1">
            <a:off x="6111586" y="3372457"/>
            <a:ext cx="578427" cy="5216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endCxn id="20" idx="3"/>
          </p:cNvCxnSpPr>
          <p:nvPr/>
        </p:nvCxnSpPr>
        <p:spPr bwMode="auto">
          <a:xfrm flipV="1">
            <a:off x="4724400" y="3877538"/>
            <a:ext cx="602270" cy="56691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V="1">
            <a:off x="2941030" y="4437524"/>
            <a:ext cx="945170" cy="415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V="1">
            <a:off x="2183281" y="3602602"/>
            <a:ext cx="395598" cy="9790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p:nvPr/>
        </p:nvCxnSpPr>
        <p:spPr bwMode="auto">
          <a:xfrm flipV="1">
            <a:off x="6430241" y="5958661"/>
            <a:ext cx="2180359" cy="13324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endCxn id="29" idx="4"/>
          </p:cNvCxnSpPr>
          <p:nvPr/>
        </p:nvCxnSpPr>
        <p:spPr bwMode="auto">
          <a:xfrm flipH="1" flipV="1">
            <a:off x="8343900" y="3733800"/>
            <a:ext cx="263236" cy="221793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Cloud Callout 73"/>
          <p:cNvSpPr/>
          <p:nvPr/>
        </p:nvSpPr>
        <p:spPr bwMode="auto">
          <a:xfrm>
            <a:off x="1905000" y="2667000"/>
            <a:ext cx="887881" cy="3124200"/>
          </a:xfrm>
          <a:prstGeom prst="cloudCallout">
            <a:avLst/>
          </a:prstGeom>
          <a:noFill/>
          <a:ln w="9525" cap="flat" cmpd="sng" algn="ctr">
            <a:solidFill>
              <a:schemeClr val="tx1"/>
            </a:solidFill>
            <a:prstDash val="solid"/>
            <a:round/>
            <a:headEnd type="none" w="med" len="med"/>
            <a:tailEnd type="triangle" w="med" len="med"/>
          </a:ln>
          <a:effectLst/>
          <a:scene3d>
            <a:camera prst="orthographicFront">
              <a:rot lat="0" lon="0" rev="2400000"/>
            </a:camera>
            <a:lightRig rig="threePt" dir="t"/>
          </a:scene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78" name="Cloud Callout 77"/>
          <p:cNvSpPr/>
          <p:nvPr/>
        </p:nvSpPr>
        <p:spPr bwMode="auto">
          <a:xfrm>
            <a:off x="5638800" y="2590800"/>
            <a:ext cx="887881" cy="3519055"/>
          </a:xfrm>
          <a:prstGeom prst="cloudCallout">
            <a:avLst/>
          </a:prstGeom>
          <a:noFill/>
          <a:ln w="9525" cap="flat" cmpd="sng" algn="ctr">
            <a:solidFill>
              <a:schemeClr val="tx1"/>
            </a:solidFill>
            <a:prstDash val="solid"/>
            <a:round/>
            <a:headEnd type="none" w="med" len="med"/>
            <a:tailEnd type="triangle" w="med" len="med"/>
          </a:ln>
          <a:effectLst/>
          <a:scene3d>
            <a:camera prst="orthographicFront">
              <a:rot lat="0" lon="0" rev="19199999"/>
            </a:camera>
            <a:lightRig rig="threePt" dir="t"/>
          </a:scene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05551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2"/>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4099" name="Slide Number Placeholder 4"/>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89C4E5AE-06C0-44AC-8867-08D3B1386CA3}" type="slidenum">
              <a:rPr lang="en-US" sz="1800"/>
              <a:pPr eaLnBrk="1" hangingPunct="1"/>
              <a:t>3</a:t>
            </a:fld>
            <a:endParaRPr lang="en-US" sz="1800"/>
          </a:p>
        </p:txBody>
      </p:sp>
      <p:sp>
        <p:nvSpPr>
          <p:cNvPr id="4100" name="Rectangle 2"/>
          <p:cNvSpPr>
            <a:spLocks noGrp="1" noChangeArrowheads="1"/>
          </p:cNvSpPr>
          <p:nvPr>
            <p:ph type="title"/>
          </p:nvPr>
        </p:nvSpPr>
        <p:spPr>
          <a:xfrm>
            <a:off x="304800" y="0"/>
            <a:ext cx="8458200" cy="1143000"/>
          </a:xfrm>
        </p:spPr>
        <p:txBody>
          <a:bodyPr/>
          <a:lstStyle/>
          <a:p>
            <a:pPr eaLnBrk="1" hangingPunct="1"/>
            <a:r>
              <a:rPr lang="en-US" smtClean="0"/>
              <a:t>Konigsberg and the River Pregel</a:t>
            </a:r>
          </a:p>
        </p:txBody>
      </p:sp>
      <p:pic>
        <p:nvPicPr>
          <p:cNvPr id="4101" name="Picture 4" descr="http://www-groups.dcs.st-and.ac.uk/~history/Diagrams/Konigsberg_colour.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438900"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Ladders</a:t>
            </a:r>
            <a:endParaRPr lang="en-US" dirty="0"/>
          </a:p>
        </p:txBody>
      </p:sp>
      <p:sp>
        <p:nvSpPr>
          <p:cNvPr id="3" name="Content Placeholder 2"/>
          <p:cNvSpPr>
            <a:spLocks noGrp="1"/>
          </p:cNvSpPr>
          <p:nvPr>
            <p:ph idx="1"/>
          </p:nvPr>
        </p:nvSpPr>
        <p:spPr>
          <a:xfrm>
            <a:off x="228600" y="838200"/>
            <a:ext cx="6477000" cy="5029200"/>
          </a:xfrm>
        </p:spPr>
        <p:txBody>
          <a:bodyPr/>
          <a:lstStyle/>
          <a:p>
            <a:r>
              <a:rPr lang="en-US" dirty="0" smtClean="0"/>
              <a:t>Agree upon dictionary</a:t>
            </a:r>
          </a:p>
          <a:p>
            <a:r>
              <a:rPr lang="en-US" dirty="0" smtClean="0"/>
              <a:t>Start word and end word of same length</a:t>
            </a:r>
          </a:p>
          <a:p>
            <a:r>
              <a:rPr lang="en-US" dirty="0" smtClean="0"/>
              <a:t>Change one letter at a time to form step</a:t>
            </a:r>
          </a:p>
          <a:p>
            <a:r>
              <a:rPr lang="en-US" dirty="0" smtClean="0"/>
              <a:t>Step must also be a word</a:t>
            </a:r>
          </a:p>
          <a:p>
            <a:r>
              <a:rPr lang="en-US" dirty="0" smtClean="0"/>
              <a:t>Example: Start = silly, end = funny</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30</a:t>
            </a:fld>
            <a:endParaRPr lang="en-US"/>
          </a:p>
        </p:txBody>
      </p:sp>
      <p:sp>
        <p:nvSpPr>
          <p:cNvPr id="7" name="TextBox 6"/>
          <p:cNvSpPr txBox="1"/>
          <p:nvPr/>
        </p:nvSpPr>
        <p:spPr>
          <a:xfrm>
            <a:off x="6781800" y="1371600"/>
            <a:ext cx="1887682" cy="3970318"/>
          </a:xfrm>
          <a:prstGeom prst="rect">
            <a:avLst/>
          </a:prstGeom>
          <a:noFill/>
          <a:ln>
            <a:solidFill>
              <a:schemeClr val="tx1"/>
            </a:solidFill>
          </a:ln>
        </p:spPr>
        <p:txBody>
          <a:bodyPr wrap="square" rtlCol="0">
            <a:spAutoFit/>
          </a:bodyPr>
          <a:lstStyle/>
          <a:p>
            <a:pPr>
              <a:spcBef>
                <a:spcPts val="0"/>
              </a:spcBef>
            </a:pPr>
            <a:r>
              <a:rPr lang="en-US" sz="3600" b="1" dirty="0">
                <a:latin typeface="Courier New" pitchFamily="49" charset="0"/>
                <a:cs typeface="Courier New" pitchFamily="49" charset="0"/>
              </a:rPr>
              <a:t>silly</a:t>
            </a:r>
          </a:p>
          <a:p>
            <a:pPr>
              <a:spcBef>
                <a:spcPts val="0"/>
              </a:spcBef>
            </a:pPr>
            <a:r>
              <a:rPr lang="en-US" sz="3600" b="1" dirty="0">
                <a:latin typeface="Courier New" pitchFamily="49" charset="0"/>
                <a:cs typeface="Courier New" pitchFamily="49" charset="0"/>
              </a:rPr>
              <a:t>sully</a:t>
            </a:r>
          </a:p>
          <a:p>
            <a:pPr>
              <a:spcBef>
                <a:spcPts val="0"/>
              </a:spcBef>
            </a:pPr>
            <a:r>
              <a:rPr lang="en-US" sz="3600" b="1" dirty="0">
                <a:latin typeface="Courier New" pitchFamily="49" charset="0"/>
                <a:cs typeface="Courier New" pitchFamily="49" charset="0"/>
              </a:rPr>
              <a:t>sulky</a:t>
            </a:r>
          </a:p>
          <a:p>
            <a:pPr>
              <a:spcBef>
                <a:spcPts val="0"/>
              </a:spcBef>
            </a:pPr>
            <a:r>
              <a:rPr lang="en-US" sz="3600" b="1" dirty="0">
                <a:latin typeface="Courier New" pitchFamily="49" charset="0"/>
                <a:cs typeface="Courier New" pitchFamily="49" charset="0"/>
              </a:rPr>
              <a:t>hulky</a:t>
            </a:r>
          </a:p>
          <a:p>
            <a:pPr>
              <a:spcBef>
                <a:spcPts val="0"/>
              </a:spcBef>
            </a:pPr>
            <a:r>
              <a:rPr lang="en-US" sz="3600" b="1" dirty="0">
                <a:latin typeface="Courier New" pitchFamily="49" charset="0"/>
                <a:cs typeface="Courier New" pitchFamily="49" charset="0"/>
              </a:rPr>
              <a:t>hunky</a:t>
            </a:r>
          </a:p>
          <a:p>
            <a:pPr>
              <a:spcBef>
                <a:spcPts val="0"/>
              </a:spcBef>
            </a:pPr>
            <a:r>
              <a:rPr lang="en-US" sz="3600" b="1" dirty="0">
                <a:latin typeface="Courier New" pitchFamily="49" charset="0"/>
                <a:cs typeface="Courier New" pitchFamily="49" charset="0"/>
              </a:rPr>
              <a:t>funky</a:t>
            </a:r>
          </a:p>
          <a:p>
            <a:pPr>
              <a:spcBef>
                <a:spcPts val="0"/>
              </a:spcBef>
            </a:pPr>
            <a:r>
              <a:rPr lang="en-US" sz="3600" b="1" dirty="0">
                <a:latin typeface="Courier New" pitchFamily="49" charset="0"/>
                <a:cs typeface="Courier New" pitchFamily="49" charset="0"/>
              </a:rPr>
              <a:t>funny</a:t>
            </a:r>
          </a:p>
        </p:txBody>
      </p:sp>
    </p:spTree>
    <p:extLst>
      <p:ext uri="{BB962C8B-B14F-4D97-AF65-F5344CB8AC3E}">
        <p14:creationId xmlns:p14="http://schemas.microsoft.com/office/powerpoint/2010/main" val="525117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Representation</a:t>
            </a:r>
            <a:endParaRPr lang="en-US" dirty="0"/>
          </a:p>
        </p:txBody>
      </p:sp>
      <p:sp>
        <p:nvSpPr>
          <p:cNvPr id="3" name="Content Placeholder 2"/>
          <p:cNvSpPr>
            <a:spLocks noGrp="1"/>
          </p:cNvSpPr>
          <p:nvPr>
            <p:ph idx="1"/>
          </p:nvPr>
        </p:nvSpPr>
        <p:spPr>
          <a:xfrm>
            <a:off x="228600" y="838200"/>
            <a:ext cx="8915400" cy="5486400"/>
          </a:xfrm>
        </p:spPr>
        <p:txBody>
          <a:bodyPr/>
          <a:lstStyle/>
          <a:p>
            <a:r>
              <a:rPr lang="en-US" dirty="0" smtClean="0"/>
              <a:t>What are the vertices and when does </a:t>
            </a:r>
            <a:br>
              <a:rPr lang="en-US" dirty="0" smtClean="0"/>
            </a:br>
            <a:r>
              <a:rPr lang="en-US" dirty="0" smtClean="0"/>
              <a:t>an edge exist between </a:t>
            </a:r>
            <a:r>
              <a:rPr lang="en-US" smtClean="0"/>
              <a:t>two vertices?</a:t>
            </a:r>
            <a:endParaRPr lang="en-US" dirty="0" smtClean="0"/>
          </a:p>
          <a:p>
            <a:pPr marL="0" indent="0">
              <a:buNone/>
            </a:pPr>
            <a:r>
              <a:rPr lang="en-US" dirty="0" smtClean="0"/>
              <a:t/>
            </a:r>
            <a:br>
              <a:rPr lang="en-US" dirty="0" smtClean="0"/>
            </a:br>
            <a:r>
              <a:rPr lang="en-US" dirty="0" smtClean="0"/>
              <a:t>    Vertices 	Edges</a:t>
            </a:r>
          </a:p>
          <a:p>
            <a:pPr marL="514350" indent="-514350">
              <a:buFont typeface="+mj-lt"/>
              <a:buAutoNum type="alphaUcPeriod"/>
            </a:pPr>
            <a:r>
              <a:rPr lang="en-US" sz="2800" dirty="0" smtClean="0"/>
              <a:t>Letters		Words</a:t>
            </a:r>
          </a:p>
          <a:p>
            <a:pPr marL="514350" indent="-514350">
              <a:buFont typeface="+mj-lt"/>
              <a:buAutoNum type="alphaUcPeriod"/>
            </a:pPr>
            <a:r>
              <a:rPr lang="en-US" sz="2800" dirty="0" smtClean="0"/>
              <a:t>Words		Words that share one</a:t>
            </a:r>
            <a:r>
              <a:rPr lang="en-US" sz="2800" dirty="0"/>
              <a:t> </a:t>
            </a:r>
            <a:r>
              <a:rPr lang="en-US" sz="2800" dirty="0" smtClean="0"/>
              <a:t>or more letters</a:t>
            </a:r>
          </a:p>
          <a:p>
            <a:pPr marL="514350" indent="-514350">
              <a:buFont typeface="+mj-lt"/>
              <a:buAutoNum type="alphaUcPeriod"/>
            </a:pPr>
            <a:r>
              <a:rPr lang="en-US" sz="2800" dirty="0" smtClean="0"/>
              <a:t>Letters	</a:t>
            </a:r>
            <a:r>
              <a:rPr lang="en-US" sz="2800" dirty="0"/>
              <a:t>	</a:t>
            </a:r>
            <a:r>
              <a:rPr lang="en-US" sz="2800" dirty="0" smtClean="0"/>
              <a:t>Words </a:t>
            </a:r>
            <a:r>
              <a:rPr lang="en-US" sz="2800" dirty="0"/>
              <a:t>that </a:t>
            </a:r>
            <a:r>
              <a:rPr lang="en-US" sz="2800" dirty="0" smtClean="0"/>
              <a:t>share one</a:t>
            </a:r>
            <a:r>
              <a:rPr lang="en-US" sz="2800" dirty="0"/>
              <a:t> </a:t>
            </a:r>
            <a:r>
              <a:rPr lang="en-US" sz="2800" dirty="0" smtClean="0"/>
              <a:t>or </a:t>
            </a:r>
            <a:r>
              <a:rPr lang="en-US" sz="2800" dirty="0"/>
              <a:t>more </a:t>
            </a:r>
            <a:r>
              <a:rPr lang="en-US" sz="2800" dirty="0" smtClean="0"/>
              <a:t>letters</a:t>
            </a:r>
          </a:p>
          <a:p>
            <a:pPr marL="514350" indent="-514350">
              <a:buFont typeface="+mj-lt"/>
              <a:buAutoNum type="alphaUcPeriod"/>
            </a:pPr>
            <a:r>
              <a:rPr lang="en-US" sz="2800" dirty="0" smtClean="0"/>
              <a:t>Words		Words that differ by one letter</a:t>
            </a:r>
          </a:p>
          <a:p>
            <a:pPr marL="514350" indent="-514350">
              <a:buFont typeface="+mj-lt"/>
              <a:buAutoNum type="alphaUcPeriod"/>
            </a:pPr>
            <a:r>
              <a:rPr lang="en-US" sz="2800" dirty="0" smtClean="0"/>
              <a:t>Words		Letters</a:t>
            </a:r>
            <a:endParaRPr lang="en-US" sz="2800"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31</a:t>
            </a:fld>
            <a:endParaRPr lang="en-US"/>
          </a:p>
        </p:txBody>
      </p:sp>
    </p:spTree>
    <p:extLst>
      <p:ext uri="{BB962C8B-B14F-4D97-AF65-F5344CB8AC3E}">
        <p14:creationId xmlns:p14="http://schemas.microsoft.com/office/powerpoint/2010/main" val="1470859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32</a:t>
            </a:fld>
            <a:endParaRPr lang="en-US"/>
          </a:p>
        </p:txBody>
      </p:sp>
      <p:grpSp>
        <p:nvGrpSpPr>
          <p:cNvPr id="9" name="Group 8"/>
          <p:cNvGrpSpPr/>
          <p:nvPr/>
        </p:nvGrpSpPr>
        <p:grpSpPr>
          <a:xfrm>
            <a:off x="3352800" y="1371600"/>
            <a:ext cx="1219200" cy="914400"/>
            <a:chOff x="3581400" y="2362200"/>
            <a:chExt cx="1219200" cy="914400"/>
          </a:xfrm>
        </p:grpSpPr>
        <p:sp>
          <p:nvSpPr>
            <p:cNvPr id="7" name="Oval 6"/>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no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p:grpSpPr>
        <p:sp>
          <p:nvSpPr>
            <p:cNvPr id="11" name="Oval 10"/>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no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p:grpSpPr>
        <p:sp>
          <p:nvSpPr>
            <p:cNvPr id="14" name="Oval 13"/>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no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p:grpSpPr>
        <p:sp>
          <p:nvSpPr>
            <p:cNvPr id="17" name="Oval 16"/>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no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p:grpSpPr>
        <p:sp>
          <p:nvSpPr>
            <p:cNvPr id="20" name="Oval 19"/>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no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p:grpSpPr>
        <p:sp>
          <p:nvSpPr>
            <p:cNvPr id="23" name="Oval 22"/>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no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724677" y="5334000"/>
            <a:ext cx="2823209" cy="523220"/>
          </a:xfrm>
          <a:prstGeom prst="rect">
            <a:avLst/>
          </a:prstGeom>
          <a:noFill/>
        </p:spPr>
        <p:txBody>
          <a:bodyPr wrap="none" rtlCol="0">
            <a:spAutoFit/>
          </a:bodyPr>
          <a:lstStyle/>
          <a:p>
            <a:r>
              <a:rPr lang="en-US" dirty="0" smtClean="0"/>
              <a:t>Portion of Graph</a:t>
            </a:r>
            <a:endParaRPr lang="en-US" dirty="0"/>
          </a:p>
        </p:txBody>
      </p:sp>
    </p:spTree>
    <p:extLst>
      <p:ext uri="{BB962C8B-B14F-4D97-AF65-F5344CB8AC3E}">
        <p14:creationId xmlns:p14="http://schemas.microsoft.com/office/powerpoint/2010/main" val="2575796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Graph</a:t>
            </a:r>
            <a:endParaRPr lang="en-US" dirty="0"/>
          </a:p>
        </p:txBody>
      </p:sp>
      <p:sp>
        <p:nvSpPr>
          <p:cNvPr id="3" name="Content Placeholder 2"/>
          <p:cNvSpPr>
            <a:spLocks noGrp="1"/>
          </p:cNvSpPr>
          <p:nvPr>
            <p:ph idx="1"/>
          </p:nvPr>
        </p:nvSpPr>
        <p:spPr/>
        <p:txBody>
          <a:bodyPr/>
          <a:lstStyle/>
          <a:p>
            <a:r>
              <a:rPr lang="en-US" sz="2400" dirty="0" smtClean="0"/>
              <a:t>Number of vertices and edges depends on dictionary</a:t>
            </a:r>
          </a:p>
          <a:p>
            <a:r>
              <a:rPr lang="en-US" sz="2800" dirty="0" smtClean="0"/>
              <a:t>Modified Scrabble dictionary, 5 letter words</a:t>
            </a:r>
          </a:p>
          <a:p>
            <a:r>
              <a:rPr lang="en-US" sz="2800" dirty="0" smtClean="0"/>
              <a:t>Words are vertices</a:t>
            </a:r>
          </a:p>
          <a:p>
            <a:pPr lvl="1"/>
            <a:r>
              <a:rPr lang="en-US" sz="2400" dirty="0" smtClean="0"/>
              <a:t>8660 words</a:t>
            </a:r>
          </a:p>
          <a:p>
            <a:r>
              <a:rPr lang="en-US" sz="2800" dirty="0" smtClean="0"/>
              <a:t>Edge exists between word if they are one letter different</a:t>
            </a:r>
          </a:p>
          <a:p>
            <a:pPr lvl="1"/>
            <a:r>
              <a:rPr lang="en-US" sz="2400" dirty="0" smtClean="0"/>
              <a:t>24,942 edges</a:t>
            </a:r>
          </a:p>
          <a:p>
            <a:pPr marL="0" indent="0">
              <a:buNone/>
            </a:pPr>
            <a:r>
              <a:rPr lang="en-US" dirty="0" smtClean="0"/>
              <a:t>Is this graph sparse or dense?</a:t>
            </a:r>
          </a:p>
          <a:p>
            <a:pPr marL="514350" indent="-514350">
              <a:buFont typeface="+mj-lt"/>
              <a:buAutoNum type="alphaUcPeriod"/>
            </a:pPr>
            <a:r>
              <a:rPr lang="en-US" dirty="0" smtClean="0"/>
              <a:t>Sparse</a:t>
            </a:r>
          </a:p>
          <a:p>
            <a:pPr marL="514350" indent="-514350">
              <a:buFont typeface="+mj-lt"/>
              <a:buAutoNum type="alphaUcPeriod"/>
            </a:pPr>
            <a:r>
              <a:rPr lang="en-US" dirty="0" smtClean="0"/>
              <a:t>Dense</a:t>
            </a:r>
          </a:p>
          <a:p>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33</a:t>
            </a:fld>
            <a:endParaRPr lang="en-US"/>
          </a:p>
        </p:txBody>
      </p:sp>
      <p:sp>
        <p:nvSpPr>
          <p:cNvPr id="7" name="TextBox 6"/>
          <p:cNvSpPr txBox="1"/>
          <p:nvPr/>
        </p:nvSpPr>
        <p:spPr>
          <a:xfrm>
            <a:off x="4495800" y="5029200"/>
            <a:ext cx="4343400" cy="1384995"/>
          </a:xfrm>
          <a:prstGeom prst="rect">
            <a:avLst/>
          </a:prstGeom>
          <a:noFill/>
          <a:ln>
            <a:solidFill>
              <a:schemeClr val="tx1"/>
            </a:solidFill>
          </a:ln>
        </p:spPr>
        <p:txBody>
          <a:bodyPr wrap="square" rtlCol="0">
            <a:spAutoFit/>
          </a:bodyPr>
          <a:lstStyle/>
          <a:p>
            <a:pPr algn="ctr"/>
            <a:r>
              <a:rPr lang="en-US" dirty="0" smtClean="0"/>
              <a:t>Max number </a:t>
            </a:r>
            <a:r>
              <a:rPr lang="en-US" smtClean="0"/>
              <a:t>of edges = </a:t>
            </a:r>
            <a:r>
              <a:rPr lang="en-US" dirty="0" smtClean="0"/>
              <a:t/>
            </a:r>
            <a:br>
              <a:rPr lang="en-US" dirty="0" smtClean="0"/>
            </a:br>
            <a:r>
              <a:rPr lang="en-US" dirty="0" smtClean="0"/>
              <a:t>N * (N - 1) / 2</a:t>
            </a:r>
            <a:br>
              <a:rPr lang="en-US" dirty="0" smtClean="0"/>
            </a:br>
            <a:r>
              <a:rPr lang="en-US" dirty="0" smtClean="0"/>
              <a:t>37,493,470</a:t>
            </a:r>
            <a:endParaRPr lang="en-US" dirty="0"/>
          </a:p>
        </p:txBody>
      </p:sp>
    </p:spTree>
    <p:extLst>
      <p:ext uri="{BB962C8B-B14F-4D97-AF65-F5344CB8AC3E}">
        <p14:creationId xmlns:p14="http://schemas.microsoft.com/office/powerpoint/2010/main" val="423629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Unweighted</a:t>
            </a:r>
            <a:r>
              <a:rPr lang="en-US" sz="3600" dirty="0" smtClean="0"/>
              <a:t> Shortest Path Algorithm</a:t>
            </a:r>
            <a:endParaRPr lang="en-US" sz="3600" dirty="0"/>
          </a:p>
        </p:txBody>
      </p:sp>
      <p:sp>
        <p:nvSpPr>
          <p:cNvPr id="3" name="Content Placeholder 2"/>
          <p:cNvSpPr>
            <a:spLocks noGrp="1"/>
          </p:cNvSpPr>
          <p:nvPr>
            <p:ph idx="1"/>
          </p:nvPr>
        </p:nvSpPr>
        <p:spPr/>
        <p:txBody>
          <a:bodyPr/>
          <a:lstStyle/>
          <a:p>
            <a:r>
              <a:rPr lang="en-US" dirty="0" smtClean="0"/>
              <a:t>Problem: Find the shortest word ladder between two words if one exists</a:t>
            </a:r>
          </a:p>
          <a:p>
            <a:r>
              <a:rPr lang="en-US" dirty="0" smtClean="0"/>
              <a:t>What kind of search should we use?</a:t>
            </a:r>
            <a:br>
              <a:rPr lang="en-US" dirty="0" smtClean="0"/>
            </a:br>
            <a:endParaRPr lang="en-US" dirty="0" smtClean="0"/>
          </a:p>
          <a:p>
            <a:pPr marL="514350" indent="-514350">
              <a:buFont typeface="+mj-lt"/>
              <a:buAutoNum type="alphaUcPeriod"/>
            </a:pPr>
            <a:r>
              <a:rPr lang="en-US" dirty="0" smtClean="0"/>
              <a:t>Breadth First Search</a:t>
            </a:r>
          </a:p>
          <a:p>
            <a:pPr marL="514350" indent="-514350">
              <a:buFont typeface="+mj-lt"/>
              <a:buAutoNum type="alphaUcPeriod"/>
            </a:pPr>
            <a:r>
              <a:rPr lang="en-US" dirty="0" smtClean="0"/>
              <a:t>Depth First Search</a:t>
            </a:r>
          </a:p>
          <a:p>
            <a:pPr marL="514350" indent="-514350">
              <a:buFont typeface="+mj-lt"/>
              <a:buAutoNum type="alphaUcPeriod"/>
            </a:pPr>
            <a:r>
              <a:rPr lang="en-US" dirty="0" smtClean="0"/>
              <a:t>Either one</a:t>
            </a:r>
          </a:p>
          <a:p>
            <a:pPr marL="514350" indent="-514350">
              <a:buFont typeface="+mj-lt"/>
              <a:buAutoNum type="alphaUcPeriod"/>
            </a:pP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34</a:t>
            </a:fld>
            <a:endParaRPr lang="en-US"/>
          </a:p>
        </p:txBody>
      </p:sp>
    </p:spTree>
    <p:extLst>
      <p:ext uri="{BB962C8B-B14F-4D97-AF65-F5344CB8AC3E}">
        <p14:creationId xmlns:p14="http://schemas.microsoft.com/office/powerpoint/2010/main" val="484185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Unweighted</a:t>
            </a:r>
            <a:r>
              <a:rPr lang="en-US" sz="3600" dirty="0" smtClean="0"/>
              <a:t> Shortest Path Algorithm</a:t>
            </a:r>
            <a:endParaRPr lang="en-US" sz="3600" dirty="0"/>
          </a:p>
        </p:txBody>
      </p:sp>
      <p:sp>
        <p:nvSpPr>
          <p:cNvPr id="3" name="Content Placeholder 2"/>
          <p:cNvSpPr>
            <a:spLocks noGrp="1"/>
          </p:cNvSpPr>
          <p:nvPr>
            <p:ph idx="1"/>
          </p:nvPr>
        </p:nvSpPr>
        <p:spPr/>
        <p:txBody>
          <a:bodyPr/>
          <a:lstStyle/>
          <a:p>
            <a:r>
              <a:rPr lang="en-US" dirty="0" smtClean="0"/>
              <a:t>Set distance of start to itself to 0</a:t>
            </a:r>
          </a:p>
          <a:p>
            <a:r>
              <a:rPr lang="en-US" dirty="0" smtClean="0"/>
              <a:t>Create a queue and add the start vertex</a:t>
            </a:r>
          </a:p>
          <a:p>
            <a:r>
              <a:rPr lang="en-US" dirty="0" smtClean="0"/>
              <a:t>while the queue is not empty</a:t>
            </a:r>
          </a:p>
          <a:p>
            <a:pPr lvl="1"/>
            <a:r>
              <a:rPr lang="en-US" dirty="0" smtClean="0"/>
              <a:t>remove front </a:t>
            </a:r>
          </a:p>
          <a:p>
            <a:pPr lvl="1"/>
            <a:r>
              <a:rPr lang="en-US" dirty="0" smtClean="0"/>
              <a:t>loop through all edges of current vertex</a:t>
            </a:r>
          </a:p>
          <a:p>
            <a:pPr lvl="2"/>
            <a:r>
              <a:rPr lang="en-US" dirty="0" smtClean="0"/>
              <a:t>get node edge connects to</a:t>
            </a:r>
          </a:p>
          <a:p>
            <a:pPr lvl="2"/>
            <a:r>
              <a:rPr lang="en-US" dirty="0" smtClean="0"/>
              <a:t>if this node has not been visited</a:t>
            </a:r>
          </a:p>
          <a:p>
            <a:pPr lvl="3"/>
            <a:r>
              <a:rPr lang="en-US" dirty="0" smtClean="0"/>
              <a:t>sets its distance to current distance + 1</a:t>
            </a:r>
          </a:p>
          <a:p>
            <a:pPr lvl="3"/>
            <a:r>
              <a:rPr lang="en-US" dirty="0" smtClean="0"/>
              <a:t>sets its previous node to current node</a:t>
            </a:r>
          </a:p>
          <a:p>
            <a:pPr lvl="3"/>
            <a:r>
              <a:rPr lang="en-US" dirty="0" smtClean="0"/>
              <a:t>add new node to queue</a:t>
            </a:r>
          </a:p>
          <a:p>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35</a:t>
            </a:fld>
            <a:endParaRPr lang="en-US"/>
          </a:p>
        </p:txBody>
      </p:sp>
    </p:spTree>
    <p:extLst>
      <p:ext uri="{BB962C8B-B14F-4D97-AF65-F5344CB8AC3E}">
        <p14:creationId xmlns:p14="http://schemas.microsoft.com/office/powerpoint/2010/main" val="29830344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36</a:t>
            </a:fld>
            <a:endParaRPr lang="en-US"/>
          </a:p>
        </p:txBody>
      </p:sp>
      <p:grpSp>
        <p:nvGrpSpPr>
          <p:cNvPr id="9" name="Group 8"/>
          <p:cNvGrpSpPr/>
          <p:nvPr/>
        </p:nvGrpSpPr>
        <p:grpSpPr>
          <a:xfrm>
            <a:off x="3352800" y="1371600"/>
            <a:ext cx="1219200" cy="914400"/>
            <a:chOff x="3581400" y="2362200"/>
            <a:chExt cx="1219200" cy="914400"/>
          </a:xfrm>
        </p:grpSpPr>
        <p:sp>
          <p:nvSpPr>
            <p:cNvPr id="7" name="Oval 6"/>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no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p:grpSpPr>
        <p:sp>
          <p:nvSpPr>
            <p:cNvPr id="11" name="Oval 10"/>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no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p:grpSpPr>
        <p:sp>
          <p:nvSpPr>
            <p:cNvPr id="14" name="Oval 13"/>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no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p:grpSpPr>
        <p:sp>
          <p:nvSpPr>
            <p:cNvPr id="17" name="Oval 16"/>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no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p:grpSpPr>
        <p:sp>
          <p:nvSpPr>
            <p:cNvPr id="20" name="Oval 19"/>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no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p:grpSpPr>
        <p:sp>
          <p:nvSpPr>
            <p:cNvPr id="23" name="Oval 22"/>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no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724677" y="5334000"/>
            <a:ext cx="2823209" cy="523220"/>
          </a:xfrm>
          <a:prstGeom prst="rect">
            <a:avLst/>
          </a:prstGeom>
          <a:noFill/>
        </p:spPr>
        <p:txBody>
          <a:bodyPr wrap="none" rtlCol="0">
            <a:spAutoFit/>
          </a:bodyPr>
          <a:lstStyle/>
          <a:p>
            <a:r>
              <a:rPr lang="en-US" dirty="0" smtClean="0"/>
              <a:t>Portion of Graph</a:t>
            </a:r>
            <a:endParaRPr lang="en-US" dirty="0"/>
          </a:p>
        </p:txBody>
      </p:sp>
    </p:spTree>
    <p:extLst>
      <p:ext uri="{BB962C8B-B14F-4D97-AF65-F5344CB8AC3E}">
        <p14:creationId xmlns:p14="http://schemas.microsoft.com/office/powerpoint/2010/main" val="4058206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37</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p:grpSpPr>
        <p:sp>
          <p:nvSpPr>
            <p:cNvPr id="11" name="Oval 10"/>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no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p:grpSpPr>
        <p:sp>
          <p:nvSpPr>
            <p:cNvPr id="14" name="Oval 13"/>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no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p:grpSpPr>
        <p:sp>
          <p:nvSpPr>
            <p:cNvPr id="17" name="Oval 16"/>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no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p:grpSpPr>
        <p:sp>
          <p:nvSpPr>
            <p:cNvPr id="20" name="Oval 19"/>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no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p:grpSpPr>
        <p:sp>
          <p:nvSpPr>
            <p:cNvPr id="23" name="Oval 22"/>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no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724677" y="5105400"/>
            <a:ext cx="5078634" cy="954107"/>
          </a:xfrm>
          <a:prstGeom prst="rect">
            <a:avLst/>
          </a:prstGeom>
          <a:noFill/>
        </p:spPr>
        <p:txBody>
          <a:bodyPr wrap="none" rtlCol="0">
            <a:spAutoFit/>
          </a:bodyPr>
          <a:lstStyle/>
          <a:p>
            <a:r>
              <a:rPr lang="en-US" dirty="0" smtClean="0"/>
              <a:t>Start at "smart" and </a:t>
            </a:r>
            <a:r>
              <a:rPr lang="en-US" dirty="0" err="1" smtClean="0"/>
              <a:t>enqueue</a:t>
            </a:r>
            <a:r>
              <a:rPr lang="en-US" dirty="0" smtClean="0"/>
              <a:t> it</a:t>
            </a:r>
            <a:br>
              <a:rPr lang="en-US" dirty="0" smtClean="0"/>
            </a:br>
            <a:r>
              <a:rPr lang="en-US" dirty="0" smtClean="0"/>
              <a:t>[smart]</a:t>
            </a:r>
            <a:endParaRPr lang="en-US" dirty="0"/>
          </a:p>
        </p:txBody>
      </p:sp>
    </p:spTree>
    <p:extLst>
      <p:ext uri="{BB962C8B-B14F-4D97-AF65-F5344CB8AC3E}">
        <p14:creationId xmlns:p14="http://schemas.microsoft.com/office/powerpoint/2010/main" val="969641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38</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p:grpSpPr>
        <p:sp>
          <p:nvSpPr>
            <p:cNvPr id="14" name="Oval 13"/>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no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p:grpSpPr>
        <p:sp>
          <p:nvSpPr>
            <p:cNvPr id="17" name="Oval 16"/>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no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p:grpSpPr>
        <p:sp>
          <p:nvSpPr>
            <p:cNvPr id="20" name="Oval 19"/>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no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p:grpSpPr>
        <p:sp>
          <p:nvSpPr>
            <p:cNvPr id="23" name="Oval 22"/>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no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6167073" cy="1040285"/>
          </a:xfrm>
          <a:prstGeom prst="rect">
            <a:avLst/>
          </a:prstGeom>
          <a:noFill/>
        </p:spPr>
        <p:txBody>
          <a:bodyPr wrap="none" rtlCol="0">
            <a:spAutoFit/>
          </a:bodyPr>
          <a:lstStyle/>
          <a:p>
            <a:r>
              <a:rPr lang="en-US" dirty="0" err="1" smtClean="0"/>
              <a:t>Dequeue</a:t>
            </a:r>
            <a:r>
              <a:rPr lang="en-US" dirty="0" smtClean="0"/>
              <a:t> (smart), loop through edges</a:t>
            </a:r>
          </a:p>
          <a:p>
            <a:r>
              <a:rPr lang="en-US" dirty="0" smtClean="0"/>
              <a:t>[swart]</a:t>
            </a:r>
            <a:endParaRPr lang="en-US" dirty="0"/>
          </a:p>
        </p:txBody>
      </p:sp>
    </p:spTree>
    <p:extLst>
      <p:ext uri="{BB962C8B-B14F-4D97-AF65-F5344CB8AC3E}">
        <p14:creationId xmlns:p14="http://schemas.microsoft.com/office/powerpoint/2010/main" val="986283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39</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grp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p:grpSpPr>
        <p:sp>
          <p:nvSpPr>
            <p:cNvPr id="17" name="Oval 16"/>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no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p:grpSpPr>
        <p:sp>
          <p:nvSpPr>
            <p:cNvPr id="20" name="Oval 19"/>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no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p:grpSpPr>
        <p:sp>
          <p:nvSpPr>
            <p:cNvPr id="23" name="Oval 22"/>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no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6167073" cy="1040285"/>
          </a:xfrm>
          <a:prstGeom prst="rect">
            <a:avLst/>
          </a:prstGeom>
          <a:noFill/>
        </p:spPr>
        <p:txBody>
          <a:bodyPr wrap="none" rtlCol="0">
            <a:spAutoFit/>
          </a:bodyPr>
          <a:lstStyle/>
          <a:p>
            <a:r>
              <a:rPr lang="en-US" dirty="0" err="1" smtClean="0"/>
              <a:t>Dequeue</a:t>
            </a:r>
            <a:r>
              <a:rPr lang="en-US" dirty="0" smtClean="0"/>
              <a:t> (smart), loop through edges</a:t>
            </a:r>
          </a:p>
          <a:p>
            <a:r>
              <a:rPr lang="en-US" dirty="0" smtClean="0"/>
              <a:t>[swart, start]</a:t>
            </a:r>
            <a:endParaRPr lang="en-US" dirty="0"/>
          </a:p>
        </p:txBody>
      </p:sp>
    </p:spTree>
    <p:extLst>
      <p:ext uri="{BB962C8B-B14F-4D97-AF65-F5344CB8AC3E}">
        <p14:creationId xmlns:p14="http://schemas.microsoft.com/office/powerpoint/2010/main" val="2766950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Clicker Question 1</a:t>
            </a:r>
          </a:p>
        </p:txBody>
      </p:sp>
      <p:sp>
        <p:nvSpPr>
          <p:cNvPr id="6" name="Content Placeholder 5"/>
          <p:cNvSpPr>
            <a:spLocks noGrp="1"/>
          </p:cNvSpPr>
          <p:nvPr>
            <p:ph idx="1"/>
          </p:nvPr>
        </p:nvSpPr>
        <p:spPr/>
        <p:txBody>
          <a:bodyPr/>
          <a:lstStyle/>
          <a:p>
            <a:pPr eaLnBrk="1" hangingPunct="1">
              <a:defRPr/>
            </a:pPr>
            <a:r>
              <a:rPr lang="en-US" dirty="0" smtClean="0"/>
              <a:t>How many solutions does the Seven Bridges of Konigsberg Problem have?</a:t>
            </a:r>
          </a:p>
          <a:p>
            <a:pPr marL="514350" indent="-514350" eaLnBrk="1" hangingPunct="1">
              <a:buFont typeface="+mj-lt"/>
              <a:buAutoNum type="alphaUcPeriod"/>
              <a:defRPr/>
            </a:pPr>
            <a:r>
              <a:rPr lang="en-US" dirty="0" smtClean="0"/>
              <a:t>0</a:t>
            </a:r>
          </a:p>
          <a:p>
            <a:pPr marL="514350" indent="-514350" eaLnBrk="1" hangingPunct="1">
              <a:buFont typeface="+mj-lt"/>
              <a:buAutoNum type="alphaUcPeriod"/>
              <a:defRPr/>
            </a:pPr>
            <a:r>
              <a:rPr lang="en-US" dirty="0" smtClean="0"/>
              <a:t>1</a:t>
            </a:r>
          </a:p>
          <a:p>
            <a:pPr marL="514350" indent="-514350" eaLnBrk="1" hangingPunct="1">
              <a:buFont typeface="+mj-lt"/>
              <a:buAutoNum type="alphaUcPeriod"/>
              <a:defRPr/>
            </a:pPr>
            <a:r>
              <a:rPr lang="en-US" dirty="0" smtClean="0"/>
              <a:t>2</a:t>
            </a:r>
          </a:p>
          <a:p>
            <a:pPr marL="514350" indent="-514350" eaLnBrk="1" hangingPunct="1">
              <a:buFont typeface="+mj-lt"/>
              <a:buAutoNum type="alphaUcPeriod"/>
              <a:defRPr/>
            </a:pPr>
            <a:r>
              <a:rPr lang="en-US" dirty="0" smtClean="0"/>
              <a:t>3</a:t>
            </a:r>
          </a:p>
          <a:p>
            <a:pPr marL="514350" indent="-514350" eaLnBrk="1" hangingPunct="1">
              <a:buFont typeface="+mj-lt"/>
              <a:buAutoNum type="alphaUcPeriod"/>
              <a:defRPr/>
            </a:pPr>
            <a:r>
              <a:rPr lang="en-US" dirty="0" smtClean="0"/>
              <a:t>&gt;= 4</a:t>
            </a:r>
          </a:p>
          <a:p>
            <a:pPr marL="0" indent="0" eaLnBrk="1" hangingPunct="1">
              <a:buFont typeface="Marlett" pitchFamily="2" charset="2"/>
              <a:buNone/>
              <a:defRPr/>
            </a:pPr>
            <a:endParaRPr lang="en-US" dirty="0" smtClean="0"/>
          </a:p>
        </p:txBody>
      </p:sp>
      <p:sp>
        <p:nvSpPr>
          <p:cNvPr id="5124" name="Date Placeholder 2"/>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5125" name="Footer Placeholder 3"/>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5126" name="Slide Number Placeholder 4"/>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C0907EFE-0971-499A-9E25-A2A511555829}" type="slidenum">
              <a:rPr lang="en-US" sz="1800"/>
              <a:pPr eaLnBrk="1" hangingPunct="1"/>
              <a:t>4</a:t>
            </a:fld>
            <a:endParaRPr lang="en-US" sz="1800"/>
          </a:p>
        </p:txBody>
      </p:sp>
      <p:pic>
        <p:nvPicPr>
          <p:cNvPr id="7" name="Picture 4" descr="http://www-groups.dcs.st-and.ac.uk/~history/Diagrams/Konigsberg_colour.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057399"/>
            <a:ext cx="5943600" cy="475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40</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grp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p:grpSpPr>
        <p:sp>
          <p:nvSpPr>
            <p:cNvPr id="17" name="Oval 16"/>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no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p:grpSpPr>
        <p:sp>
          <p:nvSpPr>
            <p:cNvPr id="20" name="Oval 19"/>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no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grp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6167073" cy="1040285"/>
          </a:xfrm>
          <a:prstGeom prst="rect">
            <a:avLst/>
          </a:prstGeom>
          <a:noFill/>
        </p:spPr>
        <p:txBody>
          <a:bodyPr wrap="none" rtlCol="0">
            <a:spAutoFit/>
          </a:bodyPr>
          <a:lstStyle/>
          <a:p>
            <a:r>
              <a:rPr lang="en-US" dirty="0" err="1" smtClean="0"/>
              <a:t>Dequeue</a:t>
            </a:r>
            <a:r>
              <a:rPr lang="en-US" dirty="0" smtClean="0"/>
              <a:t> (smart), loop through edges</a:t>
            </a:r>
          </a:p>
          <a:p>
            <a:r>
              <a:rPr lang="en-US" dirty="0" smtClean="0"/>
              <a:t>[swart, start, </a:t>
            </a:r>
            <a:r>
              <a:rPr lang="en-US" dirty="0" err="1" smtClean="0"/>
              <a:t>scart</a:t>
            </a:r>
            <a:r>
              <a:rPr lang="en-US" dirty="0" smtClean="0"/>
              <a:t>]</a:t>
            </a:r>
            <a:endParaRPr lang="en-US" dirty="0"/>
          </a:p>
        </p:txBody>
      </p:sp>
    </p:spTree>
    <p:extLst>
      <p:ext uri="{BB962C8B-B14F-4D97-AF65-F5344CB8AC3E}">
        <p14:creationId xmlns:p14="http://schemas.microsoft.com/office/powerpoint/2010/main" val="2626558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41</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grp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p:grpSpPr>
        <p:sp>
          <p:nvSpPr>
            <p:cNvPr id="17" name="Oval 16"/>
            <p:cNvSpPr/>
            <p:nvPr/>
          </p:nvSpPr>
          <p:spPr bwMode="auto">
            <a:xfrm>
              <a:off x="3581400" y="2362200"/>
              <a:ext cx="1219200" cy="9144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no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grp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grp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6167073" cy="1040285"/>
          </a:xfrm>
          <a:prstGeom prst="rect">
            <a:avLst/>
          </a:prstGeom>
          <a:noFill/>
        </p:spPr>
        <p:txBody>
          <a:bodyPr wrap="none" rtlCol="0">
            <a:spAutoFit/>
          </a:bodyPr>
          <a:lstStyle/>
          <a:p>
            <a:r>
              <a:rPr lang="en-US" dirty="0" err="1" smtClean="0"/>
              <a:t>Dequeue</a:t>
            </a:r>
            <a:r>
              <a:rPr lang="en-US" dirty="0" smtClean="0"/>
              <a:t> (smart), loop through edges</a:t>
            </a:r>
          </a:p>
          <a:p>
            <a:r>
              <a:rPr lang="en-US" dirty="0" smtClean="0"/>
              <a:t>[swart, start, </a:t>
            </a:r>
            <a:r>
              <a:rPr lang="en-US" dirty="0" err="1" smtClean="0"/>
              <a:t>scart</a:t>
            </a:r>
            <a:r>
              <a:rPr lang="en-US" dirty="0" smtClean="0"/>
              <a:t>, </a:t>
            </a:r>
            <a:r>
              <a:rPr lang="en-US" dirty="0" err="1" smtClean="0"/>
              <a:t>smalt</a:t>
            </a:r>
            <a:r>
              <a:rPr lang="en-US" dirty="0" smtClean="0"/>
              <a:t>]</a:t>
            </a:r>
            <a:endParaRPr lang="en-US" dirty="0"/>
          </a:p>
        </p:txBody>
      </p:sp>
    </p:spTree>
    <p:extLst>
      <p:ext uri="{BB962C8B-B14F-4D97-AF65-F5344CB8AC3E}">
        <p14:creationId xmlns:p14="http://schemas.microsoft.com/office/powerpoint/2010/main" val="2338076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42</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grp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grp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grp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grp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6167073" cy="1040285"/>
          </a:xfrm>
          <a:prstGeom prst="rect">
            <a:avLst/>
          </a:prstGeom>
          <a:noFill/>
        </p:spPr>
        <p:txBody>
          <a:bodyPr wrap="none" rtlCol="0">
            <a:spAutoFit/>
          </a:bodyPr>
          <a:lstStyle/>
          <a:p>
            <a:r>
              <a:rPr lang="en-US" dirty="0" err="1" smtClean="0"/>
              <a:t>Dequeue</a:t>
            </a:r>
            <a:r>
              <a:rPr lang="en-US" dirty="0" smtClean="0"/>
              <a:t> (smart), loop through edges</a:t>
            </a:r>
          </a:p>
          <a:p>
            <a:r>
              <a:rPr lang="en-US" dirty="0" smtClean="0"/>
              <a:t>[swart, start, </a:t>
            </a:r>
            <a:r>
              <a:rPr lang="en-US" dirty="0" err="1" smtClean="0"/>
              <a:t>scart</a:t>
            </a:r>
            <a:r>
              <a:rPr lang="en-US" dirty="0" smtClean="0"/>
              <a:t>, </a:t>
            </a:r>
            <a:r>
              <a:rPr lang="en-US" dirty="0" err="1" smtClean="0"/>
              <a:t>smalt</a:t>
            </a:r>
            <a:r>
              <a:rPr lang="en-US" dirty="0" smtClean="0"/>
              <a:t>, smarm]</a:t>
            </a:r>
            <a:endParaRPr lang="en-US" dirty="0"/>
          </a:p>
        </p:txBody>
      </p:sp>
    </p:spTree>
    <p:extLst>
      <p:ext uri="{BB962C8B-B14F-4D97-AF65-F5344CB8AC3E}">
        <p14:creationId xmlns:p14="http://schemas.microsoft.com/office/powerpoint/2010/main" val="679449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43</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grp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grp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grp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grp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5583580" cy="1040285"/>
          </a:xfrm>
          <a:prstGeom prst="rect">
            <a:avLst/>
          </a:prstGeom>
          <a:noFill/>
        </p:spPr>
        <p:txBody>
          <a:bodyPr wrap="none" rtlCol="0">
            <a:spAutoFit/>
          </a:bodyPr>
          <a:lstStyle/>
          <a:p>
            <a:r>
              <a:rPr lang="en-US" dirty="0" smtClean="0"/>
              <a:t>Done with smart, </a:t>
            </a:r>
            <a:r>
              <a:rPr lang="en-US" dirty="0" err="1" smtClean="0"/>
              <a:t>dequeue</a:t>
            </a:r>
            <a:r>
              <a:rPr lang="en-US" dirty="0" smtClean="0"/>
              <a:t> (swart)</a:t>
            </a:r>
          </a:p>
          <a:p>
            <a:r>
              <a:rPr lang="en-US" dirty="0" smtClean="0"/>
              <a:t>[start, </a:t>
            </a:r>
            <a:r>
              <a:rPr lang="en-US" dirty="0" err="1" smtClean="0"/>
              <a:t>scart</a:t>
            </a:r>
            <a:r>
              <a:rPr lang="en-US" dirty="0" smtClean="0"/>
              <a:t>, </a:t>
            </a:r>
            <a:r>
              <a:rPr lang="en-US" dirty="0" err="1" smtClean="0"/>
              <a:t>smalt</a:t>
            </a:r>
            <a:r>
              <a:rPr lang="en-US" dirty="0" smtClean="0"/>
              <a:t>, smarm]</a:t>
            </a:r>
            <a:endParaRPr lang="en-US" dirty="0"/>
          </a:p>
        </p:txBody>
      </p:sp>
    </p:spTree>
    <p:extLst>
      <p:ext uri="{BB962C8B-B14F-4D97-AF65-F5344CB8AC3E}">
        <p14:creationId xmlns:p14="http://schemas.microsoft.com/office/powerpoint/2010/main" val="2604704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44</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grp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grp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grp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grp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8244565" cy="1040285"/>
          </a:xfrm>
          <a:prstGeom prst="rect">
            <a:avLst/>
          </a:prstGeom>
          <a:noFill/>
        </p:spPr>
        <p:txBody>
          <a:bodyPr wrap="none" rtlCol="0">
            <a:spAutoFit/>
          </a:bodyPr>
          <a:lstStyle/>
          <a:p>
            <a:r>
              <a:rPr lang="en-US" dirty="0" smtClean="0"/>
              <a:t>loop through edges of swart (start already present)</a:t>
            </a:r>
          </a:p>
          <a:p>
            <a:r>
              <a:rPr lang="en-US" dirty="0" smtClean="0"/>
              <a:t>[start, </a:t>
            </a:r>
            <a:r>
              <a:rPr lang="en-US" dirty="0" err="1" smtClean="0"/>
              <a:t>scart</a:t>
            </a:r>
            <a:r>
              <a:rPr lang="en-US" dirty="0" smtClean="0"/>
              <a:t>, </a:t>
            </a:r>
            <a:r>
              <a:rPr lang="en-US" dirty="0" err="1" smtClean="0"/>
              <a:t>smalt</a:t>
            </a:r>
            <a:r>
              <a:rPr lang="en-US" dirty="0" smtClean="0"/>
              <a:t>, smarm]</a:t>
            </a:r>
            <a:endParaRPr lang="en-US" dirty="0"/>
          </a:p>
        </p:txBody>
      </p:sp>
    </p:spTree>
    <p:extLst>
      <p:ext uri="{BB962C8B-B14F-4D97-AF65-F5344CB8AC3E}">
        <p14:creationId xmlns:p14="http://schemas.microsoft.com/office/powerpoint/2010/main" val="3062596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45</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grp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grp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grp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grp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8324715" cy="1040285"/>
          </a:xfrm>
          <a:prstGeom prst="rect">
            <a:avLst/>
          </a:prstGeom>
          <a:noFill/>
        </p:spPr>
        <p:txBody>
          <a:bodyPr wrap="none" rtlCol="0">
            <a:spAutoFit/>
          </a:bodyPr>
          <a:lstStyle/>
          <a:p>
            <a:r>
              <a:rPr lang="en-US" dirty="0" smtClean="0"/>
              <a:t>loop through edges of swart (</a:t>
            </a:r>
            <a:r>
              <a:rPr lang="en-US" dirty="0" err="1" smtClean="0"/>
              <a:t>scart</a:t>
            </a:r>
            <a:r>
              <a:rPr lang="en-US" dirty="0" smtClean="0"/>
              <a:t> already present)</a:t>
            </a:r>
          </a:p>
          <a:p>
            <a:r>
              <a:rPr lang="en-US" dirty="0" smtClean="0"/>
              <a:t>[start, </a:t>
            </a:r>
            <a:r>
              <a:rPr lang="en-US" dirty="0" err="1" smtClean="0"/>
              <a:t>scart</a:t>
            </a:r>
            <a:r>
              <a:rPr lang="en-US" dirty="0" smtClean="0"/>
              <a:t>, </a:t>
            </a:r>
            <a:r>
              <a:rPr lang="en-US" dirty="0" err="1" smtClean="0"/>
              <a:t>smalt</a:t>
            </a:r>
            <a:r>
              <a:rPr lang="en-US" dirty="0" smtClean="0"/>
              <a:t>, smarm]</a:t>
            </a:r>
            <a:endParaRPr lang="en-US" dirty="0"/>
          </a:p>
        </p:txBody>
      </p:sp>
    </p:spTree>
    <p:extLst>
      <p:ext uri="{BB962C8B-B14F-4D97-AF65-F5344CB8AC3E}">
        <p14:creationId xmlns:p14="http://schemas.microsoft.com/office/powerpoint/2010/main" val="717247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46</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grp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grp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grp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grp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5875326" cy="1040285"/>
          </a:xfrm>
          <a:prstGeom prst="rect">
            <a:avLst/>
          </a:prstGeom>
          <a:noFill/>
        </p:spPr>
        <p:txBody>
          <a:bodyPr wrap="none" rtlCol="0">
            <a:spAutoFit/>
          </a:bodyPr>
          <a:lstStyle/>
          <a:p>
            <a:r>
              <a:rPr lang="en-US" dirty="0" smtClean="0"/>
              <a:t>loop through edges of swart</a:t>
            </a:r>
          </a:p>
          <a:p>
            <a:r>
              <a:rPr lang="en-US" dirty="0" smtClean="0"/>
              <a:t>[start, </a:t>
            </a:r>
            <a:r>
              <a:rPr lang="en-US" dirty="0" err="1" smtClean="0"/>
              <a:t>scart</a:t>
            </a:r>
            <a:r>
              <a:rPr lang="en-US" dirty="0" smtClean="0"/>
              <a:t>, </a:t>
            </a:r>
            <a:r>
              <a:rPr lang="en-US" dirty="0" err="1" smtClean="0"/>
              <a:t>smalt</a:t>
            </a:r>
            <a:r>
              <a:rPr lang="en-US" dirty="0" smtClean="0"/>
              <a:t>, smarm, swarm]</a:t>
            </a:r>
            <a:endParaRPr lang="en-US" dirty="0"/>
          </a:p>
        </p:txBody>
      </p:sp>
      <p:grpSp>
        <p:nvGrpSpPr>
          <p:cNvPr id="48" name="Group 47"/>
          <p:cNvGrpSpPr/>
          <p:nvPr/>
        </p:nvGrpSpPr>
        <p:grpSpPr>
          <a:xfrm>
            <a:off x="7412182" y="1661374"/>
            <a:ext cx="1320451" cy="914400"/>
            <a:chOff x="3581400" y="2362200"/>
            <a:chExt cx="1320451"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49" name="Oval 48"/>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51" name="TextBox 50"/>
            <p:cNvSpPr txBox="1"/>
            <p:nvPr/>
          </p:nvSpPr>
          <p:spPr>
            <a:xfrm>
              <a:off x="3657600" y="2514600"/>
              <a:ext cx="1244251" cy="523220"/>
            </a:xfrm>
            <a:prstGeom prst="rect">
              <a:avLst/>
            </a:prstGeom>
            <a:grpFill/>
          </p:spPr>
          <p:txBody>
            <a:bodyPr wrap="none" rtlCol="0">
              <a:spAutoFit/>
            </a:bodyPr>
            <a:lstStyle/>
            <a:p>
              <a:r>
                <a:rPr lang="en-US" dirty="0" smtClean="0"/>
                <a:t>swarm</a:t>
              </a:r>
              <a:endParaRPr lang="en-US" dirty="0"/>
            </a:p>
          </p:txBody>
        </p:sp>
      </p:grpSp>
    </p:spTree>
    <p:extLst>
      <p:ext uri="{BB962C8B-B14F-4D97-AF65-F5344CB8AC3E}">
        <p14:creationId xmlns:p14="http://schemas.microsoft.com/office/powerpoint/2010/main" val="717247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47</a:t>
            </a:fld>
            <a:endParaRPr lang="en-US"/>
          </a:p>
        </p:txBody>
      </p:sp>
      <p:grpSp>
        <p:nvGrpSpPr>
          <p:cNvPr id="9" name="Group 8"/>
          <p:cNvGrpSpPr/>
          <p:nvPr/>
        </p:nvGrpSpPr>
        <p:grpSpPr>
          <a:xfrm>
            <a:off x="3352800" y="13716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7" name="Oval 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3657600" y="2514600"/>
              <a:ext cx="1083951" cy="523220"/>
            </a:xfrm>
            <a:prstGeom prst="rect">
              <a:avLst/>
            </a:prstGeom>
            <a:grpFill/>
          </p:spPr>
          <p:txBody>
            <a:bodyPr wrap="none" rtlCol="0">
              <a:spAutoFit/>
            </a:bodyPr>
            <a:lstStyle/>
            <a:p>
              <a:r>
                <a:rPr lang="en-US" dirty="0" smtClean="0"/>
                <a:t>smart</a:t>
              </a:r>
              <a:endParaRPr lang="en-US" dirty="0"/>
            </a:p>
          </p:txBody>
        </p:sp>
      </p:grpSp>
      <p:grpSp>
        <p:nvGrpSpPr>
          <p:cNvPr id="10" name="Group 9"/>
          <p:cNvGrpSpPr/>
          <p:nvPr/>
        </p:nvGrpSpPr>
        <p:grpSpPr>
          <a:xfrm>
            <a:off x="6192982" y="72390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657600" y="2514600"/>
              <a:ext cx="1043876" cy="523220"/>
            </a:xfrm>
            <a:prstGeom prst="rect">
              <a:avLst/>
            </a:prstGeom>
            <a:grpFill/>
          </p:spPr>
          <p:txBody>
            <a:bodyPr wrap="none" rtlCol="0">
              <a:spAutoFit/>
            </a:bodyPr>
            <a:lstStyle/>
            <a:p>
              <a:r>
                <a:rPr lang="en-US" dirty="0" smtClean="0"/>
                <a:t>swart</a:t>
              </a:r>
              <a:endParaRPr lang="en-US" dirty="0"/>
            </a:p>
          </p:txBody>
        </p:sp>
      </p:grpSp>
      <p:grpSp>
        <p:nvGrpSpPr>
          <p:cNvPr id="13" name="Group 12"/>
          <p:cNvGrpSpPr/>
          <p:nvPr/>
        </p:nvGrpSpPr>
        <p:grpSpPr>
          <a:xfrm>
            <a:off x="5143841" y="19661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3657600" y="2514600"/>
              <a:ext cx="883575" cy="523220"/>
            </a:xfrm>
            <a:prstGeom prst="rect">
              <a:avLst/>
            </a:prstGeom>
            <a:grpFill/>
          </p:spPr>
          <p:txBody>
            <a:bodyPr wrap="none" rtlCol="0">
              <a:spAutoFit/>
            </a:bodyPr>
            <a:lstStyle/>
            <a:p>
              <a:r>
                <a:rPr lang="en-US" dirty="0" smtClean="0"/>
                <a:t>start</a:t>
              </a:r>
              <a:endParaRPr lang="en-US" dirty="0"/>
            </a:p>
          </p:txBody>
        </p:sp>
      </p:grpSp>
      <p:grpSp>
        <p:nvGrpSpPr>
          <p:cNvPr id="16" name="Group 15"/>
          <p:cNvGrpSpPr/>
          <p:nvPr/>
        </p:nvGrpSpPr>
        <p:grpSpPr>
          <a:xfrm>
            <a:off x="1600200" y="457200"/>
            <a:ext cx="1360526" cy="914400"/>
            <a:chOff x="3581400" y="2362200"/>
            <a:chExt cx="1360526"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3657600" y="2514600"/>
              <a:ext cx="1284326" cy="523220"/>
            </a:xfrm>
            <a:prstGeom prst="rect">
              <a:avLst/>
            </a:prstGeom>
            <a:grpFill/>
          </p:spPr>
          <p:txBody>
            <a:bodyPr wrap="none" rtlCol="0">
              <a:spAutoFit/>
            </a:bodyPr>
            <a:lstStyle/>
            <a:p>
              <a:r>
                <a:rPr lang="en-US" dirty="0" smtClean="0"/>
                <a:t>smarm</a:t>
              </a:r>
              <a:endParaRPr lang="en-US" dirty="0"/>
            </a:p>
          </p:txBody>
        </p:sp>
      </p:grpSp>
      <p:grpSp>
        <p:nvGrpSpPr>
          <p:cNvPr id="19" name="Group 18"/>
          <p:cNvGrpSpPr/>
          <p:nvPr/>
        </p:nvGrpSpPr>
        <p:grpSpPr>
          <a:xfrm>
            <a:off x="1371600" y="2750127"/>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657600" y="2514600"/>
              <a:ext cx="1043876" cy="523220"/>
            </a:xfrm>
            <a:prstGeom prst="rect">
              <a:avLst/>
            </a:prstGeom>
            <a:grpFill/>
          </p:spPr>
          <p:txBody>
            <a:bodyPr wrap="none" rtlCol="0">
              <a:spAutoFit/>
            </a:bodyPr>
            <a:lstStyle/>
            <a:p>
              <a:r>
                <a:rPr lang="en-US" dirty="0" err="1" smtClean="0"/>
                <a:t>smalt</a:t>
              </a:r>
              <a:endParaRPr lang="en-US" dirty="0"/>
            </a:p>
          </p:txBody>
        </p:sp>
      </p:grpSp>
      <p:grpSp>
        <p:nvGrpSpPr>
          <p:cNvPr id="22" name="Group 21"/>
          <p:cNvGrpSpPr/>
          <p:nvPr/>
        </p:nvGrpSpPr>
        <p:grpSpPr>
          <a:xfrm>
            <a:off x="3903351" y="3690610"/>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657600" y="2514600"/>
              <a:ext cx="963725" cy="523220"/>
            </a:xfrm>
            <a:prstGeom prst="rect">
              <a:avLst/>
            </a:prstGeom>
            <a:grpFill/>
          </p:spPr>
          <p:txBody>
            <a:bodyPr wrap="none" rtlCol="0">
              <a:spAutoFit/>
            </a:bodyPr>
            <a:lstStyle/>
            <a:p>
              <a:r>
                <a:rPr lang="en-US" dirty="0" err="1" smtClean="0"/>
                <a:t>scart</a:t>
              </a:r>
              <a:endParaRPr lang="en-US" dirty="0"/>
            </a:p>
          </p:txBody>
        </p:sp>
      </p:grpSp>
      <p:cxnSp>
        <p:nvCxnSpPr>
          <p:cNvPr id="26" name="Straight Connector 25"/>
          <p:cNvCxnSpPr>
            <a:stCxn id="7" idx="7"/>
            <a:endCxn id="11" idx="2"/>
          </p:cNvCxnSpPr>
          <p:nvPr/>
        </p:nvCxnSpPr>
        <p:spPr bwMode="auto">
          <a:xfrm flipV="1">
            <a:off x="4393452" y="1181100"/>
            <a:ext cx="1799530"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7" idx="1"/>
          </p:cNvCxnSpPr>
          <p:nvPr/>
        </p:nvCxnSpPr>
        <p:spPr bwMode="auto">
          <a:xfrm flipH="1" flipV="1">
            <a:off x="2819400" y="1066800"/>
            <a:ext cx="711948" cy="4387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7" idx="3"/>
            <a:endCxn id="20" idx="7"/>
          </p:cNvCxnSpPr>
          <p:nvPr/>
        </p:nvCxnSpPr>
        <p:spPr bwMode="auto">
          <a:xfrm flipH="1">
            <a:off x="2412252" y="2152089"/>
            <a:ext cx="1119096" cy="731949"/>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endCxn id="23" idx="0"/>
          </p:cNvCxnSpPr>
          <p:nvPr/>
        </p:nvCxnSpPr>
        <p:spPr bwMode="auto">
          <a:xfrm>
            <a:off x="4114800" y="2286000"/>
            <a:ext cx="398151" cy="140461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7" idx="6"/>
          </p:cNvCxnSpPr>
          <p:nvPr/>
        </p:nvCxnSpPr>
        <p:spPr bwMode="auto">
          <a:xfrm>
            <a:off x="4572000" y="1828800"/>
            <a:ext cx="681301" cy="28977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stCxn id="14" idx="7"/>
          </p:cNvCxnSpPr>
          <p:nvPr/>
        </p:nvCxnSpPr>
        <p:spPr bwMode="auto">
          <a:xfrm flipV="1">
            <a:off x="6184493" y="1638300"/>
            <a:ext cx="292507" cy="4617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23" idx="7"/>
          </p:cNvCxnSpPr>
          <p:nvPr/>
        </p:nvCxnSpPr>
        <p:spPr bwMode="auto">
          <a:xfrm flipV="1">
            <a:off x="4944003" y="2884038"/>
            <a:ext cx="618597" cy="94048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23" idx="6"/>
          </p:cNvCxnSpPr>
          <p:nvPr/>
        </p:nvCxnSpPr>
        <p:spPr bwMode="auto">
          <a:xfrm flipV="1">
            <a:off x="5122551" y="3425747"/>
            <a:ext cx="1964049" cy="7220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flipH="1" flipV="1">
            <a:off x="7010400" y="1638300"/>
            <a:ext cx="76200" cy="178744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7" idx="0"/>
          </p:cNvCxnSpPr>
          <p:nvPr/>
        </p:nvCxnSpPr>
        <p:spPr bwMode="auto">
          <a:xfrm flipV="1">
            <a:off x="2209800" y="152400"/>
            <a:ext cx="0" cy="304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p:nvPr/>
        </p:nvCxnSpPr>
        <p:spPr bwMode="auto">
          <a:xfrm flipH="1">
            <a:off x="1371600" y="723900"/>
            <a:ext cx="304800"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p:nvPr/>
        </p:nvCxnSpPr>
        <p:spPr bwMode="auto">
          <a:xfrm flipH="1">
            <a:off x="1371600" y="1181100"/>
            <a:ext cx="304800" cy="190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1"/>
          </p:cNvCxnSpPr>
          <p:nvPr/>
        </p:nvCxnSpPr>
        <p:spPr bwMode="auto">
          <a:xfrm flipH="1" flipV="1">
            <a:off x="1219200" y="2750127"/>
            <a:ext cx="330948" cy="1339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20" idx="4"/>
          </p:cNvCxnSpPr>
          <p:nvPr/>
        </p:nvCxnSpPr>
        <p:spPr bwMode="auto">
          <a:xfrm>
            <a:off x="1981200" y="3664527"/>
            <a:ext cx="0" cy="44009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p:cNvCxnSpPr>
          <p:nvPr/>
        </p:nvCxnSpPr>
        <p:spPr bwMode="auto">
          <a:xfrm flipH="1">
            <a:off x="914400" y="3530616"/>
            <a:ext cx="635748" cy="35395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p:nvPr/>
        </p:nvCxnSpPr>
        <p:spPr bwMode="auto">
          <a:xfrm flipV="1">
            <a:off x="7057820" y="457200"/>
            <a:ext cx="226458" cy="3429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stCxn id="11" idx="6"/>
          </p:cNvCxnSpPr>
          <p:nvPr/>
        </p:nvCxnSpPr>
        <p:spPr bwMode="auto">
          <a:xfrm>
            <a:off x="7412182" y="1181100"/>
            <a:ext cx="43641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stCxn id="11" idx="5"/>
          </p:cNvCxnSpPr>
          <p:nvPr/>
        </p:nvCxnSpPr>
        <p:spPr bwMode="auto">
          <a:xfrm>
            <a:off x="7233634" y="1504389"/>
            <a:ext cx="396757" cy="324411"/>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14" idx="5"/>
          </p:cNvCxnSpPr>
          <p:nvPr/>
        </p:nvCxnSpPr>
        <p:spPr bwMode="auto">
          <a:xfrm>
            <a:off x="6184493" y="2746663"/>
            <a:ext cx="292507" cy="1558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a:stCxn id="14" idx="4"/>
          </p:cNvCxnSpPr>
          <p:nvPr/>
        </p:nvCxnSpPr>
        <p:spPr bwMode="auto">
          <a:xfrm>
            <a:off x="5753441" y="2880574"/>
            <a:ext cx="0" cy="32675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5105400" y="4343400"/>
            <a:ext cx="287649" cy="23878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4800600" y="4582180"/>
            <a:ext cx="112050" cy="3708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stCxn id="23" idx="4"/>
          </p:cNvCxnSpPr>
          <p:nvPr/>
        </p:nvCxnSpPr>
        <p:spPr bwMode="auto">
          <a:xfrm flipH="1">
            <a:off x="4267200" y="4605010"/>
            <a:ext cx="245751" cy="2717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H="1">
            <a:off x="3657600" y="4366230"/>
            <a:ext cx="313375" cy="965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636057" y="5105400"/>
            <a:ext cx="6833922" cy="1040285"/>
          </a:xfrm>
          <a:prstGeom prst="rect">
            <a:avLst/>
          </a:prstGeom>
          <a:noFill/>
        </p:spPr>
        <p:txBody>
          <a:bodyPr wrap="none" rtlCol="0">
            <a:spAutoFit/>
          </a:bodyPr>
          <a:lstStyle/>
          <a:p>
            <a:r>
              <a:rPr lang="en-US" dirty="0" smtClean="0"/>
              <a:t>loop through edges of swart</a:t>
            </a:r>
          </a:p>
          <a:p>
            <a:r>
              <a:rPr lang="en-US" dirty="0" smtClean="0"/>
              <a:t>[start, </a:t>
            </a:r>
            <a:r>
              <a:rPr lang="en-US" dirty="0" err="1" smtClean="0"/>
              <a:t>scart</a:t>
            </a:r>
            <a:r>
              <a:rPr lang="en-US" dirty="0" smtClean="0"/>
              <a:t>, </a:t>
            </a:r>
            <a:r>
              <a:rPr lang="en-US" dirty="0" err="1" smtClean="0"/>
              <a:t>smalt</a:t>
            </a:r>
            <a:r>
              <a:rPr lang="en-US" dirty="0" smtClean="0"/>
              <a:t>, smarm, swarm, </a:t>
            </a:r>
            <a:r>
              <a:rPr lang="en-US" dirty="0" err="1" smtClean="0"/>
              <a:t>sware</a:t>
            </a:r>
            <a:r>
              <a:rPr lang="en-US" dirty="0" smtClean="0"/>
              <a:t>]</a:t>
            </a:r>
            <a:endParaRPr lang="en-US" dirty="0"/>
          </a:p>
        </p:txBody>
      </p:sp>
      <p:grpSp>
        <p:nvGrpSpPr>
          <p:cNvPr id="48" name="Group 47"/>
          <p:cNvGrpSpPr/>
          <p:nvPr/>
        </p:nvGrpSpPr>
        <p:grpSpPr>
          <a:xfrm>
            <a:off x="7412182" y="1661374"/>
            <a:ext cx="1219200" cy="914400"/>
            <a:chOff x="3581400" y="2362200"/>
            <a:chExt cx="1219200"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49" name="Oval 48"/>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51" name="TextBox 50"/>
            <p:cNvSpPr txBox="1"/>
            <p:nvPr/>
          </p:nvSpPr>
          <p:spPr>
            <a:xfrm>
              <a:off x="3657600" y="2514600"/>
              <a:ext cx="1143000" cy="461665"/>
            </a:xfrm>
            <a:prstGeom prst="rect">
              <a:avLst/>
            </a:prstGeom>
            <a:grpFill/>
          </p:spPr>
          <p:txBody>
            <a:bodyPr wrap="square" rtlCol="0">
              <a:spAutoFit/>
            </a:bodyPr>
            <a:lstStyle/>
            <a:p>
              <a:r>
                <a:rPr lang="en-US" sz="2400" dirty="0" smtClean="0"/>
                <a:t>swarm</a:t>
              </a:r>
              <a:endParaRPr lang="en-US" sz="2400" dirty="0"/>
            </a:p>
          </p:txBody>
        </p:sp>
      </p:grpSp>
      <p:grpSp>
        <p:nvGrpSpPr>
          <p:cNvPr id="53" name="Group 52"/>
          <p:cNvGrpSpPr/>
          <p:nvPr/>
        </p:nvGrpSpPr>
        <p:grpSpPr>
          <a:xfrm>
            <a:off x="7823549" y="589989"/>
            <a:ext cx="1221065" cy="914400"/>
            <a:chOff x="3581400" y="2362200"/>
            <a:chExt cx="1221065" cy="914400"/>
          </a:xfrm>
          <a:gradFill>
            <a:gsLst>
              <a:gs pos="0">
                <a:schemeClr val="accent1">
                  <a:tint val="66000"/>
                  <a:satMod val="160000"/>
                </a:schemeClr>
              </a:gs>
              <a:gs pos="27000">
                <a:schemeClr val="accent1">
                  <a:tint val="44500"/>
                  <a:satMod val="160000"/>
                </a:schemeClr>
              </a:gs>
              <a:gs pos="100000">
                <a:schemeClr val="accent1">
                  <a:tint val="23500"/>
                  <a:satMod val="160000"/>
                </a:schemeClr>
              </a:gs>
            </a:gsLst>
            <a:lin ang="5400000" scaled="0"/>
          </a:gradFill>
        </p:grpSpPr>
        <p:sp>
          <p:nvSpPr>
            <p:cNvPr id="55" name="Oval 54"/>
            <p:cNvSpPr/>
            <p:nvPr/>
          </p:nvSpPr>
          <p:spPr bwMode="auto">
            <a:xfrm>
              <a:off x="3581400" y="2362200"/>
              <a:ext cx="1219200" cy="9144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57" name="TextBox 56"/>
            <p:cNvSpPr txBox="1"/>
            <p:nvPr/>
          </p:nvSpPr>
          <p:spPr>
            <a:xfrm>
              <a:off x="3657600" y="2514600"/>
              <a:ext cx="1144865" cy="523220"/>
            </a:xfrm>
            <a:prstGeom prst="rect">
              <a:avLst/>
            </a:prstGeom>
            <a:grpFill/>
          </p:spPr>
          <p:txBody>
            <a:bodyPr wrap="none" rtlCol="0">
              <a:spAutoFit/>
            </a:bodyPr>
            <a:lstStyle/>
            <a:p>
              <a:r>
                <a:rPr lang="en-US" dirty="0" err="1" smtClean="0"/>
                <a:t>sware</a:t>
              </a:r>
              <a:endParaRPr lang="en-US" dirty="0"/>
            </a:p>
          </p:txBody>
        </p:sp>
      </p:grpSp>
    </p:spTree>
    <p:extLst>
      <p:ext uri="{BB962C8B-B14F-4D97-AF65-F5344CB8AC3E}">
        <p14:creationId xmlns:p14="http://schemas.microsoft.com/office/powerpoint/2010/main" val="7988663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Unweighted</a:t>
            </a:r>
            <a:r>
              <a:rPr lang="en-US" dirty="0" smtClean="0"/>
              <a:t> Shortest Path</a:t>
            </a:r>
            <a:endParaRPr lang="en-US" dirty="0"/>
          </a:p>
        </p:txBody>
      </p:sp>
      <p:sp>
        <p:nvSpPr>
          <p:cNvPr id="3" name="Content Placeholder 2"/>
          <p:cNvSpPr>
            <a:spLocks noGrp="1"/>
          </p:cNvSpPr>
          <p:nvPr>
            <p:ph idx="1"/>
          </p:nvPr>
        </p:nvSpPr>
        <p:spPr/>
        <p:txBody>
          <a:bodyPr/>
          <a:lstStyle/>
          <a:p>
            <a:r>
              <a:rPr lang="en-US" dirty="0" smtClean="0"/>
              <a:t>Implement method</a:t>
            </a:r>
          </a:p>
          <a:p>
            <a:r>
              <a:rPr lang="en-US" dirty="0" smtClean="0"/>
              <a:t>demo</a:t>
            </a:r>
          </a:p>
          <a:p>
            <a:r>
              <a:rPr lang="en-US" dirty="0" smtClean="0"/>
              <a:t>how is path printed?</a:t>
            </a:r>
          </a:p>
          <a:p>
            <a:r>
              <a:rPr lang="en-US" dirty="0" smtClean="0"/>
              <a:t>The </a:t>
            </a:r>
            <a:r>
              <a:rPr lang="en-US" i="1" dirty="0" smtClean="0"/>
              <a:t>diameter </a:t>
            </a:r>
            <a:r>
              <a:rPr lang="en-US" dirty="0" smtClean="0"/>
              <a:t>of a graph is the longest shortest past in the graph</a:t>
            </a:r>
          </a:p>
          <a:p>
            <a:r>
              <a:rPr lang="en-US" dirty="0" smtClean="0"/>
              <a:t>How to find?</a:t>
            </a:r>
          </a:p>
          <a:p>
            <a:r>
              <a:rPr lang="en-US" dirty="0" smtClean="0"/>
              <a:t>How to find </a:t>
            </a:r>
            <a:r>
              <a:rPr lang="en-US" i="1" dirty="0" smtClean="0"/>
              <a:t>center </a:t>
            </a:r>
            <a:r>
              <a:rPr lang="en-US" dirty="0" smtClean="0"/>
              <a:t>of graph?</a:t>
            </a:r>
          </a:p>
          <a:p>
            <a:pPr lvl="1"/>
            <a:r>
              <a:rPr lang="en-US" dirty="0" smtClean="0"/>
              <a:t>vertex connected to the largest number of other vertices with the shortest average path length</a:t>
            </a:r>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48</a:t>
            </a:fld>
            <a:endParaRPr lang="en-US"/>
          </a:p>
        </p:txBody>
      </p:sp>
    </p:spTree>
    <p:extLst>
      <p:ext uri="{BB962C8B-B14F-4D97-AF65-F5344CB8AC3E}">
        <p14:creationId xmlns:p14="http://schemas.microsoft.com/office/powerpoint/2010/main" val="18324814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Positive Weighted Shortest Path</a:t>
            </a:r>
            <a:endParaRPr lang="en-US" dirty="0"/>
          </a:p>
        </p:txBody>
      </p:sp>
      <p:sp>
        <p:nvSpPr>
          <p:cNvPr id="3" name="Content Placeholder 2"/>
          <p:cNvSpPr>
            <a:spLocks noGrp="1"/>
          </p:cNvSpPr>
          <p:nvPr>
            <p:ph idx="1"/>
          </p:nvPr>
        </p:nvSpPr>
        <p:spPr/>
        <p:txBody>
          <a:bodyPr/>
          <a:lstStyle/>
          <a:p>
            <a:r>
              <a:rPr lang="en-US" dirty="0" smtClean="0"/>
              <a:t>Edges in graph are weighted and all weights are positive</a:t>
            </a:r>
          </a:p>
          <a:p>
            <a:r>
              <a:rPr lang="en-US" dirty="0" smtClean="0"/>
              <a:t>Similar solution to </a:t>
            </a:r>
            <a:r>
              <a:rPr lang="en-US" dirty="0" err="1" smtClean="0"/>
              <a:t>unweighted</a:t>
            </a:r>
            <a:r>
              <a:rPr lang="en-US" dirty="0" smtClean="0"/>
              <a:t> shortest path</a:t>
            </a:r>
          </a:p>
          <a:p>
            <a:r>
              <a:rPr lang="en-US" dirty="0" err="1" smtClean="0"/>
              <a:t>Dijkstra's</a:t>
            </a:r>
            <a:r>
              <a:rPr lang="en-US" dirty="0" smtClean="0"/>
              <a:t> </a:t>
            </a:r>
            <a:r>
              <a:rPr lang="en-US" dirty="0" err="1" smtClean="0"/>
              <a:t>algorithhm</a:t>
            </a:r>
            <a:endParaRPr lang="en-US" dirty="0" smtClean="0"/>
          </a:p>
          <a:p>
            <a:r>
              <a:rPr lang="en-US" dirty="0" err="1"/>
              <a:t>Edsger</a:t>
            </a:r>
            <a:r>
              <a:rPr lang="en-US" dirty="0"/>
              <a:t> W. </a:t>
            </a:r>
            <a:r>
              <a:rPr lang="en-US" dirty="0" err="1" smtClean="0"/>
              <a:t>Dijkstra</a:t>
            </a:r>
            <a:r>
              <a:rPr lang="en-US" dirty="0" smtClean="0"/>
              <a:t> (1930–2002)</a:t>
            </a:r>
          </a:p>
          <a:p>
            <a:r>
              <a:rPr lang="en-US" dirty="0" smtClean="0"/>
              <a:t>UT Professor 1984 - 2000</a:t>
            </a:r>
          </a:p>
          <a:p>
            <a:r>
              <a:rPr lang="en-US" dirty="0" smtClean="0"/>
              <a:t>Algorithm developed in 1956</a:t>
            </a:r>
            <a:br>
              <a:rPr lang="en-US" dirty="0" smtClean="0"/>
            </a:br>
            <a:r>
              <a:rPr lang="en-US" dirty="0" smtClean="0"/>
              <a:t>and published in 1959.</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49</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743200"/>
            <a:ext cx="22669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618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6147"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6E70CD60-817F-41BF-A0A5-117D9F5ABE19}" type="slidenum">
              <a:rPr lang="en-US" sz="1800"/>
              <a:pPr eaLnBrk="1" hangingPunct="1"/>
              <a:t>5</a:t>
            </a:fld>
            <a:endParaRPr lang="en-US" sz="1800"/>
          </a:p>
        </p:txBody>
      </p:sp>
      <p:sp>
        <p:nvSpPr>
          <p:cNvPr id="6148" name="Rectangle 2"/>
          <p:cNvSpPr>
            <a:spLocks noGrp="1" noChangeArrowheads="1"/>
          </p:cNvSpPr>
          <p:nvPr>
            <p:ph type="title"/>
          </p:nvPr>
        </p:nvSpPr>
        <p:spPr/>
        <p:txBody>
          <a:bodyPr/>
          <a:lstStyle/>
          <a:p>
            <a:pPr eaLnBrk="1" hangingPunct="1"/>
            <a:r>
              <a:rPr lang="en-US" smtClean="0"/>
              <a:t>How to Solve</a:t>
            </a:r>
          </a:p>
        </p:txBody>
      </p:sp>
      <p:sp>
        <p:nvSpPr>
          <p:cNvPr id="6149" name="Rectangle 3"/>
          <p:cNvSpPr>
            <a:spLocks noGrp="1" noChangeArrowheads="1"/>
          </p:cNvSpPr>
          <p:nvPr>
            <p:ph type="body" idx="1"/>
          </p:nvPr>
        </p:nvSpPr>
        <p:spPr/>
        <p:txBody>
          <a:bodyPr/>
          <a:lstStyle/>
          <a:p>
            <a:pPr eaLnBrk="1" hangingPunct="1"/>
            <a:r>
              <a:rPr lang="en-US" smtClean="0"/>
              <a:t>Brute Force?</a:t>
            </a:r>
          </a:p>
          <a:p>
            <a:pPr eaLnBrk="1" hangingPunct="1"/>
            <a:r>
              <a:rPr lang="en-US" smtClean="0"/>
              <a:t>Euler's Solution</a:t>
            </a:r>
          </a:p>
          <a:p>
            <a:pPr lvl="1" eaLnBrk="1" hangingPunct="1"/>
            <a:r>
              <a:rPr lang="en-US" smtClean="0"/>
              <a:t>Redraw the map as a graph </a:t>
            </a:r>
            <a:br>
              <a:rPr lang="en-US" smtClean="0"/>
            </a:br>
            <a:r>
              <a:rPr lang="en-US" smtClean="0"/>
              <a:t>(really a </a:t>
            </a:r>
            <a:r>
              <a:rPr lang="en-US" i="1" smtClean="0"/>
              <a:t>multigraph</a:t>
            </a:r>
            <a:r>
              <a:rPr lang="en-US" smtClean="0"/>
              <a:t>)</a:t>
            </a:r>
          </a:p>
        </p:txBody>
      </p:sp>
      <p:grpSp>
        <p:nvGrpSpPr>
          <p:cNvPr id="6150" name="Group 2"/>
          <p:cNvGrpSpPr>
            <a:grpSpLocks/>
          </p:cNvGrpSpPr>
          <p:nvPr/>
        </p:nvGrpSpPr>
        <p:grpSpPr bwMode="auto">
          <a:xfrm>
            <a:off x="5053013" y="3365500"/>
            <a:ext cx="3048000" cy="2359025"/>
            <a:chOff x="4191000" y="3341688"/>
            <a:chExt cx="3048000" cy="2359025"/>
          </a:xfrm>
        </p:grpSpPr>
        <p:sp>
          <p:nvSpPr>
            <p:cNvPr id="6154" name="Oval 4"/>
            <p:cNvSpPr>
              <a:spLocks noChangeArrowheads="1"/>
            </p:cNvSpPr>
            <p:nvPr/>
          </p:nvSpPr>
          <p:spPr bwMode="auto">
            <a:xfrm>
              <a:off x="4419600" y="3429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Oval 5"/>
            <p:cNvSpPr>
              <a:spLocks noChangeArrowheads="1"/>
            </p:cNvSpPr>
            <p:nvPr/>
          </p:nvSpPr>
          <p:spPr bwMode="auto">
            <a:xfrm>
              <a:off x="4419600" y="52578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Oval 6"/>
            <p:cNvSpPr>
              <a:spLocks noChangeArrowheads="1"/>
            </p:cNvSpPr>
            <p:nvPr/>
          </p:nvSpPr>
          <p:spPr bwMode="auto">
            <a:xfrm>
              <a:off x="4419600" y="43434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Oval 7"/>
            <p:cNvSpPr>
              <a:spLocks noChangeArrowheads="1"/>
            </p:cNvSpPr>
            <p:nvPr/>
          </p:nvSpPr>
          <p:spPr bwMode="auto">
            <a:xfrm>
              <a:off x="6858000" y="43434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 name="Freeform 8"/>
            <p:cNvSpPr>
              <a:spLocks/>
            </p:cNvSpPr>
            <p:nvPr/>
          </p:nvSpPr>
          <p:spPr bwMode="auto">
            <a:xfrm>
              <a:off x="4800600" y="3657600"/>
              <a:ext cx="228600" cy="762000"/>
            </a:xfrm>
            <a:custGeom>
              <a:avLst/>
              <a:gdLst>
                <a:gd name="T0" fmla="*/ 0 w 144"/>
                <a:gd name="T1" fmla="*/ 0 h 480"/>
                <a:gd name="T2" fmla="*/ 228600 w 144"/>
                <a:gd name="T3" fmla="*/ 304800 h 480"/>
                <a:gd name="T4" fmla="*/ 0 w 144"/>
                <a:gd name="T5" fmla="*/ 762000 h 480"/>
                <a:gd name="T6" fmla="*/ 0 60000 65536"/>
                <a:gd name="T7" fmla="*/ 0 60000 65536"/>
                <a:gd name="T8" fmla="*/ 0 60000 65536"/>
              </a:gdLst>
              <a:ahLst/>
              <a:cxnLst>
                <a:cxn ang="T6">
                  <a:pos x="T0" y="T1"/>
                </a:cxn>
                <a:cxn ang="T7">
                  <a:pos x="T2" y="T3"/>
                </a:cxn>
                <a:cxn ang="T8">
                  <a:pos x="T4" y="T5"/>
                </a:cxn>
              </a:cxnLst>
              <a:rect l="0" t="0" r="r" b="b"/>
              <a:pathLst>
                <a:path w="144" h="480">
                  <a:moveTo>
                    <a:pt x="0" y="0"/>
                  </a:moveTo>
                  <a:cubicBezTo>
                    <a:pt x="72" y="56"/>
                    <a:pt x="144" y="112"/>
                    <a:pt x="144" y="192"/>
                  </a:cubicBezTo>
                  <a:cubicBezTo>
                    <a:pt x="144" y="272"/>
                    <a:pt x="24" y="432"/>
                    <a:pt x="0" y="48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Freeform 9"/>
            <p:cNvSpPr>
              <a:spLocks/>
            </p:cNvSpPr>
            <p:nvPr/>
          </p:nvSpPr>
          <p:spPr bwMode="auto">
            <a:xfrm flipH="1">
              <a:off x="4191000" y="3657600"/>
              <a:ext cx="228600" cy="762000"/>
            </a:xfrm>
            <a:custGeom>
              <a:avLst/>
              <a:gdLst>
                <a:gd name="T0" fmla="*/ 0 w 144"/>
                <a:gd name="T1" fmla="*/ 0 h 480"/>
                <a:gd name="T2" fmla="*/ 228600 w 144"/>
                <a:gd name="T3" fmla="*/ 304800 h 480"/>
                <a:gd name="T4" fmla="*/ 0 w 144"/>
                <a:gd name="T5" fmla="*/ 762000 h 480"/>
                <a:gd name="T6" fmla="*/ 0 60000 65536"/>
                <a:gd name="T7" fmla="*/ 0 60000 65536"/>
                <a:gd name="T8" fmla="*/ 0 60000 65536"/>
              </a:gdLst>
              <a:ahLst/>
              <a:cxnLst>
                <a:cxn ang="T6">
                  <a:pos x="T0" y="T1"/>
                </a:cxn>
                <a:cxn ang="T7">
                  <a:pos x="T2" y="T3"/>
                </a:cxn>
                <a:cxn ang="T8">
                  <a:pos x="T4" y="T5"/>
                </a:cxn>
              </a:cxnLst>
              <a:rect l="0" t="0" r="r" b="b"/>
              <a:pathLst>
                <a:path w="144" h="480">
                  <a:moveTo>
                    <a:pt x="0" y="0"/>
                  </a:moveTo>
                  <a:cubicBezTo>
                    <a:pt x="72" y="56"/>
                    <a:pt x="144" y="112"/>
                    <a:pt x="144" y="192"/>
                  </a:cubicBezTo>
                  <a:cubicBezTo>
                    <a:pt x="144" y="272"/>
                    <a:pt x="24" y="432"/>
                    <a:pt x="0" y="48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Freeform 10"/>
            <p:cNvSpPr>
              <a:spLocks/>
            </p:cNvSpPr>
            <p:nvPr/>
          </p:nvSpPr>
          <p:spPr bwMode="auto">
            <a:xfrm>
              <a:off x="4800600" y="4648200"/>
              <a:ext cx="228600" cy="762000"/>
            </a:xfrm>
            <a:custGeom>
              <a:avLst/>
              <a:gdLst>
                <a:gd name="T0" fmla="*/ 0 w 144"/>
                <a:gd name="T1" fmla="*/ 0 h 480"/>
                <a:gd name="T2" fmla="*/ 228600 w 144"/>
                <a:gd name="T3" fmla="*/ 304800 h 480"/>
                <a:gd name="T4" fmla="*/ 0 w 144"/>
                <a:gd name="T5" fmla="*/ 762000 h 480"/>
                <a:gd name="T6" fmla="*/ 0 60000 65536"/>
                <a:gd name="T7" fmla="*/ 0 60000 65536"/>
                <a:gd name="T8" fmla="*/ 0 60000 65536"/>
              </a:gdLst>
              <a:ahLst/>
              <a:cxnLst>
                <a:cxn ang="T6">
                  <a:pos x="T0" y="T1"/>
                </a:cxn>
                <a:cxn ang="T7">
                  <a:pos x="T2" y="T3"/>
                </a:cxn>
                <a:cxn ang="T8">
                  <a:pos x="T4" y="T5"/>
                </a:cxn>
              </a:cxnLst>
              <a:rect l="0" t="0" r="r" b="b"/>
              <a:pathLst>
                <a:path w="144" h="480">
                  <a:moveTo>
                    <a:pt x="0" y="0"/>
                  </a:moveTo>
                  <a:cubicBezTo>
                    <a:pt x="72" y="56"/>
                    <a:pt x="144" y="112"/>
                    <a:pt x="144" y="192"/>
                  </a:cubicBezTo>
                  <a:cubicBezTo>
                    <a:pt x="144" y="272"/>
                    <a:pt x="24" y="432"/>
                    <a:pt x="0" y="48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Freeform 11"/>
            <p:cNvSpPr>
              <a:spLocks/>
            </p:cNvSpPr>
            <p:nvPr/>
          </p:nvSpPr>
          <p:spPr bwMode="auto">
            <a:xfrm flipH="1">
              <a:off x="4191000" y="4648200"/>
              <a:ext cx="228600" cy="762000"/>
            </a:xfrm>
            <a:custGeom>
              <a:avLst/>
              <a:gdLst>
                <a:gd name="T0" fmla="*/ 0 w 144"/>
                <a:gd name="T1" fmla="*/ 0 h 480"/>
                <a:gd name="T2" fmla="*/ 228600 w 144"/>
                <a:gd name="T3" fmla="*/ 304800 h 480"/>
                <a:gd name="T4" fmla="*/ 0 w 144"/>
                <a:gd name="T5" fmla="*/ 762000 h 480"/>
                <a:gd name="T6" fmla="*/ 0 60000 65536"/>
                <a:gd name="T7" fmla="*/ 0 60000 65536"/>
                <a:gd name="T8" fmla="*/ 0 60000 65536"/>
              </a:gdLst>
              <a:ahLst/>
              <a:cxnLst>
                <a:cxn ang="T6">
                  <a:pos x="T0" y="T1"/>
                </a:cxn>
                <a:cxn ang="T7">
                  <a:pos x="T2" y="T3"/>
                </a:cxn>
                <a:cxn ang="T8">
                  <a:pos x="T4" y="T5"/>
                </a:cxn>
              </a:cxnLst>
              <a:rect l="0" t="0" r="r" b="b"/>
              <a:pathLst>
                <a:path w="144" h="480">
                  <a:moveTo>
                    <a:pt x="0" y="0"/>
                  </a:moveTo>
                  <a:cubicBezTo>
                    <a:pt x="72" y="56"/>
                    <a:pt x="144" y="112"/>
                    <a:pt x="144" y="192"/>
                  </a:cubicBezTo>
                  <a:cubicBezTo>
                    <a:pt x="144" y="272"/>
                    <a:pt x="24" y="432"/>
                    <a:pt x="0" y="48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2"/>
            <p:cNvSpPr>
              <a:spLocks noChangeShapeType="1"/>
            </p:cNvSpPr>
            <p:nvPr/>
          </p:nvSpPr>
          <p:spPr bwMode="auto">
            <a:xfrm>
              <a:off x="4800600" y="3581400"/>
              <a:ext cx="2133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13"/>
            <p:cNvSpPr>
              <a:spLocks noChangeShapeType="1"/>
            </p:cNvSpPr>
            <p:nvPr/>
          </p:nvSpPr>
          <p:spPr bwMode="auto">
            <a:xfrm>
              <a:off x="4800600" y="45720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Line 14"/>
            <p:cNvSpPr>
              <a:spLocks noChangeShapeType="1"/>
            </p:cNvSpPr>
            <p:nvPr/>
          </p:nvSpPr>
          <p:spPr bwMode="auto">
            <a:xfrm flipV="1">
              <a:off x="4800600" y="4724400"/>
              <a:ext cx="2133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 name="Text Box 15"/>
            <p:cNvSpPr txBox="1">
              <a:spLocks noChangeArrowheads="1"/>
            </p:cNvSpPr>
            <p:nvPr/>
          </p:nvSpPr>
          <p:spPr bwMode="auto">
            <a:xfrm>
              <a:off x="4479925" y="33416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a</a:t>
              </a:r>
            </a:p>
          </p:txBody>
        </p:sp>
        <p:sp>
          <p:nvSpPr>
            <p:cNvPr id="6166" name="Text Box 16"/>
            <p:cNvSpPr txBox="1">
              <a:spLocks noChangeArrowheads="1"/>
            </p:cNvSpPr>
            <p:nvPr/>
          </p:nvSpPr>
          <p:spPr bwMode="auto">
            <a:xfrm>
              <a:off x="4419600" y="42672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b</a:t>
              </a:r>
            </a:p>
          </p:txBody>
        </p:sp>
        <p:sp>
          <p:nvSpPr>
            <p:cNvPr id="6167" name="Text Box 17"/>
            <p:cNvSpPr txBox="1">
              <a:spLocks noChangeArrowheads="1"/>
            </p:cNvSpPr>
            <p:nvPr/>
          </p:nvSpPr>
          <p:spPr bwMode="auto">
            <a:xfrm>
              <a:off x="4419600" y="5181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c</a:t>
              </a:r>
            </a:p>
          </p:txBody>
        </p:sp>
        <p:sp>
          <p:nvSpPr>
            <p:cNvPr id="6168" name="Text Box 18"/>
            <p:cNvSpPr txBox="1">
              <a:spLocks noChangeArrowheads="1"/>
            </p:cNvSpPr>
            <p:nvPr/>
          </p:nvSpPr>
          <p:spPr bwMode="auto">
            <a:xfrm>
              <a:off x="6856413" y="4267200"/>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d</a:t>
              </a:r>
            </a:p>
          </p:txBody>
        </p:sp>
      </p:grpSp>
      <p:sp>
        <p:nvSpPr>
          <p:cNvPr id="6151"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pic>
        <p:nvPicPr>
          <p:cNvPr id="615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29013"/>
            <a:ext cx="3148013" cy="25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695325"/>
            <a:ext cx="20859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3" name="Content Placeholder 2"/>
          <p:cNvSpPr>
            <a:spLocks noGrp="1"/>
          </p:cNvSpPr>
          <p:nvPr>
            <p:ph idx="1"/>
          </p:nvPr>
        </p:nvSpPr>
        <p:spPr/>
        <p:txBody>
          <a:bodyPr/>
          <a:lstStyle/>
          <a:p>
            <a:r>
              <a:rPr lang="en-US" sz="2800" dirty="0" smtClean="0"/>
              <a:t>Pick the start vertex</a:t>
            </a:r>
          </a:p>
          <a:p>
            <a:r>
              <a:rPr lang="en-US" sz="2800" dirty="0" smtClean="0"/>
              <a:t>Set the cost of the start vertex to 0 and all other vertices to INFINITY</a:t>
            </a:r>
          </a:p>
          <a:p>
            <a:r>
              <a:rPr lang="en-US" sz="2800" dirty="0" smtClean="0"/>
              <a:t>While there are unvisited vertices:</a:t>
            </a:r>
          </a:p>
          <a:p>
            <a:pPr lvl="1"/>
            <a:r>
              <a:rPr lang="en-US" sz="2400" dirty="0" smtClean="0"/>
              <a:t>Let the current vertex be the lowest cost vertex that has not yet been visited</a:t>
            </a:r>
          </a:p>
          <a:p>
            <a:pPr lvl="1"/>
            <a:r>
              <a:rPr lang="en-US" sz="2400" dirty="0" smtClean="0"/>
              <a:t>mark current vertex as visited</a:t>
            </a:r>
          </a:p>
          <a:p>
            <a:pPr lvl="1"/>
            <a:r>
              <a:rPr lang="en-US" sz="2400" dirty="0" smtClean="0"/>
              <a:t>for each edge from the current vertex</a:t>
            </a:r>
          </a:p>
          <a:p>
            <a:pPr lvl="2"/>
            <a:r>
              <a:rPr lang="en-US" sz="2000" dirty="0" smtClean="0"/>
              <a:t>if the sum of the cost of the current vertex and the cost of the edge is less than the cost of the destination vertex</a:t>
            </a:r>
          </a:p>
          <a:p>
            <a:pPr lvl="3"/>
            <a:r>
              <a:rPr lang="en-US" sz="1800" dirty="0" smtClean="0"/>
              <a:t>update the cost of the destination vertex</a:t>
            </a:r>
          </a:p>
          <a:p>
            <a:pPr lvl="3"/>
            <a:r>
              <a:rPr lang="en-US" sz="1800" dirty="0" smtClean="0"/>
              <a:t>set the previous of the destination vertex to the current vertex</a:t>
            </a:r>
          </a:p>
          <a:p>
            <a:pPr lvl="3"/>
            <a:endParaRPr lang="en-US" dirty="0"/>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50</a:t>
            </a:fld>
            <a:endParaRPr lang="en-US"/>
          </a:p>
        </p:txBody>
      </p:sp>
    </p:spTree>
    <p:extLst>
      <p:ext uri="{BB962C8B-B14F-4D97-AF65-F5344CB8AC3E}">
        <p14:creationId xmlns:p14="http://schemas.microsoft.com/office/powerpoint/2010/main" val="27995860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t>
            </a:r>
            <a:r>
              <a:rPr lang="en-US" dirty="0" smtClean="0"/>
              <a:t>Algorithm</a:t>
            </a:r>
            <a:endParaRPr lang="en-US" dirty="0"/>
          </a:p>
        </p:txBody>
      </p:sp>
      <p:sp>
        <p:nvSpPr>
          <p:cNvPr id="3" name="Content Placeholder 2"/>
          <p:cNvSpPr>
            <a:spLocks noGrp="1"/>
          </p:cNvSpPr>
          <p:nvPr>
            <p:ph idx="1"/>
          </p:nvPr>
        </p:nvSpPr>
        <p:spPr/>
        <p:txBody>
          <a:bodyPr/>
          <a:lstStyle/>
          <a:p>
            <a:r>
              <a:rPr lang="en-US" dirty="0" smtClean="0"/>
              <a:t>Example of a </a:t>
            </a:r>
            <a:r>
              <a:rPr lang="en-US" i="1" dirty="0" smtClean="0"/>
              <a:t>Greedy Algorithm</a:t>
            </a:r>
          </a:p>
          <a:p>
            <a:pPr lvl="1"/>
            <a:r>
              <a:rPr lang="en-US" dirty="0" smtClean="0"/>
              <a:t>A Greedy Algorithm does what appears to be the best thing at each stage of solving a problem</a:t>
            </a:r>
          </a:p>
          <a:p>
            <a:r>
              <a:rPr lang="en-US" dirty="0" smtClean="0"/>
              <a:t>Gives best solution in </a:t>
            </a:r>
            <a:r>
              <a:rPr lang="en-US" dirty="0" err="1"/>
              <a:t>Dijkstra's</a:t>
            </a:r>
            <a:r>
              <a:rPr lang="en-US" dirty="0"/>
              <a:t> </a:t>
            </a:r>
            <a:r>
              <a:rPr lang="en-US" dirty="0" smtClean="0"/>
              <a:t>Algorithm</a:t>
            </a:r>
          </a:p>
          <a:p>
            <a:r>
              <a:rPr lang="en-US" dirty="0" smtClean="0"/>
              <a:t>Does NOT always lead to best answer</a:t>
            </a:r>
          </a:p>
          <a:p>
            <a:r>
              <a:rPr lang="en-US" dirty="0" smtClean="0"/>
              <a:t>Fair teams: </a:t>
            </a:r>
          </a:p>
          <a:p>
            <a:pPr lvl="1"/>
            <a:r>
              <a:rPr lang="en-US" dirty="0" smtClean="0"/>
              <a:t>(10, 10, 8, 8, 8), 2 teams</a:t>
            </a:r>
          </a:p>
          <a:p>
            <a:r>
              <a:rPr lang="en-US" dirty="0" smtClean="0"/>
              <a:t>Making change with fewest coins</a:t>
            </a:r>
          </a:p>
          <a:p>
            <a:pPr marL="457200" lvl="1" indent="0">
              <a:buNone/>
            </a:pPr>
            <a:r>
              <a:rPr lang="en-US" dirty="0" smtClean="0"/>
              <a:t>(1, 5, 10) 15 cents</a:t>
            </a:r>
          </a:p>
          <a:p>
            <a:pPr marL="457200" lvl="1" indent="0">
              <a:buNone/>
            </a:pPr>
            <a:r>
              <a:rPr lang="en-US" dirty="0" smtClean="0"/>
              <a:t>(1, 5, 12) 15 cents</a:t>
            </a:r>
          </a:p>
          <a:p>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51</a:t>
            </a:fld>
            <a:endParaRPr lang="en-US"/>
          </a:p>
        </p:txBody>
      </p:sp>
    </p:spTree>
    <p:extLst>
      <p:ext uri="{BB962C8B-B14F-4D97-AF65-F5344CB8AC3E}">
        <p14:creationId xmlns:p14="http://schemas.microsoft.com/office/powerpoint/2010/main" val="1527097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52</a:t>
            </a:fld>
            <a:endParaRPr lang="en-US"/>
          </a:p>
        </p:txBody>
      </p:sp>
      <p:grpSp>
        <p:nvGrpSpPr>
          <p:cNvPr id="13" name="Group 12"/>
          <p:cNvGrpSpPr/>
          <p:nvPr/>
        </p:nvGrpSpPr>
        <p:grpSpPr>
          <a:xfrm>
            <a:off x="609600" y="2209800"/>
            <a:ext cx="762000" cy="838200"/>
            <a:chOff x="1600200" y="457200"/>
            <a:chExt cx="762000" cy="838200"/>
          </a:xfrm>
        </p:grpSpPr>
        <p:sp>
          <p:nvSpPr>
            <p:cNvPr id="8" name="Oval 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noFill/>
          </p:spPr>
          <p:txBody>
            <a:bodyPr wrap="none" rtlCol="0">
              <a:spAutoFit/>
            </a:bodyPr>
            <a:lstStyle/>
            <a:p>
              <a:r>
                <a:rPr lang="en-US" dirty="0" smtClean="0"/>
                <a:t>A</a:t>
              </a:r>
              <a:endParaRPr lang="en-US" dirty="0"/>
            </a:p>
          </p:txBody>
        </p:sp>
      </p:grpSp>
      <p:grpSp>
        <p:nvGrpSpPr>
          <p:cNvPr id="14" name="Group 13"/>
          <p:cNvGrpSpPr/>
          <p:nvPr/>
        </p:nvGrpSpPr>
        <p:grpSpPr>
          <a:xfrm>
            <a:off x="2362200" y="1537644"/>
            <a:ext cx="762000" cy="838200"/>
            <a:chOff x="1600200" y="457200"/>
            <a:chExt cx="762000" cy="838200"/>
          </a:xfrm>
        </p:grpSpPr>
        <p:sp>
          <p:nvSpPr>
            <p:cNvPr id="15" name="Oval 14"/>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7" name="Group 16"/>
          <p:cNvGrpSpPr/>
          <p:nvPr/>
        </p:nvGrpSpPr>
        <p:grpSpPr>
          <a:xfrm>
            <a:off x="3124200" y="-76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6096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19983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3446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191000" y="3030471"/>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057400"/>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762000"/>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3429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4478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4174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7"/>
          </p:cNvCxnSpPr>
          <p:nvPr/>
        </p:nvCxnSpPr>
        <p:spPr bwMode="auto">
          <a:xfrm flipH="1">
            <a:off x="4841408" y="2836508"/>
            <a:ext cx="111592" cy="31671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19567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2925248"/>
            <a:ext cx="2930992" cy="5243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18099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6858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863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15978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2954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0574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2768861"/>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010371" y="2891613"/>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7721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3429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81290"/>
            <a:ext cx="385042" cy="523220"/>
          </a:xfrm>
          <a:prstGeom prst="rect">
            <a:avLst/>
          </a:prstGeom>
          <a:noFill/>
        </p:spPr>
        <p:txBody>
          <a:bodyPr wrap="none" rtlCol="0">
            <a:spAutoFit/>
          </a:bodyPr>
          <a:lstStyle/>
          <a:p>
            <a:r>
              <a:rPr lang="en-US" dirty="0" smtClean="0"/>
              <a:t>7</a:t>
            </a:r>
            <a:endParaRPr lang="en-US" dirty="0"/>
          </a:p>
        </p:txBody>
      </p:sp>
      <p:sp>
        <p:nvSpPr>
          <p:cNvPr id="2" name="TextBox 1"/>
          <p:cNvSpPr txBox="1"/>
          <p:nvPr/>
        </p:nvSpPr>
        <p:spPr>
          <a:xfrm>
            <a:off x="214182" y="3858762"/>
            <a:ext cx="7267836" cy="2741776"/>
          </a:xfrm>
          <a:prstGeom prst="rect">
            <a:avLst/>
          </a:prstGeom>
          <a:noFill/>
        </p:spPr>
        <p:txBody>
          <a:bodyPr wrap="square" rtlCol="0">
            <a:spAutoFit/>
          </a:bodyPr>
          <a:lstStyle/>
          <a:p>
            <a:pPr>
              <a:spcBef>
                <a:spcPts val="100"/>
              </a:spcBef>
            </a:pPr>
            <a:r>
              <a:rPr lang="en-US" dirty="0" smtClean="0"/>
              <a:t>What is the lowest cost path from A to E?</a:t>
            </a:r>
          </a:p>
          <a:p>
            <a:pPr marL="514350" indent="-514350">
              <a:spcBef>
                <a:spcPts val="100"/>
              </a:spcBef>
              <a:buFont typeface="+mj-lt"/>
              <a:buAutoNum type="alphaUcPeriod"/>
            </a:pPr>
            <a:r>
              <a:rPr lang="en-US" dirty="0" smtClean="0"/>
              <a:t>3</a:t>
            </a:r>
          </a:p>
          <a:p>
            <a:pPr marL="514350" indent="-514350">
              <a:spcBef>
                <a:spcPts val="100"/>
              </a:spcBef>
              <a:buFont typeface="+mj-lt"/>
              <a:buAutoNum type="alphaUcPeriod"/>
            </a:pPr>
            <a:r>
              <a:rPr lang="en-US" dirty="0" smtClean="0"/>
              <a:t>17</a:t>
            </a:r>
          </a:p>
          <a:p>
            <a:pPr marL="514350" indent="-514350">
              <a:spcBef>
                <a:spcPts val="100"/>
              </a:spcBef>
              <a:buFont typeface="+mj-lt"/>
              <a:buAutoNum type="alphaUcPeriod"/>
            </a:pPr>
            <a:r>
              <a:rPr lang="en-US" dirty="0" smtClean="0"/>
              <a:t>20</a:t>
            </a:r>
          </a:p>
          <a:p>
            <a:pPr marL="514350" indent="-514350">
              <a:spcBef>
                <a:spcPts val="100"/>
              </a:spcBef>
              <a:buFont typeface="+mj-lt"/>
              <a:buAutoNum type="alphaUcPeriod"/>
            </a:pPr>
            <a:r>
              <a:rPr lang="en-US" dirty="0" smtClean="0"/>
              <a:t>28</a:t>
            </a:r>
          </a:p>
          <a:p>
            <a:pPr marL="514350" indent="-514350">
              <a:spcBef>
                <a:spcPts val="100"/>
              </a:spcBef>
              <a:buFont typeface="+mj-lt"/>
              <a:buAutoNum type="alphaUcPeriod"/>
            </a:pPr>
            <a:r>
              <a:rPr lang="en-US" dirty="0" smtClean="0"/>
              <a:t>37</a:t>
            </a:r>
          </a:p>
        </p:txBody>
      </p:sp>
    </p:spTree>
    <p:extLst>
      <p:ext uri="{BB962C8B-B14F-4D97-AF65-F5344CB8AC3E}">
        <p14:creationId xmlns:p14="http://schemas.microsoft.com/office/powerpoint/2010/main" val="10583171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53</a:t>
            </a:fld>
            <a:endParaRPr lang="en-US"/>
          </a:p>
        </p:txBody>
      </p:sp>
      <p:grpSp>
        <p:nvGrpSpPr>
          <p:cNvPr id="13" name="Group 12"/>
          <p:cNvGrpSpPr/>
          <p:nvPr/>
        </p:nvGrpSpPr>
        <p:grpSpPr>
          <a:xfrm>
            <a:off x="609600" y="2743200"/>
            <a:ext cx="762000" cy="838200"/>
            <a:chOff x="1600200" y="457200"/>
            <a:chExt cx="762000" cy="838200"/>
          </a:xfrm>
        </p:grpSpPr>
        <p:sp>
          <p:nvSpPr>
            <p:cNvPr id="8" name="Oval 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no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p:grpSpPr>
        <p:sp>
          <p:nvSpPr>
            <p:cNvPr id="15" name="Oval 14"/>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484310" y="4610100"/>
            <a:ext cx="6531403" cy="1557349"/>
          </a:xfrm>
          <a:prstGeom prst="rect">
            <a:avLst/>
          </a:prstGeom>
          <a:noFill/>
        </p:spPr>
        <p:txBody>
          <a:bodyPr wrap="none" rtlCol="0">
            <a:spAutoFit/>
          </a:bodyPr>
          <a:lstStyle/>
          <a:p>
            <a:r>
              <a:rPr lang="en-US" dirty="0" smtClean="0"/>
              <a:t>A is start vertex</a:t>
            </a:r>
          </a:p>
          <a:p>
            <a:r>
              <a:rPr lang="en-US" dirty="0" smtClean="0"/>
              <a:t>Set cost of A to 0, all others to INFINITY</a:t>
            </a:r>
          </a:p>
          <a:p>
            <a:r>
              <a:rPr lang="en-US" dirty="0" smtClean="0"/>
              <a:t>Place A in a priority queue</a:t>
            </a:r>
            <a:endParaRPr lang="en-US" dirty="0"/>
          </a:p>
        </p:txBody>
      </p:sp>
    </p:spTree>
    <p:extLst>
      <p:ext uri="{BB962C8B-B14F-4D97-AF65-F5344CB8AC3E}">
        <p14:creationId xmlns:p14="http://schemas.microsoft.com/office/powerpoint/2010/main" val="3104610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54</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p:grpSpPr>
        <p:sp>
          <p:nvSpPr>
            <p:cNvPr id="15" name="Oval 14"/>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484310" y="4610100"/>
            <a:ext cx="2881366" cy="1557349"/>
          </a:xfrm>
          <a:prstGeom prst="rect">
            <a:avLst/>
          </a:prstGeom>
          <a:noFill/>
        </p:spPr>
        <p:txBody>
          <a:bodyPr wrap="none" rtlCol="0">
            <a:spAutoFit/>
          </a:bodyPr>
          <a:lstStyle/>
          <a:p>
            <a:r>
              <a:rPr lang="en-US" dirty="0" smtClean="0"/>
              <a:t>[(A,0)]</a:t>
            </a:r>
            <a:r>
              <a:rPr lang="en-US" dirty="0"/>
              <a:t> </a:t>
            </a:r>
            <a:r>
              <a:rPr lang="en-US" dirty="0" err="1" smtClean="0"/>
              <a:t>pq</a:t>
            </a:r>
            <a:endParaRPr lang="en-US" dirty="0" smtClean="0"/>
          </a:p>
          <a:p>
            <a:r>
              <a:rPr lang="en-US" dirty="0" err="1" smtClean="0"/>
              <a:t>dequeue</a:t>
            </a:r>
            <a:r>
              <a:rPr lang="en-US" dirty="0" smtClean="0"/>
              <a:t> (A,0)</a:t>
            </a:r>
          </a:p>
          <a:p>
            <a:r>
              <a:rPr lang="en-US" dirty="0" smtClean="0"/>
              <a:t>Mark A as visited</a:t>
            </a:r>
          </a:p>
        </p:txBody>
      </p:sp>
    </p:spTree>
    <p:extLst>
      <p:ext uri="{BB962C8B-B14F-4D97-AF65-F5344CB8AC3E}">
        <p14:creationId xmlns:p14="http://schemas.microsoft.com/office/powerpoint/2010/main" val="833773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55</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p:grpSpPr>
        <p:sp>
          <p:nvSpPr>
            <p:cNvPr id="15" name="Oval 14"/>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114121"/>
            <a:ext cx="8594469" cy="2591479"/>
          </a:xfrm>
          <a:prstGeom prst="rect">
            <a:avLst/>
          </a:prstGeom>
          <a:noFill/>
        </p:spPr>
        <p:txBody>
          <a:bodyPr wrap="none" rtlCol="0">
            <a:spAutoFit/>
          </a:bodyPr>
          <a:lstStyle/>
          <a:p>
            <a:r>
              <a:rPr lang="en-US" dirty="0" smtClean="0"/>
              <a:t>[ ] </a:t>
            </a:r>
            <a:r>
              <a:rPr lang="en-US" dirty="0" err="1" smtClean="0"/>
              <a:t>pq</a:t>
            </a:r>
            <a:endParaRPr lang="en-US" dirty="0" smtClean="0"/>
          </a:p>
          <a:p>
            <a:r>
              <a:rPr lang="en-US" dirty="0" smtClean="0"/>
              <a:t>current vertex A:</a:t>
            </a:r>
          </a:p>
          <a:p>
            <a:r>
              <a:rPr lang="en-US" dirty="0" smtClean="0"/>
              <a:t>loop through A's edges</a:t>
            </a:r>
          </a:p>
          <a:p>
            <a:r>
              <a:rPr lang="en-US" dirty="0" smtClean="0"/>
              <a:t>if sum of cost from A to edge is less than current cost</a:t>
            </a:r>
          </a:p>
          <a:p>
            <a:r>
              <a:rPr lang="en-US" dirty="0"/>
              <a:t>	</a:t>
            </a:r>
            <a:r>
              <a:rPr lang="en-US" dirty="0" smtClean="0"/>
              <a:t>update cost and </a:t>
            </a:r>
            <a:r>
              <a:rPr lang="en-US" dirty="0" err="1" smtClean="0"/>
              <a:t>prev</a:t>
            </a:r>
            <a:endParaRPr lang="en-US" dirty="0" smtClean="0"/>
          </a:p>
        </p:txBody>
      </p:sp>
    </p:spTree>
    <p:extLst>
      <p:ext uri="{BB962C8B-B14F-4D97-AF65-F5344CB8AC3E}">
        <p14:creationId xmlns:p14="http://schemas.microsoft.com/office/powerpoint/2010/main" val="16142135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56</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p:grpSpPr>
        <p:sp>
          <p:nvSpPr>
            <p:cNvPr id="15" name="Oval 14"/>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114121"/>
            <a:ext cx="4084195" cy="1557349"/>
          </a:xfrm>
          <a:prstGeom prst="rect">
            <a:avLst/>
          </a:prstGeom>
          <a:noFill/>
        </p:spPr>
        <p:txBody>
          <a:bodyPr wrap="none" rtlCol="0">
            <a:spAutoFit/>
          </a:bodyPr>
          <a:lstStyle/>
          <a:p>
            <a:r>
              <a:rPr lang="en-US" dirty="0" smtClean="0"/>
              <a:t>[ ] </a:t>
            </a:r>
            <a:r>
              <a:rPr lang="en-US" dirty="0" err="1" smtClean="0"/>
              <a:t>pq</a:t>
            </a:r>
            <a:endParaRPr lang="en-US" dirty="0" smtClean="0"/>
          </a:p>
          <a:p>
            <a:r>
              <a:rPr lang="en-US" dirty="0" smtClean="0"/>
              <a:t>A -&gt; B, 0 + 1 &lt; INFINITY</a:t>
            </a:r>
          </a:p>
          <a:p>
            <a:r>
              <a:rPr lang="en-US" dirty="0" smtClean="0"/>
              <a:t>[(B,1)] </a:t>
            </a:r>
            <a:r>
              <a:rPr lang="en-US" dirty="0" err="1" smtClean="0"/>
              <a:t>pq</a:t>
            </a:r>
            <a:endParaRPr lang="en-US" dirty="0" smtClean="0"/>
          </a:p>
        </p:txBody>
      </p:sp>
    </p:spTree>
    <p:extLst>
      <p:ext uri="{BB962C8B-B14F-4D97-AF65-F5344CB8AC3E}">
        <p14:creationId xmlns:p14="http://schemas.microsoft.com/office/powerpoint/2010/main" val="2374557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57</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p:grpSpPr>
        <p:sp>
          <p:nvSpPr>
            <p:cNvPr id="15" name="Oval 14"/>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114121"/>
            <a:ext cx="4105035" cy="1557349"/>
          </a:xfrm>
          <a:prstGeom prst="rect">
            <a:avLst/>
          </a:prstGeom>
          <a:noFill/>
        </p:spPr>
        <p:txBody>
          <a:bodyPr wrap="none" rtlCol="0">
            <a:spAutoFit/>
          </a:bodyPr>
          <a:lstStyle/>
          <a:p>
            <a:r>
              <a:rPr lang="en-US" dirty="0"/>
              <a:t>[(B,1)] </a:t>
            </a:r>
            <a:r>
              <a:rPr lang="en-US" dirty="0" err="1"/>
              <a:t>pq</a:t>
            </a:r>
            <a:endParaRPr lang="en-US" dirty="0"/>
          </a:p>
          <a:p>
            <a:r>
              <a:rPr lang="en-US" dirty="0" smtClean="0"/>
              <a:t>A -&gt; C, 0 + 7 &lt; INFINITY</a:t>
            </a:r>
          </a:p>
          <a:p>
            <a:r>
              <a:rPr lang="en-US" dirty="0" smtClean="0"/>
              <a:t>[(B,1), (C, 7)] </a:t>
            </a:r>
            <a:r>
              <a:rPr lang="en-US" dirty="0" err="1" smtClean="0"/>
              <a:t>pq</a:t>
            </a:r>
            <a:endParaRPr lang="en-US" dirty="0" smtClean="0"/>
          </a:p>
        </p:txBody>
      </p:sp>
    </p:spTree>
    <p:extLst>
      <p:ext uri="{BB962C8B-B14F-4D97-AF65-F5344CB8AC3E}">
        <p14:creationId xmlns:p14="http://schemas.microsoft.com/office/powerpoint/2010/main" val="34533767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58</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p:grpSpPr>
        <p:sp>
          <p:nvSpPr>
            <p:cNvPr id="15" name="Oval 14"/>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114121"/>
            <a:ext cx="4324645" cy="1557349"/>
          </a:xfrm>
          <a:prstGeom prst="rect">
            <a:avLst/>
          </a:prstGeom>
          <a:noFill/>
        </p:spPr>
        <p:txBody>
          <a:bodyPr wrap="none" rtlCol="0">
            <a:spAutoFit/>
          </a:bodyPr>
          <a:lstStyle/>
          <a:p>
            <a:r>
              <a:rPr lang="en-US" dirty="0"/>
              <a:t>[(B,1), (C, 7)] </a:t>
            </a:r>
            <a:r>
              <a:rPr lang="en-US" dirty="0" err="1"/>
              <a:t>pq</a:t>
            </a:r>
            <a:endParaRPr lang="en-US" dirty="0"/>
          </a:p>
          <a:p>
            <a:r>
              <a:rPr lang="en-US" dirty="0" smtClean="0"/>
              <a:t>A -&gt; G, 0 + 17 &lt; INFINITY</a:t>
            </a:r>
          </a:p>
          <a:p>
            <a:r>
              <a:rPr lang="en-US" dirty="0" smtClean="0"/>
              <a:t>[(B,1), (C, 7), (G, 17)] </a:t>
            </a:r>
            <a:r>
              <a:rPr lang="en-US" dirty="0" err="1" smtClean="0"/>
              <a:t>pq</a:t>
            </a:r>
            <a:endParaRPr lang="en-US" dirty="0" smtClean="0"/>
          </a:p>
        </p:txBody>
      </p:sp>
    </p:spTree>
    <p:extLst>
      <p:ext uri="{BB962C8B-B14F-4D97-AF65-F5344CB8AC3E}">
        <p14:creationId xmlns:p14="http://schemas.microsoft.com/office/powerpoint/2010/main" val="38155557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59</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114121"/>
            <a:ext cx="8594469" cy="2591479"/>
          </a:xfrm>
          <a:prstGeom prst="rect">
            <a:avLst/>
          </a:prstGeom>
          <a:noFill/>
        </p:spPr>
        <p:txBody>
          <a:bodyPr wrap="none" rtlCol="0">
            <a:spAutoFit/>
          </a:bodyPr>
          <a:lstStyle/>
          <a:p>
            <a:r>
              <a:rPr lang="en-US" dirty="0"/>
              <a:t>[(B,1), (C, 7</a:t>
            </a:r>
            <a:r>
              <a:rPr lang="en-US" dirty="0" smtClean="0"/>
              <a:t>), (G, 17)] </a:t>
            </a:r>
            <a:r>
              <a:rPr lang="en-US" dirty="0" err="1"/>
              <a:t>pq</a:t>
            </a:r>
            <a:endParaRPr lang="en-US" dirty="0"/>
          </a:p>
          <a:p>
            <a:r>
              <a:rPr lang="en-US" dirty="0"/>
              <a:t>current vertex </a:t>
            </a:r>
            <a:r>
              <a:rPr lang="en-US" dirty="0" smtClean="0"/>
              <a:t>B:</a:t>
            </a:r>
            <a:endParaRPr lang="en-US" dirty="0"/>
          </a:p>
          <a:p>
            <a:r>
              <a:rPr lang="en-US" dirty="0"/>
              <a:t>loop through </a:t>
            </a:r>
            <a:r>
              <a:rPr lang="en-US" dirty="0" smtClean="0"/>
              <a:t>B's </a:t>
            </a:r>
            <a:r>
              <a:rPr lang="en-US" dirty="0"/>
              <a:t>edges</a:t>
            </a:r>
          </a:p>
          <a:p>
            <a:r>
              <a:rPr lang="en-US" dirty="0"/>
              <a:t>if sum of cost from </a:t>
            </a:r>
            <a:r>
              <a:rPr lang="en-US" dirty="0" smtClean="0"/>
              <a:t>B </a:t>
            </a:r>
            <a:r>
              <a:rPr lang="en-US" dirty="0"/>
              <a:t>to edge is less than current cost</a:t>
            </a:r>
          </a:p>
          <a:p>
            <a:r>
              <a:rPr lang="en-US" dirty="0"/>
              <a:t>	update cost and </a:t>
            </a:r>
            <a:r>
              <a:rPr lang="en-US" dirty="0" err="1"/>
              <a:t>prev</a:t>
            </a:r>
            <a:endParaRPr lang="en-US" dirty="0"/>
          </a:p>
        </p:txBody>
      </p:sp>
    </p:spTree>
    <p:extLst>
      <p:ext uri="{BB962C8B-B14F-4D97-AF65-F5344CB8AC3E}">
        <p14:creationId xmlns:p14="http://schemas.microsoft.com/office/powerpoint/2010/main" val="766479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7171"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1F312E09-67A8-45B6-BBD1-CC188D390FD9}" type="slidenum">
              <a:rPr lang="en-US" sz="1800"/>
              <a:pPr eaLnBrk="1" hangingPunct="1"/>
              <a:t>6</a:t>
            </a:fld>
            <a:endParaRPr lang="en-US" sz="1800"/>
          </a:p>
        </p:txBody>
      </p:sp>
      <p:sp>
        <p:nvSpPr>
          <p:cNvPr id="7172" name="Rectangle 2"/>
          <p:cNvSpPr>
            <a:spLocks noGrp="1" noChangeArrowheads="1"/>
          </p:cNvSpPr>
          <p:nvPr>
            <p:ph type="title"/>
          </p:nvPr>
        </p:nvSpPr>
        <p:spPr/>
        <p:txBody>
          <a:bodyPr/>
          <a:lstStyle/>
          <a:p>
            <a:pPr eaLnBrk="1" hangingPunct="1"/>
            <a:r>
              <a:rPr lang="en-US" smtClean="0"/>
              <a:t>Euler's Proposal </a:t>
            </a:r>
          </a:p>
        </p:txBody>
      </p:sp>
      <p:sp>
        <p:nvSpPr>
          <p:cNvPr id="7173" name="Rectangle 3"/>
          <p:cNvSpPr>
            <a:spLocks noGrp="1" noChangeArrowheads="1"/>
          </p:cNvSpPr>
          <p:nvPr>
            <p:ph type="body" idx="1"/>
          </p:nvPr>
        </p:nvSpPr>
        <p:spPr/>
        <p:txBody>
          <a:bodyPr/>
          <a:lstStyle/>
          <a:p>
            <a:pPr eaLnBrk="1" hangingPunct="1"/>
            <a:r>
              <a:rPr lang="en-US" dirty="0" smtClean="0"/>
              <a:t>A connected graph has an Euler tour (possible to cross each edge only once while traversing each edge only once and returning to starting point) if and only if every vertex has an even number of edges</a:t>
            </a:r>
          </a:p>
          <a:p>
            <a:pPr lvl="1" eaLnBrk="1" hangingPunct="1"/>
            <a:r>
              <a:rPr lang="en-US" i="1" dirty="0" smtClean="0"/>
              <a:t>Eulerian</a:t>
            </a:r>
            <a:r>
              <a:rPr lang="en-US" i="1" dirty="0"/>
              <a:t> </a:t>
            </a:r>
            <a:r>
              <a:rPr lang="en-US" i="1" dirty="0" smtClean="0"/>
              <a:t>Circuit</a:t>
            </a:r>
          </a:p>
          <a:p>
            <a:pPr eaLnBrk="1" hangingPunct="1"/>
            <a:r>
              <a:rPr lang="en-US" dirty="0" smtClean="0"/>
              <a:t>What if we reduce the problem to only crossing each edge (bridge) exactly once?</a:t>
            </a:r>
          </a:p>
          <a:p>
            <a:pPr lvl="1" eaLnBrk="1" hangingPunct="1"/>
            <a:r>
              <a:rPr lang="en-US" dirty="0" smtClean="0"/>
              <a:t>Doesn't matter if we end up where we started</a:t>
            </a:r>
          </a:p>
          <a:p>
            <a:pPr lvl="1" eaLnBrk="1" hangingPunct="1"/>
            <a:r>
              <a:rPr lang="en-US" i="1" dirty="0"/>
              <a:t>Eulerian </a:t>
            </a:r>
            <a:r>
              <a:rPr lang="en-US" i="1" dirty="0" smtClean="0"/>
              <a:t>Trail</a:t>
            </a:r>
            <a:endParaRPr lang="en-US" i="1" dirty="0"/>
          </a:p>
          <a:p>
            <a:pPr lvl="1" eaLnBrk="1" hangingPunct="1"/>
            <a:endParaRPr lang="en-US" i="1" dirty="0" smtClean="0"/>
          </a:p>
        </p:txBody>
      </p:sp>
      <p:sp>
        <p:nvSpPr>
          <p:cNvPr id="7174"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dirty="0"/>
              <a:t>Graphs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60</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114121"/>
            <a:ext cx="4812536" cy="2074414"/>
          </a:xfrm>
          <a:prstGeom prst="rect">
            <a:avLst/>
          </a:prstGeom>
          <a:noFill/>
        </p:spPr>
        <p:txBody>
          <a:bodyPr wrap="none" rtlCol="0">
            <a:spAutoFit/>
          </a:bodyPr>
          <a:lstStyle/>
          <a:p>
            <a:r>
              <a:rPr lang="en-US" dirty="0" smtClean="0"/>
              <a:t>[(C</a:t>
            </a:r>
            <a:r>
              <a:rPr lang="en-US" dirty="0"/>
              <a:t>, 7</a:t>
            </a:r>
            <a:r>
              <a:rPr lang="en-US" dirty="0" smtClean="0"/>
              <a:t>), (G, 17)] </a:t>
            </a:r>
            <a:r>
              <a:rPr lang="en-US" dirty="0" err="1"/>
              <a:t>pq</a:t>
            </a:r>
            <a:endParaRPr lang="en-US" dirty="0"/>
          </a:p>
          <a:p>
            <a:r>
              <a:rPr lang="en-US" dirty="0" smtClean="0"/>
              <a:t>B </a:t>
            </a:r>
            <a:r>
              <a:rPr lang="en-US" dirty="0"/>
              <a:t>-&gt; </a:t>
            </a:r>
            <a:r>
              <a:rPr lang="en-US" dirty="0" smtClean="0"/>
              <a:t>C, 1 </a:t>
            </a:r>
            <a:r>
              <a:rPr lang="en-US" dirty="0"/>
              <a:t>+ </a:t>
            </a:r>
            <a:r>
              <a:rPr lang="en-US" dirty="0" smtClean="0"/>
              <a:t>3 </a:t>
            </a:r>
            <a:r>
              <a:rPr lang="en-US" dirty="0"/>
              <a:t>&lt; </a:t>
            </a:r>
            <a:r>
              <a:rPr lang="en-US" dirty="0" smtClean="0"/>
              <a:t>7</a:t>
            </a:r>
            <a:endParaRPr lang="en-US" dirty="0"/>
          </a:p>
          <a:p>
            <a:r>
              <a:rPr lang="en-US" dirty="0" smtClean="0"/>
              <a:t>update C's cost and previous</a:t>
            </a:r>
          </a:p>
          <a:p>
            <a:r>
              <a:rPr lang="en-US" dirty="0"/>
              <a:t>[(C, 4</a:t>
            </a:r>
            <a:r>
              <a:rPr lang="en-US" dirty="0" smtClean="0"/>
              <a:t>), (</a:t>
            </a:r>
            <a:r>
              <a:rPr lang="en-US" dirty="0"/>
              <a:t>C, 7), </a:t>
            </a:r>
            <a:r>
              <a:rPr lang="en-US" dirty="0" smtClean="0"/>
              <a:t>(</a:t>
            </a:r>
            <a:r>
              <a:rPr lang="en-US" dirty="0"/>
              <a:t>G, </a:t>
            </a:r>
            <a:r>
              <a:rPr lang="en-US" dirty="0" smtClean="0"/>
              <a:t>17)] </a:t>
            </a:r>
            <a:r>
              <a:rPr lang="en-US" dirty="0" err="1" smtClean="0"/>
              <a:t>pq</a:t>
            </a:r>
            <a:endParaRPr lang="en-US" dirty="0"/>
          </a:p>
        </p:txBody>
      </p:sp>
    </p:spTree>
    <p:extLst>
      <p:ext uri="{BB962C8B-B14F-4D97-AF65-F5344CB8AC3E}">
        <p14:creationId xmlns:p14="http://schemas.microsoft.com/office/powerpoint/2010/main" val="13249585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61</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p:grpSpPr>
        <p:sp>
          <p:nvSpPr>
            <p:cNvPr id="18" name="Oval 1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614851"/>
            <a:ext cx="5497018" cy="1557349"/>
          </a:xfrm>
          <a:prstGeom prst="rect">
            <a:avLst/>
          </a:prstGeom>
          <a:noFill/>
        </p:spPr>
        <p:txBody>
          <a:bodyPr wrap="none" rtlCol="0">
            <a:spAutoFit/>
          </a:bodyPr>
          <a:lstStyle/>
          <a:p>
            <a:r>
              <a:rPr lang="en-US" dirty="0"/>
              <a:t>[(C, 4), (C, 7), (G, </a:t>
            </a:r>
            <a:r>
              <a:rPr lang="en-US" dirty="0" smtClean="0"/>
              <a:t>17)] </a:t>
            </a:r>
            <a:r>
              <a:rPr lang="en-US" dirty="0" err="1"/>
              <a:t>pq</a:t>
            </a:r>
            <a:endParaRPr lang="en-US" dirty="0"/>
          </a:p>
          <a:p>
            <a:r>
              <a:rPr lang="en-US" dirty="0" smtClean="0"/>
              <a:t>B </a:t>
            </a:r>
            <a:r>
              <a:rPr lang="en-US" dirty="0"/>
              <a:t>-&gt; </a:t>
            </a:r>
            <a:r>
              <a:rPr lang="en-US" dirty="0" smtClean="0"/>
              <a:t>D, 1 </a:t>
            </a:r>
            <a:r>
              <a:rPr lang="en-US" dirty="0"/>
              <a:t>+ </a:t>
            </a:r>
            <a:r>
              <a:rPr lang="en-US" dirty="0" smtClean="0"/>
              <a:t>21 </a:t>
            </a:r>
            <a:r>
              <a:rPr lang="en-US" dirty="0"/>
              <a:t>&lt; </a:t>
            </a:r>
            <a:r>
              <a:rPr lang="en-US" dirty="0" smtClean="0"/>
              <a:t>INFINITY</a:t>
            </a:r>
            <a:endParaRPr lang="en-US" dirty="0"/>
          </a:p>
          <a:p>
            <a:r>
              <a:rPr lang="en-US" dirty="0" smtClean="0"/>
              <a:t>[(</a:t>
            </a:r>
            <a:r>
              <a:rPr lang="en-US" dirty="0"/>
              <a:t>C, 4</a:t>
            </a:r>
            <a:r>
              <a:rPr lang="en-US" dirty="0" smtClean="0"/>
              <a:t>), (</a:t>
            </a:r>
            <a:r>
              <a:rPr lang="en-US" dirty="0"/>
              <a:t>C, 7), </a:t>
            </a:r>
            <a:r>
              <a:rPr lang="en-US" dirty="0" smtClean="0"/>
              <a:t>(</a:t>
            </a:r>
            <a:r>
              <a:rPr lang="en-US" dirty="0"/>
              <a:t>G, </a:t>
            </a:r>
            <a:r>
              <a:rPr lang="en-US" dirty="0" smtClean="0"/>
              <a:t>17), (D, 22)] </a:t>
            </a:r>
            <a:r>
              <a:rPr lang="en-US" dirty="0" err="1" smtClean="0"/>
              <a:t>pq</a:t>
            </a:r>
            <a:endParaRPr lang="en-US" dirty="0"/>
          </a:p>
        </p:txBody>
      </p:sp>
    </p:spTree>
    <p:extLst>
      <p:ext uri="{BB962C8B-B14F-4D97-AF65-F5344CB8AC3E}">
        <p14:creationId xmlns:p14="http://schemas.microsoft.com/office/powerpoint/2010/main" val="34337006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62</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979515"/>
            <a:ext cx="5497018" cy="1557349"/>
          </a:xfrm>
          <a:prstGeom prst="rect">
            <a:avLst/>
          </a:prstGeom>
          <a:noFill/>
        </p:spPr>
        <p:txBody>
          <a:bodyPr wrap="none" rtlCol="0">
            <a:spAutoFit/>
          </a:bodyPr>
          <a:lstStyle/>
          <a:p>
            <a:r>
              <a:rPr lang="en-US" dirty="0"/>
              <a:t>[(C, 4), (C, 7), (G, </a:t>
            </a:r>
            <a:r>
              <a:rPr lang="en-US" dirty="0" smtClean="0"/>
              <a:t>17), </a:t>
            </a:r>
            <a:r>
              <a:rPr lang="en-US" dirty="0"/>
              <a:t>(D, </a:t>
            </a:r>
            <a:r>
              <a:rPr lang="en-US" dirty="0" smtClean="0"/>
              <a:t>22)] </a:t>
            </a:r>
            <a:r>
              <a:rPr lang="en-US" dirty="0" err="1"/>
              <a:t>pq</a:t>
            </a:r>
            <a:endParaRPr lang="en-US" dirty="0"/>
          </a:p>
          <a:p>
            <a:r>
              <a:rPr lang="en-US" dirty="0" smtClean="0"/>
              <a:t>current vertex is C, cost 4</a:t>
            </a:r>
          </a:p>
          <a:p>
            <a:r>
              <a:rPr lang="en-US" dirty="0" smtClean="0"/>
              <a:t>loop </a:t>
            </a:r>
            <a:r>
              <a:rPr lang="en-US" dirty="0"/>
              <a:t>through </a:t>
            </a:r>
            <a:r>
              <a:rPr lang="en-US" dirty="0" smtClean="0"/>
              <a:t>C's edges</a:t>
            </a:r>
            <a:endParaRPr lang="en-US" dirty="0"/>
          </a:p>
        </p:txBody>
      </p:sp>
    </p:spTree>
    <p:extLst>
      <p:ext uri="{BB962C8B-B14F-4D97-AF65-F5344CB8AC3E}">
        <p14:creationId xmlns:p14="http://schemas.microsoft.com/office/powerpoint/2010/main" val="8727898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63</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979515"/>
            <a:ext cx="5208349" cy="1040285"/>
          </a:xfrm>
          <a:prstGeom prst="rect">
            <a:avLst/>
          </a:prstGeom>
          <a:noFill/>
        </p:spPr>
        <p:txBody>
          <a:bodyPr wrap="none" rtlCol="0">
            <a:spAutoFit/>
          </a:bodyPr>
          <a:lstStyle/>
          <a:p>
            <a:r>
              <a:rPr lang="en-US" dirty="0" smtClean="0"/>
              <a:t>[(C</a:t>
            </a:r>
            <a:r>
              <a:rPr lang="en-US" dirty="0"/>
              <a:t>, 7), (G, </a:t>
            </a:r>
            <a:r>
              <a:rPr lang="en-US" dirty="0" smtClean="0"/>
              <a:t>17), </a:t>
            </a:r>
            <a:r>
              <a:rPr lang="en-US" dirty="0"/>
              <a:t>(D, </a:t>
            </a:r>
            <a:r>
              <a:rPr lang="en-US" dirty="0" smtClean="0"/>
              <a:t>22)] </a:t>
            </a:r>
            <a:r>
              <a:rPr lang="en-US" dirty="0" err="1"/>
              <a:t>pq</a:t>
            </a:r>
            <a:endParaRPr lang="en-US" dirty="0"/>
          </a:p>
          <a:p>
            <a:r>
              <a:rPr lang="en-US" dirty="0" smtClean="0"/>
              <a:t>C -&gt; A, A already visited so skip</a:t>
            </a:r>
            <a:endParaRPr lang="en-US" dirty="0"/>
          </a:p>
        </p:txBody>
      </p:sp>
    </p:spTree>
    <p:extLst>
      <p:ext uri="{BB962C8B-B14F-4D97-AF65-F5344CB8AC3E}">
        <p14:creationId xmlns:p14="http://schemas.microsoft.com/office/powerpoint/2010/main" val="42261084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64</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979515"/>
            <a:ext cx="5267789" cy="1040285"/>
          </a:xfrm>
          <a:prstGeom prst="rect">
            <a:avLst/>
          </a:prstGeom>
          <a:noFill/>
        </p:spPr>
        <p:txBody>
          <a:bodyPr wrap="none" rtlCol="0">
            <a:spAutoFit/>
          </a:bodyPr>
          <a:lstStyle/>
          <a:p>
            <a:r>
              <a:rPr lang="en-US" dirty="0" smtClean="0"/>
              <a:t>[(C</a:t>
            </a:r>
            <a:r>
              <a:rPr lang="en-US" dirty="0"/>
              <a:t>, 7), (G, </a:t>
            </a:r>
            <a:r>
              <a:rPr lang="en-US" dirty="0" smtClean="0"/>
              <a:t>17), </a:t>
            </a:r>
            <a:r>
              <a:rPr lang="en-US" dirty="0"/>
              <a:t>(D, </a:t>
            </a:r>
            <a:r>
              <a:rPr lang="en-US" dirty="0" smtClean="0"/>
              <a:t>22)] </a:t>
            </a:r>
            <a:r>
              <a:rPr lang="en-US" dirty="0" err="1"/>
              <a:t>pq</a:t>
            </a:r>
            <a:endParaRPr lang="en-US" dirty="0"/>
          </a:p>
          <a:p>
            <a:r>
              <a:rPr lang="en-US" dirty="0" smtClean="0"/>
              <a:t>C -&gt; B, B already visited so skip</a:t>
            </a:r>
            <a:endParaRPr lang="en-US" dirty="0"/>
          </a:p>
        </p:txBody>
      </p:sp>
    </p:spTree>
    <p:extLst>
      <p:ext uri="{BB962C8B-B14F-4D97-AF65-F5344CB8AC3E}">
        <p14:creationId xmlns:p14="http://schemas.microsoft.com/office/powerpoint/2010/main" val="31308373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65</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979515"/>
            <a:ext cx="5417124" cy="1557349"/>
          </a:xfrm>
          <a:prstGeom prst="rect">
            <a:avLst/>
          </a:prstGeom>
          <a:noFill/>
        </p:spPr>
        <p:txBody>
          <a:bodyPr wrap="none" rtlCol="0">
            <a:spAutoFit/>
          </a:bodyPr>
          <a:lstStyle/>
          <a:p>
            <a:r>
              <a:rPr lang="en-US" dirty="0" smtClean="0"/>
              <a:t>[(C</a:t>
            </a:r>
            <a:r>
              <a:rPr lang="en-US" dirty="0"/>
              <a:t>, 7), (G, </a:t>
            </a:r>
            <a:r>
              <a:rPr lang="en-US" dirty="0" smtClean="0"/>
              <a:t>17), </a:t>
            </a:r>
            <a:r>
              <a:rPr lang="en-US" dirty="0"/>
              <a:t>(D, </a:t>
            </a:r>
            <a:r>
              <a:rPr lang="en-US" dirty="0" smtClean="0"/>
              <a:t>22)] </a:t>
            </a:r>
            <a:r>
              <a:rPr lang="en-US" dirty="0" err="1"/>
              <a:t>pq</a:t>
            </a:r>
            <a:endParaRPr lang="en-US" dirty="0"/>
          </a:p>
          <a:p>
            <a:r>
              <a:rPr lang="en-US" dirty="0" smtClean="0"/>
              <a:t>C -&gt; F, 4 + 3 &lt; INFINITY</a:t>
            </a:r>
          </a:p>
          <a:p>
            <a:r>
              <a:rPr lang="en-US" dirty="0"/>
              <a:t>[(C, 7), </a:t>
            </a:r>
            <a:r>
              <a:rPr lang="en-US" dirty="0" smtClean="0"/>
              <a:t>(F, 7), (G</a:t>
            </a:r>
            <a:r>
              <a:rPr lang="en-US" dirty="0"/>
              <a:t>, </a:t>
            </a:r>
            <a:r>
              <a:rPr lang="en-US" dirty="0" smtClean="0"/>
              <a:t>17), </a:t>
            </a:r>
            <a:r>
              <a:rPr lang="en-US" dirty="0"/>
              <a:t>(D, </a:t>
            </a:r>
            <a:r>
              <a:rPr lang="en-US" dirty="0" smtClean="0"/>
              <a:t>22)] </a:t>
            </a:r>
            <a:r>
              <a:rPr lang="en-US" dirty="0" err="1" smtClean="0"/>
              <a:t>pq</a:t>
            </a:r>
            <a:endParaRPr lang="en-US" dirty="0"/>
          </a:p>
        </p:txBody>
      </p:sp>
    </p:spTree>
    <p:extLst>
      <p:ext uri="{BB962C8B-B14F-4D97-AF65-F5344CB8AC3E}">
        <p14:creationId xmlns:p14="http://schemas.microsoft.com/office/powerpoint/2010/main" val="3130837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66</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979515"/>
            <a:ext cx="5417124" cy="1557349"/>
          </a:xfrm>
          <a:prstGeom prst="rect">
            <a:avLst/>
          </a:prstGeom>
          <a:noFill/>
        </p:spPr>
        <p:txBody>
          <a:bodyPr wrap="none" rtlCol="0">
            <a:spAutoFit/>
          </a:bodyPr>
          <a:lstStyle/>
          <a:p>
            <a:r>
              <a:rPr lang="en-US" dirty="0"/>
              <a:t>[(C, 7), (F, 7), (G, </a:t>
            </a:r>
            <a:r>
              <a:rPr lang="en-US" dirty="0" smtClean="0"/>
              <a:t>17), </a:t>
            </a:r>
            <a:r>
              <a:rPr lang="en-US" dirty="0"/>
              <a:t>(D, </a:t>
            </a:r>
            <a:r>
              <a:rPr lang="en-US" dirty="0" smtClean="0"/>
              <a:t>22)] </a:t>
            </a:r>
            <a:r>
              <a:rPr lang="en-US" dirty="0" err="1"/>
              <a:t>pq</a:t>
            </a:r>
            <a:endParaRPr lang="en-US" dirty="0"/>
          </a:p>
          <a:p>
            <a:r>
              <a:rPr lang="en-US" dirty="0" smtClean="0"/>
              <a:t>current vertex is C</a:t>
            </a:r>
          </a:p>
          <a:p>
            <a:r>
              <a:rPr lang="en-US" dirty="0" smtClean="0"/>
              <a:t>Already visited so skip</a:t>
            </a:r>
            <a:endParaRPr lang="en-US" dirty="0"/>
          </a:p>
        </p:txBody>
      </p:sp>
    </p:spTree>
    <p:extLst>
      <p:ext uri="{BB962C8B-B14F-4D97-AF65-F5344CB8AC3E}">
        <p14:creationId xmlns:p14="http://schemas.microsoft.com/office/powerpoint/2010/main" val="18767879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67</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979515"/>
            <a:ext cx="4319067" cy="1557349"/>
          </a:xfrm>
          <a:prstGeom prst="rect">
            <a:avLst/>
          </a:prstGeom>
          <a:noFill/>
        </p:spPr>
        <p:txBody>
          <a:bodyPr wrap="none" rtlCol="0">
            <a:spAutoFit/>
          </a:bodyPr>
          <a:lstStyle/>
          <a:p>
            <a:r>
              <a:rPr lang="en-US" dirty="0" smtClean="0"/>
              <a:t>[(F</a:t>
            </a:r>
            <a:r>
              <a:rPr lang="en-US" dirty="0"/>
              <a:t>, 7), (G, </a:t>
            </a:r>
            <a:r>
              <a:rPr lang="en-US" dirty="0" smtClean="0"/>
              <a:t>17), </a:t>
            </a:r>
            <a:r>
              <a:rPr lang="en-US" dirty="0"/>
              <a:t>(D, </a:t>
            </a:r>
            <a:r>
              <a:rPr lang="en-US" dirty="0" smtClean="0"/>
              <a:t>22)] </a:t>
            </a:r>
            <a:r>
              <a:rPr lang="en-US" dirty="0" err="1"/>
              <a:t>pq</a:t>
            </a:r>
            <a:endParaRPr lang="en-US" dirty="0"/>
          </a:p>
          <a:p>
            <a:r>
              <a:rPr lang="en-US" dirty="0"/>
              <a:t>c</a:t>
            </a:r>
            <a:r>
              <a:rPr lang="en-US" dirty="0" smtClean="0"/>
              <a:t>urrent vertex is F</a:t>
            </a:r>
          </a:p>
          <a:p>
            <a:r>
              <a:rPr lang="en-US" dirty="0"/>
              <a:t>loop through </a:t>
            </a:r>
            <a:r>
              <a:rPr lang="en-US" dirty="0" smtClean="0"/>
              <a:t>F's edges</a:t>
            </a:r>
            <a:endParaRPr lang="en-US" dirty="0"/>
          </a:p>
        </p:txBody>
      </p:sp>
    </p:spTree>
    <p:extLst>
      <p:ext uri="{BB962C8B-B14F-4D97-AF65-F5344CB8AC3E}">
        <p14:creationId xmlns:p14="http://schemas.microsoft.com/office/powerpoint/2010/main" val="14072076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68</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979515"/>
            <a:ext cx="4910319" cy="1040285"/>
          </a:xfrm>
          <a:prstGeom prst="rect">
            <a:avLst/>
          </a:prstGeom>
          <a:noFill/>
        </p:spPr>
        <p:txBody>
          <a:bodyPr wrap="none" rtlCol="0">
            <a:spAutoFit/>
          </a:bodyPr>
          <a:lstStyle/>
          <a:p>
            <a:r>
              <a:rPr lang="en-US" dirty="0" smtClean="0"/>
              <a:t>[(G</a:t>
            </a:r>
            <a:r>
              <a:rPr lang="en-US" dirty="0"/>
              <a:t>, </a:t>
            </a:r>
            <a:r>
              <a:rPr lang="en-US" dirty="0" smtClean="0"/>
              <a:t>17), </a:t>
            </a:r>
            <a:r>
              <a:rPr lang="en-US" dirty="0"/>
              <a:t>(D, </a:t>
            </a:r>
            <a:r>
              <a:rPr lang="en-US" dirty="0" smtClean="0"/>
              <a:t>22)] </a:t>
            </a:r>
            <a:r>
              <a:rPr lang="en-US" dirty="0" err="1"/>
              <a:t>pq</a:t>
            </a:r>
            <a:endParaRPr lang="en-US" dirty="0"/>
          </a:p>
          <a:p>
            <a:r>
              <a:rPr lang="en-US" dirty="0" smtClean="0"/>
              <a:t>F -&gt; C, already visited so skip</a:t>
            </a:r>
            <a:endParaRPr lang="en-US" dirty="0"/>
          </a:p>
        </p:txBody>
      </p:sp>
    </p:spTree>
    <p:extLst>
      <p:ext uri="{BB962C8B-B14F-4D97-AF65-F5344CB8AC3E}">
        <p14:creationId xmlns:p14="http://schemas.microsoft.com/office/powerpoint/2010/main" val="31877865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69</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p:grpSpPr>
        <p:sp>
          <p:nvSpPr>
            <p:cNvPr id="24" name="Oval 2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97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419600"/>
            <a:ext cx="4812536" cy="2074414"/>
          </a:xfrm>
          <a:prstGeom prst="rect">
            <a:avLst/>
          </a:prstGeom>
          <a:noFill/>
        </p:spPr>
        <p:txBody>
          <a:bodyPr wrap="none" rtlCol="0">
            <a:spAutoFit/>
          </a:bodyPr>
          <a:lstStyle/>
          <a:p>
            <a:r>
              <a:rPr lang="en-US" dirty="0" smtClean="0"/>
              <a:t>[(G</a:t>
            </a:r>
            <a:r>
              <a:rPr lang="en-US" dirty="0"/>
              <a:t>, </a:t>
            </a:r>
            <a:r>
              <a:rPr lang="en-US" dirty="0" smtClean="0"/>
              <a:t>17), </a:t>
            </a:r>
            <a:r>
              <a:rPr lang="en-US" dirty="0"/>
              <a:t>(D, </a:t>
            </a:r>
            <a:r>
              <a:rPr lang="en-US" dirty="0" smtClean="0"/>
              <a:t>22)] </a:t>
            </a:r>
            <a:r>
              <a:rPr lang="en-US" dirty="0" err="1"/>
              <a:t>pq</a:t>
            </a:r>
            <a:endParaRPr lang="en-US" dirty="0"/>
          </a:p>
          <a:p>
            <a:r>
              <a:rPr lang="en-US" dirty="0" smtClean="0"/>
              <a:t>F -&gt; D, 7 + 4 &lt; 22</a:t>
            </a:r>
          </a:p>
          <a:p>
            <a:r>
              <a:rPr lang="en-US" dirty="0"/>
              <a:t>update </a:t>
            </a:r>
            <a:r>
              <a:rPr lang="en-US" dirty="0" smtClean="0"/>
              <a:t>D's </a:t>
            </a:r>
            <a:r>
              <a:rPr lang="en-US" dirty="0"/>
              <a:t>cost and previous</a:t>
            </a:r>
          </a:p>
          <a:p>
            <a:r>
              <a:rPr lang="en-US" dirty="0" smtClean="0"/>
              <a:t>[(D, 11), (G</a:t>
            </a:r>
            <a:r>
              <a:rPr lang="en-US" dirty="0"/>
              <a:t>, </a:t>
            </a:r>
            <a:r>
              <a:rPr lang="en-US" dirty="0" smtClean="0"/>
              <a:t>17), (D</a:t>
            </a:r>
            <a:r>
              <a:rPr lang="en-US" dirty="0"/>
              <a:t>, 22)] </a:t>
            </a:r>
            <a:r>
              <a:rPr lang="en-US" dirty="0" err="1"/>
              <a:t>pq</a:t>
            </a:r>
            <a:endParaRPr lang="en-US" dirty="0"/>
          </a:p>
        </p:txBody>
      </p:sp>
    </p:spTree>
    <p:extLst>
      <p:ext uri="{BB962C8B-B14F-4D97-AF65-F5344CB8AC3E}">
        <p14:creationId xmlns:p14="http://schemas.microsoft.com/office/powerpoint/2010/main" val="173162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8195"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A53AED99-C1AC-4445-81FD-6C4E172B242E}" type="slidenum">
              <a:rPr lang="en-US" sz="1800"/>
              <a:pPr eaLnBrk="1" hangingPunct="1"/>
              <a:t>7</a:t>
            </a:fld>
            <a:endParaRPr lang="en-US" sz="1800"/>
          </a:p>
        </p:txBody>
      </p:sp>
      <p:sp>
        <p:nvSpPr>
          <p:cNvPr id="8196" name="Rectangle 1026"/>
          <p:cNvSpPr>
            <a:spLocks noGrp="1" noChangeArrowheads="1"/>
          </p:cNvSpPr>
          <p:nvPr>
            <p:ph type="title"/>
          </p:nvPr>
        </p:nvSpPr>
        <p:spPr/>
        <p:txBody>
          <a:bodyPr/>
          <a:lstStyle/>
          <a:p>
            <a:pPr eaLnBrk="1" hangingPunct="1"/>
            <a:r>
              <a:rPr lang="en-US" smtClean="0"/>
              <a:t>Graph Definitions</a:t>
            </a:r>
          </a:p>
        </p:txBody>
      </p:sp>
      <p:sp>
        <p:nvSpPr>
          <p:cNvPr id="8197" name="Rectangle 1027"/>
          <p:cNvSpPr>
            <a:spLocks noGrp="1" noChangeArrowheads="1"/>
          </p:cNvSpPr>
          <p:nvPr>
            <p:ph type="body" idx="1"/>
          </p:nvPr>
        </p:nvSpPr>
        <p:spPr/>
        <p:txBody>
          <a:bodyPr/>
          <a:lstStyle/>
          <a:p>
            <a:pPr eaLnBrk="1" hangingPunct="1"/>
            <a:r>
              <a:rPr lang="en-US" smtClean="0"/>
              <a:t>A graph is comprised of a set of </a:t>
            </a:r>
            <a:r>
              <a:rPr lang="en-US" i="1" smtClean="0"/>
              <a:t>vertices</a:t>
            </a:r>
            <a:r>
              <a:rPr lang="en-US" smtClean="0"/>
              <a:t> (nodes) and a set of </a:t>
            </a:r>
            <a:r>
              <a:rPr lang="en-US" i="1" smtClean="0"/>
              <a:t>edges</a:t>
            </a:r>
            <a:r>
              <a:rPr lang="en-US" smtClean="0"/>
              <a:t> (links, arcs) connecting the vertices</a:t>
            </a:r>
          </a:p>
          <a:p>
            <a:pPr eaLnBrk="1" hangingPunct="1"/>
            <a:r>
              <a:rPr lang="en-US" smtClean="0"/>
              <a:t>in a </a:t>
            </a:r>
            <a:r>
              <a:rPr lang="en-US" i="1" smtClean="0"/>
              <a:t>directed </a:t>
            </a:r>
            <a:r>
              <a:rPr lang="en-US" smtClean="0"/>
              <a:t>graph edges are one-way</a:t>
            </a:r>
          </a:p>
          <a:p>
            <a:pPr lvl="1" eaLnBrk="1" hangingPunct="1"/>
            <a:r>
              <a:rPr lang="en-US" smtClean="0"/>
              <a:t>movement allowed from first node to second, but not second to first</a:t>
            </a:r>
          </a:p>
          <a:p>
            <a:pPr lvl="1" eaLnBrk="1" hangingPunct="1"/>
            <a:r>
              <a:rPr lang="en-US" smtClean="0"/>
              <a:t>directed graphs also called </a:t>
            </a:r>
            <a:r>
              <a:rPr lang="en-US" i="1" smtClean="0"/>
              <a:t>digraphs</a:t>
            </a:r>
            <a:endParaRPr lang="en-US" smtClean="0"/>
          </a:p>
          <a:p>
            <a:pPr eaLnBrk="1" hangingPunct="1"/>
            <a:r>
              <a:rPr lang="en-US" smtClean="0"/>
              <a:t>in an </a:t>
            </a:r>
            <a:r>
              <a:rPr lang="en-US" i="1" smtClean="0"/>
              <a:t>undirected</a:t>
            </a:r>
            <a:r>
              <a:rPr lang="en-US" smtClean="0"/>
              <a:t> graph edges are two-way</a:t>
            </a:r>
          </a:p>
          <a:p>
            <a:pPr lvl="1" eaLnBrk="1" hangingPunct="1"/>
            <a:r>
              <a:rPr lang="en-US" smtClean="0"/>
              <a:t>movement allowed in either direction</a:t>
            </a:r>
          </a:p>
        </p:txBody>
      </p:sp>
      <p:sp>
        <p:nvSpPr>
          <p:cNvPr id="8198"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70</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4" name="Oval 2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538651"/>
            <a:ext cx="4572662" cy="1557349"/>
          </a:xfrm>
          <a:prstGeom prst="rect">
            <a:avLst/>
          </a:prstGeom>
          <a:noFill/>
        </p:spPr>
        <p:txBody>
          <a:bodyPr wrap="none" rtlCol="0">
            <a:spAutoFit/>
          </a:bodyPr>
          <a:lstStyle/>
          <a:p>
            <a:r>
              <a:rPr lang="en-US" dirty="0"/>
              <a:t>[(D, </a:t>
            </a:r>
            <a:r>
              <a:rPr lang="en-US" dirty="0" smtClean="0"/>
              <a:t>11), </a:t>
            </a:r>
            <a:r>
              <a:rPr lang="en-US" dirty="0"/>
              <a:t>(G, </a:t>
            </a:r>
            <a:r>
              <a:rPr lang="en-US" dirty="0" smtClean="0"/>
              <a:t>17), </a:t>
            </a:r>
            <a:r>
              <a:rPr lang="en-US" dirty="0"/>
              <a:t>(D, 22)] </a:t>
            </a:r>
            <a:r>
              <a:rPr lang="en-US" dirty="0" err="1"/>
              <a:t>pq</a:t>
            </a:r>
            <a:endParaRPr lang="en-US" dirty="0"/>
          </a:p>
          <a:p>
            <a:r>
              <a:rPr lang="en-US" dirty="0"/>
              <a:t>current vertex is </a:t>
            </a:r>
            <a:r>
              <a:rPr lang="en-US" dirty="0" smtClean="0"/>
              <a:t>D</a:t>
            </a:r>
            <a:endParaRPr lang="en-US" dirty="0"/>
          </a:p>
          <a:p>
            <a:r>
              <a:rPr lang="en-US" dirty="0"/>
              <a:t>loop through </a:t>
            </a:r>
            <a:r>
              <a:rPr lang="en-US" dirty="0" smtClean="0"/>
              <a:t>D's </a:t>
            </a:r>
            <a:r>
              <a:rPr lang="en-US" dirty="0"/>
              <a:t>edges</a:t>
            </a:r>
          </a:p>
        </p:txBody>
      </p:sp>
    </p:spTree>
    <p:extLst>
      <p:ext uri="{BB962C8B-B14F-4D97-AF65-F5344CB8AC3E}">
        <p14:creationId xmlns:p14="http://schemas.microsoft.com/office/powerpoint/2010/main" val="11588275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71</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4" name="Oval 2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538651"/>
            <a:ext cx="4929555" cy="1040285"/>
          </a:xfrm>
          <a:prstGeom prst="rect">
            <a:avLst/>
          </a:prstGeom>
          <a:noFill/>
        </p:spPr>
        <p:txBody>
          <a:bodyPr wrap="none" rtlCol="0">
            <a:spAutoFit/>
          </a:bodyPr>
          <a:lstStyle/>
          <a:p>
            <a:r>
              <a:rPr lang="en-US" dirty="0" smtClean="0"/>
              <a:t>[(G</a:t>
            </a:r>
            <a:r>
              <a:rPr lang="en-US" dirty="0"/>
              <a:t>, </a:t>
            </a:r>
            <a:r>
              <a:rPr lang="en-US" dirty="0" smtClean="0"/>
              <a:t>17), </a:t>
            </a:r>
            <a:r>
              <a:rPr lang="en-US" dirty="0"/>
              <a:t>(D, </a:t>
            </a:r>
            <a:r>
              <a:rPr lang="en-US" dirty="0" smtClean="0"/>
              <a:t>22)] </a:t>
            </a:r>
            <a:r>
              <a:rPr lang="en-US" dirty="0" err="1"/>
              <a:t>pq</a:t>
            </a:r>
            <a:endParaRPr lang="en-US" dirty="0"/>
          </a:p>
          <a:p>
            <a:r>
              <a:rPr lang="en-US" dirty="0" smtClean="0"/>
              <a:t>D -&gt; B, already visited so skip</a:t>
            </a:r>
            <a:endParaRPr lang="en-US" dirty="0"/>
          </a:p>
        </p:txBody>
      </p:sp>
    </p:spTree>
    <p:extLst>
      <p:ext uri="{BB962C8B-B14F-4D97-AF65-F5344CB8AC3E}">
        <p14:creationId xmlns:p14="http://schemas.microsoft.com/office/powerpoint/2010/main" val="1312768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72</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4" name="Oval 2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538651"/>
            <a:ext cx="4791696" cy="2074414"/>
          </a:xfrm>
          <a:prstGeom prst="rect">
            <a:avLst/>
          </a:prstGeom>
          <a:noFill/>
        </p:spPr>
        <p:txBody>
          <a:bodyPr wrap="none" rtlCol="0">
            <a:spAutoFit/>
          </a:bodyPr>
          <a:lstStyle/>
          <a:p>
            <a:r>
              <a:rPr lang="en-US" dirty="0" smtClean="0"/>
              <a:t>[(G</a:t>
            </a:r>
            <a:r>
              <a:rPr lang="en-US" dirty="0"/>
              <a:t>, </a:t>
            </a:r>
            <a:r>
              <a:rPr lang="en-US" dirty="0" smtClean="0"/>
              <a:t>17), </a:t>
            </a:r>
            <a:r>
              <a:rPr lang="en-US" dirty="0"/>
              <a:t>(D, 22)] </a:t>
            </a:r>
            <a:r>
              <a:rPr lang="en-US" dirty="0" err="1"/>
              <a:t>pq</a:t>
            </a:r>
            <a:endParaRPr lang="en-US" dirty="0"/>
          </a:p>
          <a:p>
            <a:r>
              <a:rPr lang="en-US" dirty="0" smtClean="0"/>
              <a:t>D -&gt; E, 11 + 6 &lt; INFINITY</a:t>
            </a:r>
          </a:p>
          <a:p>
            <a:r>
              <a:rPr lang="en-US" dirty="0"/>
              <a:t>update </a:t>
            </a:r>
            <a:r>
              <a:rPr lang="en-US" dirty="0" smtClean="0"/>
              <a:t>E's </a:t>
            </a:r>
            <a:r>
              <a:rPr lang="en-US" dirty="0"/>
              <a:t>cost and previous</a:t>
            </a:r>
          </a:p>
          <a:p>
            <a:r>
              <a:rPr lang="en-US" dirty="0" smtClean="0"/>
              <a:t>[(</a:t>
            </a:r>
            <a:r>
              <a:rPr lang="en-US" dirty="0"/>
              <a:t>G, 1</a:t>
            </a:r>
            <a:r>
              <a:rPr lang="en-US" dirty="0" smtClean="0"/>
              <a:t>7), </a:t>
            </a:r>
            <a:r>
              <a:rPr lang="en-US" dirty="0"/>
              <a:t>(E, 17), </a:t>
            </a:r>
            <a:r>
              <a:rPr lang="en-US" dirty="0" smtClean="0"/>
              <a:t>(D</a:t>
            </a:r>
            <a:r>
              <a:rPr lang="en-US" dirty="0"/>
              <a:t>, 22)] </a:t>
            </a:r>
            <a:r>
              <a:rPr lang="en-US" dirty="0" err="1"/>
              <a:t>pq</a:t>
            </a:r>
            <a:endParaRPr lang="en-US" dirty="0"/>
          </a:p>
        </p:txBody>
      </p:sp>
    </p:spTree>
    <p:extLst>
      <p:ext uri="{BB962C8B-B14F-4D97-AF65-F5344CB8AC3E}">
        <p14:creationId xmlns:p14="http://schemas.microsoft.com/office/powerpoint/2010/main" val="8452312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73</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4" name="Oval 2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538651"/>
            <a:ext cx="4870500" cy="1040285"/>
          </a:xfrm>
          <a:prstGeom prst="rect">
            <a:avLst/>
          </a:prstGeom>
          <a:noFill/>
        </p:spPr>
        <p:txBody>
          <a:bodyPr wrap="none" rtlCol="0">
            <a:spAutoFit/>
          </a:bodyPr>
          <a:lstStyle/>
          <a:p>
            <a:r>
              <a:rPr lang="en-US" dirty="0"/>
              <a:t>[ </a:t>
            </a:r>
            <a:r>
              <a:rPr lang="en-US" dirty="0" smtClean="0"/>
              <a:t>(G, </a:t>
            </a:r>
            <a:r>
              <a:rPr lang="en-US" dirty="0"/>
              <a:t>17), </a:t>
            </a:r>
            <a:r>
              <a:rPr lang="en-US" dirty="0" smtClean="0"/>
              <a:t>(E, 17), </a:t>
            </a:r>
            <a:r>
              <a:rPr lang="en-US" dirty="0"/>
              <a:t>(D, 22)] </a:t>
            </a:r>
            <a:r>
              <a:rPr lang="en-US" dirty="0" err="1"/>
              <a:t>pq</a:t>
            </a:r>
            <a:endParaRPr lang="en-US" dirty="0"/>
          </a:p>
          <a:p>
            <a:r>
              <a:rPr lang="en-US" dirty="0" smtClean="0"/>
              <a:t>D -&gt; F, already visited so skip</a:t>
            </a:r>
            <a:endParaRPr lang="en-US" dirty="0"/>
          </a:p>
        </p:txBody>
      </p:sp>
    </p:spTree>
    <p:extLst>
      <p:ext uri="{BB962C8B-B14F-4D97-AF65-F5344CB8AC3E}">
        <p14:creationId xmlns:p14="http://schemas.microsoft.com/office/powerpoint/2010/main" val="27422056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74</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4" name="Oval 2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p:grpSpPr>
        <p:sp>
          <p:nvSpPr>
            <p:cNvPr id="30" name="Oval 2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538651"/>
            <a:ext cx="5896166" cy="2074414"/>
          </a:xfrm>
          <a:prstGeom prst="rect">
            <a:avLst/>
          </a:prstGeom>
          <a:noFill/>
        </p:spPr>
        <p:txBody>
          <a:bodyPr wrap="none" rtlCol="0">
            <a:spAutoFit/>
          </a:bodyPr>
          <a:lstStyle/>
          <a:p>
            <a:r>
              <a:rPr lang="en-US" dirty="0" smtClean="0"/>
              <a:t>[(G, </a:t>
            </a:r>
            <a:r>
              <a:rPr lang="en-US" dirty="0"/>
              <a:t>17), </a:t>
            </a:r>
            <a:r>
              <a:rPr lang="en-US" dirty="0" smtClean="0"/>
              <a:t>(E, 17), </a:t>
            </a:r>
            <a:r>
              <a:rPr lang="en-US" dirty="0"/>
              <a:t>(D, 22)] </a:t>
            </a:r>
            <a:r>
              <a:rPr lang="en-US" dirty="0" err="1"/>
              <a:t>pq</a:t>
            </a:r>
            <a:endParaRPr lang="en-US" dirty="0"/>
          </a:p>
          <a:p>
            <a:r>
              <a:rPr lang="en-US" dirty="0" smtClean="0"/>
              <a:t>D -&gt; G, 11 + 5 &lt; 17</a:t>
            </a:r>
          </a:p>
          <a:p>
            <a:r>
              <a:rPr lang="en-US" dirty="0"/>
              <a:t>update </a:t>
            </a:r>
            <a:r>
              <a:rPr lang="en-US" dirty="0" smtClean="0"/>
              <a:t>G's </a:t>
            </a:r>
            <a:r>
              <a:rPr lang="en-US" dirty="0"/>
              <a:t>cost and previous</a:t>
            </a:r>
          </a:p>
          <a:p>
            <a:r>
              <a:rPr lang="en-US" dirty="0" smtClean="0"/>
              <a:t>[(G, 16), (G, </a:t>
            </a:r>
            <a:r>
              <a:rPr lang="en-US" dirty="0"/>
              <a:t>17), </a:t>
            </a:r>
            <a:r>
              <a:rPr lang="en-US" dirty="0" smtClean="0"/>
              <a:t>(E, 17), </a:t>
            </a:r>
            <a:r>
              <a:rPr lang="en-US" dirty="0"/>
              <a:t>(D, 22)] </a:t>
            </a:r>
            <a:r>
              <a:rPr lang="en-US" dirty="0" err="1"/>
              <a:t>pq</a:t>
            </a:r>
            <a:endParaRPr lang="en-US" dirty="0"/>
          </a:p>
        </p:txBody>
      </p:sp>
    </p:spTree>
    <p:extLst>
      <p:ext uri="{BB962C8B-B14F-4D97-AF65-F5344CB8AC3E}">
        <p14:creationId xmlns:p14="http://schemas.microsoft.com/office/powerpoint/2010/main" val="3774529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75</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4" name="Oval 2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p:grpSpPr>
        <p:sp>
          <p:nvSpPr>
            <p:cNvPr id="27" name="Oval 2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30" name="Oval 2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grp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538651"/>
            <a:ext cx="7787709" cy="1557349"/>
          </a:xfrm>
          <a:prstGeom prst="rect">
            <a:avLst/>
          </a:prstGeom>
          <a:noFill/>
        </p:spPr>
        <p:txBody>
          <a:bodyPr wrap="none" rtlCol="0">
            <a:spAutoFit/>
          </a:bodyPr>
          <a:lstStyle/>
          <a:p>
            <a:r>
              <a:rPr lang="en-US" dirty="0" smtClean="0"/>
              <a:t>[(G, </a:t>
            </a:r>
            <a:r>
              <a:rPr lang="en-US" dirty="0"/>
              <a:t>17), </a:t>
            </a:r>
            <a:r>
              <a:rPr lang="en-US" dirty="0" smtClean="0"/>
              <a:t>(E, 17), </a:t>
            </a:r>
            <a:r>
              <a:rPr lang="en-US" dirty="0"/>
              <a:t>(D, 22)] </a:t>
            </a:r>
            <a:r>
              <a:rPr lang="en-US" dirty="0" err="1"/>
              <a:t>pq</a:t>
            </a:r>
            <a:endParaRPr lang="en-US" dirty="0"/>
          </a:p>
          <a:p>
            <a:r>
              <a:rPr lang="en-US" dirty="0" smtClean="0"/>
              <a:t>current vertex is G</a:t>
            </a:r>
          </a:p>
          <a:p>
            <a:r>
              <a:rPr lang="en-US" dirty="0" smtClean="0"/>
              <a:t>loop though edges, already visited all neighbors</a:t>
            </a:r>
            <a:endParaRPr lang="en-US" dirty="0"/>
          </a:p>
        </p:txBody>
      </p:sp>
    </p:spTree>
    <p:extLst>
      <p:ext uri="{BB962C8B-B14F-4D97-AF65-F5344CB8AC3E}">
        <p14:creationId xmlns:p14="http://schemas.microsoft.com/office/powerpoint/2010/main" val="5164452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76</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4" name="Oval 2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7" name="Oval 2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grp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30" name="Oval 2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grp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538651"/>
            <a:ext cx="7787709" cy="1557349"/>
          </a:xfrm>
          <a:prstGeom prst="rect">
            <a:avLst/>
          </a:prstGeom>
          <a:noFill/>
        </p:spPr>
        <p:txBody>
          <a:bodyPr wrap="none" rtlCol="0">
            <a:spAutoFit/>
          </a:bodyPr>
          <a:lstStyle/>
          <a:p>
            <a:r>
              <a:rPr lang="en-US" dirty="0" smtClean="0"/>
              <a:t>[(</a:t>
            </a:r>
            <a:r>
              <a:rPr lang="en-US" dirty="0"/>
              <a:t>E, 17), (D, 22)] </a:t>
            </a:r>
            <a:r>
              <a:rPr lang="en-US" dirty="0" err="1"/>
              <a:t>pq</a:t>
            </a:r>
            <a:endParaRPr lang="en-US" dirty="0"/>
          </a:p>
          <a:p>
            <a:r>
              <a:rPr lang="en-US" dirty="0"/>
              <a:t>current vertex is </a:t>
            </a:r>
            <a:r>
              <a:rPr lang="en-US" dirty="0" smtClean="0"/>
              <a:t>E</a:t>
            </a:r>
            <a:endParaRPr lang="en-US" dirty="0"/>
          </a:p>
          <a:p>
            <a:r>
              <a:rPr lang="en-US" dirty="0"/>
              <a:t>loop though edges, already visited all neighbors</a:t>
            </a:r>
          </a:p>
        </p:txBody>
      </p:sp>
    </p:spTree>
    <p:extLst>
      <p:ext uri="{BB962C8B-B14F-4D97-AF65-F5344CB8AC3E}">
        <p14:creationId xmlns:p14="http://schemas.microsoft.com/office/powerpoint/2010/main" val="24147123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77</a:t>
            </a:fld>
            <a:endParaRPr lang="en-US"/>
          </a:p>
        </p:txBody>
      </p:sp>
      <p:grpSp>
        <p:nvGrpSpPr>
          <p:cNvPr id="13" name="Group 12"/>
          <p:cNvGrpSpPr/>
          <p:nvPr/>
        </p:nvGrpSpPr>
        <p:grpSpPr>
          <a:xfrm>
            <a:off x="609600" y="2743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4" name="Group 13"/>
          <p:cNvGrpSpPr/>
          <p:nvPr/>
        </p:nvGrpSpPr>
        <p:grpSpPr>
          <a:xfrm>
            <a:off x="2362200" y="2071044"/>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5" name="Oval 14"/>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7" name="Group 16"/>
          <p:cNvGrpSpPr/>
          <p:nvPr/>
        </p:nvGrpSpPr>
        <p:grpSpPr>
          <a:xfrm>
            <a:off x="3124200" y="4572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18" name="Oval 1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20" name="Group 19"/>
          <p:cNvGrpSpPr/>
          <p:nvPr/>
        </p:nvGrpSpPr>
        <p:grpSpPr>
          <a:xfrm>
            <a:off x="6096000" y="1143000"/>
            <a:ext cx="762000" cy="838200"/>
            <a:chOff x="1600200" y="457200"/>
            <a:chExt cx="762000" cy="838200"/>
          </a:xfrm>
        </p:grpSpPr>
        <p:sp>
          <p:nvSpPr>
            <p:cNvPr id="21" name="Oval 20"/>
            <p:cNvSpPr/>
            <p:nvPr/>
          </p:nvSpPr>
          <p:spPr bwMode="auto">
            <a:xfrm>
              <a:off x="1600200" y="457200"/>
              <a:ext cx="762000" cy="838200"/>
            </a:xfrm>
            <a:prstGeom prst="ellipse">
              <a:avLst/>
            </a:prstGeo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23" name="Group 22"/>
          <p:cNvGrpSpPr/>
          <p:nvPr/>
        </p:nvGrpSpPr>
        <p:grpSpPr>
          <a:xfrm>
            <a:off x="4572000" y="2531708"/>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4" name="Oval 2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6" name="Group 25"/>
          <p:cNvGrpSpPr/>
          <p:nvPr/>
        </p:nvGrpSpPr>
        <p:grpSpPr>
          <a:xfrm>
            <a:off x="6450539" y="2878071"/>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27" name="Oval 2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752600" y="619780"/>
              <a:ext cx="423514" cy="523220"/>
            </a:xfrm>
            <a:prstGeom prst="rect">
              <a:avLst/>
            </a:prstGeom>
            <a:grpFill/>
          </p:spPr>
          <p:txBody>
            <a:bodyPr wrap="none" rtlCol="0">
              <a:spAutoFit/>
            </a:bodyPr>
            <a:lstStyle/>
            <a:p>
              <a:r>
                <a:rPr lang="en-US" dirty="0" smtClean="0"/>
                <a:t>E</a:t>
              </a:r>
              <a:endParaRPr lang="en-US" dirty="0"/>
            </a:p>
          </p:txBody>
        </p:sp>
      </p:grpSp>
      <p:grpSp>
        <p:nvGrpSpPr>
          <p:cNvPr id="29" name="Group 28"/>
          <p:cNvGrpSpPr/>
          <p:nvPr/>
        </p:nvGrpSpPr>
        <p:grpSpPr>
          <a:xfrm>
            <a:off x="4953000" y="4191000"/>
            <a:ext cx="762000" cy="838200"/>
            <a:chOff x="1600200" y="457200"/>
            <a:chExt cx="762000" cy="838200"/>
          </a:xfrm>
          <a:gradFill>
            <a:gsLst>
              <a:gs pos="0">
                <a:schemeClr val="accent1">
                  <a:tint val="66000"/>
                  <a:satMod val="160000"/>
                </a:schemeClr>
              </a:gs>
              <a:gs pos="19000">
                <a:schemeClr val="accent1">
                  <a:tint val="44500"/>
                  <a:satMod val="160000"/>
                </a:schemeClr>
              </a:gs>
              <a:gs pos="100000">
                <a:schemeClr val="accent1">
                  <a:tint val="23500"/>
                  <a:satMod val="160000"/>
                </a:schemeClr>
              </a:gs>
            </a:gsLst>
            <a:lin ang="5400000" scaled="0"/>
          </a:gradFill>
        </p:grpSpPr>
        <p:sp>
          <p:nvSpPr>
            <p:cNvPr id="30" name="Oval 2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752600" y="619780"/>
              <a:ext cx="463588" cy="523220"/>
            </a:xfrm>
            <a:prstGeom prst="rect">
              <a:avLst/>
            </a:prstGeom>
            <a:grpFill/>
          </p:spPr>
          <p:txBody>
            <a:bodyPr wrap="none" rtlCol="0">
              <a:spAutoFit/>
            </a:bodyPr>
            <a:lstStyle/>
            <a:p>
              <a:r>
                <a:rPr lang="en-US" dirty="0" smtClean="0"/>
                <a:t>G</a:t>
              </a:r>
              <a:endParaRPr lang="en-US" dirty="0"/>
            </a:p>
          </p:txBody>
        </p:sp>
      </p:grpSp>
      <p:cxnSp>
        <p:nvCxnSpPr>
          <p:cNvPr id="33" name="Straight Connector 32"/>
          <p:cNvCxnSpPr>
            <a:stCxn id="8" idx="6"/>
          </p:cNvCxnSpPr>
          <p:nvPr/>
        </p:nvCxnSpPr>
        <p:spPr bwMode="auto">
          <a:xfrm flipV="1">
            <a:off x="1371600" y="2590800"/>
            <a:ext cx="990600" cy="5715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15" idx="7"/>
            <a:endCxn id="18" idx="4"/>
          </p:cNvCxnSpPr>
          <p:nvPr/>
        </p:nvCxnSpPr>
        <p:spPr bwMode="auto">
          <a:xfrm flipV="1">
            <a:off x="3012608" y="1295400"/>
            <a:ext cx="492592" cy="89839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a:stCxn id="18" idx="6"/>
            <a:endCxn id="21" idx="2"/>
          </p:cNvCxnSpPr>
          <p:nvPr/>
        </p:nvCxnSpPr>
        <p:spPr bwMode="auto">
          <a:xfrm>
            <a:off x="3886200" y="876300"/>
            <a:ext cx="2209800" cy="68580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a:stCxn id="21" idx="4"/>
            <a:endCxn id="24" idx="7"/>
          </p:cNvCxnSpPr>
          <p:nvPr/>
        </p:nvCxnSpPr>
        <p:spPr bwMode="auto">
          <a:xfrm flipH="1">
            <a:off x="5222408" y="1981200"/>
            <a:ext cx="1254592" cy="67326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stCxn id="24" idx="6"/>
            <a:endCxn id="27" idx="2"/>
          </p:cNvCxnSpPr>
          <p:nvPr/>
        </p:nvCxnSpPr>
        <p:spPr bwMode="auto">
          <a:xfrm>
            <a:off x="5334000" y="2950808"/>
            <a:ext cx="1116539" cy="346363"/>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a:stCxn id="24" idx="4"/>
            <a:endCxn id="30" idx="1"/>
          </p:cNvCxnSpPr>
          <p:nvPr/>
        </p:nvCxnSpPr>
        <p:spPr bwMode="auto">
          <a:xfrm>
            <a:off x="4953000" y="3369908"/>
            <a:ext cx="111592" cy="94384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15" idx="6"/>
            <a:endCxn id="24" idx="2"/>
          </p:cNvCxnSpPr>
          <p:nvPr/>
        </p:nvCxnSpPr>
        <p:spPr bwMode="auto">
          <a:xfrm>
            <a:off x="3124200" y="2490144"/>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8" idx="5"/>
            <a:endCxn id="30" idx="2"/>
          </p:cNvCxnSpPr>
          <p:nvPr/>
        </p:nvCxnSpPr>
        <p:spPr bwMode="auto">
          <a:xfrm>
            <a:off x="1260008" y="3458648"/>
            <a:ext cx="3692992" cy="115145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1676400" y="2343390"/>
            <a:ext cx="385042" cy="523220"/>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2913983" y="1219200"/>
            <a:ext cx="385042" cy="523220"/>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5029887" y="619780"/>
            <a:ext cx="385042" cy="523220"/>
          </a:xfrm>
          <a:prstGeom prst="rect">
            <a:avLst/>
          </a:prstGeom>
          <a:noFill/>
        </p:spPr>
        <p:txBody>
          <a:bodyPr wrap="none" rtlCol="0">
            <a:spAutoFit/>
          </a:bodyPr>
          <a:lstStyle/>
          <a:p>
            <a:r>
              <a:rPr lang="en-US" dirty="0" smtClean="0"/>
              <a:t>3</a:t>
            </a:r>
            <a:endParaRPr lang="en-US" dirty="0"/>
          </a:p>
        </p:txBody>
      </p:sp>
      <p:sp>
        <p:nvSpPr>
          <p:cNvPr id="52" name="TextBox 51"/>
          <p:cNvSpPr txBox="1"/>
          <p:nvPr/>
        </p:nvSpPr>
        <p:spPr>
          <a:xfrm>
            <a:off x="3693679" y="2131240"/>
            <a:ext cx="585417" cy="523220"/>
          </a:xfrm>
          <a:prstGeom prst="rect">
            <a:avLst/>
          </a:prstGeom>
          <a:noFill/>
        </p:spPr>
        <p:txBody>
          <a:bodyPr wrap="none" rtlCol="0">
            <a:spAutoFit/>
          </a:bodyPr>
          <a:lstStyle/>
          <a:p>
            <a:r>
              <a:rPr lang="en-US" dirty="0" smtClean="0"/>
              <a:t>21</a:t>
            </a:r>
            <a:endParaRPr lang="en-US" dirty="0"/>
          </a:p>
        </p:txBody>
      </p:sp>
      <p:sp>
        <p:nvSpPr>
          <p:cNvPr id="53" name="TextBox 52"/>
          <p:cNvSpPr txBox="1"/>
          <p:nvPr/>
        </p:nvSpPr>
        <p:spPr>
          <a:xfrm>
            <a:off x="5414929" y="1828800"/>
            <a:ext cx="385042" cy="523220"/>
          </a:xfrm>
          <a:prstGeom prst="rect">
            <a:avLst/>
          </a:prstGeom>
          <a:noFill/>
        </p:spPr>
        <p:txBody>
          <a:bodyPr wrap="none" rtlCol="0">
            <a:spAutoFit/>
          </a:bodyPr>
          <a:lstStyle/>
          <a:p>
            <a:r>
              <a:rPr lang="en-US" dirty="0" smtClean="0"/>
              <a:t>4</a:t>
            </a:r>
            <a:endParaRPr lang="en-US" dirty="0"/>
          </a:p>
        </p:txBody>
      </p:sp>
      <p:sp>
        <p:nvSpPr>
          <p:cNvPr id="54" name="TextBox 53"/>
          <p:cNvSpPr txBox="1"/>
          <p:nvPr/>
        </p:nvSpPr>
        <p:spPr>
          <a:xfrm>
            <a:off x="5996803" y="2590800"/>
            <a:ext cx="385042" cy="523220"/>
          </a:xfrm>
          <a:prstGeom prst="rect">
            <a:avLst/>
          </a:prstGeom>
          <a:noFill/>
        </p:spPr>
        <p:txBody>
          <a:bodyPr wrap="none" rtlCol="0">
            <a:spAutoFit/>
          </a:bodyPr>
          <a:lstStyle/>
          <a:p>
            <a:r>
              <a:rPr lang="en-US" dirty="0" smtClean="0"/>
              <a:t>6</a:t>
            </a:r>
            <a:endParaRPr lang="en-US" dirty="0"/>
          </a:p>
        </p:txBody>
      </p:sp>
      <p:sp>
        <p:nvSpPr>
          <p:cNvPr id="55" name="TextBox 54"/>
          <p:cNvSpPr txBox="1"/>
          <p:nvPr/>
        </p:nvSpPr>
        <p:spPr>
          <a:xfrm>
            <a:off x="2913983" y="3439180"/>
            <a:ext cx="585417" cy="523220"/>
          </a:xfrm>
          <a:prstGeom prst="rect">
            <a:avLst/>
          </a:prstGeom>
          <a:noFill/>
        </p:spPr>
        <p:txBody>
          <a:bodyPr wrap="none" rtlCol="0">
            <a:spAutoFit/>
          </a:bodyPr>
          <a:lstStyle/>
          <a:p>
            <a:r>
              <a:rPr lang="en-US" dirty="0" smtClean="0"/>
              <a:t>17</a:t>
            </a:r>
            <a:endParaRPr lang="en-US" dirty="0"/>
          </a:p>
        </p:txBody>
      </p:sp>
      <p:sp>
        <p:nvSpPr>
          <p:cNvPr id="56" name="TextBox 55"/>
          <p:cNvSpPr txBox="1"/>
          <p:nvPr/>
        </p:nvSpPr>
        <p:spPr>
          <a:xfrm>
            <a:off x="5161825" y="3429000"/>
            <a:ext cx="385042" cy="523220"/>
          </a:xfrm>
          <a:prstGeom prst="rect">
            <a:avLst/>
          </a:prstGeom>
          <a:noFill/>
        </p:spPr>
        <p:txBody>
          <a:bodyPr wrap="none" rtlCol="0">
            <a:spAutoFit/>
          </a:bodyPr>
          <a:lstStyle/>
          <a:p>
            <a:r>
              <a:rPr lang="en-US" dirty="0" smtClean="0"/>
              <a:t>5</a:t>
            </a:r>
            <a:endParaRPr lang="en-US" dirty="0"/>
          </a:p>
        </p:txBody>
      </p:sp>
      <p:cxnSp>
        <p:nvCxnSpPr>
          <p:cNvPr id="58" name="Straight Connector 57"/>
          <p:cNvCxnSpPr>
            <a:stCxn id="8" idx="0"/>
          </p:cNvCxnSpPr>
          <p:nvPr/>
        </p:nvCxnSpPr>
        <p:spPr bwMode="auto">
          <a:xfrm flipV="1">
            <a:off x="990600" y="1305580"/>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endCxn id="18" idx="2"/>
          </p:cNvCxnSpPr>
          <p:nvPr/>
        </p:nvCxnSpPr>
        <p:spPr bwMode="auto">
          <a:xfrm flipV="1">
            <a:off x="1260008" y="876300"/>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943535" y="614690"/>
            <a:ext cx="385042" cy="523220"/>
          </a:xfrm>
          <a:prstGeom prst="rect">
            <a:avLst/>
          </a:prstGeom>
          <a:noFill/>
        </p:spPr>
        <p:txBody>
          <a:bodyPr wrap="none" rtlCol="0">
            <a:spAutoFit/>
          </a:bodyPr>
          <a:lstStyle/>
          <a:p>
            <a:r>
              <a:rPr lang="en-US" dirty="0" smtClean="0"/>
              <a:t>7</a:t>
            </a:r>
            <a:endParaRPr lang="en-US" dirty="0"/>
          </a:p>
        </p:txBody>
      </p:sp>
      <p:sp>
        <p:nvSpPr>
          <p:cNvPr id="62" name="TextBox 61"/>
          <p:cNvSpPr txBox="1"/>
          <p:nvPr/>
        </p:nvSpPr>
        <p:spPr>
          <a:xfrm>
            <a:off x="275040" y="4538651"/>
            <a:ext cx="3602268" cy="1040285"/>
          </a:xfrm>
          <a:prstGeom prst="rect">
            <a:avLst/>
          </a:prstGeom>
          <a:noFill/>
        </p:spPr>
        <p:txBody>
          <a:bodyPr wrap="none" rtlCol="0">
            <a:spAutoFit/>
          </a:bodyPr>
          <a:lstStyle/>
          <a:p>
            <a:r>
              <a:rPr lang="en-US" dirty="0" smtClean="0"/>
              <a:t>No unvisited vertices.</a:t>
            </a:r>
          </a:p>
          <a:p>
            <a:r>
              <a:rPr lang="en-US" dirty="0" smtClean="0"/>
              <a:t>Done.</a:t>
            </a:r>
            <a:endParaRPr lang="en-US" dirty="0"/>
          </a:p>
        </p:txBody>
      </p:sp>
    </p:spTree>
    <p:extLst>
      <p:ext uri="{BB962C8B-B14F-4D97-AF65-F5344CB8AC3E}">
        <p14:creationId xmlns:p14="http://schemas.microsoft.com/office/powerpoint/2010/main" val="24194286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err="1"/>
              <a:t>Dijkstra's</a:t>
            </a:r>
            <a:endParaRPr lang="en-US" dirty="0"/>
          </a:p>
        </p:txBody>
      </p:sp>
      <p:sp>
        <p:nvSpPr>
          <p:cNvPr id="3" name="Content Placeholder 2"/>
          <p:cNvSpPr>
            <a:spLocks noGrp="1"/>
          </p:cNvSpPr>
          <p:nvPr>
            <p:ph idx="1"/>
          </p:nvPr>
        </p:nvSpPr>
        <p:spPr/>
        <p:txBody>
          <a:bodyPr/>
          <a:lstStyle/>
          <a:p>
            <a:r>
              <a:rPr lang="en-US" dirty="0" smtClean="0"/>
              <a:t>Create a Path class to allow for multiple distances to a given vertex</a:t>
            </a:r>
          </a:p>
          <a:p>
            <a:pPr marL="0" indent="0">
              <a:buNone/>
            </a:pPr>
            <a:r>
              <a:rPr lang="en-US" dirty="0" smtClean="0">
                <a:latin typeface="Courier New" pitchFamily="49" charset="0"/>
                <a:cs typeface="Courier New" pitchFamily="49" charset="0"/>
              </a:rPr>
              <a:t>private static class Path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implements Comparable&lt;Path&gt; {</a:t>
            </a:r>
          </a:p>
          <a:p>
            <a:pPr marL="0" indent="0">
              <a:buNone/>
            </a:pP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private Vertex </a:t>
            </a:r>
            <a:r>
              <a:rPr lang="en-US" dirty="0" err="1" smtClean="0">
                <a:latin typeface="Courier New" pitchFamily="49" charset="0"/>
                <a:cs typeface="Courier New" pitchFamily="49" charset="0"/>
              </a:rPr>
              <a:t>dest</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private double cost;</a:t>
            </a:r>
          </a:p>
          <a:p>
            <a:r>
              <a:rPr lang="en-US" dirty="0" smtClean="0">
                <a:cs typeface="Courier New" pitchFamily="49" charset="0"/>
              </a:rPr>
              <a:t>Use a priority queue of Paths to store the vertices and distances</a:t>
            </a:r>
            <a:endParaRPr lang="en-US" dirty="0">
              <a:cs typeface="Courier New" pitchFamily="49" charset="0"/>
            </a:endParaRPr>
          </a:p>
          <a:p>
            <a:pPr marL="0" indent="0">
              <a:buNone/>
            </a:pPr>
            <a:endParaRPr lang="en-US" dirty="0" smtClean="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78</a:t>
            </a:fld>
            <a:endParaRPr lang="en-US"/>
          </a:p>
        </p:txBody>
      </p:sp>
    </p:spTree>
    <p:extLst>
      <p:ext uri="{BB962C8B-B14F-4D97-AF65-F5344CB8AC3E}">
        <p14:creationId xmlns:p14="http://schemas.microsoft.com/office/powerpoint/2010/main" val="27393317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dirty="0" smtClean="0"/>
              <a:t>Alternatives to </a:t>
            </a:r>
            <a:r>
              <a:rPr lang="en-US" dirty="0" err="1"/>
              <a:t>Dijkstra's</a:t>
            </a:r>
            <a:r>
              <a:rPr lang="en-US" dirty="0"/>
              <a:t> Algorithm </a:t>
            </a:r>
          </a:p>
        </p:txBody>
      </p:sp>
      <p:sp>
        <p:nvSpPr>
          <p:cNvPr id="3" name="Content Placeholder 2"/>
          <p:cNvSpPr>
            <a:spLocks noGrp="1"/>
          </p:cNvSpPr>
          <p:nvPr>
            <p:ph idx="1"/>
          </p:nvPr>
        </p:nvSpPr>
        <p:spPr>
          <a:solidFill>
            <a:schemeClr val="bg1"/>
          </a:solidFill>
        </p:spPr>
        <p:txBody>
          <a:bodyPr/>
          <a:lstStyle/>
          <a:p>
            <a:r>
              <a:rPr lang="en-US" sz="2800" dirty="0" smtClean="0"/>
              <a:t>A*, pronounced "A Star"</a:t>
            </a:r>
          </a:p>
          <a:p>
            <a:r>
              <a:rPr lang="en-US" sz="2800" dirty="0" smtClean="0"/>
              <a:t>A heuristic, goal of finding shortest weighted path from single start vertex to goal vertex</a:t>
            </a:r>
          </a:p>
          <a:p>
            <a:r>
              <a:rPr lang="en-US" sz="2800" dirty="0" smtClean="0"/>
              <a:t>Uses actual distance like </a:t>
            </a:r>
            <a:r>
              <a:rPr lang="en-US" sz="2800" dirty="0" err="1" smtClean="0"/>
              <a:t>Dijkstra's</a:t>
            </a:r>
            <a:r>
              <a:rPr lang="en-US" sz="2800" dirty="0" smtClean="0"/>
              <a:t> but also estimates </a:t>
            </a:r>
            <a:r>
              <a:rPr lang="en-US" sz="2800" i="1" dirty="0" smtClean="0"/>
              <a:t>remaining cost or distance</a:t>
            </a:r>
          </a:p>
          <a:p>
            <a:pPr lvl="1"/>
            <a:r>
              <a:rPr lang="en-US" sz="2400" i="1" dirty="0" smtClean="0"/>
              <a:t>distance is set to current distance from start PLUS the estimated distance to the goal</a:t>
            </a:r>
          </a:p>
          <a:p>
            <a:r>
              <a:rPr lang="en-US" sz="2800" dirty="0" smtClean="0"/>
              <a:t>For example when finding a path between towns, estimate the remaining distance as the straight-line (</a:t>
            </a:r>
            <a:r>
              <a:rPr lang="en-US" sz="2800" i="1" dirty="0" smtClean="0"/>
              <a:t>as the crow files) </a:t>
            </a:r>
            <a:r>
              <a:rPr lang="en-US" sz="2800" dirty="0" smtClean="0"/>
              <a:t>distance between current location and goal.</a:t>
            </a:r>
          </a:p>
          <a:p>
            <a:endParaRPr lang="en-US" dirty="0" smtClean="0"/>
          </a:p>
          <a:p>
            <a:endParaRPr lang="en-US" i="1" dirty="0" smtClean="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79</a:t>
            </a:fld>
            <a:endParaRPr lang="en-US" dirty="0"/>
          </a:p>
        </p:txBody>
      </p:sp>
    </p:spTree>
    <p:extLst>
      <p:ext uri="{BB962C8B-B14F-4D97-AF65-F5344CB8AC3E}">
        <p14:creationId xmlns:p14="http://schemas.microsoft.com/office/powerpoint/2010/main" val="3476450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Definitions</a:t>
            </a:r>
          </a:p>
        </p:txBody>
      </p:sp>
      <p:sp>
        <p:nvSpPr>
          <p:cNvPr id="9219" name="Content Placeholder 2"/>
          <p:cNvSpPr>
            <a:spLocks noGrp="1"/>
          </p:cNvSpPr>
          <p:nvPr>
            <p:ph idx="1"/>
          </p:nvPr>
        </p:nvSpPr>
        <p:spPr/>
        <p:txBody>
          <a:bodyPr/>
          <a:lstStyle/>
          <a:p>
            <a:pPr eaLnBrk="1" hangingPunct="1"/>
            <a:r>
              <a:rPr lang="en-US" sz="2800" smtClean="0"/>
              <a:t>In a </a:t>
            </a:r>
            <a:r>
              <a:rPr lang="en-US" sz="2800" i="1" smtClean="0"/>
              <a:t>weighted </a:t>
            </a:r>
            <a:r>
              <a:rPr lang="en-US" sz="2800" smtClean="0"/>
              <a:t>graph the edge has cost or weight that measures the cost of traveling along the edge</a:t>
            </a:r>
          </a:p>
          <a:p>
            <a:pPr eaLnBrk="1" hangingPunct="1"/>
            <a:r>
              <a:rPr lang="en-US" sz="2800" smtClean="0"/>
              <a:t>A </a:t>
            </a:r>
            <a:r>
              <a:rPr lang="en-US" sz="2800" i="1" smtClean="0"/>
              <a:t>path </a:t>
            </a:r>
            <a:r>
              <a:rPr lang="en-US" sz="2800" smtClean="0"/>
              <a:t>is a sequence of vertices connected by edges</a:t>
            </a:r>
          </a:p>
          <a:p>
            <a:pPr lvl="1" eaLnBrk="1" hangingPunct="1"/>
            <a:r>
              <a:rPr lang="en-US" sz="2400" smtClean="0"/>
              <a:t>The </a:t>
            </a:r>
            <a:r>
              <a:rPr lang="en-US" sz="2400" i="1" smtClean="0"/>
              <a:t>path length </a:t>
            </a:r>
            <a:r>
              <a:rPr lang="en-US" sz="2400" smtClean="0"/>
              <a:t>is the number of edges</a:t>
            </a:r>
          </a:p>
          <a:p>
            <a:pPr lvl="1" eaLnBrk="1" hangingPunct="1"/>
            <a:r>
              <a:rPr lang="en-US" sz="2400" smtClean="0"/>
              <a:t>The </a:t>
            </a:r>
            <a:r>
              <a:rPr lang="en-US" sz="2400" i="1" smtClean="0"/>
              <a:t>weighted </a:t>
            </a:r>
            <a:r>
              <a:rPr lang="en-US" sz="2400" smtClean="0"/>
              <a:t>path length is the sum of the cost of the edges in a path</a:t>
            </a:r>
          </a:p>
          <a:p>
            <a:pPr eaLnBrk="1" hangingPunct="1"/>
            <a:r>
              <a:rPr lang="en-US" sz="2800" smtClean="0"/>
              <a:t>A </a:t>
            </a:r>
            <a:r>
              <a:rPr lang="en-US" sz="2800" i="1" smtClean="0"/>
              <a:t>cycle </a:t>
            </a:r>
            <a:r>
              <a:rPr lang="en-US" sz="2800" smtClean="0"/>
              <a:t>is a path of length 1 or more that starts and ends at the same vertex</a:t>
            </a:r>
          </a:p>
          <a:p>
            <a:pPr lvl="1" eaLnBrk="1" hangingPunct="1"/>
            <a:r>
              <a:rPr lang="en-US" sz="2400" smtClean="0"/>
              <a:t>a </a:t>
            </a:r>
            <a:r>
              <a:rPr lang="en-US" sz="2400" i="1" smtClean="0"/>
              <a:t>directed acyclic graph </a:t>
            </a:r>
            <a:r>
              <a:rPr lang="en-US" sz="2400" smtClean="0"/>
              <a:t>is a directed graph with no cycles</a:t>
            </a:r>
          </a:p>
        </p:txBody>
      </p:sp>
      <p:sp>
        <p:nvSpPr>
          <p:cNvPr id="9220"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9221" name="Footer Placeholder 4"/>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
        <p:nvSpPr>
          <p:cNvPr id="9222"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892C4816-A5BC-4F8A-B9FC-67836234C256}" type="slidenum">
              <a:rPr lang="en-US" sz="1800"/>
              <a:pPr eaLnBrk="1" hangingPunct="1"/>
              <a:t>8</a:t>
            </a:fld>
            <a:endParaRPr lang="en-US" sz="18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a:t>
            </a:r>
            <a:endParaRPr lang="en-US" dirty="0"/>
          </a:p>
        </p:txBody>
      </p:sp>
      <p:sp>
        <p:nvSpPr>
          <p:cNvPr id="3" name="Content Placeholder 2"/>
          <p:cNvSpPr>
            <a:spLocks noGrp="1"/>
          </p:cNvSpPr>
          <p:nvPr>
            <p:ph idx="1"/>
          </p:nvPr>
        </p:nvSpPr>
        <p:spPr>
          <a:xfrm>
            <a:off x="228600" y="762000"/>
            <a:ext cx="8686800" cy="5486400"/>
          </a:xfrm>
        </p:spPr>
        <p:txBody>
          <a:bodyPr/>
          <a:lstStyle/>
          <a:p>
            <a:r>
              <a:rPr lang="en-US" i="1" dirty="0" smtClean="0"/>
              <a:t>Spanning Tree: </a:t>
            </a:r>
            <a:r>
              <a:rPr lang="en-US" dirty="0" smtClean="0"/>
              <a:t>A tree of edges that connects all the vertices in a graph</a:t>
            </a:r>
          </a:p>
        </p:txBody>
      </p:sp>
      <p:grpSp>
        <p:nvGrpSpPr>
          <p:cNvPr id="7" name="Group 6"/>
          <p:cNvGrpSpPr/>
          <p:nvPr/>
        </p:nvGrpSpPr>
        <p:grpSpPr>
          <a:xfrm>
            <a:off x="1017061" y="4513329"/>
            <a:ext cx="762000" cy="838200"/>
            <a:chOff x="1600200" y="457200"/>
            <a:chExt cx="762000" cy="838200"/>
          </a:xfrm>
        </p:grpSpPr>
        <p:sp>
          <p:nvSpPr>
            <p:cNvPr id="8" name="Oval 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noFill/>
          </p:spPr>
          <p:txBody>
            <a:bodyPr wrap="none" rtlCol="0">
              <a:spAutoFit/>
            </a:bodyPr>
            <a:lstStyle/>
            <a:p>
              <a:r>
                <a:rPr lang="en-US" dirty="0" smtClean="0"/>
                <a:t>A</a:t>
              </a:r>
              <a:endParaRPr lang="en-US" dirty="0"/>
            </a:p>
          </p:txBody>
        </p:sp>
      </p:grpSp>
      <p:grpSp>
        <p:nvGrpSpPr>
          <p:cNvPr id="10" name="Group 9"/>
          <p:cNvGrpSpPr/>
          <p:nvPr/>
        </p:nvGrpSpPr>
        <p:grpSpPr>
          <a:xfrm>
            <a:off x="2769661" y="3841173"/>
            <a:ext cx="762000" cy="838200"/>
            <a:chOff x="1600200" y="457200"/>
            <a:chExt cx="762000" cy="838200"/>
          </a:xfrm>
        </p:grpSpPr>
        <p:sp>
          <p:nvSpPr>
            <p:cNvPr id="11" name="Oval 1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3" name="Group 12"/>
          <p:cNvGrpSpPr/>
          <p:nvPr/>
        </p:nvGrpSpPr>
        <p:grpSpPr>
          <a:xfrm>
            <a:off x="3531661" y="2227329"/>
            <a:ext cx="762000" cy="838200"/>
            <a:chOff x="1600200" y="457200"/>
            <a:chExt cx="762000" cy="838200"/>
          </a:xfrm>
        </p:grpSpPr>
        <p:sp>
          <p:nvSpPr>
            <p:cNvPr id="14" name="Oval 1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16" name="Group 15"/>
          <p:cNvGrpSpPr/>
          <p:nvPr/>
        </p:nvGrpSpPr>
        <p:grpSpPr>
          <a:xfrm>
            <a:off x="6503461" y="2913129"/>
            <a:ext cx="762000" cy="838200"/>
            <a:chOff x="1600200" y="457200"/>
            <a:chExt cx="762000" cy="838200"/>
          </a:xfrm>
        </p:grpSpPr>
        <p:sp>
          <p:nvSpPr>
            <p:cNvPr id="17" name="Oval 1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19" name="Group 18"/>
          <p:cNvGrpSpPr/>
          <p:nvPr/>
        </p:nvGrpSpPr>
        <p:grpSpPr>
          <a:xfrm>
            <a:off x="4979461" y="4301837"/>
            <a:ext cx="762000" cy="838200"/>
            <a:chOff x="1600200" y="457200"/>
            <a:chExt cx="762000" cy="838200"/>
          </a:xfrm>
        </p:grpSpPr>
        <p:sp>
          <p:nvSpPr>
            <p:cNvPr id="20" name="Oval 1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2" name="Group 21"/>
          <p:cNvGrpSpPr/>
          <p:nvPr/>
        </p:nvGrpSpPr>
        <p:grpSpPr>
          <a:xfrm>
            <a:off x="6858000" y="4648200"/>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4598461" y="5334000"/>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1779061" y="4360929"/>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3420069" y="3065529"/>
            <a:ext cx="492592" cy="898396"/>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4293661" y="2646429"/>
            <a:ext cx="2209800" cy="6858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5629869" y="3751329"/>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5741461" y="4720937"/>
            <a:ext cx="1116539" cy="346363"/>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5248869" y="5140037"/>
            <a:ext cx="111592" cy="31671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1667469" y="5228777"/>
            <a:ext cx="2930992" cy="524323"/>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2083861" y="41135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3321444" y="29893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437348" y="23899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4101140" y="39013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5822390" y="35989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6404264" y="43609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3321444" y="50723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5417832" y="51951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1398061" y="3075709"/>
            <a:ext cx="269408" cy="143762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1667469" y="2646429"/>
            <a:ext cx="1864192" cy="4191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350996" y="2384819"/>
            <a:ext cx="385042" cy="523220"/>
          </a:xfrm>
          <a:prstGeom prst="rect">
            <a:avLst/>
          </a:prstGeom>
          <a:noFill/>
        </p:spPr>
        <p:txBody>
          <a:bodyPr wrap="none" rtlCol="0">
            <a:spAutoFit/>
          </a:bodyPr>
          <a:lstStyle/>
          <a:p>
            <a:r>
              <a:rPr lang="en-US" dirty="0" smtClean="0"/>
              <a:t>7</a:t>
            </a:r>
            <a:endParaRPr lang="en-US" dirty="0"/>
          </a:p>
        </p:txBody>
      </p:sp>
      <p:cxnSp>
        <p:nvCxnSpPr>
          <p:cNvPr id="50" name="Straight Connector 49"/>
          <p:cNvCxnSpPr>
            <a:endCxn id="20" idx="2"/>
          </p:cNvCxnSpPr>
          <p:nvPr/>
        </p:nvCxnSpPr>
        <p:spPr bwMode="auto">
          <a:xfrm>
            <a:off x="3513965" y="4386590"/>
            <a:ext cx="1465496" cy="334347"/>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897168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pPr marL="342900" lvl="1" indent="-342900">
              <a:buFont typeface="Marlett" pitchFamily="2" charset="2"/>
              <a:buChar char="8"/>
            </a:pPr>
            <a:r>
              <a:rPr lang="en-US" sz="3200" i="1" dirty="0" smtClean="0"/>
              <a:t>Minimum Spanning Tree</a:t>
            </a:r>
            <a:r>
              <a:rPr lang="en-US" sz="3200" dirty="0" smtClean="0"/>
              <a:t>: A spanning tree in a weighted graph with the lowest total cost</a:t>
            </a:r>
            <a:endParaRPr lang="en-US" sz="3200" i="1" dirty="0" smtClean="0"/>
          </a:p>
          <a:p>
            <a:pPr marL="742950" lvl="2" indent="-342900">
              <a:buFont typeface="Marlett" pitchFamily="2" charset="2"/>
              <a:buChar char="8"/>
            </a:pPr>
            <a:r>
              <a:rPr lang="en-US" dirty="0" smtClean="0"/>
              <a:t>used </a:t>
            </a:r>
            <a:r>
              <a:rPr lang="en-US" dirty="0"/>
              <a:t>in network design, taxonomy, Image registration, and more!</a:t>
            </a:r>
          </a:p>
          <a:p>
            <a:endParaRPr lang="en-US" dirty="0"/>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81</a:t>
            </a:fld>
            <a:endParaRPr lang="en-US"/>
          </a:p>
        </p:txBody>
      </p:sp>
      <p:grpSp>
        <p:nvGrpSpPr>
          <p:cNvPr id="7" name="Group 6"/>
          <p:cNvGrpSpPr/>
          <p:nvPr/>
        </p:nvGrpSpPr>
        <p:grpSpPr>
          <a:xfrm>
            <a:off x="0" y="5046729"/>
            <a:ext cx="762000" cy="838200"/>
            <a:chOff x="1600200" y="457200"/>
            <a:chExt cx="762000" cy="838200"/>
          </a:xfrm>
        </p:grpSpPr>
        <p:sp>
          <p:nvSpPr>
            <p:cNvPr id="8" name="Oval 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noFill/>
          </p:spPr>
          <p:txBody>
            <a:bodyPr wrap="none" rtlCol="0">
              <a:spAutoFit/>
            </a:bodyPr>
            <a:lstStyle/>
            <a:p>
              <a:r>
                <a:rPr lang="en-US" dirty="0" smtClean="0"/>
                <a:t>A</a:t>
              </a:r>
              <a:endParaRPr lang="en-US" dirty="0"/>
            </a:p>
          </p:txBody>
        </p:sp>
      </p:grpSp>
      <p:grpSp>
        <p:nvGrpSpPr>
          <p:cNvPr id="10" name="Group 9"/>
          <p:cNvGrpSpPr/>
          <p:nvPr/>
        </p:nvGrpSpPr>
        <p:grpSpPr>
          <a:xfrm>
            <a:off x="1752600" y="4374573"/>
            <a:ext cx="762000" cy="838200"/>
            <a:chOff x="1600200" y="457200"/>
            <a:chExt cx="762000" cy="838200"/>
          </a:xfrm>
        </p:grpSpPr>
        <p:sp>
          <p:nvSpPr>
            <p:cNvPr id="11" name="Oval 1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3" name="Group 12"/>
          <p:cNvGrpSpPr/>
          <p:nvPr/>
        </p:nvGrpSpPr>
        <p:grpSpPr>
          <a:xfrm>
            <a:off x="2514600" y="2760729"/>
            <a:ext cx="762000" cy="838200"/>
            <a:chOff x="1600200" y="457200"/>
            <a:chExt cx="762000" cy="838200"/>
          </a:xfrm>
        </p:grpSpPr>
        <p:sp>
          <p:nvSpPr>
            <p:cNvPr id="14" name="Oval 1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16" name="Group 15"/>
          <p:cNvGrpSpPr/>
          <p:nvPr/>
        </p:nvGrpSpPr>
        <p:grpSpPr>
          <a:xfrm>
            <a:off x="5486400" y="3446529"/>
            <a:ext cx="762000" cy="838200"/>
            <a:chOff x="1600200" y="457200"/>
            <a:chExt cx="762000" cy="838200"/>
          </a:xfrm>
        </p:grpSpPr>
        <p:sp>
          <p:nvSpPr>
            <p:cNvPr id="17" name="Oval 1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19" name="Group 18"/>
          <p:cNvGrpSpPr/>
          <p:nvPr/>
        </p:nvGrpSpPr>
        <p:grpSpPr>
          <a:xfrm>
            <a:off x="3962400" y="4835237"/>
            <a:ext cx="762000" cy="838200"/>
            <a:chOff x="1600200" y="457200"/>
            <a:chExt cx="762000" cy="838200"/>
          </a:xfrm>
        </p:grpSpPr>
        <p:sp>
          <p:nvSpPr>
            <p:cNvPr id="20" name="Oval 19"/>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noFill/>
          </p:spPr>
          <p:txBody>
            <a:bodyPr wrap="none" rtlCol="0">
              <a:spAutoFit/>
            </a:bodyPr>
            <a:lstStyle/>
            <a:p>
              <a:r>
                <a:rPr lang="en-US" dirty="0" smtClean="0"/>
                <a:t>D</a:t>
              </a:r>
              <a:endParaRPr lang="en-US" dirty="0"/>
            </a:p>
          </p:txBody>
        </p:sp>
      </p:grpSp>
      <p:grpSp>
        <p:nvGrpSpPr>
          <p:cNvPr id="22" name="Group 21"/>
          <p:cNvGrpSpPr/>
          <p:nvPr/>
        </p:nvGrpSpPr>
        <p:grpSpPr>
          <a:xfrm>
            <a:off x="5840939" y="5181600"/>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3581400" y="5867400"/>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762000" y="4894329"/>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2403008" y="3598929"/>
            <a:ext cx="492592" cy="898396"/>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3276600" y="3179829"/>
            <a:ext cx="2209800" cy="6858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4612808" y="4284729"/>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4724400" y="5254337"/>
            <a:ext cx="1116539" cy="346363"/>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4231808" y="5673437"/>
            <a:ext cx="111592" cy="31671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1" idx="6"/>
            <a:endCxn id="20" idx="2"/>
          </p:cNvCxnSpPr>
          <p:nvPr/>
        </p:nvCxnSpPr>
        <p:spPr bwMode="auto">
          <a:xfrm>
            <a:off x="2514600" y="4793673"/>
            <a:ext cx="1447800" cy="460664"/>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650408" y="5762177"/>
            <a:ext cx="2930992" cy="524323"/>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066800" y="46469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304383" y="35227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4420287" y="29233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3084079" y="44347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4805329" y="41323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5387203" y="48943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2304383" y="56057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4400771" y="57285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381000" y="3609109"/>
            <a:ext cx="269408" cy="143762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650408" y="3179829"/>
            <a:ext cx="1864192" cy="4191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333935" y="2918219"/>
            <a:ext cx="385042" cy="523220"/>
          </a:xfrm>
          <a:prstGeom prst="rect">
            <a:avLst/>
          </a:prstGeom>
          <a:noFill/>
        </p:spPr>
        <p:txBody>
          <a:bodyPr wrap="none" rtlCol="0">
            <a:spAutoFit/>
          </a:bodyPr>
          <a:lstStyle/>
          <a:p>
            <a:r>
              <a:rPr lang="en-US" dirty="0" smtClean="0"/>
              <a:t>7</a:t>
            </a:r>
            <a:endParaRPr lang="en-US" dirty="0"/>
          </a:p>
        </p:txBody>
      </p:sp>
      <p:sp>
        <p:nvSpPr>
          <p:cNvPr id="47" name="TextBox 46"/>
          <p:cNvSpPr txBox="1"/>
          <p:nvPr/>
        </p:nvSpPr>
        <p:spPr>
          <a:xfrm>
            <a:off x="6595319" y="2563481"/>
            <a:ext cx="2573974" cy="2825389"/>
          </a:xfrm>
          <a:prstGeom prst="rect">
            <a:avLst/>
          </a:prstGeom>
          <a:noFill/>
          <a:ln>
            <a:solidFill>
              <a:schemeClr val="tx1"/>
            </a:solidFill>
          </a:ln>
        </p:spPr>
        <p:txBody>
          <a:bodyPr wrap="none" rtlCol="0">
            <a:spAutoFit/>
          </a:bodyPr>
          <a:lstStyle/>
          <a:p>
            <a:r>
              <a:rPr lang="en-US" sz="2400" dirty="0" smtClean="0"/>
              <a:t>Cost of spanning</a:t>
            </a:r>
            <a:br>
              <a:rPr lang="en-US" sz="2400" dirty="0" smtClean="0"/>
            </a:br>
            <a:r>
              <a:rPr lang="en-US" sz="2400" dirty="0" smtClean="0"/>
              <a:t>tree shown?</a:t>
            </a:r>
            <a:br>
              <a:rPr lang="en-US" sz="2400" dirty="0" smtClean="0"/>
            </a:br>
            <a:r>
              <a:rPr lang="en-US" sz="2400" dirty="0" smtClean="0"/>
              <a:t>A. 6</a:t>
            </a:r>
          </a:p>
          <a:p>
            <a:r>
              <a:rPr lang="en-US" sz="2400" dirty="0" smtClean="0"/>
              <a:t>B. 7</a:t>
            </a:r>
            <a:br>
              <a:rPr lang="en-US" sz="2400" dirty="0" smtClean="0"/>
            </a:br>
            <a:r>
              <a:rPr lang="en-US" sz="2400" dirty="0" smtClean="0"/>
              <a:t>C. 29</a:t>
            </a:r>
            <a:br>
              <a:rPr lang="en-US" sz="2400" dirty="0" smtClean="0"/>
            </a:br>
            <a:r>
              <a:rPr lang="en-US" sz="2400" dirty="0" smtClean="0"/>
              <a:t>D. 61</a:t>
            </a:r>
          </a:p>
          <a:p>
            <a:r>
              <a:rPr lang="en-US" sz="2400" dirty="0" smtClean="0"/>
              <a:t>E. None of These</a:t>
            </a:r>
            <a:endParaRPr lang="en-US" sz="2400" dirty="0"/>
          </a:p>
        </p:txBody>
      </p:sp>
    </p:spTree>
    <p:extLst>
      <p:ext uri="{BB962C8B-B14F-4D97-AF65-F5344CB8AC3E}">
        <p14:creationId xmlns:p14="http://schemas.microsoft.com/office/powerpoint/2010/main" val="27987228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Content Placeholder 2"/>
          <p:cNvSpPr>
            <a:spLocks noGrp="1"/>
          </p:cNvSpPr>
          <p:nvPr>
            <p:ph idx="1"/>
          </p:nvPr>
        </p:nvSpPr>
        <p:spPr/>
        <p:txBody>
          <a:bodyPr/>
          <a:lstStyle/>
          <a:p>
            <a:r>
              <a:rPr lang="en-US" dirty="0" smtClean="0"/>
              <a:t>Pick a vertex arbitrarily from graph</a:t>
            </a:r>
          </a:p>
          <a:p>
            <a:pPr lvl="1"/>
            <a:r>
              <a:rPr lang="en-US" dirty="0" smtClean="0"/>
              <a:t>In other words, it doesn't matter which one</a:t>
            </a:r>
          </a:p>
          <a:p>
            <a:r>
              <a:rPr lang="en-US" dirty="0" smtClean="0"/>
              <a:t>Add lowest cost edge between the tree and a vertex that is not part of the tree UNTIL every vertex is part of the tree</a:t>
            </a:r>
          </a:p>
          <a:p>
            <a:r>
              <a:rPr lang="en-US" dirty="0" smtClean="0"/>
              <a:t>Greedy Algorithm, very similar </a:t>
            </a:r>
            <a:r>
              <a:rPr lang="en-US" dirty="0"/>
              <a:t>to </a:t>
            </a:r>
            <a:r>
              <a:rPr lang="en-US" dirty="0" err="1"/>
              <a:t>Dijkstra's</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82</a:t>
            </a:fld>
            <a:endParaRPr lang="en-US"/>
          </a:p>
        </p:txBody>
      </p:sp>
    </p:spTree>
    <p:extLst>
      <p:ext uri="{BB962C8B-B14F-4D97-AF65-F5344CB8AC3E}">
        <p14:creationId xmlns:p14="http://schemas.microsoft.com/office/powerpoint/2010/main" val="26999696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83</a:t>
            </a:fld>
            <a:endParaRPr lang="en-US"/>
          </a:p>
        </p:txBody>
      </p:sp>
      <p:grpSp>
        <p:nvGrpSpPr>
          <p:cNvPr id="7" name="Group 6"/>
          <p:cNvGrpSpPr/>
          <p:nvPr/>
        </p:nvGrpSpPr>
        <p:grpSpPr>
          <a:xfrm>
            <a:off x="2133600" y="1236729"/>
            <a:ext cx="762000" cy="838200"/>
            <a:chOff x="1600200" y="457200"/>
            <a:chExt cx="762000" cy="838200"/>
          </a:xfrm>
        </p:grpSpPr>
        <p:sp>
          <p:nvSpPr>
            <p:cNvPr id="8" name="Oval 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noFill/>
          </p:spPr>
          <p:txBody>
            <a:bodyPr wrap="none" rtlCol="0">
              <a:spAutoFit/>
            </a:bodyPr>
            <a:lstStyle/>
            <a:p>
              <a:r>
                <a:rPr lang="en-US" dirty="0" smtClean="0"/>
                <a:t>A</a:t>
              </a:r>
              <a:endParaRPr lang="en-US" dirty="0"/>
            </a:p>
          </p:txBody>
        </p:sp>
      </p:grpSp>
      <p:grpSp>
        <p:nvGrpSpPr>
          <p:cNvPr id="10" name="Group 9"/>
          <p:cNvGrpSpPr/>
          <p:nvPr/>
        </p:nvGrpSpPr>
        <p:grpSpPr>
          <a:xfrm>
            <a:off x="4287954" y="1241819"/>
            <a:ext cx="762000" cy="838200"/>
            <a:chOff x="1600200" y="457200"/>
            <a:chExt cx="762000" cy="838200"/>
          </a:xfrm>
        </p:grpSpPr>
        <p:sp>
          <p:nvSpPr>
            <p:cNvPr id="11" name="Oval 1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3" name="Group 12"/>
          <p:cNvGrpSpPr/>
          <p:nvPr/>
        </p:nvGrpSpPr>
        <p:grpSpPr>
          <a:xfrm>
            <a:off x="838200" y="2527039"/>
            <a:ext cx="762000" cy="838200"/>
            <a:chOff x="1600200" y="457200"/>
            <a:chExt cx="762000" cy="838200"/>
          </a:xfrm>
        </p:grpSpPr>
        <p:sp>
          <p:nvSpPr>
            <p:cNvPr id="14" name="Oval 1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16" name="Group 15"/>
          <p:cNvGrpSpPr/>
          <p:nvPr/>
        </p:nvGrpSpPr>
        <p:grpSpPr>
          <a:xfrm>
            <a:off x="1905000" y="4262110"/>
            <a:ext cx="762000" cy="838200"/>
            <a:chOff x="1600200" y="457200"/>
            <a:chExt cx="762000" cy="838200"/>
          </a:xfrm>
        </p:grpSpPr>
        <p:sp>
          <p:nvSpPr>
            <p:cNvPr id="17" name="Oval 1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19" name="Group 18"/>
          <p:cNvGrpSpPr/>
          <p:nvPr/>
        </p:nvGrpSpPr>
        <p:grpSpPr>
          <a:xfrm>
            <a:off x="3316366" y="26083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079064" y="2527039"/>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5317064" y="4204542"/>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sp>
        <p:nvSpPr>
          <p:cNvPr id="36" name="TextBox 35"/>
          <p:cNvSpPr txBox="1"/>
          <p:nvPr/>
        </p:nvSpPr>
        <p:spPr>
          <a:xfrm>
            <a:off x="2680567" y="2085109"/>
            <a:ext cx="385042" cy="523220"/>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774253" y="1884218"/>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613875" y="1655829"/>
            <a:ext cx="558743" cy="523220"/>
          </a:xfrm>
          <a:prstGeom prst="rect">
            <a:avLst/>
          </a:prstGeom>
          <a:noFill/>
        </p:spPr>
        <p:txBody>
          <a:bodyPr wrap="none" rtlCol="0">
            <a:spAutoFit/>
          </a:bodyPr>
          <a:lstStyle/>
          <a:p>
            <a:r>
              <a:rPr lang="en-US" dirty="0" smtClean="0"/>
              <a:t>11</a:t>
            </a:r>
            <a:endParaRPr lang="en-US" dirty="0"/>
          </a:p>
        </p:txBody>
      </p:sp>
      <p:sp>
        <p:nvSpPr>
          <p:cNvPr id="39" name="TextBox 38"/>
          <p:cNvSpPr txBox="1"/>
          <p:nvPr/>
        </p:nvSpPr>
        <p:spPr>
          <a:xfrm>
            <a:off x="3381357" y="1132609"/>
            <a:ext cx="385042" cy="523220"/>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5084422" y="3002423"/>
            <a:ext cx="385042" cy="523220"/>
          </a:xfrm>
          <a:prstGeom prst="rect">
            <a:avLst/>
          </a:prstGeom>
          <a:noFill/>
        </p:spPr>
        <p:txBody>
          <a:bodyPr wrap="none" rtlCol="0">
            <a:spAutoFit/>
          </a:bodyPr>
          <a:lstStyle/>
          <a:p>
            <a:r>
              <a:rPr lang="en-US" dirty="0" smtClean="0"/>
              <a:t>7</a:t>
            </a:r>
            <a:endParaRPr lang="en-US" dirty="0"/>
          </a:p>
        </p:txBody>
      </p:sp>
      <p:sp>
        <p:nvSpPr>
          <p:cNvPr id="41" name="TextBox 40"/>
          <p:cNvSpPr txBox="1"/>
          <p:nvPr/>
        </p:nvSpPr>
        <p:spPr>
          <a:xfrm>
            <a:off x="6250700" y="370813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1993291" y="2918874"/>
            <a:ext cx="385042" cy="523220"/>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996808" y="4688799"/>
            <a:ext cx="385042" cy="523220"/>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1581150" y="1732029"/>
            <a:ext cx="385042" cy="523220"/>
          </a:xfrm>
          <a:prstGeom prst="rect">
            <a:avLst/>
          </a:prstGeom>
          <a:noFill/>
        </p:spPr>
        <p:txBody>
          <a:bodyPr wrap="none" rtlCol="0">
            <a:spAutoFit/>
          </a:bodyPr>
          <a:lstStyle/>
          <a:p>
            <a:r>
              <a:rPr lang="en-US" dirty="0" smtClean="0"/>
              <a:t>4</a:t>
            </a:r>
            <a:endParaRPr lang="en-US" dirty="0"/>
          </a:p>
        </p:txBody>
      </p:sp>
      <p:sp>
        <p:nvSpPr>
          <p:cNvPr id="47" name="TextBox 46"/>
          <p:cNvSpPr txBox="1"/>
          <p:nvPr/>
        </p:nvSpPr>
        <p:spPr>
          <a:xfrm>
            <a:off x="287104" y="5300990"/>
            <a:ext cx="9220200" cy="523220"/>
          </a:xfrm>
          <a:prstGeom prst="rect">
            <a:avLst/>
          </a:prstGeom>
          <a:noFill/>
        </p:spPr>
        <p:txBody>
          <a:bodyPr wrap="square" rtlCol="0">
            <a:spAutoFit/>
          </a:bodyPr>
          <a:lstStyle/>
          <a:p>
            <a:r>
              <a:rPr lang="en-US" dirty="0" smtClean="0"/>
              <a:t>Pick D as root </a:t>
            </a:r>
            <a:endParaRPr lang="en-US" dirty="0"/>
          </a:p>
        </p:txBody>
      </p:sp>
      <p:cxnSp>
        <p:nvCxnSpPr>
          <p:cNvPr id="48" name="Straight Connector 47"/>
          <p:cNvCxnSpPr>
            <a:stCxn id="8" idx="6"/>
            <a:endCxn id="11" idx="2"/>
          </p:cNvCxnSpPr>
          <p:nvPr/>
        </p:nvCxnSpPr>
        <p:spPr bwMode="auto">
          <a:xfrm>
            <a:off x="2895600" y="1655829"/>
            <a:ext cx="1392354" cy="50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endCxn id="23" idx="1"/>
          </p:cNvCxnSpPr>
          <p:nvPr/>
        </p:nvCxnSpPr>
        <p:spPr bwMode="auto">
          <a:xfrm>
            <a:off x="5078715" y="1732029"/>
            <a:ext cx="1111941" cy="91776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8" idx="3"/>
            <a:endCxn id="14" idx="7"/>
          </p:cNvCxnSpPr>
          <p:nvPr/>
        </p:nvCxnSpPr>
        <p:spPr bwMode="auto">
          <a:xfrm flipH="1">
            <a:off x="1488608" y="1952177"/>
            <a:ext cx="756584" cy="6976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14" idx="4"/>
            <a:endCxn id="17" idx="1"/>
          </p:cNvCxnSpPr>
          <p:nvPr/>
        </p:nvCxnSpPr>
        <p:spPr bwMode="auto">
          <a:xfrm>
            <a:off x="1219200" y="3365239"/>
            <a:ext cx="797392" cy="10196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a:stCxn id="17" idx="6"/>
            <a:endCxn id="26" idx="2"/>
          </p:cNvCxnSpPr>
          <p:nvPr/>
        </p:nvCxnSpPr>
        <p:spPr bwMode="auto">
          <a:xfrm flipV="1">
            <a:off x="2667000" y="4623642"/>
            <a:ext cx="2650064" cy="5756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a:stCxn id="14" idx="6"/>
            <a:endCxn id="20" idx="2"/>
          </p:cNvCxnSpPr>
          <p:nvPr/>
        </p:nvCxnSpPr>
        <p:spPr bwMode="auto">
          <a:xfrm>
            <a:off x="1600200" y="2946139"/>
            <a:ext cx="1716166" cy="812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stCxn id="20" idx="6"/>
            <a:endCxn id="23" idx="2"/>
          </p:cNvCxnSpPr>
          <p:nvPr/>
        </p:nvCxnSpPr>
        <p:spPr bwMode="auto">
          <a:xfrm flipV="1">
            <a:off x="4078366" y="2946139"/>
            <a:ext cx="2000698" cy="812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a:stCxn id="23" idx="4"/>
            <a:endCxn id="26" idx="7"/>
          </p:cNvCxnSpPr>
          <p:nvPr/>
        </p:nvCxnSpPr>
        <p:spPr bwMode="auto">
          <a:xfrm flipH="1">
            <a:off x="5967472" y="3365239"/>
            <a:ext cx="492592" cy="96205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7"/>
            <a:endCxn id="11" idx="3"/>
          </p:cNvCxnSpPr>
          <p:nvPr/>
        </p:nvCxnSpPr>
        <p:spPr bwMode="auto">
          <a:xfrm flipV="1">
            <a:off x="3966774" y="1957267"/>
            <a:ext cx="432772" cy="7738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8" idx="5"/>
            <a:endCxn id="20" idx="1"/>
          </p:cNvCxnSpPr>
          <p:nvPr/>
        </p:nvCxnSpPr>
        <p:spPr bwMode="auto">
          <a:xfrm>
            <a:off x="2784008" y="1952177"/>
            <a:ext cx="643950" cy="77890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a:endCxn id="17" idx="7"/>
          </p:cNvCxnSpPr>
          <p:nvPr/>
        </p:nvCxnSpPr>
        <p:spPr bwMode="auto">
          <a:xfrm flipH="1">
            <a:off x="2555408" y="3323777"/>
            <a:ext cx="872550" cy="10610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a:stCxn id="20" idx="5"/>
            <a:endCxn id="26" idx="1"/>
          </p:cNvCxnSpPr>
          <p:nvPr/>
        </p:nvCxnSpPr>
        <p:spPr bwMode="auto">
          <a:xfrm>
            <a:off x="3966774" y="3323777"/>
            <a:ext cx="1461882" cy="100351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1234558" y="3868279"/>
            <a:ext cx="385042" cy="523220"/>
          </a:xfrm>
          <a:prstGeom prst="rect">
            <a:avLst/>
          </a:prstGeom>
          <a:noFill/>
        </p:spPr>
        <p:txBody>
          <a:bodyPr wrap="none" rtlCol="0">
            <a:spAutoFit/>
          </a:bodyPr>
          <a:lstStyle/>
          <a:p>
            <a:r>
              <a:rPr lang="en-US" dirty="0" smtClean="0"/>
              <a:t>5</a:t>
            </a:r>
            <a:endParaRPr lang="en-US" dirty="0"/>
          </a:p>
        </p:txBody>
      </p:sp>
      <p:sp>
        <p:nvSpPr>
          <p:cNvPr id="77" name="TextBox 76"/>
          <p:cNvSpPr txBox="1"/>
          <p:nvPr/>
        </p:nvSpPr>
        <p:spPr>
          <a:xfrm>
            <a:off x="2971090" y="3708139"/>
            <a:ext cx="385042" cy="523220"/>
          </a:xfrm>
          <a:prstGeom prst="rect">
            <a:avLst/>
          </a:prstGeom>
          <a:noFill/>
        </p:spPr>
        <p:txBody>
          <a:bodyPr wrap="none" rtlCol="0">
            <a:spAutoFit/>
          </a:bodyPr>
          <a:lstStyle/>
          <a:p>
            <a:r>
              <a:rPr lang="en-US" dirty="0" smtClean="0"/>
              <a:t>8</a:t>
            </a:r>
            <a:endParaRPr lang="en-US" dirty="0"/>
          </a:p>
        </p:txBody>
      </p:sp>
      <p:sp>
        <p:nvSpPr>
          <p:cNvPr id="78" name="TextBox 77"/>
          <p:cNvSpPr txBox="1"/>
          <p:nvPr/>
        </p:nvSpPr>
        <p:spPr>
          <a:xfrm>
            <a:off x="4312673" y="3664771"/>
            <a:ext cx="385042" cy="523220"/>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27981392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84</a:t>
            </a:fld>
            <a:endParaRPr lang="en-US"/>
          </a:p>
        </p:txBody>
      </p:sp>
      <p:grpSp>
        <p:nvGrpSpPr>
          <p:cNvPr id="7" name="Group 6"/>
          <p:cNvGrpSpPr/>
          <p:nvPr/>
        </p:nvGrpSpPr>
        <p:grpSpPr>
          <a:xfrm>
            <a:off x="2133600" y="1236729"/>
            <a:ext cx="762000" cy="838200"/>
            <a:chOff x="1600200" y="457200"/>
            <a:chExt cx="762000" cy="838200"/>
          </a:xfrm>
          <a:solidFill>
            <a:schemeClr val="accent1">
              <a:alpha val="51000"/>
            </a:schemeClr>
          </a:soli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4287954" y="1241819"/>
            <a:ext cx="762000" cy="838200"/>
            <a:chOff x="1600200" y="457200"/>
            <a:chExt cx="762000" cy="838200"/>
          </a:xfrm>
        </p:grpSpPr>
        <p:sp>
          <p:nvSpPr>
            <p:cNvPr id="11" name="Oval 1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3" name="Group 12"/>
          <p:cNvGrpSpPr/>
          <p:nvPr/>
        </p:nvGrpSpPr>
        <p:grpSpPr>
          <a:xfrm>
            <a:off x="838200" y="2527039"/>
            <a:ext cx="762000" cy="838200"/>
            <a:chOff x="1600200" y="457200"/>
            <a:chExt cx="762000" cy="838200"/>
          </a:xfrm>
        </p:grpSpPr>
        <p:sp>
          <p:nvSpPr>
            <p:cNvPr id="14" name="Oval 1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16" name="Group 15"/>
          <p:cNvGrpSpPr/>
          <p:nvPr/>
        </p:nvGrpSpPr>
        <p:grpSpPr>
          <a:xfrm>
            <a:off x="1905000" y="4262110"/>
            <a:ext cx="762000" cy="838200"/>
            <a:chOff x="1600200" y="457200"/>
            <a:chExt cx="762000" cy="838200"/>
          </a:xfrm>
        </p:grpSpPr>
        <p:sp>
          <p:nvSpPr>
            <p:cNvPr id="17" name="Oval 1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19" name="Group 18"/>
          <p:cNvGrpSpPr/>
          <p:nvPr/>
        </p:nvGrpSpPr>
        <p:grpSpPr>
          <a:xfrm>
            <a:off x="3316366" y="26083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079064" y="2527039"/>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5317064" y="4204542"/>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sp>
        <p:nvSpPr>
          <p:cNvPr id="36" name="TextBox 35"/>
          <p:cNvSpPr txBox="1"/>
          <p:nvPr/>
        </p:nvSpPr>
        <p:spPr>
          <a:xfrm>
            <a:off x="2680567" y="2085109"/>
            <a:ext cx="385042" cy="523220"/>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774253" y="1884218"/>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613875" y="1655829"/>
            <a:ext cx="558743" cy="523220"/>
          </a:xfrm>
          <a:prstGeom prst="rect">
            <a:avLst/>
          </a:prstGeom>
          <a:noFill/>
        </p:spPr>
        <p:txBody>
          <a:bodyPr wrap="none" rtlCol="0">
            <a:spAutoFit/>
          </a:bodyPr>
          <a:lstStyle/>
          <a:p>
            <a:r>
              <a:rPr lang="en-US" dirty="0" smtClean="0"/>
              <a:t>11</a:t>
            </a:r>
            <a:endParaRPr lang="en-US" dirty="0"/>
          </a:p>
        </p:txBody>
      </p:sp>
      <p:sp>
        <p:nvSpPr>
          <p:cNvPr id="39" name="TextBox 38"/>
          <p:cNvSpPr txBox="1"/>
          <p:nvPr/>
        </p:nvSpPr>
        <p:spPr>
          <a:xfrm>
            <a:off x="3381357" y="1132609"/>
            <a:ext cx="385042" cy="523220"/>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5084422" y="3002423"/>
            <a:ext cx="385042" cy="523220"/>
          </a:xfrm>
          <a:prstGeom prst="rect">
            <a:avLst/>
          </a:prstGeom>
          <a:noFill/>
        </p:spPr>
        <p:txBody>
          <a:bodyPr wrap="none" rtlCol="0">
            <a:spAutoFit/>
          </a:bodyPr>
          <a:lstStyle/>
          <a:p>
            <a:r>
              <a:rPr lang="en-US" dirty="0" smtClean="0"/>
              <a:t>7</a:t>
            </a:r>
            <a:endParaRPr lang="en-US" dirty="0"/>
          </a:p>
        </p:txBody>
      </p:sp>
      <p:sp>
        <p:nvSpPr>
          <p:cNvPr id="41" name="TextBox 40"/>
          <p:cNvSpPr txBox="1"/>
          <p:nvPr/>
        </p:nvSpPr>
        <p:spPr>
          <a:xfrm>
            <a:off x="6250700" y="370813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1993291" y="2918874"/>
            <a:ext cx="385042" cy="523220"/>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996808" y="4688799"/>
            <a:ext cx="385042" cy="523220"/>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1581150" y="1732029"/>
            <a:ext cx="385042" cy="523220"/>
          </a:xfrm>
          <a:prstGeom prst="rect">
            <a:avLst/>
          </a:prstGeom>
          <a:noFill/>
        </p:spPr>
        <p:txBody>
          <a:bodyPr wrap="none" rtlCol="0">
            <a:spAutoFit/>
          </a:bodyPr>
          <a:lstStyle/>
          <a:p>
            <a:r>
              <a:rPr lang="en-US" dirty="0" smtClean="0"/>
              <a:t>4</a:t>
            </a:r>
            <a:endParaRPr lang="en-US" dirty="0"/>
          </a:p>
        </p:txBody>
      </p:sp>
      <p:sp>
        <p:nvSpPr>
          <p:cNvPr id="47" name="TextBox 46"/>
          <p:cNvSpPr txBox="1"/>
          <p:nvPr/>
        </p:nvSpPr>
        <p:spPr>
          <a:xfrm>
            <a:off x="287104" y="5300990"/>
            <a:ext cx="9220200" cy="954107"/>
          </a:xfrm>
          <a:prstGeom prst="rect">
            <a:avLst/>
          </a:prstGeom>
          <a:noFill/>
        </p:spPr>
        <p:txBody>
          <a:bodyPr wrap="square" rtlCol="0">
            <a:spAutoFit/>
          </a:bodyPr>
          <a:lstStyle/>
          <a:p>
            <a:r>
              <a:rPr lang="en-US" dirty="0"/>
              <a:t>Lowest cost edge from tree to vertex not in Tree?</a:t>
            </a:r>
            <a:br>
              <a:rPr lang="en-US" dirty="0"/>
            </a:br>
            <a:r>
              <a:rPr lang="en-US" dirty="0" smtClean="0"/>
              <a:t>2 </a:t>
            </a:r>
            <a:r>
              <a:rPr lang="en-US" dirty="0"/>
              <a:t>from </a:t>
            </a:r>
            <a:r>
              <a:rPr lang="en-US" dirty="0" smtClean="0"/>
              <a:t>D </a:t>
            </a:r>
            <a:r>
              <a:rPr lang="en-US" dirty="0"/>
              <a:t>to </a:t>
            </a:r>
            <a:r>
              <a:rPr lang="en-US" dirty="0" smtClean="0"/>
              <a:t>A (or C)</a:t>
            </a:r>
            <a:endParaRPr lang="en-US" dirty="0"/>
          </a:p>
        </p:txBody>
      </p:sp>
      <p:cxnSp>
        <p:nvCxnSpPr>
          <p:cNvPr id="48" name="Straight Connector 47"/>
          <p:cNvCxnSpPr>
            <a:stCxn id="8" idx="6"/>
            <a:endCxn id="11" idx="2"/>
          </p:cNvCxnSpPr>
          <p:nvPr/>
        </p:nvCxnSpPr>
        <p:spPr bwMode="auto">
          <a:xfrm>
            <a:off x="2895600" y="1655829"/>
            <a:ext cx="1392354" cy="50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endCxn id="23" idx="1"/>
          </p:cNvCxnSpPr>
          <p:nvPr/>
        </p:nvCxnSpPr>
        <p:spPr bwMode="auto">
          <a:xfrm>
            <a:off x="5078715" y="1732029"/>
            <a:ext cx="1111941" cy="91776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8" idx="3"/>
            <a:endCxn id="14" idx="7"/>
          </p:cNvCxnSpPr>
          <p:nvPr/>
        </p:nvCxnSpPr>
        <p:spPr bwMode="auto">
          <a:xfrm flipH="1">
            <a:off x="1488608" y="1952177"/>
            <a:ext cx="756584" cy="6976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14" idx="4"/>
            <a:endCxn id="17" idx="1"/>
          </p:cNvCxnSpPr>
          <p:nvPr/>
        </p:nvCxnSpPr>
        <p:spPr bwMode="auto">
          <a:xfrm>
            <a:off x="1219200" y="3365239"/>
            <a:ext cx="797392" cy="10196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a:stCxn id="17" idx="6"/>
            <a:endCxn id="26" idx="2"/>
          </p:cNvCxnSpPr>
          <p:nvPr/>
        </p:nvCxnSpPr>
        <p:spPr bwMode="auto">
          <a:xfrm flipV="1">
            <a:off x="2667000" y="4623642"/>
            <a:ext cx="2650064" cy="5756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a:stCxn id="14" idx="6"/>
            <a:endCxn id="20" idx="2"/>
          </p:cNvCxnSpPr>
          <p:nvPr/>
        </p:nvCxnSpPr>
        <p:spPr bwMode="auto">
          <a:xfrm>
            <a:off x="1600200" y="2946139"/>
            <a:ext cx="1716166" cy="812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stCxn id="20" idx="6"/>
            <a:endCxn id="23" idx="2"/>
          </p:cNvCxnSpPr>
          <p:nvPr/>
        </p:nvCxnSpPr>
        <p:spPr bwMode="auto">
          <a:xfrm flipV="1">
            <a:off x="4078366" y="2946139"/>
            <a:ext cx="2000698" cy="812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a:stCxn id="23" idx="4"/>
            <a:endCxn id="26" idx="7"/>
          </p:cNvCxnSpPr>
          <p:nvPr/>
        </p:nvCxnSpPr>
        <p:spPr bwMode="auto">
          <a:xfrm flipH="1">
            <a:off x="5967472" y="3365239"/>
            <a:ext cx="492592" cy="96205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7"/>
            <a:endCxn id="11" idx="3"/>
          </p:cNvCxnSpPr>
          <p:nvPr/>
        </p:nvCxnSpPr>
        <p:spPr bwMode="auto">
          <a:xfrm flipV="1">
            <a:off x="3966774" y="1957267"/>
            <a:ext cx="432772" cy="7738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8" idx="5"/>
            <a:endCxn id="20" idx="1"/>
          </p:cNvCxnSpPr>
          <p:nvPr/>
        </p:nvCxnSpPr>
        <p:spPr bwMode="auto">
          <a:xfrm>
            <a:off x="2784008" y="1952177"/>
            <a:ext cx="643950" cy="77890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a:endCxn id="17" idx="7"/>
          </p:cNvCxnSpPr>
          <p:nvPr/>
        </p:nvCxnSpPr>
        <p:spPr bwMode="auto">
          <a:xfrm flipH="1">
            <a:off x="2555408" y="3323777"/>
            <a:ext cx="872550" cy="10610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a:stCxn id="20" idx="5"/>
            <a:endCxn id="26" idx="1"/>
          </p:cNvCxnSpPr>
          <p:nvPr/>
        </p:nvCxnSpPr>
        <p:spPr bwMode="auto">
          <a:xfrm>
            <a:off x="3966774" y="3323777"/>
            <a:ext cx="1461882" cy="100351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1234558" y="3868279"/>
            <a:ext cx="385042" cy="523220"/>
          </a:xfrm>
          <a:prstGeom prst="rect">
            <a:avLst/>
          </a:prstGeom>
          <a:noFill/>
        </p:spPr>
        <p:txBody>
          <a:bodyPr wrap="none" rtlCol="0">
            <a:spAutoFit/>
          </a:bodyPr>
          <a:lstStyle/>
          <a:p>
            <a:r>
              <a:rPr lang="en-US" dirty="0" smtClean="0"/>
              <a:t>5</a:t>
            </a:r>
            <a:endParaRPr lang="en-US" dirty="0"/>
          </a:p>
        </p:txBody>
      </p:sp>
      <p:sp>
        <p:nvSpPr>
          <p:cNvPr id="77" name="TextBox 76"/>
          <p:cNvSpPr txBox="1"/>
          <p:nvPr/>
        </p:nvSpPr>
        <p:spPr>
          <a:xfrm>
            <a:off x="2971090" y="3708139"/>
            <a:ext cx="385042" cy="523220"/>
          </a:xfrm>
          <a:prstGeom prst="rect">
            <a:avLst/>
          </a:prstGeom>
          <a:noFill/>
        </p:spPr>
        <p:txBody>
          <a:bodyPr wrap="none" rtlCol="0">
            <a:spAutoFit/>
          </a:bodyPr>
          <a:lstStyle/>
          <a:p>
            <a:r>
              <a:rPr lang="en-US" dirty="0" smtClean="0"/>
              <a:t>8</a:t>
            </a:r>
            <a:endParaRPr lang="en-US" dirty="0"/>
          </a:p>
        </p:txBody>
      </p:sp>
      <p:sp>
        <p:nvSpPr>
          <p:cNvPr id="78" name="TextBox 77"/>
          <p:cNvSpPr txBox="1"/>
          <p:nvPr/>
        </p:nvSpPr>
        <p:spPr>
          <a:xfrm>
            <a:off x="4312673" y="3664771"/>
            <a:ext cx="385042" cy="523220"/>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10209789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85</a:t>
            </a:fld>
            <a:endParaRPr lang="en-US"/>
          </a:p>
        </p:txBody>
      </p:sp>
      <p:grpSp>
        <p:nvGrpSpPr>
          <p:cNvPr id="7" name="Group 6"/>
          <p:cNvGrpSpPr/>
          <p:nvPr/>
        </p:nvGrpSpPr>
        <p:grpSpPr>
          <a:xfrm>
            <a:off x="2133600" y="1236729"/>
            <a:ext cx="762000" cy="838200"/>
            <a:chOff x="1600200" y="457200"/>
            <a:chExt cx="762000" cy="838200"/>
          </a:xfrm>
          <a:solidFill>
            <a:schemeClr val="accent1">
              <a:alpha val="51000"/>
            </a:schemeClr>
          </a:soli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4287954" y="1241819"/>
            <a:ext cx="762000" cy="838200"/>
            <a:chOff x="1600200" y="457200"/>
            <a:chExt cx="762000" cy="838200"/>
          </a:xfrm>
        </p:grpSpPr>
        <p:sp>
          <p:nvSpPr>
            <p:cNvPr id="11" name="Oval 1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3" name="Group 12"/>
          <p:cNvGrpSpPr/>
          <p:nvPr/>
        </p:nvGrpSpPr>
        <p:grpSpPr>
          <a:xfrm>
            <a:off x="838200" y="2527039"/>
            <a:ext cx="762000" cy="838200"/>
            <a:chOff x="1600200" y="457200"/>
            <a:chExt cx="762000" cy="838200"/>
          </a:xfrm>
          <a:solidFill>
            <a:schemeClr val="accent1">
              <a:alpha val="49000"/>
            </a:schemeClr>
          </a:soli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1905000" y="4262110"/>
            <a:ext cx="762000" cy="838200"/>
            <a:chOff x="1600200" y="457200"/>
            <a:chExt cx="762000" cy="838200"/>
          </a:xfrm>
        </p:grpSpPr>
        <p:sp>
          <p:nvSpPr>
            <p:cNvPr id="17" name="Oval 1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19" name="Group 18"/>
          <p:cNvGrpSpPr/>
          <p:nvPr/>
        </p:nvGrpSpPr>
        <p:grpSpPr>
          <a:xfrm>
            <a:off x="3316366" y="26083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079064" y="2527039"/>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5317064" y="4204542"/>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sp>
        <p:nvSpPr>
          <p:cNvPr id="36" name="TextBox 35"/>
          <p:cNvSpPr txBox="1"/>
          <p:nvPr/>
        </p:nvSpPr>
        <p:spPr>
          <a:xfrm>
            <a:off x="2680567" y="2085109"/>
            <a:ext cx="385042" cy="523220"/>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774253" y="1884218"/>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613875" y="1655829"/>
            <a:ext cx="558743" cy="523220"/>
          </a:xfrm>
          <a:prstGeom prst="rect">
            <a:avLst/>
          </a:prstGeom>
          <a:noFill/>
        </p:spPr>
        <p:txBody>
          <a:bodyPr wrap="none" rtlCol="0">
            <a:spAutoFit/>
          </a:bodyPr>
          <a:lstStyle/>
          <a:p>
            <a:r>
              <a:rPr lang="en-US" dirty="0" smtClean="0"/>
              <a:t>11</a:t>
            </a:r>
            <a:endParaRPr lang="en-US" dirty="0"/>
          </a:p>
        </p:txBody>
      </p:sp>
      <p:sp>
        <p:nvSpPr>
          <p:cNvPr id="39" name="TextBox 38"/>
          <p:cNvSpPr txBox="1"/>
          <p:nvPr/>
        </p:nvSpPr>
        <p:spPr>
          <a:xfrm>
            <a:off x="3381357" y="1132609"/>
            <a:ext cx="385042" cy="523220"/>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5084422" y="3002423"/>
            <a:ext cx="385042" cy="523220"/>
          </a:xfrm>
          <a:prstGeom prst="rect">
            <a:avLst/>
          </a:prstGeom>
          <a:noFill/>
        </p:spPr>
        <p:txBody>
          <a:bodyPr wrap="none" rtlCol="0">
            <a:spAutoFit/>
          </a:bodyPr>
          <a:lstStyle/>
          <a:p>
            <a:r>
              <a:rPr lang="en-US" dirty="0" smtClean="0"/>
              <a:t>7</a:t>
            </a:r>
            <a:endParaRPr lang="en-US" dirty="0"/>
          </a:p>
        </p:txBody>
      </p:sp>
      <p:sp>
        <p:nvSpPr>
          <p:cNvPr id="41" name="TextBox 40"/>
          <p:cNvSpPr txBox="1"/>
          <p:nvPr/>
        </p:nvSpPr>
        <p:spPr>
          <a:xfrm>
            <a:off x="6250700" y="370813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1993291" y="2918874"/>
            <a:ext cx="385042" cy="523220"/>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996808" y="4688799"/>
            <a:ext cx="385042" cy="523220"/>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1581150" y="1732029"/>
            <a:ext cx="385042" cy="523220"/>
          </a:xfrm>
          <a:prstGeom prst="rect">
            <a:avLst/>
          </a:prstGeom>
          <a:noFill/>
        </p:spPr>
        <p:txBody>
          <a:bodyPr wrap="none" rtlCol="0">
            <a:spAutoFit/>
          </a:bodyPr>
          <a:lstStyle/>
          <a:p>
            <a:r>
              <a:rPr lang="en-US" dirty="0" smtClean="0"/>
              <a:t>4</a:t>
            </a:r>
            <a:endParaRPr lang="en-US" dirty="0"/>
          </a:p>
        </p:txBody>
      </p:sp>
      <p:sp>
        <p:nvSpPr>
          <p:cNvPr id="47" name="TextBox 46"/>
          <p:cNvSpPr txBox="1"/>
          <p:nvPr/>
        </p:nvSpPr>
        <p:spPr>
          <a:xfrm>
            <a:off x="287104" y="5300990"/>
            <a:ext cx="9220200" cy="954107"/>
          </a:xfrm>
          <a:prstGeom prst="rect">
            <a:avLst/>
          </a:prstGeom>
          <a:noFill/>
        </p:spPr>
        <p:txBody>
          <a:bodyPr wrap="square" rtlCol="0">
            <a:spAutoFit/>
          </a:bodyPr>
          <a:lstStyle/>
          <a:p>
            <a:r>
              <a:rPr lang="en-US" dirty="0"/>
              <a:t>Lowest cost edge from tree to vertex not in Tree?</a:t>
            </a:r>
            <a:br>
              <a:rPr lang="en-US" dirty="0"/>
            </a:br>
            <a:r>
              <a:rPr lang="en-US" dirty="0" smtClean="0"/>
              <a:t>2 </a:t>
            </a:r>
            <a:r>
              <a:rPr lang="en-US" dirty="0"/>
              <a:t>from </a:t>
            </a:r>
            <a:r>
              <a:rPr lang="en-US" dirty="0" smtClean="0"/>
              <a:t>D </a:t>
            </a:r>
            <a:r>
              <a:rPr lang="en-US" dirty="0"/>
              <a:t>to C</a:t>
            </a:r>
            <a:r>
              <a:rPr lang="en-US" dirty="0" smtClean="0"/>
              <a:t> (OR from A o B)</a:t>
            </a:r>
            <a:endParaRPr lang="en-US" dirty="0"/>
          </a:p>
        </p:txBody>
      </p:sp>
      <p:cxnSp>
        <p:nvCxnSpPr>
          <p:cNvPr id="48" name="Straight Connector 47"/>
          <p:cNvCxnSpPr>
            <a:stCxn id="8" idx="6"/>
            <a:endCxn id="11" idx="2"/>
          </p:cNvCxnSpPr>
          <p:nvPr/>
        </p:nvCxnSpPr>
        <p:spPr bwMode="auto">
          <a:xfrm>
            <a:off x="2895600" y="1655829"/>
            <a:ext cx="1392354" cy="50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endCxn id="23" idx="1"/>
          </p:cNvCxnSpPr>
          <p:nvPr/>
        </p:nvCxnSpPr>
        <p:spPr bwMode="auto">
          <a:xfrm>
            <a:off x="5078715" y="1732029"/>
            <a:ext cx="1111941" cy="91776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8" idx="3"/>
            <a:endCxn id="14" idx="7"/>
          </p:cNvCxnSpPr>
          <p:nvPr/>
        </p:nvCxnSpPr>
        <p:spPr bwMode="auto">
          <a:xfrm flipH="1">
            <a:off x="1488608" y="1952177"/>
            <a:ext cx="756584" cy="6976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14" idx="4"/>
            <a:endCxn id="17" idx="1"/>
          </p:cNvCxnSpPr>
          <p:nvPr/>
        </p:nvCxnSpPr>
        <p:spPr bwMode="auto">
          <a:xfrm>
            <a:off x="1219200" y="3365239"/>
            <a:ext cx="797392" cy="10196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a:stCxn id="17" idx="6"/>
            <a:endCxn id="26" idx="2"/>
          </p:cNvCxnSpPr>
          <p:nvPr/>
        </p:nvCxnSpPr>
        <p:spPr bwMode="auto">
          <a:xfrm flipV="1">
            <a:off x="2667000" y="4623642"/>
            <a:ext cx="2650064" cy="5756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a:stCxn id="14" idx="6"/>
            <a:endCxn id="20" idx="2"/>
          </p:cNvCxnSpPr>
          <p:nvPr/>
        </p:nvCxnSpPr>
        <p:spPr bwMode="auto">
          <a:xfrm>
            <a:off x="1600200" y="2946139"/>
            <a:ext cx="1716166" cy="8129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stCxn id="20" idx="6"/>
            <a:endCxn id="23" idx="2"/>
          </p:cNvCxnSpPr>
          <p:nvPr/>
        </p:nvCxnSpPr>
        <p:spPr bwMode="auto">
          <a:xfrm flipV="1">
            <a:off x="4078366" y="2946139"/>
            <a:ext cx="2000698" cy="812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a:stCxn id="23" idx="4"/>
            <a:endCxn id="26" idx="7"/>
          </p:cNvCxnSpPr>
          <p:nvPr/>
        </p:nvCxnSpPr>
        <p:spPr bwMode="auto">
          <a:xfrm flipH="1">
            <a:off x="5967472" y="3365239"/>
            <a:ext cx="492592" cy="96205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7"/>
            <a:endCxn id="11" idx="3"/>
          </p:cNvCxnSpPr>
          <p:nvPr/>
        </p:nvCxnSpPr>
        <p:spPr bwMode="auto">
          <a:xfrm flipV="1">
            <a:off x="3966774" y="1957267"/>
            <a:ext cx="432772" cy="7738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8" idx="5"/>
            <a:endCxn id="20" idx="1"/>
          </p:cNvCxnSpPr>
          <p:nvPr/>
        </p:nvCxnSpPr>
        <p:spPr bwMode="auto">
          <a:xfrm>
            <a:off x="2784008" y="1952177"/>
            <a:ext cx="643950" cy="77890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a:endCxn id="17" idx="7"/>
          </p:cNvCxnSpPr>
          <p:nvPr/>
        </p:nvCxnSpPr>
        <p:spPr bwMode="auto">
          <a:xfrm flipH="1">
            <a:off x="2555408" y="3323777"/>
            <a:ext cx="872550" cy="10610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a:stCxn id="20" idx="5"/>
            <a:endCxn id="26" idx="1"/>
          </p:cNvCxnSpPr>
          <p:nvPr/>
        </p:nvCxnSpPr>
        <p:spPr bwMode="auto">
          <a:xfrm>
            <a:off x="3966774" y="3323777"/>
            <a:ext cx="1461882" cy="100351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1234558" y="3868279"/>
            <a:ext cx="385042" cy="523220"/>
          </a:xfrm>
          <a:prstGeom prst="rect">
            <a:avLst/>
          </a:prstGeom>
          <a:noFill/>
        </p:spPr>
        <p:txBody>
          <a:bodyPr wrap="none" rtlCol="0">
            <a:spAutoFit/>
          </a:bodyPr>
          <a:lstStyle/>
          <a:p>
            <a:r>
              <a:rPr lang="en-US" dirty="0" smtClean="0"/>
              <a:t>5</a:t>
            </a:r>
            <a:endParaRPr lang="en-US" dirty="0"/>
          </a:p>
        </p:txBody>
      </p:sp>
      <p:sp>
        <p:nvSpPr>
          <p:cNvPr id="77" name="TextBox 76"/>
          <p:cNvSpPr txBox="1"/>
          <p:nvPr/>
        </p:nvSpPr>
        <p:spPr>
          <a:xfrm>
            <a:off x="2971090" y="3708139"/>
            <a:ext cx="385042" cy="523220"/>
          </a:xfrm>
          <a:prstGeom prst="rect">
            <a:avLst/>
          </a:prstGeom>
          <a:noFill/>
        </p:spPr>
        <p:txBody>
          <a:bodyPr wrap="none" rtlCol="0">
            <a:spAutoFit/>
          </a:bodyPr>
          <a:lstStyle/>
          <a:p>
            <a:r>
              <a:rPr lang="en-US" dirty="0" smtClean="0"/>
              <a:t>8</a:t>
            </a:r>
            <a:endParaRPr lang="en-US" dirty="0"/>
          </a:p>
        </p:txBody>
      </p:sp>
      <p:sp>
        <p:nvSpPr>
          <p:cNvPr id="78" name="TextBox 77"/>
          <p:cNvSpPr txBox="1"/>
          <p:nvPr/>
        </p:nvSpPr>
        <p:spPr>
          <a:xfrm>
            <a:off x="4312673" y="3664771"/>
            <a:ext cx="385042" cy="523220"/>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3749145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86</a:t>
            </a:fld>
            <a:endParaRPr lang="en-US"/>
          </a:p>
        </p:txBody>
      </p:sp>
      <p:grpSp>
        <p:nvGrpSpPr>
          <p:cNvPr id="7" name="Group 6"/>
          <p:cNvGrpSpPr/>
          <p:nvPr/>
        </p:nvGrpSpPr>
        <p:grpSpPr>
          <a:xfrm>
            <a:off x="2133600" y="1236729"/>
            <a:ext cx="762000" cy="838200"/>
            <a:chOff x="1600200" y="457200"/>
            <a:chExt cx="762000" cy="838200"/>
          </a:xfrm>
          <a:solidFill>
            <a:schemeClr val="accent1">
              <a:alpha val="51000"/>
            </a:schemeClr>
          </a:soli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4287954" y="1241819"/>
            <a:ext cx="762000" cy="838200"/>
            <a:chOff x="1600200" y="457200"/>
            <a:chExt cx="762000" cy="838200"/>
          </a:xfrm>
          <a:solidFill>
            <a:schemeClr val="accent1">
              <a:alpha val="41000"/>
            </a:schemeClr>
          </a:solidFill>
        </p:grpSpPr>
        <p:sp>
          <p:nvSpPr>
            <p:cNvPr id="11" name="Oval 10"/>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3" name="Group 12"/>
          <p:cNvGrpSpPr/>
          <p:nvPr/>
        </p:nvGrpSpPr>
        <p:grpSpPr>
          <a:xfrm>
            <a:off x="838200" y="2527039"/>
            <a:ext cx="762000" cy="838200"/>
            <a:chOff x="1600200" y="457200"/>
            <a:chExt cx="762000" cy="838200"/>
          </a:xfrm>
          <a:solidFill>
            <a:schemeClr val="accent1">
              <a:alpha val="49000"/>
            </a:schemeClr>
          </a:soli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1905000" y="4262110"/>
            <a:ext cx="762000" cy="838200"/>
            <a:chOff x="1600200" y="457200"/>
            <a:chExt cx="762000" cy="838200"/>
          </a:xfrm>
        </p:grpSpPr>
        <p:sp>
          <p:nvSpPr>
            <p:cNvPr id="17" name="Oval 1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19" name="Group 18"/>
          <p:cNvGrpSpPr/>
          <p:nvPr/>
        </p:nvGrpSpPr>
        <p:grpSpPr>
          <a:xfrm>
            <a:off x="3316366" y="26083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079064" y="2527039"/>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5317064" y="4204542"/>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sp>
        <p:nvSpPr>
          <p:cNvPr id="36" name="TextBox 35"/>
          <p:cNvSpPr txBox="1"/>
          <p:nvPr/>
        </p:nvSpPr>
        <p:spPr>
          <a:xfrm>
            <a:off x="2680567" y="2085109"/>
            <a:ext cx="385042" cy="523220"/>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774253" y="1884218"/>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613875" y="1655829"/>
            <a:ext cx="558743" cy="523220"/>
          </a:xfrm>
          <a:prstGeom prst="rect">
            <a:avLst/>
          </a:prstGeom>
          <a:noFill/>
        </p:spPr>
        <p:txBody>
          <a:bodyPr wrap="none" rtlCol="0">
            <a:spAutoFit/>
          </a:bodyPr>
          <a:lstStyle/>
          <a:p>
            <a:r>
              <a:rPr lang="en-US" dirty="0" smtClean="0"/>
              <a:t>11</a:t>
            </a:r>
            <a:endParaRPr lang="en-US" dirty="0"/>
          </a:p>
        </p:txBody>
      </p:sp>
      <p:sp>
        <p:nvSpPr>
          <p:cNvPr id="39" name="TextBox 38"/>
          <p:cNvSpPr txBox="1"/>
          <p:nvPr/>
        </p:nvSpPr>
        <p:spPr>
          <a:xfrm>
            <a:off x="3381357" y="1132609"/>
            <a:ext cx="385042" cy="523220"/>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5084422" y="3002423"/>
            <a:ext cx="385042" cy="523220"/>
          </a:xfrm>
          <a:prstGeom prst="rect">
            <a:avLst/>
          </a:prstGeom>
          <a:noFill/>
        </p:spPr>
        <p:txBody>
          <a:bodyPr wrap="none" rtlCol="0">
            <a:spAutoFit/>
          </a:bodyPr>
          <a:lstStyle/>
          <a:p>
            <a:r>
              <a:rPr lang="en-US" dirty="0" smtClean="0"/>
              <a:t>7</a:t>
            </a:r>
            <a:endParaRPr lang="en-US" dirty="0"/>
          </a:p>
        </p:txBody>
      </p:sp>
      <p:sp>
        <p:nvSpPr>
          <p:cNvPr id="41" name="TextBox 40"/>
          <p:cNvSpPr txBox="1"/>
          <p:nvPr/>
        </p:nvSpPr>
        <p:spPr>
          <a:xfrm>
            <a:off x="6250700" y="370813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1993291" y="2918874"/>
            <a:ext cx="385042" cy="523220"/>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996808" y="4688799"/>
            <a:ext cx="385042" cy="523220"/>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1581150" y="1732029"/>
            <a:ext cx="385042" cy="523220"/>
          </a:xfrm>
          <a:prstGeom prst="rect">
            <a:avLst/>
          </a:prstGeom>
          <a:noFill/>
        </p:spPr>
        <p:txBody>
          <a:bodyPr wrap="none" rtlCol="0">
            <a:spAutoFit/>
          </a:bodyPr>
          <a:lstStyle/>
          <a:p>
            <a:r>
              <a:rPr lang="en-US" dirty="0" smtClean="0"/>
              <a:t>4</a:t>
            </a:r>
            <a:endParaRPr lang="en-US" dirty="0"/>
          </a:p>
        </p:txBody>
      </p:sp>
      <p:sp>
        <p:nvSpPr>
          <p:cNvPr id="47" name="TextBox 46"/>
          <p:cNvSpPr txBox="1"/>
          <p:nvPr/>
        </p:nvSpPr>
        <p:spPr>
          <a:xfrm>
            <a:off x="287104" y="5300990"/>
            <a:ext cx="9220200" cy="954107"/>
          </a:xfrm>
          <a:prstGeom prst="rect">
            <a:avLst/>
          </a:prstGeom>
          <a:noFill/>
        </p:spPr>
        <p:txBody>
          <a:bodyPr wrap="square" rtlCol="0">
            <a:spAutoFit/>
          </a:bodyPr>
          <a:lstStyle/>
          <a:p>
            <a:r>
              <a:rPr lang="en-US" dirty="0"/>
              <a:t>Lowest cost edge from tree to vertex not in Tree?</a:t>
            </a:r>
            <a:br>
              <a:rPr lang="en-US" dirty="0"/>
            </a:br>
            <a:r>
              <a:rPr lang="en-US" dirty="0" smtClean="0"/>
              <a:t>2 </a:t>
            </a:r>
            <a:r>
              <a:rPr lang="en-US" dirty="0"/>
              <a:t>from </a:t>
            </a:r>
            <a:r>
              <a:rPr lang="en-US" dirty="0" smtClean="0"/>
              <a:t>A to B</a:t>
            </a:r>
            <a:endParaRPr lang="en-US" dirty="0"/>
          </a:p>
        </p:txBody>
      </p:sp>
      <p:cxnSp>
        <p:nvCxnSpPr>
          <p:cNvPr id="48" name="Straight Connector 47"/>
          <p:cNvCxnSpPr>
            <a:stCxn id="8" idx="6"/>
            <a:endCxn id="11" idx="2"/>
          </p:cNvCxnSpPr>
          <p:nvPr/>
        </p:nvCxnSpPr>
        <p:spPr bwMode="auto">
          <a:xfrm>
            <a:off x="2895600" y="1655829"/>
            <a:ext cx="1392354" cy="509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endCxn id="23" idx="1"/>
          </p:cNvCxnSpPr>
          <p:nvPr/>
        </p:nvCxnSpPr>
        <p:spPr bwMode="auto">
          <a:xfrm>
            <a:off x="5078715" y="1732029"/>
            <a:ext cx="1111941" cy="91776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8" idx="3"/>
            <a:endCxn id="14" idx="7"/>
          </p:cNvCxnSpPr>
          <p:nvPr/>
        </p:nvCxnSpPr>
        <p:spPr bwMode="auto">
          <a:xfrm flipH="1">
            <a:off x="1488608" y="1952177"/>
            <a:ext cx="756584" cy="6976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14" idx="4"/>
            <a:endCxn id="17" idx="1"/>
          </p:cNvCxnSpPr>
          <p:nvPr/>
        </p:nvCxnSpPr>
        <p:spPr bwMode="auto">
          <a:xfrm>
            <a:off x="1219200" y="3365239"/>
            <a:ext cx="797392" cy="10196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a:stCxn id="17" idx="6"/>
            <a:endCxn id="26" idx="2"/>
          </p:cNvCxnSpPr>
          <p:nvPr/>
        </p:nvCxnSpPr>
        <p:spPr bwMode="auto">
          <a:xfrm flipV="1">
            <a:off x="2667000" y="4623642"/>
            <a:ext cx="2650064" cy="5756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a:stCxn id="14" idx="6"/>
            <a:endCxn id="20" idx="2"/>
          </p:cNvCxnSpPr>
          <p:nvPr/>
        </p:nvCxnSpPr>
        <p:spPr bwMode="auto">
          <a:xfrm>
            <a:off x="1600200" y="2946139"/>
            <a:ext cx="1716166" cy="8129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stCxn id="20" idx="6"/>
            <a:endCxn id="23" idx="2"/>
          </p:cNvCxnSpPr>
          <p:nvPr/>
        </p:nvCxnSpPr>
        <p:spPr bwMode="auto">
          <a:xfrm flipV="1">
            <a:off x="4078366" y="2946139"/>
            <a:ext cx="2000698" cy="812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a:stCxn id="23" idx="4"/>
            <a:endCxn id="26" idx="7"/>
          </p:cNvCxnSpPr>
          <p:nvPr/>
        </p:nvCxnSpPr>
        <p:spPr bwMode="auto">
          <a:xfrm flipH="1">
            <a:off x="5967472" y="3365239"/>
            <a:ext cx="492592" cy="96205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7"/>
            <a:endCxn id="11" idx="3"/>
          </p:cNvCxnSpPr>
          <p:nvPr/>
        </p:nvCxnSpPr>
        <p:spPr bwMode="auto">
          <a:xfrm flipV="1">
            <a:off x="3966774" y="1957267"/>
            <a:ext cx="432772" cy="7738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8" idx="5"/>
            <a:endCxn id="20" idx="1"/>
          </p:cNvCxnSpPr>
          <p:nvPr/>
        </p:nvCxnSpPr>
        <p:spPr bwMode="auto">
          <a:xfrm>
            <a:off x="2784008" y="1952177"/>
            <a:ext cx="643950" cy="77890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a:endCxn id="17" idx="7"/>
          </p:cNvCxnSpPr>
          <p:nvPr/>
        </p:nvCxnSpPr>
        <p:spPr bwMode="auto">
          <a:xfrm flipH="1">
            <a:off x="2555408" y="3323777"/>
            <a:ext cx="872550" cy="10610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a:stCxn id="20" idx="5"/>
            <a:endCxn id="26" idx="1"/>
          </p:cNvCxnSpPr>
          <p:nvPr/>
        </p:nvCxnSpPr>
        <p:spPr bwMode="auto">
          <a:xfrm>
            <a:off x="3966774" y="3323777"/>
            <a:ext cx="1461882" cy="1003517"/>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1234558" y="3868279"/>
            <a:ext cx="385042" cy="523220"/>
          </a:xfrm>
          <a:prstGeom prst="rect">
            <a:avLst/>
          </a:prstGeom>
          <a:noFill/>
        </p:spPr>
        <p:txBody>
          <a:bodyPr wrap="none" rtlCol="0">
            <a:spAutoFit/>
          </a:bodyPr>
          <a:lstStyle/>
          <a:p>
            <a:r>
              <a:rPr lang="en-US" dirty="0" smtClean="0"/>
              <a:t>5</a:t>
            </a:r>
            <a:endParaRPr lang="en-US" dirty="0"/>
          </a:p>
        </p:txBody>
      </p:sp>
      <p:sp>
        <p:nvSpPr>
          <p:cNvPr id="77" name="TextBox 76"/>
          <p:cNvSpPr txBox="1"/>
          <p:nvPr/>
        </p:nvSpPr>
        <p:spPr>
          <a:xfrm>
            <a:off x="2971090" y="3708139"/>
            <a:ext cx="385042" cy="523220"/>
          </a:xfrm>
          <a:prstGeom prst="rect">
            <a:avLst/>
          </a:prstGeom>
          <a:noFill/>
        </p:spPr>
        <p:txBody>
          <a:bodyPr wrap="none" rtlCol="0">
            <a:spAutoFit/>
          </a:bodyPr>
          <a:lstStyle/>
          <a:p>
            <a:r>
              <a:rPr lang="en-US" dirty="0" smtClean="0"/>
              <a:t>8</a:t>
            </a:r>
            <a:endParaRPr lang="en-US" dirty="0"/>
          </a:p>
        </p:txBody>
      </p:sp>
      <p:sp>
        <p:nvSpPr>
          <p:cNvPr id="78" name="TextBox 77"/>
          <p:cNvSpPr txBox="1"/>
          <p:nvPr/>
        </p:nvSpPr>
        <p:spPr>
          <a:xfrm>
            <a:off x="4312673" y="3664771"/>
            <a:ext cx="385042" cy="523220"/>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3107595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87</a:t>
            </a:fld>
            <a:endParaRPr lang="en-US"/>
          </a:p>
        </p:txBody>
      </p:sp>
      <p:grpSp>
        <p:nvGrpSpPr>
          <p:cNvPr id="7" name="Group 6"/>
          <p:cNvGrpSpPr/>
          <p:nvPr/>
        </p:nvGrpSpPr>
        <p:grpSpPr>
          <a:xfrm>
            <a:off x="2133600" y="1236729"/>
            <a:ext cx="762000" cy="838200"/>
            <a:chOff x="1600200" y="457200"/>
            <a:chExt cx="762000" cy="838200"/>
          </a:xfrm>
          <a:solidFill>
            <a:schemeClr val="accent1">
              <a:alpha val="51000"/>
            </a:schemeClr>
          </a:soli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4287954" y="1241819"/>
            <a:ext cx="762000" cy="838200"/>
            <a:chOff x="1600200" y="457200"/>
            <a:chExt cx="762000" cy="838200"/>
          </a:xfrm>
          <a:solidFill>
            <a:schemeClr val="accent1">
              <a:alpha val="41000"/>
            </a:schemeClr>
          </a:solidFill>
        </p:grpSpPr>
        <p:sp>
          <p:nvSpPr>
            <p:cNvPr id="11" name="Oval 10"/>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3" name="Group 12"/>
          <p:cNvGrpSpPr/>
          <p:nvPr/>
        </p:nvGrpSpPr>
        <p:grpSpPr>
          <a:xfrm>
            <a:off x="838200" y="2527039"/>
            <a:ext cx="762000" cy="838200"/>
            <a:chOff x="1600200" y="457200"/>
            <a:chExt cx="762000" cy="838200"/>
          </a:xfrm>
          <a:solidFill>
            <a:schemeClr val="accent1">
              <a:alpha val="49000"/>
            </a:schemeClr>
          </a:soli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1905000" y="4262110"/>
            <a:ext cx="762000" cy="838200"/>
            <a:chOff x="1600200" y="457200"/>
            <a:chExt cx="762000" cy="838200"/>
          </a:xfrm>
        </p:grpSpPr>
        <p:sp>
          <p:nvSpPr>
            <p:cNvPr id="17" name="Oval 1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19" name="Group 18"/>
          <p:cNvGrpSpPr/>
          <p:nvPr/>
        </p:nvGrpSpPr>
        <p:grpSpPr>
          <a:xfrm>
            <a:off x="3316366" y="26083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079064" y="2527039"/>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5317064" y="4204542"/>
            <a:ext cx="762000" cy="838200"/>
            <a:chOff x="1600200" y="457200"/>
            <a:chExt cx="762000" cy="838200"/>
          </a:xfrm>
          <a:solidFill>
            <a:schemeClr val="accent1">
              <a:alpha val="54000"/>
            </a:schemeClr>
          </a:solidFill>
        </p:grpSpPr>
        <p:sp>
          <p:nvSpPr>
            <p:cNvPr id="26" name="Oval 25"/>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grpFill/>
          </p:spPr>
          <p:txBody>
            <a:bodyPr wrap="none" rtlCol="0">
              <a:spAutoFit/>
            </a:bodyPr>
            <a:lstStyle/>
            <a:p>
              <a:r>
                <a:rPr lang="en-US" dirty="0" smtClean="0"/>
                <a:t>G</a:t>
              </a:r>
              <a:endParaRPr lang="en-US" dirty="0"/>
            </a:p>
          </p:txBody>
        </p:sp>
      </p:grpSp>
      <p:sp>
        <p:nvSpPr>
          <p:cNvPr id="36" name="TextBox 35"/>
          <p:cNvSpPr txBox="1"/>
          <p:nvPr/>
        </p:nvSpPr>
        <p:spPr>
          <a:xfrm>
            <a:off x="2680567" y="2085109"/>
            <a:ext cx="385042" cy="523220"/>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774253" y="1884218"/>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613875" y="1655829"/>
            <a:ext cx="558743" cy="523220"/>
          </a:xfrm>
          <a:prstGeom prst="rect">
            <a:avLst/>
          </a:prstGeom>
          <a:noFill/>
        </p:spPr>
        <p:txBody>
          <a:bodyPr wrap="none" rtlCol="0">
            <a:spAutoFit/>
          </a:bodyPr>
          <a:lstStyle/>
          <a:p>
            <a:r>
              <a:rPr lang="en-US" dirty="0" smtClean="0"/>
              <a:t>11</a:t>
            </a:r>
            <a:endParaRPr lang="en-US" dirty="0"/>
          </a:p>
        </p:txBody>
      </p:sp>
      <p:sp>
        <p:nvSpPr>
          <p:cNvPr id="39" name="TextBox 38"/>
          <p:cNvSpPr txBox="1"/>
          <p:nvPr/>
        </p:nvSpPr>
        <p:spPr>
          <a:xfrm>
            <a:off x="3381357" y="1132609"/>
            <a:ext cx="385042" cy="523220"/>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5084422" y="3002423"/>
            <a:ext cx="385042" cy="523220"/>
          </a:xfrm>
          <a:prstGeom prst="rect">
            <a:avLst/>
          </a:prstGeom>
          <a:noFill/>
        </p:spPr>
        <p:txBody>
          <a:bodyPr wrap="none" rtlCol="0">
            <a:spAutoFit/>
          </a:bodyPr>
          <a:lstStyle/>
          <a:p>
            <a:r>
              <a:rPr lang="en-US" dirty="0" smtClean="0"/>
              <a:t>7</a:t>
            </a:r>
            <a:endParaRPr lang="en-US" dirty="0"/>
          </a:p>
        </p:txBody>
      </p:sp>
      <p:sp>
        <p:nvSpPr>
          <p:cNvPr id="41" name="TextBox 40"/>
          <p:cNvSpPr txBox="1"/>
          <p:nvPr/>
        </p:nvSpPr>
        <p:spPr>
          <a:xfrm>
            <a:off x="6250700" y="370813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1993291" y="2918874"/>
            <a:ext cx="385042" cy="523220"/>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996808" y="4688799"/>
            <a:ext cx="385042" cy="523220"/>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1581150" y="1732029"/>
            <a:ext cx="385042" cy="523220"/>
          </a:xfrm>
          <a:prstGeom prst="rect">
            <a:avLst/>
          </a:prstGeom>
          <a:noFill/>
        </p:spPr>
        <p:txBody>
          <a:bodyPr wrap="none" rtlCol="0">
            <a:spAutoFit/>
          </a:bodyPr>
          <a:lstStyle/>
          <a:p>
            <a:r>
              <a:rPr lang="en-US" dirty="0" smtClean="0"/>
              <a:t>4</a:t>
            </a:r>
            <a:endParaRPr lang="en-US" dirty="0"/>
          </a:p>
        </p:txBody>
      </p:sp>
      <p:sp>
        <p:nvSpPr>
          <p:cNvPr id="47" name="TextBox 46"/>
          <p:cNvSpPr txBox="1"/>
          <p:nvPr/>
        </p:nvSpPr>
        <p:spPr>
          <a:xfrm>
            <a:off x="287104" y="5300990"/>
            <a:ext cx="9220200" cy="954107"/>
          </a:xfrm>
          <a:prstGeom prst="rect">
            <a:avLst/>
          </a:prstGeom>
          <a:noFill/>
        </p:spPr>
        <p:txBody>
          <a:bodyPr wrap="square" rtlCol="0">
            <a:spAutoFit/>
          </a:bodyPr>
          <a:lstStyle/>
          <a:p>
            <a:r>
              <a:rPr lang="en-US" dirty="0"/>
              <a:t>Lowest cost edge from tree to vertex not in Tree?</a:t>
            </a:r>
            <a:br>
              <a:rPr lang="en-US" dirty="0"/>
            </a:br>
            <a:r>
              <a:rPr lang="en-US" dirty="0" smtClean="0"/>
              <a:t>5 </a:t>
            </a:r>
            <a:r>
              <a:rPr lang="en-US" dirty="0"/>
              <a:t>from </a:t>
            </a:r>
            <a:r>
              <a:rPr lang="en-US" dirty="0" smtClean="0"/>
              <a:t>D to G</a:t>
            </a:r>
            <a:endParaRPr lang="en-US" dirty="0"/>
          </a:p>
        </p:txBody>
      </p:sp>
      <p:cxnSp>
        <p:nvCxnSpPr>
          <p:cNvPr id="48" name="Straight Connector 47"/>
          <p:cNvCxnSpPr>
            <a:stCxn id="8" idx="6"/>
            <a:endCxn id="11" idx="2"/>
          </p:cNvCxnSpPr>
          <p:nvPr/>
        </p:nvCxnSpPr>
        <p:spPr bwMode="auto">
          <a:xfrm>
            <a:off x="2895600" y="1655829"/>
            <a:ext cx="1392354" cy="509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endCxn id="23" idx="1"/>
          </p:cNvCxnSpPr>
          <p:nvPr/>
        </p:nvCxnSpPr>
        <p:spPr bwMode="auto">
          <a:xfrm>
            <a:off x="5078715" y="1732029"/>
            <a:ext cx="1111941" cy="91776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8" idx="3"/>
            <a:endCxn id="14" idx="7"/>
          </p:cNvCxnSpPr>
          <p:nvPr/>
        </p:nvCxnSpPr>
        <p:spPr bwMode="auto">
          <a:xfrm flipH="1">
            <a:off x="1488608" y="1952177"/>
            <a:ext cx="756584" cy="6976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14" idx="4"/>
            <a:endCxn id="17" idx="1"/>
          </p:cNvCxnSpPr>
          <p:nvPr/>
        </p:nvCxnSpPr>
        <p:spPr bwMode="auto">
          <a:xfrm>
            <a:off x="1219200" y="3365239"/>
            <a:ext cx="797392" cy="10196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a:stCxn id="17" idx="6"/>
            <a:endCxn id="26" idx="2"/>
          </p:cNvCxnSpPr>
          <p:nvPr/>
        </p:nvCxnSpPr>
        <p:spPr bwMode="auto">
          <a:xfrm flipV="1">
            <a:off x="2667000" y="4623642"/>
            <a:ext cx="2650064" cy="5756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a:stCxn id="14" idx="6"/>
            <a:endCxn id="20" idx="2"/>
          </p:cNvCxnSpPr>
          <p:nvPr/>
        </p:nvCxnSpPr>
        <p:spPr bwMode="auto">
          <a:xfrm>
            <a:off x="1600200" y="2946139"/>
            <a:ext cx="1716166" cy="8129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stCxn id="20" idx="6"/>
            <a:endCxn id="23" idx="2"/>
          </p:cNvCxnSpPr>
          <p:nvPr/>
        </p:nvCxnSpPr>
        <p:spPr bwMode="auto">
          <a:xfrm flipV="1">
            <a:off x="4078366" y="2946139"/>
            <a:ext cx="2000698" cy="812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a:stCxn id="23" idx="4"/>
            <a:endCxn id="26" idx="7"/>
          </p:cNvCxnSpPr>
          <p:nvPr/>
        </p:nvCxnSpPr>
        <p:spPr bwMode="auto">
          <a:xfrm flipH="1">
            <a:off x="5967472" y="3365239"/>
            <a:ext cx="492592" cy="96205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7"/>
            <a:endCxn id="11" idx="3"/>
          </p:cNvCxnSpPr>
          <p:nvPr/>
        </p:nvCxnSpPr>
        <p:spPr bwMode="auto">
          <a:xfrm flipV="1">
            <a:off x="3966774" y="1957267"/>
            <a:ext cx="432772" cy="7738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8" idx="5"/>
            <a:endCxn id="20" idx="1"/>
          </p:cNvCxnSpPr>
          <p:nvPr/>
        </p:nvCxnSpPr>
        <p:spPr bwMode="auto">
          <a:xfrm>
            <a:off x="2784008" y="1952177"/>
            <a:ext cx="643950" cy="77890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a:endCxn id="17" idx="7"/>
          </p:cNvCxnSpPr>
          <p:nvPr/>
        </p:nvCxnSpPr>
        <p:spPr bwMode="auto">
          <a:xfrm flipH="1">
            <a:off x="2555408" y="3323777"/>
            <a:ext cx="872550" cy="10610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a:stCxn id="20" idx="5"/>
            <a:endCxn id="26" idx="1"/>
          </p:cNvCxnSpPr>
          <p:nvPr/>
        </p:nvCxnSpPr>
        <p:spPr bwMode="auto">
          <a:xfrm>
            <a:off x="3966774" y="3323777"/>
            <a:ext cx="1461882" cy="1003517"/>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1234558" y="3868279"/>
            <a:ext cx="385042" cy="523220"/>
          </a:xfrm>
          <a:prstGeom prst="rect">
            <a:avLst/>
          </a:prstGeom>
          <a:noFill/>
        </p:spPr>
        <p:txBody>
          <a:bodyPr wrap="none" rtlCol="0">
            <a:spAutoFit/>
          </a:bodyPr>
          <a:lstStyle/>
          <a:p>
            <a:r>
              <a:rPr lang="en-US" dirty="0" smtClean="0"/>
              <a:t>5</a:t>
            </a:r>
            <a:endParaRPr lang="en-US" dirty="0"/>
          </a:p>
        </p:txBody>
      </p:sp>
      <p:sp>
        <p:nvSpPr>
          <p:cNvPr id="77" name="TextBox 76"/>
          <p:cNvSpPr txBox="1"/>
          <p:nvPr/>
        </p:nvSpPr>
        <p:spPr>
          <a:xfrm>
            <a:off x="2971090" y="3708139"/>
            <a:ext cx="385042" cy="523220"/>
          </a:xfrm>
          <a:prstGeom prst="rect">
            <a:avLst/>
          </a:prstGeom>
          <a:noFill/>
        </p:spPr>
        <p:txBody>
          <a:bodyPr wrap="none" rtlCol="0">
            <a:spAutoFit/>
          </a:bodyPr>
          <a:lstStyle/>
          <a:p>
            <a:r>
              <a:rPr lang="en-US" dirty="0" smtClean="0"/>
              <a:t>8</a:t>
            </a:r>
            <a:endParaRPr lang="en-US" dirty="0"/>
          </a:p>
        </p:txBody>
      </p:sp>
      <p:sp>
        <p:nvSpPr>
          <p:cNvPr id="78" name="TextBox 77"/>
          <p:cNvSpPr txBox="1"/>
          <p:nvPr/>
        </p:nvSpPr>
        <p:spPr>
          <a:xfrm>
            <a:off x="4312673" y="3664771"/>
            <a:ext cx="385042" cy="523220"/>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214505995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88</a:t>
            </a:fld>
            <a:endParaRPr lang="en-US"/>
          </a:p>
        </p:txBody>
      </p:sp>
      <p:grpSp>
        <p:nvGrpSpPr>
          <p:cNvPr id="7" name="Group 6"/>
          <p:cNvGrpSpPr/>
          <p:nvPr/>
        </p:nvGrpSpPr>
        <p:grpSpPr>
          <a:xfrm>
            <a:off x="2133600" y="1236729"/>
            <a:ext cx="762000" cy="838200"/>
            <a:chOff x="1600200" y="457200"/>
            <a:chExt cx="762000" cy="838200"/>
          </a:xfrm>
          <a:solidFill>
            <a:schemeClr val="accent1">
              <a:alpha val="51000"/>
            </a:schemeClr>
          </a:soli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4287954" y="1241819"/>
            <a:ext cx="762000" cy="838200"/>
            <a:chOff x="1600200" y="457200"/>
            <a:chExt cx="762000" cy="838200"/>
          </a:xfrm>
          <a:solidFill>
            <a:schemeClr val="accent1">
              <a:alpha val="41000"/>
            </a:schemeClr>
          </a:solidFill>
        </p:grpSpPr>
        <p:sp>
          <p:nvSpPr>
            <p:cNvPr id="11" name="Oval 10"/>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3" name="Group 12"/>
          <p:cNvGrpSpPr/>
          <p:nvPr/>
        </p:nvGrpSpPr>
        <p:grpSpPr>
          <a:xfrm>
            <a:off x="838200" y="2527039"/>
            <a:ext cx="762000" cy="838200"/>
            <a:chOff x="1600200" y="457200"/>
            <a:chExt cx="762000" cy="838200"/>
          </a:xfrm>
          <a:solidFill>
            <a:schemeClr val="accent1">
              <a:alpha val="49000"/>
            </a:schemeClr>
          </a:soli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1905000" y="4262110"/>
            <a:ext cx="762000" cy="838200"/>
            <a:chOff x="1600200" y="457200"/>
            <a:chExt cx="762000" cy="838200"/>
          </a:xfrm>
          <a:solidFill>
            <a:schemeClr val="accent1">
              <a:alpha val="53000"/>
            </a:schemeClr>
          </a:solidFill>
        </p:grpSpPr>
        <p:sp>
          <p:nvSpPr>
            <p:cNvPr id="17" name="Oval 1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grpFill/>
          </p:spPr>
          <p:txBody>
            <a:bodyPr wrap="none" rtlCol="0">
              <a:spAutoFit/>
            </a:bodyPr>
            <a:lstStyle/>
            <a:p>
              <a:r>
                <a:rPr lang="en-US" dirty="0" smtClean="0"/>
                <a:t>F</a:t>
              </a:r>
              <a:endParaRPr lang="en-US" dirty="0"/>
            </a:p>
          </p:txBody>
        </p:sp>
      </p:grpSp>
      <p:grpSp>
        <p:nvGrpSpPr>
          <p:cNvPr id="19" name="Group 18"/>
          <p:cNvGrpSpPr/>
          <p:nvPr/>
        </p:nvGrpSpPr>
        <p:grpSpPr>
          <a:xfrm>
            <a:off x="3316366" y="26083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079064" y="2527039"/>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5317064" y="4204542"/>
            <a:ext cx="762000" cy="838200"/>
            <a:chOff x="1600200" y="457200"/>
            <a:chExt cx="762000" cy="838200"/>
          </a:xfrm>
          <a:solidFill>
            <a:schemeClr val="accent1">
              <a:alpha val="54000"/>
            </a:schemeClr>
          </a:solidFill>
        </p:grpSpPr>
        <p:sp>
          <p:nvSpPr>
            <p:cNvPr id="26" name="Oval 25"/>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grpFill/>
          </p:spPr>
          <p:txBody>
            <a:bodyPr wrap="none" rtlCol="0">
              <a:spAutoFit/>
            </a:bodyPr>
            <a:lstStyle/>
            <a:p>
              <a:r>
                <a:rPr lang="en-US" dirty="0" smtClean="0"/>
                <a:t>G</a:t>
              </a:r>
              <a:endParaRPr lang="en-US" dirty="0"/>
            </a:p>
          </p:txBody>
        </p:sp>
      </p:grpSp>
      <p:sp>
        <p:nvSpPr>
          <p:cNvPr id="36" name="TextBox 35"/>
          <p:cNvSpPr txBox="1"/>
          <p:nvPr/>
        </p:nvSpPr>
        <p:spPr>
          <a:xfrm>
            <a:off x="2680567" y="2085109"/>
            <a:ext cx="385042" cy="523220"/>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774253" y="1884218"/>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613875" y="1655829"/>
            <a:ext cx="558743" cy="523220"/>
          </a:xfrm>
          <a:prstGeom prst="rect">
            <a:avLst/>
          </a:prstGeom>
          <a:noFill/>
        </p:spPr>
        <p:txBody>
          <a:bodyPr wrap="none" rtlCol="0">
            <a:spAutoFit/>
          </a:bodyPr>
          <a:lstStyle/>
          <a:p>
            <a:r>
              <a:rPr lang="en-US" dirty="0" smtClean="0"/>
              <a:t>11</a:t>
            </a:r>
            <a:endParaRPr lang="en-US" dirty="0"/>
          </a:p>
        </p:txBody>
      </p:sp>
      <p:sp>
        <p:nvSpPr>
          <p:cNvPr id="39" name="TextBox 38"/>
          <p:cNvSpPr txBox="1"/>
          <p:nvPr/>
        </p:nvSpPr>
        <p:spPr>
          <a:xfrm>
            <a:off x="3381357" y="1132609"/>
            <a:ext cx="385042" cy="523220"/>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5084422" y="3002423"/>
            <a:ext cx="385042" cy="523220"/>
          </a:xfrm>
          <a:prstGeom prst="rect">
            <a:avLst/>
          </a:prstGeom>
          <a:noFill/>
        </p:spPr>
        <p:txBody>
          <a:bodyPr wrap="none" rtlCol="0">
            <a:spAutoFit/>
          </a:bodyPr>
          <a:lstStyle/>
          <a:p>
            <a:r>
              <a:rPr lang="en-US" dirty="0" smtClean="0"/>
              <a:t>7</a:t>
            </a:r>
            <a:endParaRPr lang="en-US" dirty="0"/>
          </a:p>
        </p:txBody>
      </p:sp>
      <p:sp>
        <p:nvSpPr>
          <p:cNvPr id="41" name="TextBox 40"/>
          <p:cNvSpPr txBox="1"/>
          <p:nvPr/>
        </p:nvSpPr>
        <p:spPr>
          <a:xfrm>
            <a:off x="6250700" y="370813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1993291" y="2918874"/>
            <a:ext cx="385042" cy="523220"/>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996808" y="4688799"/>
            <a:ext cx="385042" cy="523220"/>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1581150" y="1732029"/>
            <a:ext cx="385042" cy="523220"/>
          </a:xfrm>
          <a:prstGeom prst="rect">
            <a:avLst/>
          </a:prstGeom>
          <a:noFill/>
        </p:spPr>
        <p:txBody>
          <a:bodyPr wrap="none" rtlCol="0">
            <a:spAutoFit/>
          </a:bodyPr>
          <a:lstStyle/>
          <a:p>
            <a:r>
              <a:rPr lang="en-US" dirty="0" smtClean="0"/>
              <a:t>4</a:t>
            </a:r>
            <a:endParaRPr lang="en-US" dirty="0"/>
          </a:p>
        </p:txBody>
      </p:sp>
      <p:sp>
        <p:nvSpPr>
          <p:cNvPr id="47" name="TextBox 46"/>
          <p:cNvSpPr txBox="1"/>
          <p:nvPr/>
        </p:nvSpPr>
        <p:spPr>
          <a:xfrm>
            <a:off x="287104" y="5300990"/>
            <a:ext cx="9220200" cy="954107"/>
          </a:xfrm>
          <a:prstGeom prst="rect">
            <a:avLst/>
          </a:prstGeom>
          <a:noFill/>
        </p:spPr>
        <p:txBody>
          <a:bodyPr wrap="square" rtlCol="0">
            <a:spAutoFit/>
          </a:bodyPr>
          <a:lstStyle/>
          <a:p>
            <a:r>
              <a:rPr lang="en-US" dirty="0"/>
              <a:t>Lowest cost edge from tree to vertex not in Tree?</a:t>
            </a:r>
            <a:br>
              <a:rPr lang="en-US" dirty="0"/>
            </a:br>
            <a:r>
              <a:rPr lang="en-US" dirty="0" smtClean="0"/>
              <a:t>1 </a:t>
            </a:r>
            <a:r>
              <a:rPr lang="en-US" dirty="0"/>
              <a:t>from </a:t>
            </a:r>
            <a:r>
              <a:rPr lang="en-US" dirty="0" smtClean="0"/>
              <a:t>G to F</a:t>
            </a:r>
            <a:endParaRPr lang="en-US" dirty="0"/>
          </a:p>
        </p:txBody>
      </p:sp>
      <p:cxnSp>
        <p:nvCxnSpPr>
          <p:cNvPr id="48" name="Straight Connector 47"/>
          <p:cNvCxnSpPr>
            <a:stCxn id="8" idx="6"/>
            <a:endCxn id="11" idx="2"/>
          </p:cNvCxnSpPr>
          <p:nvPr/>
        </p:nvCxnSpPr>
        <p:spPr bwMode="auto">
          <a:xfrm>
            <a:off x="2895600" y="1655829"/>
            <a:ext cx="1392354" cy="509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endCxn id="23" idx="1"/>
          </p:cNvCxnSpPr>
          <p:nvPr/>
        </p:nvCxnSpPr>
        <p:spPr bwMode="auto">
          <a:xfrm>
            <a:off x="5078715" y="1732029"/>
            <a:ext cx="1111941" cy="91776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8" idx="3"/>
            <a:endCxn id="14" idx="7"/>
          </p:cNvCxnSpPr>
          <p:nvPr/>
        </p:nvCxnSpPr>
        <p:spPr bwMode="auto">
          <a:xfrm flipH="1">
            <a:off x="1488608" y="1952177"/>
            <a:ext cx="756584" cy="6976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14" idx="4"/>
            <a:endCxn id="17" idx="1"/>
          </p:cNvCxnSpPr>
          <p:nvPr/>
        </p:nvCxnSpPr>
        <p:spPr bwMode="auto">
          <a:xfrm>
            <a:off x="1219200" y="3365239"/>
            <a:ext cx="797392" cy="10196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a:stCxn id="17" idx="6"/>
            <a:endCxn id="26" idx="2"/>
          </p:cNvCxnSpPr>
          <p:nvPr/>
        </p:nvCxnSpPr>
        <p:spPr bwMode="auto">
          <a:xfrm flipV="1">
            <a:off x="2667000" y="4623642"/>
            <a:ext cx="2650064" cy="57568"/>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a:stCxn id="14" idx="6"/>
            <a:endCxn id="20" idx="2"/>
          </p:cNvCxnSpPr>
          <p:nvPr/>
        </p:nvCxnSpPr>
        <p:spPr bwMode="auto">
          <a:xfrm>
            <a:off x="1600200" y="2946139"/>
            <a:ext cx="1716166" cy="8129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stCxn id="20" idx="6"/>
            <a:endCxn id="23" idx="2"/>
          </p:cNvCxnSpPr>
          <p:nvPr/>
        </p:nvCxnSpPr>
        <p:spPr bwMode="auto">
          <a:xfrm flipV="1">
            <a:off x="4078366" y="2946139"/>
            <a:ext cx="2000698" cy="812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a:stCxn id="23" idx="4"/>
            <a:endCxn id="26" idx="7"/>
          </p:cNvCxnSpPr>
          <p:nvPr/>
        </p:nvCxnSpPr>
        <p:spPr bwMode="auto">
          <a:xfrm flipH="1">
            <a:off x="5967472" y="3365239"/>
            <a:ext cx="492592" cy="96205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7"/>
            <a:endCxn id="11" idx="3"/>
          </p:cNvCxnSpPr>
          <p:nvPr/>
        </p:nvCxnSpPr>
        <p:spPr bwMode="auto">
          <a:xfrm flipV="1">
            <a:off x="3966774" y="1957267"/>
            <a:ext cx="432772" cy="7738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8" idx="5"/>
            <a:endCxn id="20" idx="1"/>
          </p:cNvCxnSpPr>
          <p:nvPr/>
        </p:nvCxnSpPr>
        <p:spPr bwMode="auto">
          <a:xfrm>
            <a:off x="2784008" y="1952177"/>
            <a:ext cx="643950" cy="77890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a:endCxn id="17" idx="7"/>
          </p:cNvCxnSpPr>
          <p:nvPr/>
        </p:nvCxnSpPr>
        <p:spPr bwMode="auto">
          <a:xfrm flipH="1">
            <a:off x="2555408" y="3323777"/>
            <a:ext cx="872550" cy="10610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a:stCxn id="20" idx="5"/>
            <a:endCxn id="26" idx="1"/>
          </p:cNvCxnSpPr>
          <p:nvPr/>
        </p:nvCxnSpPr>
        <p:spPr bwMode="auto">
          <a:xfrm>
            <a:off x="3966774" y="3323777"/>
            <a:ext cx="1461882" cy="1003517"/>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1234558" y="3868279"/>
            <a:ext cx="385042" cy="523220"/>
          </a:xfrm>
          <a:prstGeom prst="rect">
            <a:avLst/>
          </a:prstGeom>
          <a:noFill/>
        </p:spPr>
        <p:txBody>
          <a:bodyPr wrap="none" rtlCol="0">
            <a:spAutoFit/>
          </a:bodyPr>
          <a:lstStyle/>
          <a:p>
            <a:r>
              <a:rPr lang="en-US" dirty="0" smtClean="0"/>
              <a:t>5</a:t>
            </a:r>
            <a:endParaRPr lang="en-US" dirty="0"/>
          </a:p>
        </p:txBody>
      </p:sp>
      <p:sp>
        <p:nvSpPr>
          <p:cNvPr id="77" name="TextBox 76"/>
          <p:cNvSpPr txBox="1"/>
          <p:nvPr/>
        </p:nvSpPr>
        <p:spPr>
          <a:xfrm>
            <a:off x="2971090" y="3708139"/>
            <a:ext cx="385042" cy="523220"/>
          </a:xfrm>
          <a:prstGeom prst="rect">
            <a:avLst/>
          </a:prstGeom>
          <a:noFill/>
        </p:spPr>
        <p:txBody>
          <a:bodyPr wrap="none" rtlCol="0">
            <a:spAutoFit/>
          </a:bodyPr>
          <a:lstStyle/>
          <a:p>
            <a:r>
              <a:rPr lang="en-US" dirty="0" smtClean="0"/>
              <a:t>8</a:t>
            </a:r>
            <a:endParaRPr lang="en-US" dirty="0"/>
          </a:p>
        </p:txBody>
      </p:sp>
      <p:sp>
        <p:nvSpPr>
          <p:cNvPr id="78" name="TextBox 77"/>
          <p:cNvSpPr txBox="1"/>
          <p:nvPr/>
        </p:nvSpPr>
        <p:spPr>
          <a:xfrm>
            <a:off x="4312673" y="3664771"/>
            <a:ext cx="385042" cy="523220"/>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20690541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89</a:t>
            </a:fld>
            <a:endParaRPr lang="en-US"/>
          </a:p>
        </p:txBody>
      </p:sp>
      <p:grpSp>
        <p:nvGrpSpPr>
          <p:cNvPr id="7" name="Group 6"/>
          <p:cNvGrpSpPr/>
          <p:nvPr/>
        </p:nvGrpSpPr>
        <p:grpSpPr>
          <a:xfrm>
            <a:off x="2133600" y="1236729"/>
            <a:ext cx="762000" cy="838200"/>
            <a:chOff x="1600200" y="457200"/>
            <a:chExt cx="762000" cy="838200"/>
          </a:xfrm>
          <a:solidFill>
            <a:schemeClr val="accent1">
              <a:alpha val="51000"/>
            </a:schemeClr>
          </a:soli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4287954" y="1241819"/>
            <a:ext cx="762000" cy="838200"/>
            <a:chOff x="1600200" y="457200"/>
            <a:chExt cx="762000" cy="838200"/>
          </a:xfrm>
          <a:solidFill>
            <a:schemeClr val="accent1">
              <a:alpha val="41000"/>
            </a:schemeClr>
          </a:solidFill>
        </p:grpSpPr>
        <p:sp>
          <p:nvSpPr>
            <p:cNvPr id="11" name="Oval 10"/>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3" name="Group 12"/>
          <p:cNvGrpSpPr/>
          <p:nvPr/>
        </p:nvGrpSpPr>
        <p:grpSpPr>
          <a:xfrm>
            <a:off x="838200" y="2527039"/>
            <a:ext cx="762000" cy="838200"/>
            <a:chOff x="1600200" y="457200"/>
            <a:chExt cx="762000" cy="838200"/>
          </a:xfrm>
          <a:solidFill>
            <a:schemeClr val="accent1">
              <a:alpha val="49000"/>
            </a:schemeClr>
          </a:soli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1905000" y="4262110"/>
            <a:ext cx="762000" cy="838200"/>
            <a:chOff x="1600200" y="457200"/>
            <a:chExt cx="762000" cy="838200"/>
          </a:xfrm>
          <a:solidFill>
            <a:schemeClr val="accent1">
              <a:alpha val="53000"/>
            </a:schemeClr>
          </a:solidFill>
        </p:grpSpPr>
        <p:sp>
          <p:nvSpPr>
            <p:cNvPr id="17" name="Oval 1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grpFill/>
          </p:spPr>
          <p:txBody>
            <a:bodyPr wrap="none" rtlCol="0">
              <a:spAutoFit/>
            </a:bodyPr>
            <a:lstStyle/>
            <a:p>
              <a:r>
                <a:rPr lang="en-US" dirty="0" smtClean="0"/>
                <a:t>F</a:t>
              </a:r>
              <a:endParaRPr lang="en-US" dirty="0"/>
            </a:p>
          </p:txBody>
        </p:sp>
      </p:grpSp>
      <p:grpSp>
        <p:nvGrpSpPr>
          <p:cNvPr id="19" name="Group 18"/>
          <p:cNvGrpSpPr/>
          <p:nvPr/>
        </p:nvGrpSpPr>
        <p:grpSpPr>
          <a:xfrm>
            <a:off x="3316366" y="26083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079064" y="2527039"/>
            <a:ext cx="762000" cy="838200"/>
            <a:chOff x="1600200" y="457200"/>
            <a:chExt cx="762000" cy="838200"/>
          </a:xfrm>
          <a:solidFill>
            <a:schemeClr val="accent1">
              <a:alpha val="51000"/>
            </a:schemeClr>
          </a:solidFill>
        </p:grpSpPr>
        <p:sp>
          <p:nvSpPr>
            <p:cNvPr id="23" name="Oval 22"/>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grpFill/>
          </p:spPr>
          <p:txBody>
            <a:bodyPr wrap="none" rtlCol="0">
              <a:spAutoFit/>
            </a:bodyPr>
            <a:lstStyle/>
            <a:p>
              <a:r>
                <a:rPr lang="en-US" dirty="0" smtClean="0"/>
                <a:t>E</a:t>
              </a:r>
              <a:endParaRPr lang="en-US" dirty="0"/>
            </a:p>
          </p:txBody>
        </p:sp>
      </p:grpSp>
      <p:grpSp>
        <p:nvGrpSpPr>
          <p:cNvPr id="25" name="Group 24"/>
          <p:cNvGrpSpPr/>
          <p:nvPr/>
        </p:nvGrpSpPr>
        <p:grpSpPr>
          <a:xfrm>
            <a:off x="5317064" y="4204542"/>
            <a:ext cx="762000" cy="838200"/>
            <a:chOff x="1600200" y="457200"/>
            <a:chExt cx="762000" cy="838200"/>
          </a:xfrm>
          <a:solidFill>
            <a:schemeClr val="accent1">
              <a:alpha val="54000"/>
            </a:schemeClr>
          </a:solidFill>
        </p:grpSpPr>
        <p:sp>
          <p:nvSpPr>
            <p:cNvPr id="26" name="Oval 25"/>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grpFill/>
          </p:spPr>
          <p:txBody>
            <a:bodyPr wrap="none" rtlCol="0">
              <a:spAutoFit/>
            </a:bodyPr>
            <a:lstStyle/>
            <a:p>
              <a:r>
                <a:rPr lang="en-US" dirty="0" smtClean="0"/>
                <a:t>G</a:t>
              </a:r>
              <a:endParaRPr lang="en-US" dirty="0"/>
            </a:p>
          </p:txBody>
        </p:sp>
      </p:grpSp>
      <p:sp>
        <p:nvSpPr>
          <p:cNvPr id="36" name="TextBox 35"/>
          <p:cNvSpPr txBox="1"/>
          <p:nvPr/>
        </p:nvSpPr>
        <p:spPr>
          <a:xfrm>
            <a:off x="2680567" y="2085109"/>
            <a:ext cx="385042" cy="523220"/>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774253" y="1884218"/>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613875" y="1655829"/>
            <a:ext cx="558743" cy="523220"/>
          </a:xfrm>
          <a:prstGeom prst="rect">
            <a:avLst/>
          </a:prstGeom>
          <a:noFill/>
        </p:spPr>
        <p:txBody>
          <a:bodyPr wrap="none" rtlCol="0">
            <a:spAutoFit/>
          </a:bodyPr>
          <a:lstStyle/>
          <a:p>
            <a:r>
              <a:rPr lang="en-US" dirty="0" smtClean="0"/>
              <a:t>11</a:t>
            </a:r>
            <a:endParaRPr lang="en-US" dirty="0"/>
          </a:p>
        </p:txBody>
      </p:sp>
      <p:sp>
        <p:nvSpPr>
          <p:cNvPr id="39" name="TextBox 38"/>
          <p:cNvSpPr txBox="1"/>
          <p:nvPr/>
        </p:nvSpPr>
        <p:spPr>
          <a:xfrm>
            <a:off x="3381357" y="1132609"/>
            <a:ext cx="385042" cy="523220"/>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5084422" y="3002423"/>
            <a:ext cx="385042" cy="523220"/>
          </a:xfrm>
          <a:prstGeom prst="rect">
            <a:avLst/>
          </a:prstGeom>
          <a:noFill/>
        </p:spPr>
        <p:txBody>
          <a:bodyPr wrap="none" rtlCol="0">
            <a:spAutoFit/>
          </a:bodyPr>
          <a:lstStyle/>
          <a:p>
            <a:r>
              <a:rPr lang="en-US" dirty="0" smtClean="0"/>
              <a:t>7</a:t>
            </a:r>
            <a:endParaRPr lang="en-US" dirty="0"/>
          </a:p>
        </p:txBody>
      </p:sp>
      <p:sp>
        <p:nvSpPr>
          <p:cNvPr id="41" name="TextBox 40"/>
          <p:cNvSpPr txBox="1"/>
          <p:nvPr/>
        </p:nvSpPr>
        <p:spPr>
          <a:xfrm>
            <a:off x="6250700" y="370813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1993291" y="2918874"/>
            <a:ext cx="385042" cy="523220"/>
          </a:xfrm>
          <a:prstGeom prst="rect">
            <a:avLst/>
          </a:prstGeom>
          <a:noFill/>
        </p:spPr>
        <p:txBody>
          <a:bodyPr wrap="none" rtlCol="0">
            <a:spAutoFit/>
          </a:bodyPr>
          <a:lstStyle/>
          <a:p>
            <a:r>
              <a:rPr lang="en-US" dirty="0" smtClean="0"/>
              <a:t>2</a:t>
            </a:r>
            <a:endParaRPr lang="en-US" dirty="0"/>
          </a:p>
        </p:txBody>
      </p:sp>
      <p:sp>
        <p:nvSpPr>
          <p:cNvPr id="43" name="TextBox 42"/>
          <p:cNvSpPr txBox="1"/>
          <p:nvPr/>
        </p:nvSpPr>
        <p:spPr>
          <a:xfrm>
            <a:off x="3996808" y="4688799"/>
            <a:ext cx="385042" cy="523220"/>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1581150" y="1732029"/>
            <a:ext cx="385042" cy="523220"/>
          </a:xfrm>
          <a:prstGeom prst="rect">
            <a:avLst/>
          </a:prstGeom>
          <a:noFill/>
        </p:spPr>
        <p:txBody>
          <a:bodyPr wrap="none" rtlCol="0">
            <a:spAutoFit/>
          </a:bodyPr>
          <a:lstStyle/>
          <a:p>
            <a:r>
              <a:rPr lang="en-US" dirty="0" smtClean="0"/>
              <a:t>4</a:t>
            </a:r>
            <a:endParaRPr lang="en-US" dirty="0"/>
          </a:p>
        </p:txBody>
      </p:sp>
      <p:sp>
        <p:nvSpPr>
          <p:cNvPr id="47" name="TextBox 46"/>
          <p:cNvSpPr txBox="1"/>
          <p:nvPr/>
        </p:nvSpPr>
        <p:spPr>
          <a:xfrm>
            <a:off x="287104" y="5300990"/>
            <a:ext cx="9220200" cy="954107"/>
          </a:xfrm>
          <a:prstGeom prst="rect">
            <a:avLst/>
          </a:prstGeom>
          <a:noFill/>
        </p:spPr>
        <p:txBody>
          <a:bodyPr wrap="square" rtlCol="0">
            <a:spAutoFit/>
          </a:bodyPr>
          <a:lstStyle/>
          <a:p>
            <a:r>
              <a:rPr lang="en-US" dirty="0"/>
              <a:t>Lowest cost edge from tree to vertex not in Tree?</a:t>
            </a:r>
            <a:br>
              <a:rPr lang="en-US" dirty="0"/>
            </a:br>
            <a:r>
              <a:rPr lang="en-US" dirty="0" smtClean="0"/>
              <a:t>6 </a:t>
            </a:r>
            <a:r>
              <a:rPr lang="en-US" dirty="0"/>
              <a:t>from </a:t>
            </a:r>
            <a:r>
              <a:rPr lang="en-US" dirty="0" smtClean="0"/>
              <a:t>G to E</a:t>
            </a:r>
            <a:endParaRPr lang="en-US" dirty="0"/>
          </a:p>
        </p:txBody>
      </p:sp>
      <p:cxnSp>
        <p:nvCxnSpPr>
          <p:cNvPr id="48" name="Straight Connector 47"/>
          <p:cNvCxnSpPr>
            <a:stCxn id="8" idx="6"/>
            <a:endCxn id="11" idx="2"/>
          </p:cNvCxnSpPr>
          <p:nvPr/>
        </p:nvCxnSpPr>
        <p:spPr bwMode="auto">
          <a:xfrm>
            <a:off x="2895600" y="1655829"/>
            <a:ext cx="1392354" cy="509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a:endCxn id="23" idx="1"/>
          </p:cNvCxnSpPr>
          <p:nvPr/>
        </p:nvCxnSpPr>
        <p:spPr bwMode="auto">
          <a:xfrm>
            <a:off x="5078715" y="1732029"/>
            <a:ext cx="1111941" cy="917762"/>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stCxn id="8" idx="3"/>
            <a:endCxn id="14" idx="7"/>
          </p:cNvCxnSpPr>
          <p:nvPr/>
        </p:nvCxnSpPr>
        <p:spPr bwMode="auto">
          <a:xfrm flipH="1">
            <a:off x="1488608" y="1952177"/>
            <a:ext cx="756584" cy="6976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a:stCxn id="14" idx="4"/>
            <a:endCxn id="17" idx="1"/>
          </p:cNvCxnSpPr>
          <p:nvPr/>
        </p:nvCxnSpPr>
        <p:spPr bwMode="auto">
          <a:xfrm>
            <a:off x="1219200" y="3365239"/>
            <a:ext cx="797392" cy="10196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a:stCxn id="17" idx="6"/>
            <a:endCxn id="26" idx="2"/>
          </p:cNvCxnSpPr>
          <p:nvPr/>
        </p:nvCxnSpPr>
        <p:spPr bwMode="auto">
          <a:xfrm flipV="1">
            <a:off x="2667000" y="4623642"/>
            <a:ext cx="2650064" cy="57568"/>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a:stCxn id="14" idx="6"/>
            <a:endCxn id="20" idx="2"/>
          </p:cNvCxnSpPr>
          <p:nvPr/>
        </p:nvCxnSpPr>
        <p:spPr bwMode="auto">
          <a:xfrm>
            <a:off x="1600200" y="2946139"/>
            <a:ext cx="1716166" cy="8129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stCxn id="20" idx="6"/>
            <a:endCxn id="23" idx="2"/>
          </p:cNvCxnSpPr>
          <p:nvPr/>
        </p:nvCxnSpPr>
        <p:spPr bwMode="auto">
          <a:xfrm flipV="1">
            <a:off x="4078366" y="2946139"/>
            <a:ext cx="2000698" cy="8129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Connector 64"/>
          <p:cNvCxnSpPr>
            <a:stCxn id="23" idx="4"/>
            <a:endCxn id="26" idx="7"/>
          </p:cNvCxnSpPr>
          <p:nvPr/>
        </p:nvCxnSpPr>
        <p:spPr bwMode="auto">
          <a:xfrm flipH="1">
            <a:off x="5967472" y="3365239"/>
            <a:ext cx="492592" cy="962055"/>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p:cNvCxnSpPr>
            <a:stCxn id="20" idx="7"/>
            <a:endCxn id="11" idx="3"/>
          </p:cNvCxnSpPr>
          <p:nvPr/>
        </p:nvCxnSpPr>
        <p:spPr bwMode="auto">
          <a:xfrm flipV="1">
            <a:off x="3966774" y="1957267"/>
            <a:ext cx="432772" cy="77381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8" idx="5"/>
            <a:endCxn id="20" idx="1"/>
          </p:cNvCxnSpPr>
          <p:nvPr/>
        </p:nvCxnSpPr>
        <p:spPr bwMode="auto">
          <a:xfrm>
            <a:off x="2784008" y="1952177"/>
            <a:ext cx="643950" cy="778904"/>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a:stCxn id="20" idx="3"/>
            <a:endCxn id="17" idx="7"/>
          </p:cNvCxnSpPr>
          <p:nvPr/>
        </p:nvCxnSpPr>
        <p:spPr bwMode="auto">
          <a:xfrm flipH="1">
            <a:off x="2555408" y="3323777"/>
            <a:ext cx="872550" cy="106108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p:cNvCxnSpPr>
            <a:stCxn id="20" idx="5"/>
            <a:endCxn id="26" idx="1"/>
          </p:cNvCxnSpPr>
          <p:nvPr/>
        </p:nvCxnSpPr>
        <p:spPr bwMode="auto">
          <a:xfrm>
            <a:off x="3966774" y="3323777"/>
            <a:ext cx="1461882" cy="1003517"/>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1234558" y="3868279"/>
            <a:ext cx="385042" cy="523220"/>
          </a:xfrm>
          <a:prstGeom prst="rect">
            <a:avLst/>
          </a:prstGeom>
          <a:noFill/>
        </p:spPr>
        <p:txBody>
          <a:bodyPr wrap="none" rtlCol="0">
            <a:spAutoFit/>
          </a:bodyPr>
          <a:lstStyle/>
          <a:p>
            <a:r>
              <a:rPr lang="en-US" dirty="0" smtClean="0"/>
              <a:t>5</a:t>
            </a:r>
            <a:endParaRPr lang="en-US" dirty="0"/>
          </a:p>
        </p:txBody>
      </p:sp>
      <p:sp>
        <p:nvSpPr>
          <p:cNvPr id="77" name="TextBox 76"/>
          <p:cNvSpPr txBox="1"/>
          <p:nvPr/>
        </p:nvSpPr>
        <p:spPr>
          <a:xfrm>
            <a:off x="2971090" y="3708139"/>
            <a:ext cx="385042" cy="523220"/>
          </a:xfrm>
          <a:prstGeom prst="rect">
            <a:avLst/>
          </a:prstGeom>
          <a:noFill/>
        </p:spPr>
        <p:txBody>
          <a:bodyPr wrap="none" rtlCol="0">
            <a:spAutoFit/>
          </a:bodyPr>
          <a:lstStyle/>
          <a:p>
            <a:r>
              <a:rPr lang="en-US" dirty="0" smtClean="0"/>
              <a:t>8</a:t>
            </a:r>
            <a:endParaRPr lang="en-US" dirty="0"/>
          </a:p>
        </p:txBody>
      </p:sp>
      <p:sp>
        <p:nvSpPr>
          <p:cNvPr id="78" name="TextBox 77"/>
          <p:cNvSpPr txBox="1"/>
          <p:nvPr/>
        </p:nvSpPr>
        <p:spPr>
          <a:xfrm>
            <a:off x="4312673" y="3664771"/>
            <a:ext cx="385042" cy="523220"/>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3558890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CS314</a:t>
            </a:r>
          </a:p>
        </p:txBody>
      </p:sp>
      <p:sp>
        <p:nvSpPr>
          <p:cNvPr id="10243" name="Slide Number Placeholder 5"/>
          <p:cNvSpPr>
            <a:spLocks noGrp="1"/>
          </p:cNvSpPr>
          <p:nvPr>
            <p:ph type="sldNum" sz="quarter" idx="12"/>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694470A9-896B-4FD4-A3C0-8FA95DE1C2C2}" type="slidenum">
              <a:rPr lang="en-US" sz="1800"/>
              <a:pPr eaLnBrk="1" hangingPunct="1"/>
              <a:t>9</a:t>
            </a:fld>
            <a:endParaRPr lang="en-US" sz="1800"/>
          </a:p>
        </p:txBody>
      </p:sp>
      <p:sp>
        <p:nvSpPr>
          <p:cNvPr id="10244" name="Rectangle 2"/>
          <p:cNvSpPr>
            <a:spLocks noGrp="1" noChangeArrowheads="1"/>
          </p:cNvSpPr>
          <p:nvPr>
            <p:ph type="title"/>
          </p:nvPr>
        </p:nvSpPr>
        <p:spPr/>
        <p:txBody>
          <a:bodyPr/>
          <a:lstStyle/>
          <a:p>
            <a:pPr eaLnBrk="1" hangingPunct="1"/>
            <a:r>
              <a:rPr lang="en-US" smtClean="0"/>
              <a:t>Graphs We've Seen</a:t>
            </a:r>
          </a:p>
        </p:txBody>
      </p:sp>
      <p:grpSp>
        <p:nvGrpSpPr>
          <p:cNvPr id="10246" name="Group 4"/>
          <p:cNvGrpSpPr>
            <a:grpSpLocks/>
          </p:cNvGrpSpPr>
          <p:nvPr/>
        </p:nvGrpSpPr>
        <p:grpSpPr bwMode="auto">
          <a:xfrm>
            <a:off x="304800" y="1752600"/>
            <a:ext cx="762000" cy="533400"/>
            <a:chOff x="288" y="1008"/>
            <a:chExt cx="480" cy="336"/>
          </a:xfrm>
        </p:grpSpPr>
        <p:sp>
          <p:nvSpPr>
            <p:cNvPr id="10302" name="Rectangle 5"/>
            <p:cNvSpPr>
              <a:spLocks noChangeArrowheads="1"/>
            </p:cNvSpPr>
            <p:nvPr/>
          </p:nvSpPr>
          <p:spPr bwMode="auto">
            <a:xfrm>
              <a:off x="288" y="1008"/>
              <a:ext cx="480"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3" name="Line 6"/>
            <p:cNvSpPr>
              <a:spLocks noChangeShapeType="1"/>
            </p:cNvSpPr>
            <p:nvPr/>
          </p:nvSpPr>
          <p:spPr bwMode="auto">
            <a:xfrm>
              <a:off x="62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47" name="Group 7"/>
          <p:cNvGrpSpPr>
            <a:grpSpLocks/>
          </p:cNvGrpSpPr>
          <p:nvPr/>
        </p:nvGrpSpPr>
        <p:grpSpPr bwMode="auto">
          <a:xfrm>
            <a:off x="1346200" y="1752600"/>
            <a:ext cx="762000" cy="533400"/>
            <a:chOff x="288" y="1008"/>
            <a:chExt cx="480" cy="336"/>
          </a:xfrm>
        </p:grpSpPr>
        <p:sp>
          <p:nvSpPr>
            <p:cNvPr id="10300" name="Rectangle 8"/>
            <p:cNvSpPr>
              <a:spLocks noChangeArrowheads="1"/>
            </p:cNvSpPr>
            <p:nvPr/>
          </p:nvSpPr>
          <p:spPr bwMode="auto">
            <a:xfrm>
              <a:off x="288" y="1008"/>
              <a:ext cx="480"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1" name="Line 9"/>
            <p:cNvSpPr>
              <a:spLocks noChangeShapeType="1"/>
            </p:cNvSpPr>
            <p:nvPr/>
          </p:nvSpPr>
          <p:spPr bwMode="auto">
            <a:xfrm>
              <a:off x="62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48" name="Group 10"/>
          <p:cNvGrpSpPr>
            <a:grpSpLocks/>
          </p:cNvGrpSpPr>
          <p:nvPr/>
        </p:nvGrpSpPr>
        <p:grpSpPr bwMode="auto">
          <a:xfrm>
            <a:off x="2387600" y="1752600"/>
            <a:ext cx="762000" cy="533400"/>
            <a:chOff x="288" y="1008"/>
            <a:chExt cx="480" cy="336"/>
          </a:xfrm>
        </p:grpSpPr>
        <p:sp>
          <p:nvSpPr>
            <p:cNvPr id="10298" name="Rectangle 11"/>
            <p:cNvSpPr>
              <a:spLocks noChangeArrowheads="1"/>
            </p:cNvSpPr>
            <p:nvPr/>
          </p:nvSpPr>
          <p:spPr bwMode="auto">
            <a:xfrm>
              <a:off x="288" y="1008"/>
              <a:ext cx="480"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9" name="Line 12"/>
            <p:cNvSpPr>
              <a:spLocks noChangeShapeType="1"/>
            </p:cNvSpPr>
            <p:nvPr/>
          </p:nvSpPr>
          <p:spPr bwMode="auto">
            <a:xfrm>
              <a:off x="62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49" name="Line 13"/>
          <p:cNvSpPr>
            <a:spLocks noChangeShapeType="1"/>
          </p:cNvSpPr>
          <p:nvPr/>
        </p:nvSpPr>
        <p:spPr bwMode="auto">
          <a:xfrm>
            <a:off x="990600" y="20193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14"/>
          <p:cNvSpPr>
            <a:spLocks noChangeShapeType="1"/>
          </p:cNvSpPr>
          <p:nvPr/>
        </p:nvSpPr>
        <p:spPr bwMode="auto">
          <a:xfrm>
            <a:off x="2057400" y="20193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5"/>
          <p:cNvSpPr>
            <a:spLocks noChangeShapeType="1"/>
          </p:cNvSpPr>
          <p:nvPr/>
        </p:nvSpPr>
        <p:spPr bwMode="auto">
          <a:xfrm>
            <a:off x="3048000" y="20193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Text Box 16"/>
          <p:cNvSpPr txBox="1">
            <a:spLocks noChangeArrowheads="1"/>
          </p:cNvSpPr>
          <p:nvPr/>
        </p:nvSpPr>
        <p:spPr bwMode="auto">
          <a:xfrm>
            <a:off x="304800" y="1820863"/>
            <a:ext cx="566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000"/>
              <a:t>link</a:t>
            </a:r>
          </a:p>
        </p:txBody>
      </p:sp>
      <p:sp>
        <p:nvSpPr>
          <p:cNvPr id="10253" name="Text Box 17"/>
          <p:cNvSpPr txBox="1">
            <a:spLocks noChangeArrowheads="1"/>
          </p:cNvSpPr>
          <p:nvPr/>
        </p:nvSpPr>
        <p:spPr bwMode="auto">
          <a:xfrm>
            <a:off x="1371600" y="1820863"/>
            <a:ext cx="566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000"/>
              <a:t>link</a:t>
            </a:r>
          </a:p>
        </p:txBody>
      </p:sp>
      <p:sp>
        <p:nvSpPr>
          <p:cNvPr id="10254" name="Text Box 18"/>
          <p:cNvSpPr txBox="1">
            <a:spLocks noChangeArrowheads="1"/>
          </p:cNvSpPr>
          <p:nvPr/>
        </p:nvSpPr>
        <p:spPr bwMode="auto">
          <a:xfrm>
            <a:off x="2405063" y="1820863"/>
            <a:ext cx="566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000"/>
              <a:t>link</a:t>
            </a:r>
          </a:p>
        </p:txBody>
      </p:sp>
      <p:grpSp>
        <p:nvGrpSpPr>
          <p:cNvPr id="10255" name="Group 19"/>
          <p:cNvGrpSpPr>
            <a:grpSpLocks/>
          </p:cNvGrpSpPr>
          <p:nvPr/>
        </p:nvGrpSpPr>
        <p:grpSpPr bwMode="auto">
          <a:xfrm>
            <a:off x="3429000" y="1752600"/>
            <a:ext cx="762000" cy="533400"/>
            <a:chOff x="2160" y="1008"/>
            <a:chExt cx="480" cy="336"/>
          </a:xfrm>
        </p:grpSpPr>
        <p:grpSp>
          <p:nvGrpSpPr>
            <p:cNvPr id="10294" name="Group 20"/>
            <p:cNvGrpSpPr>
              <a:grpSpLocks/>
            </p:cNvGrpSpPr>
            <p:nvPr/>
          </p:nvGrpSpPr>
          <p:grpSpPr bwMode="auto">
            <a:xfrm>
              <a:off x="2160" y="1008"/>
              <a:ext cx="480" cy="336"/>
              <a:chOff x="288" y="1008"/>
              <a:chExt cx="480" cy="336"/>
            </a:xfrm>
          </p:grpSpPr>
          <p:sp>
            <p:nvSpPr>
              <p:cNvPr id="10296" name="Rectangle 21"/>
              <p:cNvSpPr>
                <a:spLocks noChangeArrowheads="1"/>
              </p:cNvSpPr>
              <p:nvPr/>
            </p:nvSpPr>
            <p:spPr bwMode="auto">
              <a:xfrm>
                <a:off x="288" y="1008"/>
                <a:ext cx="480"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7" name="Line 22"/>
              <p:cNvSpPr>
                <a:spLocks noChangeShapeType="1"/>
              </p:cNvSpPr>
              <p:nvPr/>
            </p:nvSpPr>
            <p:spPr bwMode="auto">
              <a:xfrm>
                <a:off x="62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95" name="Text Box 23"/>
            <p:cNvSpPr txBox="1">
              <a:spLocks noChangeArrowheads="1"/>
            </p:cNvSpPr>
            <p:nvPr/>
          </p:nvSpPr>
          <p:spPr bwMode="auto">
            <a:xfrm>
              <a:off x="2160" y="1051"/>
              <a:ext cx="3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000"/>
                <a:t>link</a:t>
              </a:r>
            </a:p>
          </p:txBody>
        </p:sp>
      </p:grpSp>
      <p:sp>
        <p:nvSpPr>
          <p:cNvPr id="10256" name="Rectangle 24"/>
          <p:cNvSpPr>
            <a:spLocks noChangeArrowheads="1"/>
          </p:cNvSpPr>
          <p:nvPr/>
        </p:nvSpPr>
        <p:spPr bwMode="auto">
          <a:xfrm>
            <a:off x="685800" y="4968875"/>
            <a:ext cx="1150938"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7" name="Line 25"/>
          <p:cNvSpPr>
            <a:spLocks noChangeShapeType="1"/>
          </p:cNvSpPr>
          <p:nvPr/>
        </p:nvSpPr>
        <p:spPr bwMode="auto">
          <a:xfrm>
            <a:off x="1676400" y="49688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8" name="Line 26"/>
          <p:cNvSpPr>
            <a:spLocks noChangeShapeType="1"/>
          </p:cNvSpPr>
          <p:nvPr/>
        </p:nvSpPr>
        <p:spPr bwMode="auto">
          <a:xfrm>
            <a:off x="1828800" y="5113338"/>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9" name="Text Box 27"/>
          <p:cNvSpPr txBox="1">
            <a:spLocks noChangeArrowheads="1"/>
          </p:cNvSpPr>
          <p:nvPr/>
        </p:nvSpPr>
        <p:spPr bwMode="auto">
          <a:xfrm>
            <a:off x="990600" y="5037138"/>
            <a:ext cx="566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000"/>
              <a:t>link</a:t>
            </a:r>
          </a:p>
        </p:txBody>
      </p:sp>
      <p:sp>
        <p:nvSpPr>
          <p:cNvPr id="10260" name="Line 28"/>
          <p:cNvSpPr>
            <a:spLocks noChangeShapeType="1"/>
          </p:cNvSpPr>
          <p:nvPr/>
        </p:nvSpPr>
        <p:spPr bwMode="auto">
          <a:xfrm>
            <a:off x="914400" y="49609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1" name="Rectangle 29"/>
          <p:cNvSpPr>
            <a:spLocks noChangeArrowheads="1"/>
          </p:cNvSpPr>
          <p:nvPr/>
        </p:nvSpPr>
        <p:spPr bwMode="auto">
          <a:xfrm>
            <a:off x="2209800" y="4968875"/>
            <a:ext cx="1150938"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2" name="Line 30"/>
          <p:cNvSpPr>
            <a:spLocks noChangeShapeType="1"/>
          </p:cNvSpPr>
          <p:nvPr/>
        </p:nvSpPr>
        <p:spPr bwMode="auto">
          <a:xfrm>
            <a:off x="3200400" y="49688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3" name="Line 31"/>
          <p:cNvSpPr>
            <a:spLocks noChangeShapeType="1"/>
          </p:cNvSpPr>
          <p:nvPr/>
        </p:nvSpPr>
        <p:spPr bwMode="auto">
          <a:xfrm>
            <a:off x="3309938" y="5113338"/>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4" name="Text Box 32"/>
          <p:cNvSpPr txBox="1">
            <a:spLocks noChangeArrowheads="1"/>
          </p:cNvSpPr>
          <p:nvPr/>
        </p:nvSpPr>
        <p:spPr bwMode="auto">
          <a:xfrm>
            <a:off x="2514600" y="5037138"/>
            <a:ext cx="566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000"/>
              <a:t>link</a:t>
            </a:r>
          </a:p>
        </p:txBody>
      </p:sp>
      <p:sp>
        <p:nvSpPr>
          <p:cNvPr id="10265" name="Line 33"/>
          <p:cNvSpPr>
            <a:spLocks noChangeShapeType="1"/>
          </p:cNvSpPr>
          <p:nvPr/>
        </p:nvSpPr>
        <p:spPr bwMode="auto">
          <a:xfrm>
            <a:off x="2362200" y="49609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6" name="Rectangle 34"/>
          <p:cNvSpPr>
            <a:spLocks noChangeArrowheads="1"/>
          </p:cNvSpPr>
          <p:nvPr/>
        </p:nvSpPr>
        <p:spPr bwMode="auto">
          <a:xfrm>
            <a:off x="3733800" y="4960938"/>
            <a:ext cx="1150938"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7" name="Line 35"/>
          <p:cNvSpPr>
            <a:spLocks noChangeShapeType="1"/>
          </p:cNvSpPr>
          <p:nvPr/>
        </p:nvSpPr>
        <p:spPr bwMode="auto">
          <a:xfrm>
            <a:off x="4724400" y="49609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8" name="Text Box 36"/>
          <p:cNvSpPr txBox="1">
            <a:spLocks noChangeArrowheads="1"/>
          </p:cNvSpPr>
          <p:nvPr/>
        </p:nvSpPr>
        <p:spPr bwMode="auto">
          <a:xfrm>
            <a:off x="4038600" y="5029200"/>
            <a:ext cx="566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2000"/>
              <a:t>link</a:t>
            </a:r>
          </a:p>
        </p:txBody>
      </p:sp>
      <p:sp>
        <p:nvSpPr>
          <p:cNvPr id="10269" name="Line 37"/>
          <p:cNvSpPr>
            <a:spLocks noChangeShapeType="1"/>
          </p:cNvSpPr>
          <p:nvPr/>
        </p:nvSpPr>
        <p:spPr bwMode="auto">
          <a:xfrm>
            <a:off x="3886200" y="4953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0" name="Line 38"/>
          <p:cNvSpPr>
            <a:spLocks noChangeShapeType="1"/>
          </p:cNvSpPr>
          <p:nvPr/>
        </p:nvSpPr>
        <p:spPr bwMode="auto">
          <a:xfrm flipH="1">
            <a:off x="3352800" y="5341938"/>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 name="Line 39"/>
          <p:cNvSpPr>
            <a:spLocks noChangeShapeType="1"/>
          </p:cNvSpPr>
          <p:nvPr/>
        </p:nvSpPr>
        <p:spPr bwMode="auto">
          <a:xfrm flipH="1">
            <a:off x="1828800" y="5341938"/>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2" name="Oval 40"/>
          <p:cNvSpPr>
            <a:spLocks noChangeArrowheads="1"/>
          </p:cNvSpPr>
          <p:nvPr/>
        </p:nvSpPr>
        <p:spPr bwMode="auto">
          <a:xfrm>
            <a:off x="5368925" y="1968500"/>
            <a:ext cx="823913"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3" name="Text Box 41"/>
          <p:cNvSpPr txBox="1">
            <a:spLocks noChangeArrowheads="1"/>
          </p:cNvSpPr>
          <p:nvPr/>
        </p:nvSpPr>
        <p:spPr bwMode="auto">
          <a:xfrm>
            <a:off x="5475288" y="1995488"/>
            <a:ext cx="579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19</a:t>
            </a:r>
          </a:p>
        </p:txBody>
      </p:sp>
      <p:sp>
        <p:nvSpPr>
          <p:cNvPr id="10274" name="Oval 42"/>
          <p:cNvSpPr>
            <a:spLocks noChangeArrowheads="1"/>
          </p:cNvSpPr>
          <p:nvPr/>
        </p:nvSpPr>
        <p:spPr bwMode="auto">
          <a:xfrm>
            <a:off x="4168775" y="2671763"/>
            <a:ext cx="825500"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5" name="Text Box 43"/>
          <p:cNvSpPr txBox="1">
            <a:spLocks noChangeArrowheads="1"/>
          </p:cNvSpPr>
          <p:nvPr/>
        </p:nvSpPr>
        <p:spPr bwMode="auto">
          <a:xfrm>
            <a:off x="4332288" y="2757488"/>
            <a:ext cx="58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12</a:t>
            </a:r>
          </a:p>
        </p:txBody>
      </p:sp>
      <p:sp>
        <p:nvSpPr>
          <p:cNvPr id="10276" name="Oval 44"/>
          <p:cNvSpPr>
            <a:spLocks noChangeArrowheads="1"/>
          </p:cNvSpPr>
          <p:nvPr/>
        </p:nvSpPr>
        <p:spPr bwMode="auto">
          <a:xfrm>
            <a:off x="6492875" y="2671763"/>
            <a:ext cx="825500"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7" name="Text Box 45"/>
          <p:cNvSpPr txBox="1">
            <a:spLocks noChangeArrowheads="1"/>
          </p:cNvSpPr>
          <p:nvPr/>
        </p:nvSpPr>
        <p:spPr bwMode="auto">
          <a:xfrm>
            <a:off x="6618288" y="2743200"/>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35</a:t>
            </a:r>
          </a:p>
        </p:txBody>
      </p:sp>
      <p:grpSp>
        <p:nvGrpSpPr>
          <p:cNvPr id="10278" name="Group 46"/>
          <p:cNvGrpSpPr>
            <a:grpSpLocks/>
          </p:cNvGrpSpPr>
          <p:nvPr/>
        </p:nvGrpSpPr>
        <p:grpSpPr bwMode="auto">
          <a:xfrm>
            <a:off x="3494088" y="3427413"/>
            <a:ext cx="823912" cy="660400"/>
            <a:chOff x="2640" y="816"/>
            <a:chExt cx="528" cy="586"/>
          </a:xfrm>
        </p:grpSpPr>
        <p:sp>
          <p:nvSpPr>
            <p:cNvPr id="10292" name="Oval 47"/>
            <p:cNvSpPr>
              <a:spLocks noChangeArrowheads="1"/>
            </p:cNvSpPr>
            <p:nvPr/>
          </p:nvSpPr>
          <p:spPr bwMode="auto">
            <a:xfrm>
              <a:off x="2640" y="816"/>
              <a:ext cx="528"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3" name="Text Box 48"/>
            <p:cNvSpPr txBox="1">
              <a:spLocks noChangeArrowheads="1"/>
            </p:cNvSpPr>
            <p:nvPr/>
          </p:nvSpPr>
          <p:spPr bwMode="auto">
            <a:xfrm>
              <a:off x="2772" y="941"/>
              <a:ext cx="245"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3</a:t>
              </a:r>
            </a:p>
          </p:txBody>
        </p:sp>
      </p:grpSp>
      <p:sp>
        <p:nvSpPr>
          <p:cNvPr id="10279" name="Oval 49"/>
          <p:cNvSpPr>
            <a:spLocks noChangeArrowheads="1"/>
          </p:cNvSpPr>
          <p:nvPr/>
        </p:nvSpPr>
        <p:spPr bwMode="auto">
          <a:xfrm>
            <a:off x="4694238" y="3427413"/>
            <a:ext cx="823912" cy="6492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0" name="Text Box 50"/>
          <p:cNvSpPr txBox="1">
            <a:spLocks noChangeArrowheads="1"/>
          </p:cNvSpPr>
          <p:nvPr/>
        </p:nvSpPr>
        <p:spPr bwMode="auto">
          <a:xfrm>
            <a:off x="4789488" y="3519488"/>
            <a:ext cx="58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16</a:t>
            </a:r>
          </a:p>
        </p:txBody>
      </p:sp>
      <p:sp>
        <p:nvSpPr>
          <p:cNvPr id="10281" name="Oval 51"/>
          <p:cNvSpPr>
            <a:spLocks noChangeArrowheads="1"/>
          </p:cNvSpPr>
          <p:nvPr/>
        </p:nvSpPr>
        <p:spPr bwMode="auto">
          <a:xfrm>
            <a:off x="7685088" y="3643313"/>
            <a:ext cx="825500" cy="6492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2" name="Text Box 52"/>
          <p:cNvSpPr txBox="1">
            <a:spLocks noChangeArrowheads="1"/>
          </p:cNvSpPr>
          <p:nvPr/>
        </p:nvSpPr>
        <p:spPr bwMode="auto">
          <a:xfrm>
            <a:off x="7837488" y="3657600"/>
            <a:ext cx="581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56</a:t>
            </a:r>
          </a:p>
        </p:txBody>
      </p:sp>
      <p:sp>
        <p:nvSpPr>
          <p:cNvPr id="10283" name="Line 53"/>
          <p:cNvSpPr>
            <a:spLocks noChangeShapeType="1"/>
          </p:cNvSpPr>
          <p:nvPr/>
        </p:nvSpPr>
        <p:spPr bwMode="auto">
          <a:xfrm flipH="1">
            <a:off x="4543425" y="2508250"/>
            <a:ext cx="900113"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4" name="Line 54"/>
          <p:cNvSpPr>
            <a:spLocks noChangeShapeType="1"/>
          </p:cNvSpPr>
          <p:nvPr/>
        </p:nvSpPr>
        <p:spPr bwMode="auto">
          <a:xfrm>
            <a:off x="6118225" y="2508250"/>
            <a:ext cx="600075" cy="217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5" name="Line 55"/>
          <p:cNvSpPr>
            <a:spLocks noChangeShapeType="1"/>
          </p:cNvSpPr>
          <p:nvPr/>
        </p:nvSpPr>
        <p:spPr bwMode="auto">
          <a:xfrm flipH="1">
            <a:off x="4019550" y="3265488"/>
            <a:ext cx="298450" cy="161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6" name="Line 56"/>
          <p:cNvSpPr>
            <a:spLocks noChangeShapeType="1"/>
          </p:cNvSpPr>
          <p:nvPr/>
        </p:nvSpPr>
        <p:spPr bwMode="auto">
          <a:xfrm>
            <a:off x="4768850" y="3319463"/>
            <a:ext cx="300038" cy="107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7" name="Line 57"/>
          <p:cNvSpPr>
            <a:spLocks noChangeShapeType="1"/>
          </p:cNvSpPr>
          <p:nvPr/>
        </p:nvSpPr>
        <p:spPr bwMode="auto">
          <a:xfrm>
            <a:off x="7304088" y="32004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8" name="Oval 60"/>
          <p:cNvSpPr>
            <a:spLocks noChangeArrowheads="1"/>
          </p:cNvSpPr>
          <p:nvPr/>
        </p:nvSpPr>
        <p:spPr bwMode="auto">
          <a:xfrm>
            <a:off x="5703888" y="3429000"/>
            <a:ext cx="825500" cy="6477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9" name="Text Box 61"/>
          <p:cNvSpPr txBox="1">
            <a:spLocks noChangeArrowheads="1"/>
          </p:cNvSpPr>
          <p:nvPr/>
        </p:nvSpPr>
        <p:spPr bwMode="auto">
          <a:xfrm>
            <a:off x="5829300" y="3500438"/>
            <a:ext cx="58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t>21</a:t>
            </a:r>
          </a:p>
        </p:txBody>
      </p:sp>
      <p:sp>
        <p:nvSpPr>
          <p:cNvPr id="10290" name="Line 62"/>
          <p:cNvSpPr>
            <a:spLocks noChangeShapeType="1"/>
          </p:cNvSpPr>
          <p:nvPr/>
        </p:nvSpPr>
        <p:spPr bwMode="auto">
          <a:xfrm flipH="1">
            <a:off x="6313488" y="32766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 name="Footer Placeholder 1"/>
          <p:cNvSpPr>
            <a:spLocks noGrp="1"/>
          </p:cNvSpPr>
          <p:nvPr>
            <p:ph type="ftr" sz="quarter" idx="11"/>
          </p:nvPr>
        </p:nvSpPr>
        <p:spPr>
          <a:noFill/>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a:t>Graphs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90</a:t>
            </a:fld>
            <a:endParaRPr lang="en-US"/>
          </a:p>
        </p:txBody>
      </p:sp>
      <p:grpSp>
        <p:nvGrpSpPr>
          <p:cNvPr id="7" name="Group 6"/>
          <p:cNvGrpSpPr/>
          <p:nvPr/>
        </p:nvGrpSpPr>
        <p:grpSpPr>
          <a:xfrm>
            <a:off x="609600" y="3598929"/>
            <a:ext cx="762000" cy="838200"/>
            <a:chOff x="1600200" y="457200"/>
            <a:chExt cx="762000" cy="838200"/>
          </a:xfrm>
        </p:grpSpPr>
        <p:sp>
          <p:nvSpPr>
            <p:cNvPr id="8" name="Oval 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noFill/>
          </p:spPr>
          <p:txBody>
            <a:bodyPr wrap="none" rtlCol="0">
              <a:spAutoFit/>
            </a:bodyPr>
            <a:lstStyle/>
            <a:p>
              <a:r>
                <a:rPr lang="en-US" dirty="0" smtClean="0"/>
                <a:t>A</a:t>
              </a:r>
              <a:endParaRPr lang="en-US" dirty="0"/>
            </a:p>
          </p:txBody>
        </p:sp>
      </p:grpSp>
      <p:grpSp>
        <p:nvGrpSpPr>
          <p:cNvPr id="10" name="Group 9"/>
          <p:cNvGrpSpPr/>
          <p:nvPr/>
        </p:nvGrpSpPr>
        <p:grpSpPr>
          <a:xfrm>
            <a:off x="2362200" y="2926773"/>
            <a:ext cx="762000" cy="838200"/>
            <a:chOff x="1600200" y="457200"/>
            <a:chExt cx="762000" cy="838200"/>
          </a:xfrm>
        </p:grpSpPr>
        <p:sp>
          <p:nvSpPr>
            <p:cNvPr id="11" name="Oval 1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3" name="Group 12"/>
          <p:cNvGrpSpPr/>
          <p:nvPr/>
        </p:nvGrpSpPr>
        <p:grpSpPr>
          <a:xfrm>
            <a:off x="3124200" y="1312929"/>
            <a:ext cx="762000" cy="838200"/>
            <a:chOff x="1600200" y="457200"/>
            <a:chExt cx="762000" cy="838200"/>
          </a:xfrm>
        </p:grpSpPr>
        <p:sp>
          <p:nvSpPr>
            <p:cNvPr id="14" name="Oval 1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16" name="Group 15"/>
          <p:cNvGrpSpPr/>
          <p:nvPr/>
        </p:nvGrpSpPr>
        <p:grpSpPr>
          <a:xfrm>
            <a:off x="6096000" y="1998729"/>
            <a:ext cx="762000" cy="838200"/>
            <a:chOff x="1600200" y="457200"/>
            <a:chExt cx="762000" cy="838200"/>
          </a:xfrm>
        </p:grpSpPr>
        <p:sp>
          <p:nvSpPr>
            <p:cNvPr id="17" name="Oval 16"/>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noFill/>
          </p:spPr>
          <p:txBody>
            <a:bodyPr wrap="none" rtlCol="0">
              <a:spAutoFit/>
            </a:bodyPr>
            <a:lstStyle/>
            <a:p>
              <a:r>
                <a:rPr lang="en-US" dirty="0" smtClean="0"/>
                <a:t>F</a:t>
              </a:r>
              <a:endParaRPr lang="en-US" dirty="0"/>
            </a:p>
          </p:txBody>
        </p:sp>
      </p:grpSp>
      <p:grpSp>
        <p:nvGrpSpPr>
          <p:cNvPr id="19" name="Group 18"/>
          <p:cNvGrpSpPr/>
          <p:nvPr/>
        </p:nvGrpSpPr>
        <p:grpSpPr>
          <a:xfrm>
            <a:off x="4572000" y="3387437"/>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450539" y="3733800"/>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4191000" y="4419600"/>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1371600" y="3446529"/>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3012608" y="2151129"/>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3886200" y="1732029"/>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5222408" y="2836929"/>
            <a:ext cx="1254592" cy="67326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5334000" y="3806537"/>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4841408" y="4225637"/>
            <a:ext cx="111592" cy="31671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1" idx="6"/>
            <a:endCxn id="20" idx="2"/>
          </p:cNvCxnSpPr>
          <p:nvPr/>
        </p:nvCxnSpPr>
        <p:spPr bwMode="auto">
          <a:xfrm>
            <a:off x="3124200" y="3345873"/>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1260008" y="4314377"/>
            <a:ext cx="2930992" cy="5243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676400" y="31991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913983" y="20749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029887" y="14755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3693679" y="29869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5414929" y="26845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5996803" y="34465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2913983" y="41579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5010371" y="42807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990600" y="2161309"/>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1260008" y="1732029"/>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943535" y="1470419"/>
            <a:ext cx="385042" cy="523220"/>
          </a:xfrm>
          <a:prstGeom prst="rect">
            <a:avLst/>
          </a:prstGeom>
          <a:noFill/>
        </p:spPr>
        <p:txBody>
          <a:bodyPr wrap="none" rtlCol="0">
            <a:spAutoFit/>
          </a:bodyPr>
          <a:lstStyle/>
          <a:p>
            <a:r>
              <a:rPr lang="en-US" dirty="0" smtClean="0"/>
              <a:t>7</a:t>
            </a:r>
            <a:endParaRPr lang="en-US" dirty="0"/>
          </a:p>
        </p:txBody>
      </p:sp>
      <p:sp>
        <p:nvSpPr>
          <p:cNvPr id="47" name="TextBox 46"/>
          <p:cNvSpPr txBox="1"/>
          <p:nvPr/>
        </p:nvSpPr>
        <p:spPr>
          <a:xfrm>
            <a:off x="287104" y="5300990"/>
            <a:ext cx="9220200" cy="523220"/>
          </a:xfrm>
          <a:prstGeom prst="rect">
            <a:avLst/>
          </a:prstGeom>
          <a:noFill/>
        </p:spPr>
        <p:txBody>
          <a:bodyPr wrap="square" rtlCol="0">
            <a:spAutoFit/>
          </a:bodyPr>
          <a:lstStyle/>
          <a:p>
            <a:r>
              <a:rPr lang="en-US" dirty="0" smtClean="0"/>
              <a:t>Pick D as root </a:t>
            </a:r>
            <a:endParaRPr lang="en-US" dirty="0"/>
          </a:p>
        </p:txBody>
      </p:sp>
    </p:spTree>
    <p:extLst>
      <p:ext uri="{BB962C8B-B14F-4D97-AF65-F5344CB8AC3E}">
        <p14:creationId xmlns:p14="http://schemas.microsoft.com/office/powerpoint/2010/main" val="30911556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91</a:t>
            </a:fld>
            <a:endParaRPr lang="en-US"/>
          </a:p>
        </p:txBody>
      </p:sp>
      <p:grpSp>
        <p:nvGrpSpPr>
          <p:cNvPr id="7" name="Group 6"/>
          <p:cNvGrpSpPr/>
          <p:nvPr/>
        </p:nvGrpSpPr>
        <p:grpSpPr>
          <a:xfrm>
            <a:off x="609600" y="3598929"/>
            <a:ext cx="762000" cy="838200"/>
            <a:chOff x="1600200" y="457200"/>
            <a:chExt cx="762000" cy="838200"/>
          </a:xfrm>
        </p:grpSpPr>
        <p:sp>
          <p:nvSpPr>
            <p:cNvPr id="8" name="Oval 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noFill/>
          </p:spPr>
          <p:txBody>
            <a:bodyPr wrap="none" rtlCol="0">
              <a:spAutoFit/>
            </a:bodyPr>
            <a:lstStyle/>
            <a:p>
              <a:r>
                <a:rPr lang="en-US" dirty="0" smtClean="0"/>
                <a:t>A</a:t>
              </a:r>
              <a:endParaRPr lang="en-US" dirty="0"/>
            </a:p>
          </p:txBody>
        </p:sp>
      </p:grpSp>
      <p:grpSp>
        <p:nvGrpSpPr>
          <p:cNvPr id="10" name="Group 9"/>
          <p:cNvGrpSpPr/>
          <p:nvPr/>
        </p:nvGrpSpPr>
        <p:grpSpPr>
          <a:xfrm>
            <a:off x="2362200" y="2926773"/>
            <a:ext cx="762000" cy="838200"/>
            <a:chOff x="1600200" y="457200"/>
            <a:chExt cx="762000" cy="838200"/>
          </a:xfrm>
        </p:grpSpPr>
        <p:sp>
          <p:nvSpPr>
            <p:cNvPr id="11" name="Oval 1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3" name="Group 12"/>
          <p:cNvGrpSpPr/>
          <p:nvPr/>
        </p:nvGrpSpPr>
        <p:grpSpPr>
          <a:xfrm>
            <a:off x="3124200" y="1312929"/>
            <a:ext cx="762000" cy="838200"/>
            <a:chOff x="1600200" y="457200"/>
            <a:chExt cx="762000" cy="838200"/>
          </a:xfrm>
        </p:grpSpPr>
        <p:sp>
          <p:nvSpPr>
            <p:cNvPr id="14" name="Oval 13"/>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noFill/>
          </p:spPr>
          <p:txBody>
            <a:bodyPr wrap="none" rtlCol="0">
              <a:spAutoFit/>
            </a:bodyPr>
            <a:lstStyle/>
            <a:p>
              <a:r>
                <a:rPr lang="en-US" dirty="0" smtClean="0"/>
                <a:t>C</a:t>
              </a:r>
              <a:endParaRPr lang="en-US" dirty="0"/>
            </a:p>
          </p:txBody>
        </p:sp>
      </p:grpSp>
      <p:grpSp>
        <p:nvGrpSpPr>
          <p:cNvPr id="16" name="Group 15"/>
          <p:cNvGrpSpPr/>
          <p:nvPr/>
        </p:nvGrpSpPr>
        <p:grpSpPr>
          <a:xfrm>
            <a:off x="6096000" y="19987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grpFill/>
          </p:spPr>
          <p:txBody>
            <a:bodyPr wrap="none" rtlCol="0">
              <a:spAutoFit/>
            </a:bodyPr>
            <a:lstStyle/>
            <a:p>
              <a:r>
                <a:rPr lang="en-US" dirty="0" smtClean="0"/>
                <a:t>F</a:t>
              </a:r>
              <a:endParaRPr lang="en-US" dirty="0"/>
            </a:p>
          </p:txBody>
        </p:sp>
      </p:grpSp>
      <p:grpSp>
        <p:nvGrpSpPr>
          <p:cNvPr id="19" name="Group 18"/>
          <p:cNvGrpSpPr/>
          <p:nvPr/>
        </p:nvGrpSpPr>
        <p:grpSpPr>
          <a:xfrm>
            <a:off x="4572000" y="3387437"/>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450539" y="3733800"/>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4191000" y="4419600"/>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1371600" y="3446529"/>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3012608" y="2151129"/>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3886200" y="1732029"/>
            <a:ext cx="2209800" cy="6858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5222408" y="2836929"/>
            <a:ext cx="1254592" cy="67326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5334000" y="3806537"/>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4841408" y="4225637"/>
            <a:ext cx="111592" cy="31671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1" idx="6"/>
            <a:endCxn id="20" idx="2"/>
          </p:cNvCxnSpPr>
          <p:nvPr/>
        </p:nvCxnSpPr>
        <p:spPr bwMode="auto">
          <a:xfrm>
            <a:off x="3124200" y="3345873"/>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1260008" y="4314377"/>
            <a:ext cx="2930992" cy="5243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676400" y="31991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913983" y="20749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029887" y="14755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3693679" y="29869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5414929" y="26845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5996803" y="34465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2913983" y="41579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5010371" y="42807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990600" y="2161309"/>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1260008" y="1732029"/>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943535" y="1470419"/>
            <a:ext cx="385042" cy="523220"/>
          </a:xfrm>
          <a:prstGeom prst="rect">
            <a:avLst/>
          </a:prstGeom>
          <a:noFill/>
        </p:spPr>
        <p:txBody>
          <a:bodyPr wrap="none" rtlCol="0">
            <a:spAutoFit/>
          </a:bodyPr>
          <a:lstStyle/>
          <a:p>
            <a:r>
              <a:rPr lang="en-US" dirty="0" smtClean="0"/>
              <a:t>7</a:t>
            </a:r>
            <a:endParaRPr lang="en-US" dirty="0"/>
          </a:p>
        </p:txBody>
      </p:sp>
      <p:sp>
        <p:nvSpPr>
          <p:cNvPr id="47" name="TextBox 46"/>
          <p:cNvSpPr txBox="1"/>
          <p:nvPr/>
        </p:nvSpPr>
        <p:spPr>
          <a:xfrm>
            <a:off x="287104" y="5300990"/>
            <a:ext cx="9220200" cy="954107"/>
          </a:xfrm>
          <a:prstGeom prst="rect">
            <a:avLst/>
          </a:prstGeom>
          <a:noFill/>
        </p:spPr>
        <p:txBody>
          <a:bodyPr wrap="square" rtlCol="0">
            <a:spAutoFit/>
          </a:bodyPr>
          <a:lstStyle/>
          <a:p>
            <a:r>
              <a:rPr lang="en-US" dirty="0" smtClean="0"/>
              <a:t>Lowest cost edge from tree to vertex not in Tree?</a:t>
            </a:r>
            <a:br>
              <a:rPr lang="en-US" dirty="0" smtClean="0"/>
            </a:br>
            <a:r>
              <a:rPr lang="en-US" dirty="0" smtClean="0"/>
              <a:t>4 from D to F</a:t>
            </a:r>
            <a:endParaRPr lang="en-US" dirty="0"/>
          </a:p>
        </p:txBody>
      </p:sp>
    </p:spTree>
    <p:extLst>
      <p:ext uri="{BB962C8B-B14F-4D97-AF65-F5344CB8AC3E}">
        <p14:creationId xmlns:p14="http://schemas.microsoft.com/office/powerpoint/2010/main" val="33542978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92</a:t>
            </a:fld>
            <a:endParaRPr lang="en-US"/>
          </a:p>
        </p:txBody>
      </p:sp>
      <p:grpSp>
        <p:nvGrpSpPr>
          <p:cNvPr id="7" name="Group 6"/>
          <p:cNvGrpSpPr/>
          <p:nvPr/>
        </p:nvGrpSpPr>
        <p:grpSpPr>
          <a:xfrm>
            <a:off x="609600" y="3598929"/>
            <a:ext cx="762000" cy="838200"/>
            <a:chOff x="1600200" y="457200"/>
            <a:chExt cx="762000" cy="838200"/>
          </a:xfrm>
        </p:grpSpPr>
        <p:sp>
          <p:nvSpPr>
            <p:cNvPr id="8" name="Oval 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noFill/>
          </p:spPr>
          <p:txBody>
            <a:bodyPr wrap="none" rtlCol="0">
              <a:spAutoFit/>
            </a:bodyPr>
            <a:lstStyle/>
            <a:p>
              <a:r>
                <a:rPr lang="en-US" dirty="0" smtClean="0"/>
                <a:t>A</a:t>
              </a:r>
              <a:endParaRPr lang="en-US" dirty="0"/>
            </a:p>
          </p:txBody>
        </p:sp>
      </p:grpSp>
      <p:grpSp>
        <p:nvGrpSpPr>
          <p:cNvPr id="10" name="Group 9"/>
          <p:cNvGrpSpPr/>
          <p:nvPr/>
        </p:nvGrpSpPr>
        <p:grpSpPr>
          <a:xfrm>
            <a:off x="2362200" y="2926773"/>
            <a:ext cx="762000" cy="838200"/>
            <a:chOff x="1600200" y="457200"/>
            <a:chExt cx="762000" cy="838200"/>
          </a:xfrm>
        </p:grpSpPr>
        <p:sp>
          <p:nvSpPr>
            <p:cNvPr id="11" name="Oval 10"/>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noFill/>
          </p:spPr>
          <p:txBody>
            <a:bodyPr wrap="none" rtlCol="0">
              <a:spAutoFit/>
            </a:bodyPr>
            <a:lstStyle/>
            <a:p>
              <a:r>
                <a:rPr lang="en-US" dirty="0" smtClean="0"/>
                <a:t>B</a:t>
              </a:r>
              <a:endParaRPr lang="en-US" dirty="0"/>
            </a:p>
          </p:txBody>
        </p:sp>
      </p:grpSp>
      <p:grpSp>
        <p:nvGrpSpPr>
          <p:cNvPr id="13" name="Group 12"/>
          <p:cNvGrpSpPr/>
          <p:nvPr/>
        </p:nvGrpSpPr>
        <p:grpSpPr>
          <a:xfrm>
            <a:off x="3124200" y="1312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6096000" y="19987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grpFill/>
          </p:spPr>
          <p:txBody>
            <a:bodyPr wrap="none" rtlCol="0">
              <a:spAutoFit/>
            </a:bodyPr>
            <a:lstStyle/>
            <a:p>
              <a:r>
                <a:rPr lang="en-US" dirty="0" smtClean="0"/>
                <a:t>F</a:t>
              </a:r>
              <a:endParaRPr lang="en-US" dirty="0"/>
            </a:p>
          </p:txBody>
        </p:sp>
      </p:grpSp>
      <p:grpSp>
        <p:nvGrpSpPr>
          <p:cNvPr id="19" name="Group 18"/>
          <p:cNvGrpSpPr/>
          <p:nvPr/>
        </p:nvGrpSpPr>
        <p:grpSpPr>
          <a:xfrm>
            <a:off x="4572000" y="3387437"/>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450539" y="3733800"/>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4191000" y="4419600"/>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1371600" y="3446529"/>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3012608" y="2151129"/>
            <a:ext cx="492592" cy="898396"/>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3886200" y="1732029"/>
            <a:ext cx="2209800" cy="6858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5222408" y="2836929"/>
            <a:ext cx="1254592" cy="67326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5334000" y="3806537"/>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4841408" y="4225637"/>
            <a:ext cx="111592" cy="31671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1" idx="6"/>
            <a:endCxn id="20" idx="2"/>
          </p:cNvCxnSpPr>
          <p:nvPr/>
        </p:nvCxnSpPr>
        <p:spPr bwMode="auto">
          <a:xfrm>
            <a:off x="3124200" y="3345873"/>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1260008" y="4314377"/>
            <a:ext cx="2930992" cy="5243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676400" y="31991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913983" y="20749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029887" y="14755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3693679" y="29869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5414929" y="26845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5996803" y="34465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2913983" y="41579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5010371" y="42807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990600" y="2161309"/>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1260008" y="1732029"/>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943535" y="1470419"/>
            <a:ext cx="385042" cy="523220"/>
          </a:xfrm>
          <a:prstGeom prst="rect">
            <a:avLst/>
          </a:prstGeom>
          <a:noFill/>
        </p:spPr>
        <p:txBody>
          <a:bodyPr wrap="none" rtlCol="0">
            <a:spAutoFit/>
          </a:bodyPr>
          <a:lstStyle/>
          <a:p>
            <a:r>
              <a:rPr lang="en-US" dirty="0" smtClean="0"/>
              <a:t>7</a:t>
            </a:r>
            <a:endParaRPr lang="en-US" dirty="0"/>
          </a:p>
        </p:txBody>
      </p:sp>
      <p:sp>
        <p:nvSpPr>
          <p:cNvPr id="47" name="TextBox 46"/>
          <p:cNvSpPr txBox="1"/>
          <p:nvPr/>
        </p:nvSpPr>
        <p:spPr>
          <a:xfrm>
            <a:off x="287104" y="5300990"/>
            <a:ext cx="9220200" cy="1040285"/>
          </a:xfrm>
          <a:prstGeom prst="rect">
            <a:avLst/>
          </a:prstGeom>
          <a:noFill/>
        </p:spPr>
        <p:txBody>
          <a:bodyPr wrap="square" rtlCol="0">
            <a:spAutoFit/>
          </a:bodyPr>
          <a:lstStyle/>
          <a:p>
            <a:r>
              <a:rPr lang="en-US" dirty="0" smtClean="0"/>
              <a:t>Lowest cost edge from tree to vertex not in Tree?</a:t>
            </a:r>
            <a:endParaRPr lang="en-US" dirty="0"/>
          </a:p>
          <a:p>
            <a:r>
              <a:rPr lang="en-US" dirty="0" smtClean="0"/>
              <a:t>3 from F </a:t>
            </a:r>
            <a:r>
              <a:rPr lang="en-US" dirty="0"/>
              <a:t>t</a:t>
            </a:r>
            <a:r>
              <a:rPr lang="en-US" dirty="0" smtClean="0"/>
              <a:t>o C</a:t>
            </a:r>
            <a:endParaRPr lang="en-US" dirty="0"/>
          </a:p>
        </p:txBody>
      </p:sp>
    </p:spTree>
    <p:extLst>
      <p:ext uri="{BB962C8B-B14F-4D97-AF65-F5344CB8AC3E}">
        <p14:creationId xmlns:p14="http://schemas.microsoft.com/office/powerpoint/2010/main" val="282964410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93</a:t>
            </a:fld>
            <a:endParaRPr lang="en-US"/>
          </a:p>
        </p:txBody>
      </p:sp>
      <p:grpSp>
        <p:nvGrpSpPr>
          <p:cNvPr id="7" name="Group 6"/>
          <p:cNvGrpSpPr/>
          <p:nvPr/>
        </p:nvGrpSpPr>
        <p:grpSpPr>
          <a:xfrm>
            <a:off x="609600" y="3598929"/>
            <a:ext cx="762000" cy="838200"/>
            <a:chOff x="1600200" y="457200"/>
            <a:chExt cx="762000" cy="838200"/>
          </a:xfrm>
        </p:grpSpPr>
        <p:sp>
          <p:nvSpPr>
            <p:cNvPr id="8" name="Oval 7"/>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noFill/>
          </p:spPr>
          <p:txBody>
            <a:bodyPr wrap="none" rtlCol="0">
              <a:spAutoFit/>
            </a:bodyPr>
            <a:lstStyle/>
            <a:p>
              <a:r>
                <a:rPr lang="en-US" dirty="0" smtClean="0"/>
                <a:t>A</a:t>
              </a:r>
              <a:endParaRPr lang="en-US" dirty="0"/>
            </a:p>
          </p:txBody>
        </p:sp>
      </p:grpSp>
      <p:grpSp>
        <p:nvGrpSpPr>
          <p:cNvPr id="10" name="Group 9"/>
          <p:cNvGrpSpPr/>
          <p:nvPr/>
        </p:nvGrpSpPr>
        <p:grpSpPr>
          <a:xfrm>
            <a:off x="2362200" y="2926773"/>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3" name="Group 12"/>
          <p:cNvGrpSpPr/>
          <p:nvPr/>
        </p:nvGrpSpPr>
        <p:grpSpPr>
          <a:xfrm>
            <a:off x="3124200" y="1312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6096000" y="19987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grpFill/>
          </p:spPr>
          <p:txBody>
            <a:bodyPr wrap="none" rtlCol="0">
              <a:spAutoFit/>
            </a:bodyPr>
            <a:lstStyle/>
            <a:p>
              <a:r>
                <a:rPr lang="en-US" dirty="0" smtClean="0"/>
                <a:t>F</a:t>
              </a:r>
              <a:endParaRPr lang="en-US" dirty="0"/>
            </a:p>
          </p:txBody>
        </p:sp>
      </p:grpSp>
      <p:grpSp>
        <p:nvGrpSpPr>
          <p:cNvPr id="19" name="Group 18"/>
          <p:cNvGrpSpPr/>
          <p:nvPr/>
        </p:nvGrpSpPr>
        <p:grpSpPr>
          <a:xfrm>
            <a:off x="4572000" y="3387437"/>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450539" y="3733800"/>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4191000" y="4419600"/>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1371600" y="3446529"/>
            <a:ext cx="990600" cy="5715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3012608" y="2151129"/>
            <a:ext cx="492592" cy="898396"/>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3886200" y="1732029"/>
            <a:ext cx="2209800" cy="6858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5222408" y="2836929"/>
            <a:ext cx="1254592" cy="67326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5334000" y="3806537"/>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4841408" y="4225637"/>
            <a:ext cx="111592" cy="31671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1" idx="6"/>
            <a:endCxn id="20" idx="2"/>
          </p:cNvCxnSpPr>
          <p:nvPr/>
        </p:nvCxnSpPr>
        <p:spPr bwMode="auto">
          <a:xfrm>
            <a:off x="3124200" y="3345873"/>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1260008" y="4314377"/>
            <a:ext cx="2930992" cy="5243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676400" y="31991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913983" y="20749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029887" y="14755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3693679" y="29869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5414929" y="26845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5996803" y="34465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2913983" y="41579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5010371" y="42807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990600" y="2161309"/>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1260008" y="1732029"/>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943535" y="1470419"/>
            <a:ext cx="385042" cy="523220"/>
          </a:xfrm>
          <a:prstGeom prst="rect">
            <a:avLst/>
          </a:prstGeom>
          <a:noFill/>
        </p:spPr>
        <p:txBody>
          <a:bodyPr wrap="none" rtlCol="0">
            <a:spAutoFit/>
          </a:bodyPr>
          <a:lstStyle/>
          <a:p>
            <a:r>
              <a:rPr lang="en-US" dirty="0" smtClean="0"/>
              <a:t>7</a:t>
            </a:r>
            <a:endParaRPr lang="en-US" dirty="0"/>
          </a:p>
        </p:txBody>
      </p:sp>
      <p:sp>
        <p:nvSpPr>
          <p:cNvPr id="47" name="TextBox 46"/>
          <p:cNvSpPr txBox="1"/>
          <p:nvPr/>
        </p:nvSpPr>
        <p:spPr>
          <a:xfrm>
            <a:off x="287104" y="5300990"/>
            <a:ext cx="9220200" cy="1040285"/>
          </a:xfrm>
          <a:prstGeom prst="rect">
            <a:avLst/>
          </a:prstGeom>
          <a:noFill/>
        </p:spPr>
        <p:txBody>
          <a:bodyPr wrap="square" rtlCol="0">
            <a:spAutoFit/>
          </a:bodyPr>
          <a:lstStyle/>
          <a:p>
            <a:r>
              <a:rPr lang="en-US" dirty="0" smtClean="0"/>
              <a:t>Lowest cost edge from tree to vertex not in Tree?</a:t>
            </a:r>
            <a:endParaRPr lang="en-US" dirty="0"/>
          </a:p>
          <a:p>
            <a:r>
              <a:rPr lang="en-US" dirty="0" smtClean="0"/>
              <a:t>3 from C to B</a:t>
            </a:r>
            <a:endParaRPr lang="en-US" dirty="0"/>
          </a:p>
        </p:txBody>
      </p:sp>
    </p:spTree>
    <p:extLst>
      <p:ext uri="{BB962C8B-B14F-4D97-AF65-F5344CB8AC3E}">
        <p14:creationId xmlns:p14="http://schemas.microsoft.com/office/powerpoint/2010/main" val="19075441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94</a:t>
            </a:fld>
            <a:endParaRPr lang="en-US"/>
          </a:p>
        </p:txBody>
      </p:sp>
      <p:grpSp>
        <p:nvGrpSpPr>
          <p:cNvPr id="7" name="Group 6"/>
          <p:cNvGrpSpPr/>
          <p:nvPr/>
        </p:nvGrpSpPr>
        <p:grpSpPr>
          <a:xfrm>
            <a:off x="609600" y="3598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2362200" y="2926773"/>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3" name="Group 12"/>
          <p:cNvGrpSpPr/>
          <p:nvPr/>
        </p:nvGrpSpPr>
        <p:grpSpPr>
          <a:xfrm>
            <a:off x="3124200" y="1312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6096000" y="19987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grpFill/>
          </p:spPr>
          <p:txBody>
            <a:bodyPr wrap="none" rtlCol="0">
              <a:spAutoFit/>
            </a:bodyPr>
            <a:lstStyle/>
            <a:p>
              <a:r>
                <a:rPr lang="en-US" dirty="0" smtClean="0"/>
                <a:t>F</a:t>
              </a:r>
              <a:endParaRPr lang="en-US" dirty="0"/>
            </a:p>
          </p:txBody>
        </p:sp>
      </p:grpSp>
      <p:grpSp>
        <p:nvGrpSpPr>
          <p:cNvPr id="19" name="Group 18"/>
          <p:cNvGrpSpPr/>
          <p:nvPr/>
        </p:nvGrpSpPr>
        <p:grpSpPr>
          <a:xfrm>
            <a:off x="4572000" y="3387437"/>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450539" y="3733800"/>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4191000" y="4419600"/>
            <a:ext cx="762000" cy="838200"/>
            <a:chOff x="1600200" y="457200"/>
            <a:chExt cx="762000" cy="838200"/>
          </a:xfrm>
        </p:grpSpPr>
        <p:sp>
          <p:nvSpPr>
            <p:cNvPr id="26" name="Oval 25"/>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no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1371600" y="3446529"/>
            <a:ext cx="990600" cy="5715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3012608" y="2151129"/>
            <a:ext cx="492592" cy="898396"/>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3886200" y="1732029"/>
            <a:ext cx="2209800" cy="6858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5222408" y="2836929"/>
            <a:ext cx="1254592" cy="67326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5334000" y="3806537"/>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4841408" y="4225637"/>
            <a:ext cx="111592" cy="316715"/>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1" idx="6"/>
            <a:endCxn id="20" idx="2"/>
          </p:cNvCxnSpPr>
          <p:nvPr/>
        </p:nvCxnSpPr>
        <p:spPr bwMode="auto">
          <a:xfrm>
            <a:off x="3124200" y="3345873"/>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1260008" y="4314377"/>
            <a:ext cx="2930992" cy="5243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676400" y="31991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913983" y="20749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029887" y="14755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3693679" y="29869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5414929" y="26845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5996803" y="34465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2913983" y="41579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5010371" y="42807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990600" y="2161309"/>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1260008" y="1732029"/>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943535" y="1470419"/>
            <a:ext cx="385042" cy="523220"/>
          </a:xfrm>
          <a:prstGeom prst="rect">
            <a:avLst/>
          </a:prstGeom>
          <a:noFill/>
        </p:spPr>
        <p:txBody>
          <a:bodyPr wrap="none" rtlCol="0">
            <a:spAutoFit/>
          </a:bodyPr>
          <a:lstStyle/>
          <a:p>
            <a:r>
              <a:rPr lang="en-US" dirty="0" smtClean="0"/>
              <a:t>7</a:t>
            </a:r>
            <a:endParaRPr lang="en-US" dirty="0"/>
          </a:p>
        </p:txBody>
      </p:sp>
      <p:sp>
        <p:nvSpPr>
          <p:cNvPr id="47" name="TextBox 46"/>
          <p:cNvSpPr txBox="1"/>
          <p:nvPr/>
        </p:nvSpPr>
        <p:spPr>
          <a:xfrm>
            <a:off x="287104" y="5300990"/>
            <a:ext cx="9220200" cy="1040285"/>
          </a:xfrm>
          <a:prstGeom prst="rect">
            <a:avLst/>
          </a:prstGeom>
          <a:noFill/>
        </p:spPr>
        <p:txBody>
          <a:bodyPr wrap="square" rtlCol="0">
            <a:spAutoFit/>
          </a:bodyPr>
          <a:lstStyle/>
          <a:p>
            <a:r>
              <a:rPr lang="en-US" dirty="0" smtClean="0"/>
              <a:t>Lowest cost edge from tree to vertex not in Tree?</a:t>
            </a:r>
            <a:endParaRPr lang="en-US" dirty="0"/>
          </a:p>
          <a:p>
            <a:r>
              <a:rPr lang="en-US" dirty="0" smtClean="0"/>
              <a:t>1 from B to A</a:t>
            </a:r>
            <a:endParaRPr lang="en-US" dirty="0"/>
          </a:p>
        </p:txBody>
      </p:sp>
    </p:spTree>
    <p:extLst>
      <p:ext uri="{BB962C8B-B14F-4D97-AF65-F5344CB8AC3E}">
        <p14:creationId xmlns:p14="http://schemas.microsoft.com/office/powerpoint/2010/main" val="12696576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95</a:t>
            </a:fld>
            <a:endParaRPr lang="en-US"/>
          </a:p>
        </p:txBody>
      </p:sp>
      <p:grpSp>
        <p:nvGrpSpPr>
          <p:cNvPr id="7" name="Group 6"/>
          <p:cNvGrpSpPr/>
          <p:nvPr/>
        </p:nvGrpSpPr>
        <p:grpSpPr>
          <a:xfrm>
            <a:off x="609600" y="3598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2362200" y="2926773"/>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3" name="Group 12"/>
          <p:cNvGrpSpPr/>
          <p:nvPr/>
        </p:nvGrpSpPr>
        <p:grpSpPr>
          <a:xfrm>
            <a:off x="3124200" y="1312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6096000" y="19987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grpFill/>
          </p:spPr>
          <p:txBody>
            <a:bodyPr wrap="none" rtlCol="0">
              <a:spAutoFit/>
            </a:bodyPr>
            <a:lstStyle/>
            <a:p>
              <a:r>
                <a:rPr lang="en-US" dirty="0" smtClean="0"/>
                <a:t>F</a:t>
              </a:r>
              <a:endParaRPr lang="en-US" dirty="0"/>
            </a:p>
          </p:txBody>
        </p:sp>
      </p:grpSp>
      <p:grpSp>
        <p:nvGrpSpPr>
          <p:cNvPr id="19" name="Group 18"/>
          <p:cNvGrpSpPr/>
          <p:nvPr/>
        </p:nvGrpSpPr>
        <p:grpSpPr>
          <a:xfrm>
            <a:off x="4572000" y="3387437"/>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450539" y="3733800"/>
            <a:ext cx="762000" cy="838200"/>
            <a:chOff x="1600200" y="457200"/>
            <a:chExt cx="762000" cy="838200"/>
          </a:xfrm>
        </p:grpSpPr>
        <p:sp>
          <p:nvSpPr>
            <p:cNvPr id="23" name="Oval 22"/>
            <p:cNvSpPr/>
            <p:nvPr/>
          </p:nvSpPr>
          <p:spPr bwMode="auto">
            <a:xfrm>
              <a:off x="1600200" y="457200"/>
              <a:ext cx="762000" cy="838200"/>
            </a:xfrm>
            <a:prstGeom prst="ellipse">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noFill/>
          </p:spPr>
          <p:txBody>
            <a:bodyPr wrap="none" rtlCol="0">
              <a:spAutoFit/>
            </a:bodyPr>
            <a:lstStyle/>
            <a:p>
              <a:r>
                <a:rPr lang="en-US" dirty="0" smtClean="0"/>
                <a:t>E</a:t>
              </a:r>
              <a:endParaRPr lang="en-US" dirty="0"/>
            </a:p>
          </p:txBody>
        </p:sp>
      </p:grpSp>
      <p:grpSp>
        <p:nvGrpSpPr>
          <p:cNvPr id="25" name="Group 24"/>
          <p:cNvGrpSpPr/>
          <p:nvPr/>
        </p:nvGrpSpPr>
        <p:grpSpPr>
          <a:xfrm>
            <a:off x="4191000" y="4419600"/>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6" name="Oval 25"/>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grp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1371600" y="3446529"/>
            <a:ext cx="990600" cy="5715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3012608" y="2151129"/>
            <a:ext cx="492592" cy="898396"/>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3886200" y="1732029"/>
            <a:ext cx="2209800" cy="6858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5222408" y="2836929"/>
            <a:ext cx="1254592" cy="67326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5334000" y="3806537"/>
            <a:ext cx="1116539" cy="34636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4841408" y="4225637"/>
            <a:ext cx="111592" cy="316715"/>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1" idx="6"/>
            <a:endCxn id="20" idx="2"/>
          </p:cNvCxnSpPr>
          <p:nvPr/>
        </p:nvCxnSpPr>
        <p:spPr bwMode="auto">
          <a:xfrm>
            <a:off x="3124200" y="3345873"/>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1260008" y="4314377"/>
            <a:ext cx="2930992" cy="5243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676400" y="31991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913983" y="20749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029887" y="14755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3693679" y="29869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5414929" y="26845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5996803" y="34465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2913983" y="41579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5010371" y="42807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990600" y="2161309"/>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1260008" y="1732029"/>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943535" y="1470419"/>
            <a:ext cx="385042" cy="523220"/>
          </a:xfrm>
          <a:prstGeom prst="rect">
            <a:avLst/>
          </a:prstGeom>
          <a:noFill/>
        </p:spPr>
        <p:txBody>
          <a:bodyPr wrap="none" rtlCol="0">
            <a:spAutoFit/>
          </a:bodyPr>
          <a:lstStyle/>
          <a:p>
            <a:r>
              <a:rPr lang="en-US" dirty="0" smtClean="0"/>
              <a:t>7</a:t>
            </a:r>
            <a:endParaRPr lang="en-US" dirty="0"/>
          </a:p>
        </p:txBody>
      </p:sp>
      <p:sp>
        <p:nvSpPr>
          <p:cNvPr id="47" name="TextBox 46"/>
          <p:cNvSpPr txBox="1"/>
          <p:nvPr/>
        </p:nvSpPr>
        <p:spPr>
          <a:xfrm>
            <a:off x="287104" y="5300990"/>
            <a:ext cx="9220200" cy="1040285"/>
          </a:xfrm>
          <a:prstGeom prst="rect">
            <a:avLst/>
          </a:prstGeom>
          <a:noFill/>
        </p:spPr>
        <p:txBody>
          <a:bodyPr wrap="square" rtlCol="0">
            <a:spAutoFit/>
          </a:bodyPr>
          <a:lstStyle/>
          <a:p>
            <a:r>
              <a:rPr lang="en-US" dirty="0" smtClean="0"/>
              <a:t>Lowest cost edge from tree to vertex not in Tree?</a:t>
            </a:r>
            <a:endParaRPr lang="en-US" dirty="0"/>
          </a:p>
          <a:p>
            <a:r>
              <a:rPr lang="en-US" dirty="0" smtClean="0"/>
              <a:t>5 from D to G</a:t>
            </a:r>
            <a:endParaRPr lang="en-US" dirty="0"/>
          </a:p>
        </p:txBody>
      </p:sp>
    </p:spTree>
    <p:extLst>
      <p:ext uri="{BB962C8B-B14F-4D97-AF65-F5344CB8AC3E}">
        <p14:creationId xmlns:p14="http://schemas.microsoft.com/office/powerpoint/2010/main" val="216108936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96</a:t>
            </a:fld>
            <a:endParaRPr lang="en-US"/>
          </a:p>
        </p:txBody>
      </p:sp>
      <p:grpSp>
        <p:nvGrpSpPr>
          <p:cNvPr id="7" name="Group 6"/>
          <p:cNvGrpSpPr/>
          <p:nvPr/>
        </p:nvGrpSpPr>
        <p:grpSpPr>
          <a:xfrm>
            <a:off x="609600" y="3598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2362200" y="2926773"/>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3" name="Group 12"/>
          <p:cNvGrpSpPr/>
          <p:nvPr/>
        </p:nvGrpSpPr>
        <p:grpSpPr>
          <a:xfrm>
            <a:off x="3124200" y="1312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6096000" y="19987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grpFill/>
          </p:spPr>
          <p:txBody>
            <a:bodyPr wrap="none" rtlCol="0">
              <a:spAutoFit/>
            </a:bodyPr>
            <a:lstStyle/>
            <a:p>
              <a:r>
                <a:rPr lang="en-US" dirty="0" smtClean="0"/>
                <a:t>F</a:t>
              </a:r>
              <a:endParaRPr lang="en-US" dirty="0"/>
            </a:p>
          </p:txBody>
        </p:sp>
      </p:grpSp>
      <p:grpSp>
        <p:nvGrpSpPr>
          <p:cNvPr id="19" name="Group 18"/>
          <p:cNvGrpSpPr/>
          <p:nvPr/>
        </p:nvGrpSpPr>
        <p:grpSpPr>
          <a:xfrm>
            <a:off x="4572000" y="3387437"/>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450539" y="3733800"/>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grpFill/>
          </p:spPr>
          <p:txBody>
            <a:bodyPr wrap="none" rtlCol="0">
              <a:spAutoFit/>
            </a:bodyPr>
            <a:lstStyle/>
            <a:p>
              <a:r>
                <a:rPr lang="en-US" dirty="0" smtClean="0"/>
                <a:t>E</a:t>
              </a:r>
              <a:endParaRPr lang="en-US" dirty="0"/>
            </a:p>
          </p:txBody>
        </p:sp>
      </p:grpSp>
      <p:grpSp>
        <p:nvGrpSpPr>
          <p:cNvPr id="25" name="Group 24"/>
          <p:cNvGrpSpPr/>
          <p:nvPr/>
        </p:nvGrpSpPr>
        <p:grpSpPr>
          <a:xfrm>
            <a:off x="4191000" y="4419600"/>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6" name="Oval 25"/>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grp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1371600" y="3446529"/>
            <a:ext cx="990600" cy="5715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3012608" y="2151129"/>
            <a:ext cx="492592" cy="898396"/>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3886200" y="1732029"/>
            <a:ext cx="2209800" cy="6858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5222408" y="2836929"/>
            <a:ext cx="1254592" cy="67326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5334000" y="3806537"/>
            <a:ext cx="1116539" cy="346363"/>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4841408" y="4225637"/>
            <a:ext cx="111592" cy="316715"/>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1" idx="6"/>
            <a:endCxn id="20" idx="2"/>
          </p:cNvCxnSpPr>
          <p:nvPr/>
        </p:nvCxnSpPr>
        <p:spPr bwMode="auto">
          <a:xfrm>
            <a:off x="3124200" y="3345873"/>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1260008" y="4314377"/>
            <a:ext cx="2930992" cy="5243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676400" y="31991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913983" y="20749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029887" y="14755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3693679" y="29869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5414929" y="26845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5996803" y="34465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2913983" y="41579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5010371" y="42807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990600" y="2161309"/>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1260008" y="1732029"/>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943535" y="1470419"/>
            <a:ext cx="385042" cy="523220"/>
          </a:xfrm>
          <a:prstGeom prst="rect">
            <a:avLst/>
          </a:prstGeom>
          <a:noFill/>
        </p:spPr>
        <p:txBody>
          <a:bodyPr wrap="none" rtlCol="0">
            <a:spAutoFit/>
          </a:bodyPr>
          <a:lstStyle/>
          <a:p>
            <a:r>
              <a:rPr lang="en-US" dirty="0" smtClean="0"/>
              <a:t>7</a:t>
            </a:r>
            <a:endParaRPr lang="en-US" dirty="0"/>
          </a:p>
        </p:txBody>
      </p:sp>
      <p:sp>
        <p:nvSpPr>
          <p:cNvPr id="47" name="TextBox 46"/>
          <p:cNvSpPr txBox="1"/>
          <p:nvPr/>
        </p:nvSpPr>
        <p:spPr>
          <a:xfrm>
            <a:off x="287104" y="5300990"/>
            <a:ext cx="9220200" cy="1040285"/>
          </a:xfrm>
          <a:prstGeom prst="rect">
            <a:avLst/>
          </a:prstGeom>
          <a:noFill/>
        </p:spPr>
        <p:txBody>
          <a:bodyPr wrap="square" rtlCol="0">
            <a:spAutoFit/>
          </a:bodyPr>
          <a:lstStyle/>
          <a:p>
            <a:r>
              <a:rPr lang="en-US" dirty="0" smtClean="0"/>
              <a:t>Lowest cost edge from tree to vertex not in Tree?</a:t>
            </a:r>
            <a:endParaRPr lang="en-US" dirty="0"/>
          </a:p>
          <a:p>
            <a:r>
              <a:rPr lang="en-US" dirty="0" smtClean="0"/>
              <a:t>6 from D to E</a:t>
            </a:r>
            <a:endParaRPr lang="en-US" dirty="0"/>
          </a:p>
        </p:txBody>
      </p:sp>
    </p:spTree>
    <p:extLst>
      <p:ext uri="{BB962C8B-B14F-4D97-AF65-F5344CB8AC3E}">
        <p14:creationId xmlns:p14="http://schemas.microsoft.com/office/powerpoint/2010/main" val="24419215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97</a:t>
            </a:fld>
            <a:endParaRPr lang="en-US"/>
          </a:p>
        </p:txBody>
      </p:sp>
      <p:grpSp>
        <p:nvGrpSpPr>
          <p:cNvPr id="7" name="Group 6"/>
          <p:cNvGrpSpPr/>
          <p:nvPr/>
        </p:nvGrpSpPr>
        <p:grpSpPr>
          <a:xfrm>
            <a:off x="609600" y="3598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8" name="Oval 7"/>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752600" y="619780"/>
              <a:ext cx="423514" cy="523220"/>
            </a:xfrm>
            <a:prstGeom prst="rect">
              <a:avLst/>
            </a:prstGeom>
            <a:grpFill/>
          </p:spPr>
          <p:txBody>
            <a:bodyPr wrap="none" rtlCol="0">
              <a:spAutoFit/>
            </a:bodyPr>
            <a:lstStyle/>
            <a:p>
              <a:r>
                <a:rPr lang="en-US" dirty="0" smtClean="0"/>
                <a:t>A</a:t>
              </a:r>
              <a:endParaRPr lang="en-US" dirty="0"/>
            </a:p>
          </p:txBody>
        </p:sp>
      </p:grpSp>
      <p:grpSp>
        <p:nvGrpSpPr>
          <p:cNvPr id="10" name="Group 9"/>
          <p:cNvGrpSpPr/>
          <p:nvPr/>
        </p:nvGrpSpPr>
        <p:grpSpPr>
          <a:xfrm>
            <a:off x="2362200" y="2926773"/>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1" name="Oval 10"/>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52600" y="619780"/>
              <a:ext cx="423514" cy="523220"/>
            </a:xfrm>
            <a:prstGeom prst="rect">
              <a:avLst/>
            </a:prstGeom>
            <a:grpFill/>
          </p:spPr>
          <p:txBody>
            <a:bodyPr wrap="none" rtlCol="0">
              <a:spAutoFit/>
            </a:bodyPr>
            <a:lstStyle/>
            <a:p>
              <a:r>
                <a:rPr lang="en-US" dirty="0" smtClean="0"/>
                <a:t>B</a:t>
              </a:r>
              <a:endParaRPr lang="en-US" dirty="0"/>
            </a:p>
          </p:txBody>
        </p:sp>
      </p:grpSp>
      <p:grpSp>
        <p:nvGrpSpPr>
          <p:cNvPr id="13" name="Group 12"/>
          <p:cNvGrpSpPr/>
          <p:nvPr/>
        </p:nvGrpSpPr>
        <p:grpSpPr>
          <a:xfrm>
            <a:off x="3124200" y="13129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4" name="Oval 13"/>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752600" y="619780"/>
              <a:ext cx="444352" cy="523220"/>
            </a:xfrm>
            <a:prstGeom prst="rect">
              <a:avLst/>
            </a:prstGeom>
            <a:grpFill/>
          </p:spPr>
          <p:txBody>
            <a:bodyPr wrap="none" rtlCol="0">
              <a:spAutoFit/>
            </a:bodyPr>
            <a:lstStyle/>
            <a:p>
              <a:r>
                <a:rPr lang="en-US" dirty="0" smtClean="0"/>
                <a:t>C</a:t>
              </a:r>
              <a:endParaRPr lang="en-US" dirty="0"/>
            </a:p>
          </p:txBody>
        </p:sp>
      </p:grpSp>
      <p:grpSp>
        <p:nvGrpSpPr>
          <p:cNvPr id="16" name="Group 15"/>
          <p:cNvGrpSpPr/>
          <p:nvPr/>
        </p:nvGrpSpPr>
        <p:grpSpPr>
          <a:xfrm>
            <a:off x="6096000" y="1998729"/>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7" name="Oval 16"/>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752600" y="619780"/>
              <a:ext cx="404278" cy="523220"/>
            </a:xfrm>
            <a:prstGeom prst="rect">
              <a:avLst/>
            </a:prstGeom>
            <a:grpFill/>
          </p:spPr>
          <p:txBody>
            <a:bodyPr wrap="none" rtlCol="0">
              <a:spAutoFit/>
            </a:bodyPr>
            <a:lstStyle/>
            <a:p>
              <a:r>
                <a:rPr lang="en-US" dirty="0" smtClean="0"/>
                <a:t>F</a:t>
              </a:r>
              <a:endParaRPr lang="en-US" dirty="0"/>
            </a:p>
          </p:txBody>
        </p:sp>
      </p:grpSp>
      <p:grpSp>
        <p:nvGrpSpPr>
          <p:cNvPr id="19" name="Group 18"/>
          <p:cNvGrpSpPr/>
          <p:nvPr/>
        </p:nvGrpSpPr>
        <p:grpSpPr>
          <a:xfrm>
            <a:off x="4572000" y="3387437"/>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 name="Oval 19"/>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752600" y="619780"/>
              <a:ext cx="444352" cy="523220"/>
            </a:xfrm>
            <a:prstGeom prst="rect">
              <a:avLst/>
            </a:prstGeom>
            <a:grpFill/>
          </p:spPr>
          <p:txBody>
            <a:bodyPr wrap="none" rtlCol="0">
              <a:spAutoFit/>
            </a:bodyPr>
            <a:lstStyle/>
            <a:p>
              <a:r>
                <a:rPr lang="en-US" dirty="0" smtClean="0"/>
                <a:t>D</a:t>
              </a:r>
              <a:endParaRPr lang="en-US" dirty="0"/>
            </a:p>
          </p:txBody>
        </p:sp>
      </p:grpSp>
      <p:grpSp>
        <p:nvGrpSpPr>
          <p:cNvPr id="22" name="Group 21"/>
          <p:cNvGrpSpPr/>
          <p:nvPr/>
        </p:nvGrpSpPr>
        <p:grpSpPr>
          <a:xfrm>
            <a:off x="6450539" y="3733800"/>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3" name="Oval 22"/>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52600" y="619780"/>
              <a:ext cx="423514" cy="523220"/>
            </a:xfrm>
            <a:prstGeom prst="rect">
              <a:avLst/>
            </a:prstGeom>
            <a:grpFill/>
          </p:spPr>
          <p:txBody>
            <a:bodyPr wrap="none" rtlCol="0">
              <a:spAutoFit/>
            </a:bodyPr>
            <a:lstStyle/>
            <a:p>
              <a:r>
                <a:rPr lang="en-US" dirty="0" smtClean="0"/>
                <a:t>E</a:t>
              </a:r>
              <a:endParaRPr lang="en-US" dirty="0"/>
            </a:p>
          </p:txBody>
        </p:sp>
      </p:grpSp>
      <p:grpSp>
        <p:nvGrpSpPr>
          <p:cNvPr id="25" name="Group 24"/>
          <p:cNvGrpSpPr/>
          <p:nvPr/>
        </p:nvGrpSpPr>
        <p:grpSpPr>
          <a:xfrm>
            <a:off x="4191000" y="4419600"/>
            <a:ext cx="762000" cy="838200"/>
            <a:chOff x="1600200" y="457200"/>
            <a:chExt cx="762000" cy="8382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6" name="Oval 25"/>
            <p:cNvSpPr/>
            <p:nvPr/>
          </p:nvSpPr>
          <p:spPr bwMode="auto">
            <a:xfrm>
              <a:off x="1600200" y="457200"/>
              <a:ext cx="762000" cy="838200"/>
            </a:xfrm>
            <a:prstGeom prst="ellipse">
              <a:avLst/>
            </a:prstGeom>
            <a:grp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Marlett" pitchFamily="2" charset="2"/>
                <a:buNone/>
                <a:tabLst/>
              </a:pPr>
              <a:endParaRPr kumimoji="0" lang="en-US" sz="2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1752600" y="619780"/>
              <a:ext cx="463588" cy="523220"/>
            </a:xfrm>
            <a:prstGeom prst="rect">
              <a:avLst/>
            </a:prstGeom>
            <a:grpFill/>
          </p:spPr>
          <p:txBody>
            <a:bodyPr wrap="none" rtlCol="0">
              <a:spAutoFit/>
            </a:bodyPr>
            <a:lstStyle/>
            <a:p>
              <a:r>
                <a:rPr lang="en-US" dirty="0" smtClean="0"/>
                <a:t>G</a:t>
              </a:r>
              <a:endParaRPr lang="en-US" dirty="0"/>
            </a:p>
          </p:txBody>
        </p:sp>
      </p:grpSp>
      <p:cxnSp>
        <p:nvCxnSpPr>
          <p:cNvPr id="28" name="Straight Connector 27"/>
          <p:cNvCxnSpPr>
            <a:stCxn id="8" idx="6"/>
          </p:cNvCxnSpPr>
          <p:nvPr/>
        </p:nvCxnSpPr>
        <p:spPr bwMode="auto">
          <a:xfrm flipV="1">
            <a:off x="1371600" y="3446529"/>
            <a:ext cx="990600" cy="5715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11" idx="7"/>
            <a:endCxn id="14" idx="4"/>
          </p:cNvCxnSpPr>
          <p:nvPr/>
        </p:nvCxnSpPr>
        <p:spPr bwMode="auto">
          <a:xfrm flipV="1">
            <a:off x="3012608" y="2151129"/>
            <a:ext cx="492592" cy="898396"/>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14" idx="6"/>
            <a:endCxn id="17" idx="2"/>
          </p:cNvCxnSpPr>
          <p:nvPr/>
        </p:nvCxnSpPr>
        <p:spPr bwMode="auto">
          <a:xfrm>
            <a:off x="3886200" y="1732029"/>
            <a:ext cx="2209800" cy="68580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17" idx="4"/>
            <a:endCxn id="20" idx="7"/>
          </p:cNvCxnSpPr>
          <p:nvPr/>
        </p:nvCxnSpPr>
        <p:spPr bwMode="auto">
          <a:xfrm flipH="1">
            <a:off x="5222408" y="2836929"/>
            <a:ext cx="1254592" cy="673260"/>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a:stCxn id="20" idx="6"/>
            <a:endCxn id="23" idx="2"/>
          </p:cNvCxnSpPr>
          <p:nvPr/>
        </p:nvCxnSpPr>
        <p:spPr bwMode="auto">
          <a:xfrm>
            <a:off x="5334000" y="3806537"/>
            <a:ext cx="1116539" cy="346363"/>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20" idx="4"/>
            <a:endCxn id="26" idx="7"/>
          </p:cNvCxnSpPr>
          <p:nvPr/>
        </p:nvCxnSpPr>
        <p:spPr bwMode="auto">
          <a:xfrm flipH="1">
            <a:off x="4841408" y="4225637"/>
            <a:ext cx="111592" cy="316715"/>
          </a:xfrm>
          <a:prstGeom prst="line">
            <a:avLst/>
          </a:prstGeom>
          <a:noFill/>
          <a:ln w="635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a:stCxn id="11" idx="6"/>
            <a:endCxn id="20" idx="2"/>
          </p:cNvCxnSpPr>
          <p:nvPr/>
        </p:nvCxnSpPr>
        <p:spPr bwMode="auto">
          <a:xfrm>
            <a:off x="3124200" y="3345873"/>
            <a:ext cx="1447800" cy="460664"/>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a:stCxn id="8" idx="5"/>
            <a:endCxn id="26" idx="2"/>
          </p:cNvCxnSpPr>
          <p:nvPr/>
        </p:nvCxnSpPr>
        <p:spPr bwMode="auto">
          <a:xfrm>
            <a:off x="1260008" y="4314377"/>
            <a:ext cx="2930992" cy="524323"/>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676400" y="3199119"/>
            <a:ext cx="385042" cy="523220"/>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2913983" y="2074929"/>
            <a:ext cx="385042" cy="523220"/>
          </a:xfrm>
          <a:prstGeom prst="rect">
            <a:avLst/>
          </a:prstGeom>
          <a:noFill/>
        </p:spPr>
        <p:txBody>
          <a:bodyPr wrap="none" rtlCol="0">
            <a:spAutoFit/>
          </a:bodyPr>
          <a:lstStyle/>
          <a:p>
            <a:r>
              <a:rPr lang="en-US" dirty="0" smtClean="0"/>
              <a:t>3</a:t>
            </a:r>
            <a:endParaRPr lang="en-US" dirty="0"/>
          </a:p>
        </p:txBody>
      </p:sp>
      <p:sp>
        <p:nvSpPr>
          <p:cNvPr id="38" name="TextBox 37"/>
          <p:cNvSpPr txBox="1"/>
          <p:nvPr/>
        </p:nvSpPr>
        <p:spPr>
          <a:xfrm>
            <a:off x="5029887" y="1475509"/>
            <a:ext cx="385042" cy="523220"/>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3693679" y="2986969"/>
            <a:ext cx="585417" cy="523220"/>
          </a:xfrm>
          <a:prstGeom prst="rect">
            <a:avLst/>
          </a:prstGeom>
          <a:noFill/>
        </p:spPr>
        <p:txBody>
          <a:bodyPr wrap="none" rtlCol="0">
            <a:spAutoFit/>
          </a:bodyPr>
          <a:lstStyle/>
          <a:p>
            <a:r>
              <a:rPr lang="en-US" dirty="0" smtClean="0"/>
              <a:t>21</a:t>
            </a:r>
            <a:endParaRPr lang="en-US" dirty="0"/>
          </a:p>
        </p:txBody>
      </p:sp>
      <p:sp>
        <p:nvSpPr>
          <p:cNvPr id="40" name="TextBox 39"/>
          <p:cNvSpPr txBox="1"/>
          <p:nvPr/>
        </p:nvSpPr>
        <p:spPr>
          <a:xfrm>
            <a:off x="5414929" y="2684529"/>
            <a:ext cx="385042" cy="523220"/>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5996803" y="3446529"/>
            <a:ext cx="385042" cy="523220"/>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2913983" y="4157990"/>
            <a:ext cx="585417" cy="523220"/>
          </a:xfrm>
          <a:prstGeom prst="rect">
            <a:avLst/>
          </a:prstGeom>
          <a:noFill/>
        </p:spPr>
        <p:txBody>
          <a:bodyPr wrap="none" rtlCol="0">
            <a:spAutoFit/>
          </a:bodyPr>
          <a:lstStyle/>
          <a:p>
            <a:r>
              <a:rPr lang="en-US" dirty="0" smtClean="0"/>
              <a:t>17</a:t>
            </a:r>
            <a:endParaRPr lang="en-US" dirty="0"/>
          </a:p>
        </p:txBody>
      </p:sp>
      <p:sp>
        <p:nvSpPr>
          <p:cNvPr id="43" name="TextBox 42"/>
          <p:cNvSpPr txBox="1"/>
          <p:nvPr/>
        </p:nvSpPr>
        <p:spPr>
          <a:xfrm>
            <a:off x="5010371" y="4280742"/>
            <a:ext cx="385042" cy="523220"/>
          </a:xfrm>
          <a:prstGeom prst="rect">
            <a:avLst/>
          </a:prstGeom>
          <a:noFill/>
        </p:spPr>
        <p:txBody>
          <a:bodyPr wrap="none" rtlCol="0">
            <a:spAutoFit/>
          </a:bodyPr>
          <a:lstStyle/>
          <a:p>
            <a:r>
              <a:rPr lang="en-US" dirty="0" smtClean="0"/>
              <a:t>5</a:t>
            </a:r>
            <a:endParaRPr lang="en-US" dirty="0"/>
          </a:p>
        </p:txBody>
      </p:sp>
      <p:cxnSp>
        <p:nvCxnSpPr>
          <p:cNvPr id="44" name="Straight Connector 43"/>
          <p:cNvCxnSpPr>
            <a:stCxn id="8" idx="0"/>
          </p:cNvCxnSpPr>
          <p:nvPr/>
        </p:nvCxnSpPr>
        <p:spPr bwMode="auto">
          <a:xfrm flipV="1">
            <a:off x="990600" y="2161309"/>
            <a:ext cx="269408" cy="143762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endCxn id="14" idx="2"/>
          </p:cNvCxnSpPr>
          <p:nvPr/>
        </p:nvCxnSpPr>
        <p:spPr bwMode="auto">
          <a:xfrm flipV="1">
            <a:off x="1260008" y="1732029"/>
            <a:ext cx="1864192" cy="41910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943535" y="1470419"/>
            <a:ext cx="385042" cy="523220"/>
          </a:xfrm>
          <a:prstGeom prst="rect">
            <a:avLst/>
          </a:prstGeom>
          <a:noFill/>
        </p:spPr>
        <p:txBody>
          <a:bodyPr wrap="none" rtlCol="0">
            <a:spAutoFit/>
          </a:bodyPr>
          <a:lstStyle/>
          <a:p>
            <a:r>
              <a:rPr lang="en-US" dirty="0" smtClean="0"/>
              <a:t>7</a:t>
            </a:r>
            <a:endParaRPr lang="en-US" dirty="0"/>
          </a:p>
        </p:txBody>
      </p:sp>
      <p:sp>
        <p:nvSpPr>
          <p:cNvPr id="47" name="TextBox 46"/>
          <p:cNvSpPr txBox="1"/>
          <p:nvPr/>
        </p:nvSpPr>
        <p:spPr>
          <a:xfrm>
            <a:off x="287104" y="5300990"/>
            <a:ext cx="9220200" cy="523220"/>
          </a:xfrm>
          <a:prstGeom prst="rect">
            <a:avLst/>
          </a:prstGeom>
          <a:noFill/>
        </p:spPr>
        <p:txBody>
          <a:bodyPr wrap="square" rtlCol="0">
            <a:spAutoFit/>
          </a:bodyPr>
          <a:lstStyle/>
          <a:p>
            <a:r>
              <a:rPr lang="en-US" dirty="0" smtClean="0"/>
              <a:t>Cost of Spanning Tree? </a:t>
            </a:r>
            <a:endParaRPr lang="en-US" dirty="0"/>
          </a:p>
        </p:txBody>
      </p:sp>
    </p:spTree>
    <p:extLst>
      <p:ext uri="{BB962C8B-B14F-4D97-AF65-F5344CB8AC3E}">
        <p14:creationId xmlns:p14="http://schemas.microsoft.com/office/powerpoint/2010/main" val="34806202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Graph Algorithms</a:t>
            </a:r>
            <a:endParaRPr lang="en-US" dirty="0"/>
          </a:p>
        </p:txBody>
      </p:sp>
      <p:sp>
        <p:nvSpPr>
          <p:cNvPr id="3" name="Content Placeholder 2"/>
          <p:cNvSpPr>
            <a:spLocks noGrp="1"/>
          </p:cNvSpPr>
          <p:nvPr>
            <p:ph idx="1"/>
          </p:nvPr>
        </p:nvSpPr>
        <p:spPr/>
        <p:txBody>
          <a:bodyPr/>
          <a:lstStyle/>
          <a:p>
            <a:r>
              <a:rPr lang="en-US" smtClean="0"/>
              <a:t>Lots!</a:t>
            </a:r>
            <a:endParaRPr lang="en-US" dirty="0" smtClean="0"/>
          </a:p>
          <a:p>
            <a:r>
              <a:rPr lang="en-US" sz="2400" dirty="0">
                <a:hlinkClick r:id="rId2"/>
              </a:rPr>
              <a:t>http://</a:t>
            </a:r>
            <a:r>
              <a:rPr lang="en-US" sz="2400" dirty="0" smtClean="0">
                <a:hlinkClick r:id="rId2"/>
              </a:rPr>
              <a:t>en.wikipedia.org/wiki/Category:Graph_algorithms</a:t>
            </a:r>
            <a:endParaRPr lang="en-US" sz="2400" dirty="0" smtClean="0"/>
          </a:p>
          <a:p>
            <a:endParaRPr lang="en-US" dirty="0"/>
          </a:p>
          <a:p>
            <a:endParaRPr lang="en-US" dirty="0" smtClean="0"/>
          </a:p>
        </p:txBody>
      </p:sp>
      <p:sp>
        <p:nvSpPr>
          <p:cNvPr id="4" name="Date Placeholder 3"/>
          <p:cNvSpPr>
            <a:spLocks noGrp="1"/>
          </p:cNvSpPr>
          <p:nvPr>
            <p:ph type="dt" sz="half" idx="10"/>
          </p:nvPr>
        </p:nvSpPr>
        <p:spPr/>
        <p:txBody>
          <a:bodyPr/>
          <a:lstStyle/>
          <a:p>
            <a:pPr>
              <a:defRPr/>
            </a:pPr>
            <a:r>
              <a:rPr lang="en-US" smtClean="0"/>
              <a:t>CS314</a:t>
            </a:r>
            <a:endParaRPr lang="en-US"/>
          </a:p>
        </p:txBody>
      </p:sp>
      <p:sp>
        <p:nvSpPr>
          <p:cNvPr id="5" name="Footer Placeholder 4"/>
          <p:cNvSpPr>
            <a:spLocks noGrp="1"/>
          </p:cNvSpPr>
          <p:nvPr>
            <p:ph type="ftr" sz="quarter" idx="11"/>
          </p:nvPr>
        </p:nvSpPr>
        <p:spPr/>
        <p:txBody>
          <a:bodyPr/>
          <a:lstStyle/>
          <a:p>
            <a:pPr>
              <a:defRPr/>
            </a:pPr>
            <a:r>
              <a:rPr lang="en-US" smtClean="0"/>
              <a:t>Graphs</a:t>
            </a:r>
            <a:endParaRPr lang="en-US"/>
          </a:p>
        </p:txBody>
      </p:sp>
      <p:sp>
        <p:nvSpPr>
          <p:cNvPr id="6" name="Slide Number Placeholder 5"/>
          <p:cNvSpPr>
            <a:spLocks noGrp="1"/>
          </p:cNvSpPr>
          <p:nvPr>
            <p:ph type="sldNum" sz="quarter" idx="12"/>
          </p:nvPr>
        </p:nvSpPr>
        <p:spPr/>
        <p:txBody>
          <a:bodyPr/>
          <a:lstStyle/>
          <a:p>
            <a:pPr>
              <a:defRPr/>
            </a:pPr>
            <a:fld id="{B53426D4-216D-4023-AEE4-67E69849549E}" type="slidenum">
              <a:rPr lang="en-US" smtClean="0"/>
              <a:pPr>
                <a:defRPr/>
              </a:pPr>
              <a:t>98</a:t>
            </a:fld>
            <a:endParaRPr lang="en-US"/>
          </a:p>
        </p:txBody>
      </p:sp>
    </p:spTree>
    <p:extLst>
      <p:ext uri="{BB962C8B-B14F-4D97-AF65-F5344CB8AC3E}">
        <p14:creationId xmlns:p14="http://schemas.microsoft.com/office/powerpoint/2010/main" val="3991945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0" i="0" u="none" strike="noStrike" cap="none" normalizeH="0" baseline="0" smtClean="0">
            <a:ln>
              <a:noFill/>
            </a:ln>
            <a:solidFill>
              <a:schemeClr val="tx1"/>
            </a:solidFill>
            <a:effectLst/>
            <a:latin typeface="Arial" charset="0"/>
          </a:defRPr>
        </a:defPPr>
      </a:lstStyle>
    </a:spDef>
    <a:lnDef>
      <a:spPr bwMode="auto">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5752</TotalTime>
  <Words>3657</Words>
  <Application>Microsoft Office PowerPoint</Application>
  <PresentationFormat>On-screen Show (4:3)</PresentationFormat>
  <Paragraphs>1495</Paragraphs>
  <Slides>98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Arial</vt:lpstr>
      <vt:lpstr>Courier New</vt:lpstr>
      <vt:lpstr>Marlett</vt:lpstr>
      <vt:lpstr>Times New Roman</vt:lpstr>
      <vt:lpstr>Default Design</vt:lpstr>
      <vt:lpstr>Graphs Topic 21</vt:lpstr>
      <vt:lpstr>An Early Problem in  Graph Theory</vt:lpstr>
      <vt:lpstr>Konigsberg and the River Pregel</vt:lpstr>
      <vt:lpstr>Clicker Question 1</vt:lpstr>
      <vt:lpstr>How to Solve</vt:lpstr>
      <vt:lpstr>Euler's Proposal </vt:lpstr>
      <vt:lpstr>Graph Definitions</vt:lpstr>
      <vt:lpstr>Definitions</vt:lpstr>
      <vt:lpstr>Graphs We've Seen</vt:lpstr>
      <vt:lpstr>Example Graph</vt:lpstr>
      <vt:lpstr>Example Graph</vt:lpstr>
      <vt:lpstr>Roman Land  Transportation Network</vt:lpstr>
      <vt:lpstr>Example Graph </vt:lpstr>
      <vt:lpstr>Example Graph </vt:lpstr>
      <vt:lpstr>Example Graph</vt:lpstr>
      <vt:lpstr>Example Graph</vt:lpstr>
      <vt:lpstr>Representing Graphs</vt:lpstr>
      <vt:lpstr>Adjacency Matrix Representation</vt:lpstr>
      <vt:lpstr>The Map Coloring Problem</vt:lpstr>
      <vt:lpstr>A Solution</vt:lpstr>
      <vt:lpstr>What About the Ocean?</vt:lpstr>
      <vt:lpstr>Make the Ocean Blue</vt:lpstr>
      <vt:lpstr>More Definitions</vt:lpstr>
      <vt:lpstr>Graph Representation</vt:lpstr>
      <vt:lpstr>Graph Implementation</vt:lpstr>
      <vt:lpstr>Graph Class</vt:lpstr>
      <vt:lpstr>Vertex Class (nested in Graph)</vt:lpstr>
      <vt:lpstr>Edge Class (nested in Graph)</vt:lpstr>
      <vt:lpstr>Unweighted Shortest Path</vt:lpstr>
      <vt:lpstr>Word Ladders</vt:lpstr>
      <vt:lpstr>Graph Representation</vt:lpstr>
      <vt:lpstr>PowerPoint Presentation</vt:lpstr>
      <vt:lpstr>Size of Graph</vt:lpstr>
      <vt:lpstr>Unweighted Shortest Path Algorithm</vt:lpstr>
      <vt:lpstr>Unweighted Shortest Path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Unweighted Shortest Path</vt:lpstr>
      <vt:lpstr>Positive Weighted Shortest Path</vt:lpstr>
      <vt:lpstr>Dijkstra's Algorithm</vt:lpstr>
      <vt:lpstr>Dijkstra's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Implementing Dijkstra's</vt:lpstr>
      <vt:lpstr>Alternatives to Dijkstra's Algorithm </vt:lpstr>
      <vt:lpstr>Spanning Tree</vt:lpstr>
      <vt:lpstr>Minimum Spanning Tree</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Other Graph Algorithms</vt:lpstr>
    </vt:vector>
  </TitlesOfParts>
  <Company>U of 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Scott</dc:creator>
  <cp:lastModifiedBy>Priebe, Roger</cp:lastModifiedBy>
  <cp:revision>129</cp:revision>
  <cp:lastPrinted>2011-11-18T15:21:41Z</cp:lastPrinted>
  <dcterms:created xsi:type="dcterms:W3CDTF">2001-06-29T19:12:00Z</dcterms:created>
  <dcterms:modified xsi:type="dcterms:W3CDTF">2018-02-16T17:02:08Z</dcterms:modified>
</cp:coreProperties>
</file>