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6" autoAdjust="0"/>
    <p:restoredTop sz="94660" autoAdjust="0"/>
  </p:normalViewPr>
  <p:slideViewPr>
    <p:cSldViewPr>
      <p:cViewPr varScale="1">
        <p:scale>
          <a:sx n="70" d="100"/>
          <a:sy n="70" d="100"/>
        </p:scale>
        <p:origin x="106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BB9C04F3-B1C3-49D1-9BA8-5A4A7462C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826EEC-1D6C-4D3A-B168-23FEA85335D3}" type="slidenum">
              <a:rPr lang="en-US" sz="1300" b="0" smtClean="0">
                <a:latin typeface="Times New Roman" pitchFamily="18" charset="0"/>
              </a:rPr>
              <a:pPr eaLnBrk="1" hangingPunct="1"/>
              <a:t>1</a:t>
            </a:fld>
            <a:endParaRPr lang="en-US" sz="1300" b="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2F4B2-30F0-48D5-8AD0-087286783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ED24-4B54-4706-AC09-BBC4B1061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7AC74-68E0-4FC1-9403-DF2FF0557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31B7-9060-42E4-BB86-9DFA13B43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E3774-C5E8-40EC-A6F4-CE57C5FFF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6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A0F5-F4B1-4995-9FE4-4B6022796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4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2E831-B63C-44BF-8BB4-9ED556E7A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661E-959B-41F6-A2B4-2D9284F08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2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368D4-5768-483F-A9BA-B0B5200FB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9D807-6774-4031-B438-A81B7246F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19B1A-CD36-4EF2-80D2-FA294E60A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5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solidFill>
                  <a:schemeClr val="folHlink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pPr>
              <a:defRPr/>
            </a:pPr>
            <a:fld id="{7A0F919F-830A-4564-8801-D255A0EC0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Heaps </a:t>
            </a:r>
            <a:endParaRPr lang="en-US" sz="4000" dirty="0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3999"/>
            <a:ext cx="8991600" cy="4220441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3600" dirty="0" smtClean="0"/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dirty="0" smtClean="0"/>
              <a:t>"</a:t>
            </a:r>
            <a:r>
              <a:rPr lang="en-US" sz="3600" dirty="0"/>
              <a:t>You think you know when you can </a:t>
            </a:r>
            <a:r>
              <a:rPr lang="en-US" sz="3600" dirty="0" smtClean="0"/>
              <a:t>learn,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dirty="0" smtClean="0"/>
              <a:t>are </a:t>
            </a:r>
            <a:r>
              <a:rPr lang="en-US" sz="3600" dirty="0"/>
              <a:t>more sure when you can </a:t>
            </a:r>
            <a:r>
              <a:rPr lang="en-US" sz="3600" dirty="0" smtClean="0"/>
              <a:t>write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dirty="0" smtClean="0"/>
              <a:t>even </a:t>
            </a:r>
            <a:r>
              <a:rPr lang="en-US" sz="3600" dirty="0"/>
              <a:t>more when you can teach, but </a:t>
            </a:r>
            <a:endParaRPr lang="en-US" sz="3600" dirty="0" smtClean="0"/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dirty="0" smtClean="0"/>
              <a:t>certain </a:t>
            </a:r>
            <a:r>
              <a:rPr lang="en-US" sz="3600" dirty="0"/>
              <a:t>when you can program</a:t>
            </a:r>
            <a:r>
              <a:rPr lang="en-US" sz="3600" dirty="0" smtClean="0"/>
              <a:t>."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	- </a:t>
            </a:r>
            <a:r>
              <a:rPr lang="en-US" sz="4400" dirty="0"/>
              <a:t>Alan Perlis</a:t>
            </a:r>
            <a:endParaRPr lang="en-US" sz="4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336473"/>
            <a:ext cx="2514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686800" cy="5486400"/>
          </a:xfrm>
        </p:spPr>
        <p:txBody>
          <a:bodyPr/>
          <a:lstStyle/>
          <a:p>
            <a:r>
              <a:rPr lang="en-US" dirty="0" smtClean="0"/>
              <a:t>Interestingly heaps are often implemented with an array instead of nodes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17576" y="1973638"/>
            <a:ext cx="4399945" cy="2836842"/>
            <a:chOff x="457200" y="1063336"/>
            <a:chExt cx="6298398" cy="4423064"/>
          </a:xfrm>
        </p:grpSpPr>
        <p:sp>
          <p:nvSpPr>
            <p:cNvPr id="7" name="Oval 6"/>
            <p:cNvSpPr/>
            <p:nvPr/>
          </p:nvSpPr>
          <p:spPr bwMode="auto">
            <a:xfrm>
              <a:off x="3733800" y="1063336"/>
              <a:ext cx="990600" cy="914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36391" y="1258926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388335" y="2119745"/>
              <a:ext cx="990600" cy="914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90800" y="2315335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876800" y="2119745"/>
              <a:ext cx="990600" cy="914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9390" y="2315336"/>
              <a:ext cx="838008" cy="815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143000" y="3414935"/>
              <a:ext cx="990600" cy="914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71601" y="3612362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895600" y="3427163"/>
              <a:ext cx="990600" cy="914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98191" y="3622753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345038" y="3416772"/>
              <a:ext cx="990600" cy="914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3639" y="3614199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715000" y="3429000"/>
              <a:ext cx="990600" cy="914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17590" y="3624590"/>
              <a:ext cx="838008" cy="815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57200" y="4559772"/>
              <a:ext cx="990600" cy="914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5801" y="4757199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1827162" y="4572000"/>
              <a:ext cx="990600" cy="914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29753" y="4767590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45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7" idx="3"/>
              <a:endCxn id="9" idx="7"/>
            </p:cNvCxnSpPr>
            <p:nvPr/>
          </p:nvCxnSpPr>
          <p:spPr bwMode="auto">
            <a:xfrm flipH="1">
              <a:off x="3233865" y="1843825"/>
              <a:ext cx="645005" cy="4098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7" idx="5"/>
              <a:endCxn id="11" idx="1"/>
            </p:cNvCxnSpPr>
            <p:nvPr/>
          </p:nvCxnSpPr>
          <p:spPr bwMode="auto">
            <a:xfrm>
              <a:off x="4579330" y="1843825"/>
              <a:ext cx="442540" cy="4098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>
              <a:stCxn id="9" idx="3"/>
              <a:endCxn id="13" idx="7"/>
            </p:cNvCxnSpPr>
            <p:nvPr/>
          </p:nvCxnSpPr>
          <p:spPr bwMode="auto">
            <a:xfrm flipH="1">
              <a:off x="1988530" y="2900234"/>
              <a:ext cx="544875" cy="6486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3020353" y="3034145"/>
              <a:ext cx="213512" cy="39485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>
              <a:off x="4876800" y="3034145"/>
              <a:ext cx="381000" cy="3807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5664808" y="3034145"/>
              <a:ext cx="431192" cy="39485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1271218" y="4329335"/>
              <a:ext cx="176582" cy="24266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13" idx="5"/>
              <a:endCxn id="23" idx="0"/>
            </p:cNvCxnSpPr>
            <p:nvPr/>
          </p:nvCxnSpPr>
          <p:spPr bwMode="auto">
            <a:xfrm>
              <a:off x="1988530" y="4195424"/>
              <a:ext cx="333932" cy="37657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417576" y="5105400"/>
            <a:ext cx="7964424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Connector 37"/>
          <p:cNvCxnSpPr>
            <a:stCxn id="34" idx="1"/>
            <a:endCxn id="34" idx="3"/>
          </p:cNvCxnSpPr>
          <p:nvPr/>
        </p:nvCxnSpPr>
        <p:spPr bwMode="auto">
          <a:xfrm>
            <a:off x="417576" y="5562600"/>
            <a:ext cx="796442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986234" y="5105400"/>
            <a:ext cx="0" cy="91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966572" y="5105400"/>
            <a:ext cx="0" cy="91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476403" y="5105400"/>
            <a:ext cx="0" cy="91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2456741" y="5105400"/>
            <a:ext cx="0" cy="91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3437079" y="5105400"/>
            <a:ext cx="0" cy="91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2946910" y="5105400"/>
            <a:ext cx="0" cy="91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3927248" y="5105400"/>
            <a:ext cx="0" cy="91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907586" y="5105400"/>
            <a:ext cx="0" cy="91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4417417" y="5105400"/>
            <a:ext cx="0" cy="91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5397755" y="5105400"/>
            <a:ext cx="0" cy="91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6378093" y="5105400"/>
            <a:ext cx="0" cy="91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5887924" y="5105400"/>
            <a:ext cx="0" cy="91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6868262" y="5105400"/>
            <a:ext cx="0" cy="91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7848600" y="5105400"/>
            <a:ext cx="0" cy="91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7358431" y="5105400"/>
            <a:ext cx="0" cy="91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31500" y="5039380"/>
            <a:ext cx="8044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0   1   2   3   4   5   6   7   8   9  10 11 12 13 14 15</a:t>
            </a:r>
            <a:endParaRPr lang="en-US" b="0" dirty="0"/>
          </a:p>
        </p:txBody>
      </p:sp>
      <p:sp>
        <p:nvSpPr>
          <p:cNvPr id="57" name="TextBox 56"/>
          <p:cNvSpPr txBox="1"/>
          <p:nvPr/>
        </p:nvSpPr>
        <p:spPr>
          <a:xfrm>
            <a:off x="533400" y="5496580"/>
            <a:ext cx="4984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12 17 16 19 52 37 25 21 45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8382000" y="5105400"/>
            <a:ext cx="0" cy="91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4897195" y="1948995"/>
            <a:ext cx="3632726" cy="179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for element at position i:</a:t>
            </a:r>
          </a:p>
          <a:p>
            <a:r>
              <a:rPr lang="en-US" sz="2400" b="0" dirty="0" smtClean="0"/>
              <a:t>parent index: </a:t>
            </a:r>
            <a:r>
              <a:rPr lang="en-US" sz="2400" b="0" i="1" dirty="0" err="1"/>
              <a:t>i</a:t>
            </a:r>
            <a:r>
              <a:rPr lang="en-US" sz="2400" b="0" i="1" dirty="0"/>
              <a:t> / 2</a:t>
            </a:r>
            <a:r>
              <a:rPr lang="en-US" sz="2400" b="0" dirty="0"/>
              <a:t> </a:t>
            </a:r>
          </a:p>
          <a:p>
            <a:r>
              <a:rPr lang="en-US" sz="2400" b="0" dirty="0"/>
              <a:t>left </a:t>
            </a:r>
            <a:r>
              <a:rPr lang="en-US" sz="2400" b="0" dirty="0" smtClean="0"/>
              <a:t>child index: </a:t>
            </a:r>
            <a:r>
              <a:rPr lang="en-US" sz="2400" b="0" i="1" dirty="0" smtClean="0"/>
              <a:t>i </a:t>
            </a:r>
            <a:r>
              <a:rPr lang="en-US" sz="2400" b="0" i="1" dirty="0"/>
              <a:t>* </a:t>
            </a:r>
            <a:r>
              <a:rPr lang="en-US" sz="2400" b="0" i="1" dirty="0" smtClean="0"/>
              <a:t>2</a:t>
            </a:r>
            <a:r>
              <a:rPr lang="en-US" sz="2400" b="0" dirty="0" smtClean="0"/>
              <a:t> </a:t>
            </a:r>
            <a:endParaRPr lang="en-US" sz="2400" b="0" dirty="0"/>
          </a:p>
          <a:p>
            <a:r>
              <a:rPr lang="en-US" sz="2400" b="0" dirty="0"/>
              <a:t>right </a:t>
            </a:r>
            <a:r>
              <a:rPr lang="en-US" sz="2400" b="0" dirty="0" smtClean="0"/>
              <a:t>child index: </a:t>
            </a:r>
            <a:r>
              <a:rPr lang="en-US" sz="2400" b="0" i="1" dirty="0" smtClean="0"/>
              <a:t>i </a:t>
            </a:r>
            <a:r>
              <a:rPr lang="en-US" sz="2400" b="0" i="1" dirty="0"/>
              <a:t>* </a:t>
            </a:r>
            <a:r>
              <a:rPr lang="en-US" sz="2400" b="0" i="1" dirty="0" smtClean="0"/>
              <a:t>2 </a:t>
            </a:r>
            <a:r>
              <a:rPr lang="en-US" sz="2400" b="0" i="1" dirty="0"/>
              <a:t>+ 1</a:t>
            </a:r>
            <a:r>
              <a:rPr lang="en-US" sz="24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66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PriorityQueue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990600"/>
            <a:ext cx="8305800" cy="402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PriorityQueue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&lt;E extends Comparable&lt;E&gt;&gt; {</a:t>
            </a:r>
          </a:p>
          <a:p>
            <a:endParaRPr lang="en-US" sz="1800" b="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0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 size;</a:t>
            </a:r>
          </a:p>
          <a:p>
            <a:r>
              <a:rPr lang="en-US" sz="1800" b="0" dirty="0">
                <a:latin typeface="Courier New" pitchFamily="49" charset="0"/>
                <a:cs typeface="Courier New" pitchFamily="49" charset="0"/>
              </a:rPr>
              <a:t>    private E[]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con;</a:t>
            </a:r>
            <a:endParaRPr lang="en-US" sz="1800" b="0" dirty="0">
              <a:latin typeface="Courier New" pitchFamily="49" charset="0"/>
              <a:cs typeface="Courier New" pitchFamily="49" charset="0"/>
            </a:endParaRPr>
          </a:p>
          <a:p>
            <a:endParaRPr lang="en-US" sz="1800" b="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PriorityQueue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800" b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0" smtClean="0">
                <a:latin typeface="Courier New" pitchFamily="49" charset="0"/>
                <a:cs typeface="Courier New" pitchFamily="49" charset="0"/>
              </a:rPr>
              <a:t>heap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getArray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r>
              <a:rPr lang="en-US" sz="1800" b="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800" b="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0" dirty="0">
                <a:latin typeface="Courier New" pitchFamily="49" charset="0"/>
                <a:cs typeface="Courier New" pitchFamily="49" charset="0"/>
              </a:rPr>
              <a:t>    private E[] 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getArray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r>
              <a:rPr lang="en-US" sz="1800" b="0" dirty="0">
                <a:latin typeface="Courier New" pitchFamily="49" charset="0"/>
                <a:cs typeface="Courier New" pitchFamily="49" charset="0"/>
              </a:rPr>
              <a:t>        return (E[]) (new Comparable[size]);</a:t>
            </a:r>
          </a:p>
          <a:p>
            <a:r>
              <a:rPr lang="en-US" sz="1800" b="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111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PriorityQueue</a:t>
            </a:r>
            <a:r>
              <a:rPr lang="en-US" dirty="0" smtClean="0"/>
              <a:t> enqueue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814576"/>
            <a:ext cx="8731878" cy="611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void enqueue(E 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20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if ( size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con.length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- 1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enlargeArray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con.length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* 2 + 1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endParaRPr lang="en-US" sz="18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size++;</a:t>
            </a:r>
          </a:p>
          <a:p>
            <a:pPr>
              <a:spcBef>
                <a:spcPts val="20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indexToPlace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 = size;</a:t>
            </a:r>
          </a:p>
          <a:p>
            <a:pPr>
              <a:spcBef>
                <a:spcPts val="20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while ( 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indexToPlace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 &gt; 1 </a:t>
            </a:r>
          </a:p>
          <a:p>
            <a:pPr>
              <a:spcBef>
                <a:spcPts val="20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val.compareTo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con[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indexToPlace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/ 2] ) &lt; 0 ) {</a:t>
            </a:r>
          </a:p>
          <a:p>
            <a:pPr>
              <a:spcBef>
                <a:spcPts val="20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spcBef>
                <a:spcPts val="200"/>
              </a:spcBef>
            </a:pPr>
            <a:r>
              <a:rPr lang="en-US" sz="18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con[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indexToPlace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con[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indexToPlace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/ 2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]; //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swap</a:t>
            </a:r>
          </a:p>
          <a:p>
            <a:pPr>
              <a:spcBef>
                <a:spcPts val="20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indexToPlace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 /= 2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change 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indexToPlace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 to parent</a:t>
            </a:r>
          </a:p>
          <a:p>
            <a:pPr>
              <a:spcBef>
                <a:spcPts val="20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con[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indexToPlace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ts val="20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b="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ts val="20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enlargeArray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newSize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20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E[] temp = 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getArray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newSize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800" b="0" i="1" dirty="0" err="1" smtClean="0">
                <a:latin typeface="Courier New" pitchFamily="49" charset="0"/>
                <a:cs typeface="Courier New" pitchFamily="49" charset="0"/>
              </a:rPr>
              <a:t>arraycopy</a:t>
            </a:r>
            <a:r>
              <a:rPr lang="en-US" sz="1800" b="0" i="1" dirty="0" smtClean="0">
                <a:latin typeface="Courier New" pitchFamily="49" charset="0"/>
                <a:cs typeface="Courier New" pitchFamily="49" charset="0"/>
              </a:rPr>
              <a:t>(con, </a:t>
            </a:r>
            <a:r>
              <a:rPr lang="en-US" sz="1800" b="0" i="1" dirty="0">
                <a:latin typeface="Courier New" pitchFamily="49" charset="0"/>
                <a:cs typeface="Courier New" pitchFamily="49" charset="0"/>
              </a:rPr>
              <a:t>1, temp, 1, size);</a:t>
            </a:r>
          </a:p>
          <a:p>
            <a:pPr>
              <a:spcBef>
                <a:spcPts val="20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con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= temp;</a:t>
            </a:r>
          </a:p>
          <a:p>
            <a:pPr>
              <a:spcBef>
                <a:spcPts val="20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in value / front of queue is in root of tree</a:t>
            </a:r>
          </a:p>
          <a:p>
            <a:r>
              <a:rPr lang="en-US" dirty="0" smtClean="0"/>
              <a:t>swap value from last node to root and move down swapping with smaller child unless values is smaller than both children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Dequeue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 35 into root (save 12 to return)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733800" y="15967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391" y="17923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2388335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4876800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391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143000" y="39483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1" y="41457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3124200" y="39605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783" y="41561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4345038" y="3950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39" y="4147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715000" y="3962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7591" y="415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5093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" y="5290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676400" y="5105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8991" y="5300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9" idx="7"/>
          </p:cNvCxnSpPr>
          <p:nvPr/>
        </p:nvCxnSpPr>
        <p:spPr bwMode="auto">
          <a:xfrm flipH="1">
            <a:off x="3233865" y="23772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  <a:endCxn id="11" idx="1"/>
          </p:cNvCxnSpPr>
          <p:nvPr/>
        </p:nvCxnSpPr>
        <p:spPr bwMode="auto">
          <a:xfrm>
            <a:off x="4579330" y="23772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3"/>
            <a:endCxn id="13" idx="7"/>
          </p:cNvCxnSpPr>
          <p:nvPr/>
        </p:nvCxnSpPr>
        <p:spPr bwMode="auto">
          <a:xfrm flipH="1">
            <a:off x="1988530" y="34336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20353" y="3567545"/>
            <a:ext cx="408647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76800" y="35675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664808" y="35675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271218" y="48627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5"/>
            <a:endCxn id="23" idx="0"/>
          </p:cNvCxnSpPr>
          <p:nvPr/>
        </p:nvCxnSpPr>
        <p:spPr bwMode="auto">
          <a:xfrm>
            <a:off x="1988530" y="4728824"/>
            <a:ext cx="183170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3148476" y="4800600"/>
            <a:ext cx="204324" cy="4278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2743200" y="519566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45791" y="539125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Dequeue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 35 into root (save 12 to return)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733800" y="15967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391" y="17923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388335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4876800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391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143000" y="39483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1" y="41457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3124200" y="39605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783" y="41561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4345038" y="3950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39" y="4147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715000" y="3962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7591" y="415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5093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" y="5290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676400" y="5105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8991" y="5300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9" idx="7"/>
          </p:cNvCxnSpPr>
          <p:nvPr/>
        </p:nvCxnSpPr>
        <p:spPr bwMode="auto">
          <a:xfrm flipH="1">
            <a:off x="3233865" y="23772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  <a:endCxn id="11" idx="1"/>
          </p:cNvCxnSpPr>
          <p:nvPr/>
        </p:nvCxnSpPr>
        <p:spPr bwMode="auto">
          <a:xfrm>
            <a:off x="4579330" y="23772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3"/>
            <a:endCxn id="13" idx="7"/>
          </p:cNvCxnSpPr>
          <p:nvPr/>
        </p:nvCxnSpPr>
        <p:spPr bwMode="auto">
          <a:xfrm flipH="1">
            <a:off x="1988530" y="34336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20353" y="3567545"/>
            <a:ext cx="408647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76800" y="35675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664808" y="35675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271218" y="48627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5"/>
            <a:endCxn id="23" idx="0"/>
          </p:cNvCxnSpPr>
          <p:nvPr/>
        </p:nvCxnSpPr>
        <p:spPr bwMode="auto">
          <a:xfrm>
            <a:off x="1988530" y="4728824"/>
            <a:ext cx="183170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976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Dequeue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 35 with smaller child (15)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733800" y="15967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391" y="17923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2388335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876800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391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143000" y="39483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1" y="41457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3124200" y="39605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783" y="41561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4345038" y="3950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39" y="4147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715000" y="3962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7591" y="415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5093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" y="5290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676400" y="5105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8991" y="5300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9" idx="7"/>
          </p:cNvCxnSpPr>
          <p:nvPr/>
        </p:nvCxnSpPr>
        <p:spPr bwMode="auto">
          <a:xfrm flipH="1">
            <a:off x="3233865" y="23772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  <a:endCxn id="11" idx="1"/>
          </p:cNvCxnSpPr>
          <p:nvPr/>
        </p:nvCxnSpPr>
        <p:spPr bwMode="auto">
          <a:xfrm>
            <a:off x="4579330" y="23772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3"/>
            <a:endCxn id="13" idx="7"/>
          </p:cNvCxnSpPr>
          <p:nvPr/>
        </p:nvCxnSpPr>
        <p:spPr bwMode="auto">
          <a:xfrm flipH="1">
            <a:off x="1988530" y="34336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20353" y="3567545"/>
            <a:ext cx="408647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76800" y="35675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664808" y="35675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271218" y="48627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5"/>
            <a:endCxn id="23" idx="0"/>
          </p:cNvCxnSpPr>
          <p:nvPr/>
        </p:nvCxnSpPr>
        <p:spPr bwMode="auto">
          <a:xfrm>
            <a:off x="1988530" y="4728824"/>
            <a:ext cx="183170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241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Dequeue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 35 with smaller child (17)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733800" y="15967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391" y="17923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2388335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4876800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391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143000" y="39483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1" y="41457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124200" y="39605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783" y="41561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4345038" y="3950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39" y="4147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715000" y="3962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7591" y="415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5093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" y="5290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676400" y="5105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8991" y="5300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9" idx="7"/>
          </p:cNvCxnSpPr>
          <p:nvPr/>
        </p:nvCxnSpPr>
        <p:spPr bwMode="auto">
          <a:xfrm flipH="1">
            <a:off x="3233865" y="23772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  <a:endCxn id="11" idx="1"/>
          </p:cNvCxnSpPr>
          <p:nvPr/>
        </p:nvCxnSpPr>
        <p:spPr bwMode="auto">
          <a:xfrm>
            <a:off x="4579330" y="23772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3"/>
            <a:endCxn id="13" idx="7"/>
          </p:cNvCxnSpPr>
          <p:nvPr/>
        </p:nvCxnSpPr>
        <p:spPr bwMode="auto">
          <a:xfrm flipH="1">
            <a:off x="1988530" y="34336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20353" y="3567545"/>
            <a:ext cx="408647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76800" y="35675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664808" y="35675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271218" y="48627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5"/>
            <a:endCxn id="23" idx="0"/>
          </p:cNvCxnSpPr>
          <p:nvPr/>
        </p:nvCxnSpPr>
        <p:spPr bwMode="auto">
          <a:xfrm>
            <a:off x="1988530" y="4728824"/>
            <a:ext cx="183170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797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Dequeue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 35 with smaller child (21)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733800" y="15967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391" y="17923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2388335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4876800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391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143000" y="39483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1" y="41457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3124200" y="39605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783" y="41561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4345038" y="3950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39" y="4147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715000" y="3962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7591" y="415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5093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" y="5290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676400" y="5105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8991" y="5300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9" idx="7"/>
          </p:cNvCxnSpPr>
          <p:nvPr/>
        </p:nvCxnSpPr>
        <p:spPr bwMode="auto">
          <a:xfrm flipH="1">
            <a:off x="3233865" y="23772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  <a:endCxn id="11" idx="1"/>
          </p:cNvCxnSpPr>
          <p:nvPr/>
        </p:nvCxnSpPr>
        <p:spPr bwMode="auto">
          <a:xfrm>
            <a:off x="4579330" y="23772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3"/>
            <a:endCxn id="13" idx="7"/>
          </p:cNvCxnSpPr>
          <p:nvPr/>
        </p:nvCxnSpPr>
        <p:spPr bwMode="auto">
          <a:xfrm flipH="1">
            <a:off x="1988530" y="34336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20353" y="3567545"/>
            <a:ext cx="408647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76800" y="35675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664808" y="35675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271218" y="48627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5"/>
            <a:endCxn id="23" idx="0"/>
          </p:cNvCxnSpPr>
          <p:nvPr/>
        </p:nvCxnSpPr>
        <p:spPr bwMode="auto">
          <a:xfrm>
            <a:off x="1988530" y="4728824"/>
            <a:ext cx="183170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638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Dequeue Code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85800"/>
            <a:ext cx="831830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public E dequeue( ) {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E top = con[1];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int hole = 1;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boolean done = false;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while ( hole * 2 &lt; size &amp;&amp; ! done ) {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 int child = hole * 2;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 // see which child is smaller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 if ( con[child].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 con[child + 1] ) &gt; 0 )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     child++;    // child now points to smaller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 // is replacement value bigger than child?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 if (con[size].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 con[child] ) &gt; 0 ) {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     con[hole] = con[child];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     hole = child; 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 else 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     done = true; 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con[hole] = con[size];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size--;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return top; 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priority queue</a:t>
            </a:r>
          </a:p>
          <a:p>
            <a:pPr lvl="1"/>
            <a:r>
              <a:rPr lang="en-US" dirty="0" smtClean="0"/>
              <a:t>elements enqueued based on priority</a:t>
            </a:r>
          </a:p>
          <a:p>
            <a:pPr lvl="1"/>
            <a:r>
              <a:rPr lang="en-US" dirty="0" smtClean="0"/>
              <a:t>dequeue removes the highest priority item</a:t>
            </a:r>
          </a:p>
          <a:p>
            <a:r>
              <a:rPr lang="en-US" dirty="0" smtClean="0"/>
              <a:t>Options?</a:t>
            </a:r>
          </a:p>
          <a:p>
            <a:pPr lvl="1"/>
            <a:r>
              <a:rPr lang="en-US" dirty="0" smtClean="0"/>
              <a:t>List? Binary Search Tree?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PriorityQueue</a:t>
            </a:r>
            <a:r>
              <a:rPr lang="en-US" dirty="0" smtClean="0"/>
              <a:t>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 Stress test of PQ implemented with Heap and PQ implemented with </a:t>
            </a:r>
            <a:r>
              <a:rPr lang="en-US" dirty="0" err="1" smtClean="0"/>
              <a:t>BinarySearchTree</a:t>
            </a:r>
            <a:endParaRPr lang="en-US" dirty="0" smtClean="0"/>
          </a:p>
          <a:p>
            <a:r>
              <a:rPr lang="en-US" dirty="0" smtClean="0"/>
              <a:t>What will result be?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Heap takes half the time or less of BST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Heap faster, but not twice as fast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About the same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BST </a:t>
            </a:r>
            <a:r>
              <a:rPr lang="en-US" dirty="0"/>
              <a:t>faster, but not </a:t>
            </a:r>
            <a:r>
              <a:rPr lang="en-US" dirty="0" smtClean="0"/>
              <a:t> twice as fast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BST takes half the time or less of Heap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4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heap</a:t>
            </a:r>
          </a:p>
          <a:p>
            <a:pPr lvl="1"/>
            <a:r>
              <a:rPr lang="en-US" dirty="0" smtClean="0"/>
              <a:t>not to be confused with the runtime heap (portion of memory for dynamically allocated variables)</a:t>
            </a:r>
          </a:p>
          <a:p>
            <a:r>
              <a:rPr lang="en-US" dirty="0" smtClean="0"/>
              <a:t>A complete binary tree</a:t>
            </a:r>
          </a:p>
          <a:p>
            <a:pPr lvl="1"/>
            <a:r>
              <a:rPr lang="en-US" dirty="0" smtClean="0"/>
              <a:t>all levels have maximum number of nodes except deepest where nodes are filled in from left to right</a:t>
            </a:r>
          </a:p>
          <a:p>
            <a:r>
              <a:rPr lang="en-US" dirty="0" smtClean="0"/>
              <a:t>Maintains the</a:t>
            </a:r>
            <a:r>
              <a:rPr lang="en-US" i="1" dirty="0" smtClean="0"/>
              <a:t> heap order property</a:t>
            </a:r>
          </a:p>
          <a:p>
            <a:pPr lvl="1"/>
            <a:r>
              <a:rPr lang="en-US" dirty="0" smtClean="0"/>
              <a:t>in a min heap the value in the root of any subtree is less than or equal to all other values in the subtree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max heap with no duplicates where is the largest value?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 root of the tree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in the left-most node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in the right-most node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node in the lowest level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None of these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smtClean="0"/>
              <a:t>Min Heap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733800" y="10633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6391" y="12589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2388335" y="21197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0800" y="23153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4876800" y="21197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9391" y="23153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1143000" y="34149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1601" y="36123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2895600" y="34271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98191" y="36227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4345038" y="34167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3639" y="36141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5715000" y="34290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17591" y="36245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 bwMode="auto">
          <a:xfrm>
            <a:off x="457200" y="45597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1" y="47571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1827162" y="45720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29753" y="47675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7" idx="3"/>
            <a:endCxn id="10" idx="7"/>
          </p:cNvCxnSpPr>
          <p:nvPr/>
        </p:nvCxnSpPr>
        <p:spPr bwMode="auto">
          <a:xfrm flipH="1">
            <a:off x="3233865" y="18438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7" idx="5"/>
            <a:endCxn id="12" idx="1"/>
          </p:cNvCxnSpPr>
          <p:nvPr/>
        </p:nvCxnSpPr>
        <p:spPr bwMode="auto">
          <a:xfrm>
            <a:off x="4579330" y="18438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10" idx="3"/>
            <a:endCxn id="14" idx="7"/>
          </p:cNvCxnSpPr>
          <p:nvPr/>
        </p:nvCxnSpPr>
        <p:spPr bwMode="auto">
          <a:xfrm flipH="1">
            <a:off x="1988530" y="29002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020353" y="3034145"/>
            <a:ext cx="21351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H="1">
            <a:off x="4876800" y="30341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5664808" y="30341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H="1">
            <a:off x="1271218" y="43293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14" idx="5"/>
            <a:endCxn id="30" idx="0"/>
          </p:cNvCxnSpPr>
          <p:nvPr/>
        </p:nvCxnSpPr>
        <p:spPr bwMode="auto">
          <a:xfrm>
            <a:off x="1988530" y="4195424"/>
            <a:ext cx="333932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768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Enqueue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element to next open spot in array</a:t>
            </a:r>
          </a:p>
          <a:p>
            <a:r>
              <a:rPr lang="en-US" dirty="0" smtClean="0"/>
              <a:t>Swap with parent if new value is less than parent</a:t>
            </a:r>
          </a:p>
          <a:p>
            <a:r>
              <a:rPr lang="en-US" dirty="0" smtClean="0"/>
              <a:t>Continue back up the tree as long as the new value is less than new parent node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Enqueue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15 </a:t>
            </a:r>
            <a:r>
              <a:rPr lang="en-US" smtClean="0"/>
              <a:t>to heap </a:t>
            </a:r>
            <a:r>
              <a:rPr lang="en-US" dirty="0" smtClean="0"/>
              <a:t>(initially next left most node)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733800" y="15967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391" y="17923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2388335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4876800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391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143000" y="39483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1" y="41457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3124200" y="39605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783" y="41561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4345038" y="3950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39" y="4147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715000" y="3962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7591" y="415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5093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" y="5290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676400" y="5105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8991" y="5300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9" idx="7"/>
          </p:cNvCxnSpPr>
          <p:nvPr/>
        </p:nvCxnSpPr>
        <p:spPr bwMode="auto">
          <a:xfrm flipH="1">
            <a:off x="3233865" y="23772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  <a:endCxn id="11" idx="1"/>
          </p:cNvCxnSpPr>
          <p:nvPr/>
        </p:nvCxnSpPr>
        <p:spPr bwMode="auto">
          <a:xfrm>
            <a:off x="4579330" y="23772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3"/>
            <a:endCxn id="13" idx="7"/>
          </p:cNvCxnSpPr>
          <p:nvPr/>
        </p:nvCxnSpPr>
        <p:spPr bwMode="auto">
          <a:xfrm flipH="1">
            <a:off x="1988530" y="34336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20353" y="3567545"/>
            <a:ext cx="408647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76800" y="35675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664808" y="35675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271218" y="48627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5"/>
            <a:endCxn id="23" idx="0"/>
          </p:cNvCxnSpPr>
          <p:nvPr/>
        </p:nvCxnSpPr>
        <p:spPr bwMode="auto">
          <a:xfrm>
            <a:off x="1988530" y="4728824"/>
            <a:ext cx="183170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3148476" y="4800600"/>
            <a:ext cx="204324" cy="4278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2743200" y="519566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45791" y="539125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Enqueue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 15 and 52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733800" y="15967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391" y="17923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2388335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4876800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391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143000" y="39483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1" y="41457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3124200" y="39605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783" y="41561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345038" y="3950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39" y="4147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715000" y="3962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7591" y="415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5093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" y="5290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676400" y="5105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8991" y="5300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9" idx="7"/>
          </p:cNvCxnSpPr>
          <p:nvPr/>
        </p:nvCxnSpPr>
        <p:spPr bwMode="auto">
          <a:xfrm flipH="1">
            <a:off x="3233865" y="23772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  <a:endCxn id="11" idx="1"/>
          </p:cNvCxnSpPr>
          <p:nvPr/>
        </p:nvCxnSpPr>
        <p:spPr bwMode="auto">
          <a:xfrm>
            <a:off x="4579330" y="23772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3"/>
            <a:endCxn id="13" idx="7"/>
          </p:cNvCxnSpPr>
          <p:nvPr/>
        </p:nvCxnSpPr>
        <p:spPr bwMode="auto">
          <a:xfrm flipH="1">
            <a:off x="1988530" y="34336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20353" y="3567545"/>
            <a:ext cx="408647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76800" y="35675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664808" y="35675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271218" y="48627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5"/>
            <a:endCxn id="23" idx="0"/>
          </p:cNvCxnSpPr>
          <p:nvPr/>
        </p:nvCxnSpPr>
        <p:spPr bwMode="auto">
          <a:xfrm>
            <a:off x="1988530" y="4728824"/>
            <a:ext cx="183170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3148476" y="4800600"/>
            <a:ext cx="204324" cy="4278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2743200" y="519566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45791" y="539125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Enqueue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 15 and 17, then stop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733800" y="15967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391" y="17923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2388335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876800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391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143000" y="39483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1" y="41457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3124200" y="39605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783" y="41561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4345038" y="3950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39" y="4147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715000" y="3962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7591" y="415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5093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" y="5290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676400" y="5105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8991" y="5300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9" idx="7"/>
          </p:cNvCxnSpPr>
          <p:nvPr/>
        </p:nvCxnSpPr>
        <p:spPr bwMode="auto">
          <a:xfrm flipH="1">
            <a:off x="3233865" y="23772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  <a:endCxn id="11" idx="1"/>
          </p:cNvCxnSpPr>
          <p:nvPr/>
        </p:nvCxnSpPr>
        <p:spPr bwMode="auto">
          <a:xfrm>
            <a:off x="4579330" y="23772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3"/>
            <a:endCxn id="13" idx="7"/>
          </p:cNvCxnSpPr>
          <p:nvPr/>
        </p:nvCxnSpPr>
        <p:spPr bwMode="auto">
          <a:xfrm flipH="1">
            <a:off x="1988530" y="34336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20353" y="3567545"/>
            <a:ext cx="408647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76800" y="35675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664808" y="35675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271218" y="48627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5"/>
            <a:endCxn id="23" idx="0"/>
          </p:cNvCxnSpPr>
          <p:nvPr/>
        </p:nvCxnSpPr>
        <p:spPr bwMode="auto">
          <a:xfrm>
            <a:off x="1988530" y="4728824"/>
            <a:ext cx="183170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3148476" y="4800600"/>
            <a:ext cx="204324" cy="4278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2743200" y="519566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45791" y="539125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881</Words>
  <Application>Microsoft Office PowerPoint</Application>
  <PresentationFormat>On-screen Show (4:3)</PresentationFormat>
  <Paragraphs>256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Marlett</vt:lpstr>
      <vt:lpstr>Times New Roman</vt:lpstr>
      <vt:lpstr>Default Design</vt:lpstr>
      <vt:lpstr>Heaps </vt:lpstr>
      <vt:lpstr>Priority Queue</vt:lpstr>
      <vt:lpstr>Another Option</vt:lpstr>
      <vt:lpstr>Question?</vt:lpstr>
      <vt:lpstr>Example Min Heap</vt:lpstr>
      <vt:lpstr>Enqueue Operation</vt:lpstr>
      <vt:lpstr>Enqueue Example</vt:lpstr>
      <vt:lpstr>Enqueue Example</vt:lpstr>
      <vt:lpstr>Enqueue Example</vt:lpstr>
      <vt:lpstr>Internal Storage</vt:lpstr>
      <vt:lpstr>PriorityQueue Class</vt:lpstr>
      <vt:lpstr>PriorityQueue enqueue</vt:lpstr>
      <vt:lpstr>Dequeue</vt:lpstr>
      <vt:lpstr>Dequeue Example</vt:lpstr>
      <vt:lpstr>Dequeue Example</vt:lpstr>
      <vt:lpstr>Dequeue Example</vt:lpstr>
      <vt:lpstr>Dequeue Example</vt:lpstr>
      <vt:lpstr>Dequeue Example</vt:lpstr>
      <vt:lpstr>Dequeue Code</vt:lpstr>
      <vt:lpstr>PriorityQueue Comparison</vt:lpstr>
    </vt:vector>
  </TitlesOfParts>
  <Company>U of 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Priebe, Roger</cp:lastModifiedBy>
  <cp:revision>99</cp:revision>
  <dcterms:created xsi:type="dcterms:W3CDTF">2001-06-29T19:12:00Z</dcterms:created>
  <dcterms:modified xsi:type="dcterms:W3CDTF">2018-02-22T15:57:30Z</dcterms:modified>
</cp:coreProperties>
</file>