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1" r:id="rId3"/>
    <p:sldId id="270" r:id="rId4"/>
    <p:sldId id="272" r:id="rId5"/>
    <p:sldId id="257" r:id="rId6"/>
    <p:sldId id="273" r:id="rId7"/>
    <p:sldId id="274" r:id="rId8"/>
    <p:sldId id="258" r:id="rId9"/>
    <p:sldId id="259" r:id="rId10"/>
    <p:sldId id="260" r:id="rId11"/>
    <p:sldId id="269" r:id="rId12"/>
    <p:sldId id="277" r:id="rId13"/>
    <p:sldId id="278" r:id="rId14"/>
    <p:sldId id="276" r:id="rId15"/>
    <p:sldId id="263" r:id="rId16"/>
    <p:sldId id="262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286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46E6B-CF94-7B40-98E4-2C7B74EEE64B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FDAA4-9F48-EC40-B48C-3476997CD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33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73060-BE96-C14B-AE45-CDFBEC0EE613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A710D-A416-534B-9810-D6882447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585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docs.oracle.com</a:t>
            </a:r>
            <a:r>
              <a:rPr lang="en-US" dirty="0" smtClean="0"/>
              <a:t>/</a:t>
            </a:r>
            <a:r>
              <a:rPr lang="en-US" dirty="0" err="1" smtClean="0"/>
              <a:t>javafx</a:t>
            </a:r>
            <a:r>
              <a:rPr lang="en-US" dirty="0" smtClean="0"/>
              <a:t>/2/</a:t>
            </a:r>
            <a:r>
              <a:rPr lang="en-US" dirty="0" err="1" smtClean="0"/>
              <a:t>get_started</a:t>
            </a:r>
            <a:r>
              <a:rPr lang="en-US" dirty="0" smtClean="0"/>
              <a:t>/</a:t>
            </a:r>
            <a:r>
              <a:rPr lang="en-US" dirty="0" err="1" smtClean="0"/>
              <a:t>hello_world.htm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10D-A416-534B-9810-D6882447D4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9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Introduction</a:t>
            </a:r>
            <a:r>
              <a:rPr lang="en-US" baseline="0" dirty="0" smtClean="0"/>
              <a:t> to Java Programming by Daniel Liang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10D-A416-534B-9810-D6882447D4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29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3AB0-4C88-C643-A048-B7587D4E023A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9FF6-834C-7A4F-9480-C6AFF2972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5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2613-732B-514D-9A47-EC91507F20E5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9FF6-834C-7A4F-9480-C6AFF2972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8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689F4-5467-E240-BD73-DBF66C5D84F8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9FF6-834C-7A4F-9480-C6AFF2972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8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E238-3B5E-6343-8920-3A85FF60C042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9FF6-834C-7A4F-9480-C6AFF2972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2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1414-0951-2A4C-B5FC-A136732B07F7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9FF6-834C-7A4F-9480-C6AFF2972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6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3AE8-A877-B446-97E5-037BC5868276}" type="datetime1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9FF6-834C-7A4F-9480-C6AFF2972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2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13F9-A4A4-3E49-BAF5-B183C094E979}" type="datetime1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9FF6-834C-7A4F-9480-C6AFF2972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4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F465B-B85D-B443-B5AE-278C4BB71090}" type="datetime1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9FF6-834C-7A4F-9480-C6AFF2972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4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4D32-8568-8649-A1BC-303FC384192B}" type="datetime1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9FF6-834C-7A4F-9480-C6AFF2972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1262-8913-B641-82D0-9ED6875228B2}" type="datetime1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9FF6-834C-7A4F-9480-C6AFF2972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93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3BE5-9176-BF43-B88C-E16E82C658AB}" type="datetime1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9FF6-834C-7A4F-9480-C6AFF2972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1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538E9-B50A-4542-B6A6-04BB17F88B8A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EE 422C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09FF6-834C-7A4F-9480-C6AFF2972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2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javafx/api/javafx/event/EventHandler.html" TargetMode="External"/><Relationship Id="rId2" Type="http://schemas.openxmlformats.org/officeDocument/2006/relationships/hyperlink" Target="https://docs.oracle.com/javase/8/javafx/api/javafx/event/EventHandler.html#handle-T-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7652"/>
            <a:ext cx="7772400" cy="1920884"/>
          </a:xfrm>
        </p:spPr>
        <p:txBody>
          <a:bodyPr>
            <a:normAutofit/>
          </a:bodyPr>
          <a:lstStyle/>
          <a:p>
            <a:r>
              <a:rPr lang="en-US" dirty="0" smtClean="0"/>
              <a:t>EE 422C</a:t>
            </a:r>
            <a:br>
              <a:rPr lang="en-US" dirty="0" smtClean="0"/>
            </a:br>
            <a:r>
              <a:rPr lang="en-US" dirty="0" smtClean="0"/>
              <a:t>Java </a:t>
            </a:r>
            <a:r>
              <a:rPr lang="en-US" dirty="0" smtClean="0"/>
              <a:t>FX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2965222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9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FX </a:t>
            </a:r>
            <a:r>
              <a:rPr lang="en-US" dirty="0" smtClean="0"/>
              <a:t>Scene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Main class is an extension of the </a:t>
            </a:r>
            <a:r>
              <a:rPr lang="en-US" dirty="0" err="1" smtClean="0"/>
              <a:t>javafx.application.Application</a:t>
            </a:r>
            <a:r>
              <a:rPr lang="en-US" dirty="0" smtClean="0"/>
              <a:t> class. Its start method is overridden and receives a Stage object (a top-level GUI container) as its only parameter.</a:t>
            </a:r>
          </a:p>
          <a:p>
            <a:r>
              <a:rPr lang="en-US" dirty="0" smtClean="0"/>
              <a:t>The root </a:t>
            </a:r>
            <a:r>
              <a:rPr lang="en-US" dirty="0" smtClean="0">
                <a:solidFill>
                  <a:srgbClr val="FF0000"/>
                </a:solidFill>
              </a:rPr>
              <a:t>node</a:t>
            </a:r>
            <a:r>
              <a:rPr lang="en-US" dirty="0" smtClean="0"/>
              <a:t> (in this case, an instance of the </a:t>
            </a:r>
            <a:r>
              <a:rPr lang="en-US" dirty="0" err="1" smtClean="0"/>
              <a:t>javafx.scene.Stackpane</a:t>
            </a:r>
            <a:r>
              <a:rPr lang="en-US" dirty="0" smtClean="0"/>
              <a:t> class) is created and passed to the scene's constructor, along with the scene's width, and height.</a:t>
            </a:r>
          </a:p>
          <a:p>
            <a:r>
              <a:rPr lang="en-US" dirty="0" smtClean="0"/>
              <a:t>The stage's title, scene, and visibility are all set.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91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11-02 at 8.01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0100"/>
            <a:ext cx="9144000" cy="523389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EE 422C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73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sz="1400" dirty="0"/>
              <a:t>EE 422C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  <a:noFill/>
        </p:spPr>
        <p:txBody>
          <a:bodyPr/>
          <a:lstStyle/>
          <a:p>
            <a:r>
              <a:rPr lang="en-US" altLang="en-US" dirty="0" smtClean="0"/>
              <a:t>Coordinates</a:t>
            </a:r>
            <a:endParaRPr lang="en-US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990600"/>
            <a:ext cx="8610600" cy="6858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800" dirty="0" smtClean="0"/>
              <a:t>The Origin is at the top left in JavaFX</a:t>
            </a:r>
            <a:endParaRPr lang="en-US" altLang="en-US" sz="28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9225" name="Object 2"/>
          <p:cNvGraphicFramePr>
            <a:graphicFrameLocks noChangeAspect="1"/>
          </p:cNvGraphicFramePr>
          <p:nvPr/>
        </p:nvGraphicFramePr>
        <p:xfrm>
          <a:off x="231775" y="2133600"/>
          <a:ext cx="8607425" cy="293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icture" r:id="rId3" imgW="5373624" imgH="1828800" progId="Word.Picture.8">
                  <p:embed/>
                </p:oleObj>
              </mc:Choice>
              <mc:Fallback>
                <p:oleObj name="Picture" r:id="rId3" imgW="5373624" imgH="1828800" progId="Word.Picture.8">
                  <p:embed/>
                  <p:pic>
                    <p:nvPicPr>
                      <p:cNvPr id="922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133600"/>
                        <a:ext cx="8607425" cy="293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390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A4012D-2926-4F86-B2EB-8D883936B9C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  <a:noFill/>
        </p:spPr>
        <p:txBody>
          <a:bodyPr/>
          <a:lstStyle/>
          <a:p>
            <a:r>
              <a:rPr lang="en-US" altLang="en-US" smtClean="0"/>
              <a:t>Layout Panes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9906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800" smtClean="0"/>
              <a:t>JavaFX provides many types of panes for organizing nodes in a container.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1843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83915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204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Event-Driven Programming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paradigm where the flow of the program is driven by events such as:</a:t>
            </a:r>
          </a:p>
          <a:p>
            <a:pPr lvl="1"/>
            <a:r>
              <a:rPr lang="en-US" dirty="0" smtClean="0"/>
              <a:t>User actions (buttons, mouse clicks, etc.)</a:t>
            </a:r>
          </a:p>
          <a:p>
            <a:pPr lvl="1"/>
            <a:r>
              <a:rPr lang="en-US" dirty="0" smtClean="0"/>
              <a:t>Sensor input</a:t>
            </a:r>
          </a:p>
          <a:p>
            <a:pPr lvl="1"/>
            <a:r>
              <a:rPr lang="en-US" dirty="0" smtClean="0"/>
              <a:t>Network traffic</a:t>
            </a:r>
          </a:p>
          <a:p>
            <a:pPr lvl="1"/>
            <a:r>
              <a:rPr lang="en-US" dirty="0" smtClean="0"/>
              <a:t>Messages from other programs or threads</a:t>
            </a:r>
          </a:p>
          <a:p>
            <a:r>
              <a:rPr lang="en-US" dirty="0" smtClean="0"/>
              <a:t>Very common in software with graphical user interfaces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8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event handler</a:t>
            </a:r>
            <a:r>
              <a:rPr lang="en-US" dirty="0" smtClean="0"/>
              <a:t> is a callback subroutine that handles inputs received in a program (called a </a:t>
            </a:r>
            <a:r>
              <a:rPr lang="en-US" i="1" dirty="0" smtClean="0"/>
              <a:t>listener</a:t>
            </a:r>
            <a:r>
              <a:rPr lang="en-US" dirty="0" smtClean="0"/>
              <a:t> in Java). </a:t>
            </a:r>
          </a:p>
          <a:p>
            <a:r>
              <a:rPr lang="en-US" dirty="0" smtClean="0"/>
              <a:t>Each </a:t>
            </a:r>
            <a:r>
              <a:rPr lang="en-US" i="1" dirty="0" smtClean="0"/>
              <a:t>event</a:t>
            </a:r>
            <a:r>
              <a:rPr lang="en-US" dirty="0" smtClean="0"/>
              <a:t> is a piece of application-level information from the underlying framework, typically the GUI toolkit. </a:t>
            </a:r>
          </a:p>
          <a:p>
            <a:r>
              <a:rPr lang="en-US" dirty="0" smtClean="0"/>
              <a:t>GUI events include key presses, mouse movement, action selections, and timers expiring. Event handlers are a central concept in event-driven programming.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78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53691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EventHandler</a:t>
            </a:r>
            <a:r>
              <a:rPr lang="en-US" dirty="0" smtClean="0"/>
              <a:t> is a class that </a:t>
            </a:r>
            <a:r>
              <a:rPr lang="en-US" dirty="0" smtClean="0"/>
              <a:t>implements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void </a:t>
            </a:r>
            <a:r>
              <a:rPr lang="en-US" dirty="0" smtClean="0">
                <a:hlinkClick r:id="rId2"/>
              </a:rPr>
              <a:t>handle</a:t>
            </a:r>
            <a:r>
              <a:rPr lang="en-US" dirty="0" smtClean="0"/>
              <a:t>(</a:t>
            </a:r>
            <a:r>
              <a:rPr lang="en-US" dirty="0" smtClean="0">
                <a:hlinkClick r:id="rId3" tooltip="type parameter in EventHandler"/>
              </a:rPr>
              <a:t>T</a:t>
            </a:r>
            <a:r>
              <a:rPr lang="en-US" dirty="0" smtClean="0"/>
              <a:t> event) </a:t>
            </a:r>
          </a:p>
          <a:p>
            <a:pPr marL="0" indent="0">
              <a:buNone/>
            </a:pPr>
            <a:r>
              <a:rPr lang="en-US" dirty="0" smtClean="0"/>
              <a:t>Invoked when a specific event of the type for which this handler is registered happens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btn.setOnAction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handle(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newScreen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(stage); //action for button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//We will look at a more concise version later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92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FX program snippet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4812"/>
            <a:ext cx="8229600" cy="487135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class Main extends Application {}</a:t>
            </a:r>
          </a:p>
          <a:p>
            <a:pPr lvl="1"/>
            <a:r>
              <a:rPr lang="en-US" dirty="0" smtClean="0"/>
              <a:t>Add method start(Stage </a:t>
            </a:r>
            <a:r>
              <a:rPr lang="en-US" dirty="0" err="1" smtClean="0"/>
              <a:t>primaryStage</a:t>
            </a:r>
            <a:r>
              <a:rPr lang="en-US" dirty="0" smtClean="0"/>
              <a:t>) that works like main (String[] </a:t>
            </a:r>
            <a:r>
              <a:rPr lang="en-US" dirty="0" err="1" smtClean="0"/>
              <a:t>args</a:t>
            </a:r>
            <a:r>
              <a:rPr lang="en-US" dirty="0" smtClean="0"/>
              <a:t>) to Main</a:t>
            </a:r>
          </a:p>
          <a:p>
            <a:r>
              <a:rPr lang="en-US" dirty="0" smtClean="0"/>
              <a:t>Add a Scene to the </a:t>
            </a:r>
            <a:r>
              <a:rPr lang="en-US" dirty="0" err="1" smtClean="0"/>
              <a:t>primaryStage</a:t>
            </a:r>
            <a:r>
              <a:rPr lang="en-US" dirty="0" smtClean="0"/>
              <a:t> in start()</a:t>
            </a:r>
          </a:p>
          <a:p>
            <a:r>
              <a:rPr lang="en-US" dirty="0" smtClean="0"/>
              <a:t>Add a </a:t>
            </a:r>
            <a:r>
              <a:rPr lang="en-US" dirty="0" err="1" smtClean="0"/>
              <a:t>JavaFX</a:t>
            </a:r>
            <a:r>
              <a:rPr lang="en-US" dirty="0" smtClean="0"/>
              <a:t> Node object (such as a grid) to the Scene</a:t>
            </a:r>
          </a:p>
          <a:p>
            <a:r>
              <a:rPr lang="en-US" dirty="0" smtClean="0"/>
              <a:t>Add button to the Node object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onAction</a:t>
            </a:r>
            <a:r>
              <a:rPr lang="en-US" dirty="0" smtClean="0"/>
              <a:t> code (event Handler) to the button</a:t>
            </a:r>
          </a:p>
          <a:p>
            <a:r>
              <a:rPr lang="en-US" dirty="0" smtClean="0"/>
              <a:t>Display the </a:t>
            </a:r>
            <a:r>
              <a:rPr lang="en-US" dirty="0" err="1" smtClean="0"/>
              <a:t>primaryStage</a:t>
            </a:r>
            <a:r>
              <a:rPr lang="en-US" dirty="0" smtClean="0"/>
              <a:t> on the computer display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1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JavaFX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 for developing GUI programs</a:t>
            </a:r>
          </a:p>
          <a:p>
            <a:r>
              <a:rPr lang="en-US" dirty="0" smtClean="0"/>
              <a:t>Replaced </a:t>
            </a:r>
            <a:r>
              <a:rPr lang="en-US" dirty="0" smtClean="0"/>
              <a:t>Java </a:t>
            </a:r>
            <a:r>
              <a:rPr lang="en-US" dirty="0" smtClean="0"/>
              <a:t>Swing</a:t>
            </a:r>
            <a:endParaRPr lang="en-US" dirty="0"/>
          </a:p>
          <a:p>
            <a:r>
              <a:rPr lang="en-US" dirty="0" smtClean="0"/>
              <a:t>Similar conceptually to other graphics libraries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1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</a:t>
            </a:r>
            <a:r>
              <a:rPr lang="en-US" dirty="0" err="1" smtClean="0"/>
              <a:t>JavaFX</a:t>
            </a:r>
            <a:r>
              <a:rPr lang="en-US" dirty="0" smtClean="0"/>
              <a:t>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how to use a large library </a:t>
            </a:r>
            <a:r>
              <a:rPr lang="en-US" dirty="0" smtClean="0"/>
              <a:t>without detailed instructions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Learn about event-driven software.</a:t>
            </a:r>
            <a:endParaRPr lang="en-US" dirty="0" smtClean="0"/>
          </a:p>
          <a:p>
            <a:r>
              <a:rPr lang="en-US" dirty="0" smtClean="0"/>
              <a:t>Demonstrate the value of the MVC design pattern.</a:t>
            </a:r>
            <a:endParaRPr lang="en-US" dirty="0" smtClean="0"/>
          </a:p>
          <a:p>
            <a:r>
              <a:rPr lang="en-US" dirty="0" smtClean="0"/>
              <a:t>Make a nice self-contained demo-able program to show off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4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a </a:t>
            </a:r>
            <a:r>
              <a:rPr lang="en-US" dirty="0" err="1" smtClean="0"/>
              <a:t>JavaFX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</a:p>
          <a:p>
            <a:r>
              <a:rPr lang="en-US" dirty="0" smtClean="0"/>
              <a:t>Command Line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30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class for a </a:t>
            </a:r>
            <a:r>
              <a:rPr lang="en-US" dirty="0" err="1" smtClean="0"/>
              <a:t>JavaFX</a:t>
            </a:r>
            <a:r>
              <a:rPr lang="en-US" dirty="0" smtClean="0"/>
              <a:t> application extends the </a:t>
            </a:r>
            <a:r>
              <a:rPr lang="en-US" dirty="0" err="1" smtClean="0">
                <a:latin typeface="Courier New"/>
                <a:cs typeface="Courier New"/>
              </a:rPr>
              <a:t>javafx.application.Application</a:t>
            </a:r>
            <a:r>
              <a:rPr lang="en-US" dirty="0" smtClean="0"/>
              <a:t> class. </a:t>
            </a:r>
          </a:p>
          <a:p>
            <a:r>
              <a:rPr lang="en-US" dirty="0" smtClean="0"/>
              <a:t>The </a:t>
            </a:r>
            <a:r>
              <a:rPr lang="en-US" dirty="0">
                <a:latin typeface="Courier New"/>
                <a:cs typeface="Courier New"/>
              </a:rPr>
              <a:t>start()</a:t>
            </a:r>
            <a:r>
              <a:rPr lang="en-US" dirty="0" smtClean="0"/>
              <a:t> method is the main entry point for all </a:t>
            </a:r>
            <a:r>
              <a:rPr lang="en-US" dirty="0" err="1" smtClean="0"/>
              <a:t>JavaFX</a:t>
            </a:r>
            <a:r>
              <a:rPr lang="en-US" dirty="0" smtClean="0"/>
              <a:t> applications (not main(), like in other Java applications).</a:t>
            </a:r>
          </a:p>
          <a:p>
            <a:pPr lvl="1"/>
            <a:r>
              <a:rPr lang="en-US" dirty="0" smtClean="0"/>
              <a:t>The launch(</a:t>
            </a:r>
            <a:r>
              <a:rPr lang="en-US" dirty="0" err="1" smtClean="0"/>
              <a:t>args</a:t>
            </a:r>
            <a:r>
              <a:rPr lang="en-US" dirty="0" smtClean="0"/>
              <a:t>) in main() does nothing usually.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1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3-18 at 7.10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4" y="443427"/>
            <a:ext cx="8798787" cy="538865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88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3-18 at 7.12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502" y="1209347"/>
            <a:ext cx="5746053" cy="342369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22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Stage, Scene,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JavaFX</a:t>
            </a:r>
            <a:r>
              <a:rPr lang="en-US" dirty="0" smtClean="0"/>
              <a:t> application defines the user interface container by means of a stage and a scene.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JavaFX</a:t>
            </a:r>
            <a:r>
              <a:rPr lang="en-US" dirty="0" smtClean="0"/>
              <a:t> Stage class is the top-level </a:t>
            </a:r>
            <a:r>
              <a:rPr lang="en-US" dirty="0" err="1" smtClean="0"/>
              <a:t>JavaFX</a:t>
            </a:r>
            <a:r>
              <a:rPr lang="en-US" dirty="0" smtClean="0"/>
              <a:t> container.   Think of it as a stage on which a play is enacted.  It is a window on our screen.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JavaFX</a:t>
            </a:r>
            <a:r>
              <a:rPr lang="en-US" dirty="0" smtClean="0"/>
              <a:t> Scene class is the container for all content.  Think of it as a scene in a play.  </a:t>
            </a:r>
          </a:p>
          <a:p>
            <a:r>
              <a:rPr lang="en-US" dirty="0" smtClean="0"/>
              <a:t>Nodes are the actors to perform in the scene.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3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67" y="470360"/>
            <a:ext cx="7663517" cy="614838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4199"/>
            <a:ext cx="8229600" cy="60189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JavaFX</a:t>
            </a:r>
            <a:r>
              <a:rPr lang="en-US" dirty="0" smtClean="0"/>
              <a:t> Scene graph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28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544</Words>
  <Application>Microsoft Office PowerPoint</Application>
  <PresentationFormat>On-screen Show (4:3)</PresentationFormat>
  <Paragraphs>83</Paragraphs>
  <Slides>17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Monotype Sorts</vt:lpstr>
      <vt:lpstr>Times New Roman</vt:lpstr>
      <vt:lpstr>Office Theme</vt:lpstr>
      <vt:lpstr>Picture</vt:lpstr>
      <vt:lpstr>EE 422C Java FX</vt:lpstr>
      <vt:lpstr>What is JavaFX?</vt:lpstr>
      <vt:lpstr>Why this JavaFX project?</vt:lpstr>
      <vt:lpstr>How to run a JavaFX program</vt:lpstr>
      <vt:lpstr>Basic Structure</vt:lpstr>
      <vt:lpstr>PowerPoint Presentation</vt:lpstr>
      <vt:lpstr>PowerPoint Presentation</vt:lpstr>
      <vt:lpstr>Stage, Scene, Node</vt:lpstr>
      <vt:lpstr>JavaFX Scene graph</vt:lpstr>
      <vt:lpstr>Java FX Scene</vt:lpstr>
      <vt:lpstr>PowerPoint Presentation</vt:lpstr>
      <vt:lpstr>Coordinates</vt:lpstr>
      <vt:lpstr>Layout Panes</vt:lpstr>
      <vt:lpstr>Event-Driven Programming</vt:lpstr>
      <vt:lpstr>Event Handler</vt:lpstr>
      <vt:lpstr>Event Handler</vt:lpstr>
      <vt:lpstr>Java FX program snippet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22 Java FX</dc:title>
  <dc:creator>Vallath Nandakumar</dc:creator>
  <cp:lastModifiedBy>Priebe, Roger</cp:lastModifiedBy>
  <cp:revision>33</cp:revision>
  <dcterms:created xsi:type="dcterms:W3CDTF">2016-07-29T18:23:35Z</dcterms:created>
  <dcterms:modified xsi:type="dcterms:W3CDTF">2018-03-20T14:30:17Z</dcterms:modified>
</cp:coreProperties>
</file>