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6" r:id="rId4"/>
    <p:sldId id="287" r:id="rId5"/>
    <p:sldId id="288" r:id="rId6"/>
    <p:sldId id="285" r:id="rId7"/>
    <p:sldId id="260" r:id="rId8"/>
    <p:sldId id="259" r:id="rId9"/>
    <p:sldId id="291" r:id="rId10"/>
    <p:sldId id="289" r:id="rId11"/>
    <p:sldId id="290" r:id="rId12"/>
    <p:sldId id="266" r:id="rId13"/>
    <p:sldId id="279" r:id="rId14"/>
    <p:sldId id="292" r:id="rId15"/>
    <p:sldId id="283" r:id="rId16"/>
    <p:sldId id="263" r:id="rId17"/>
    <p:sldId id="261" r:id="rId18"/>
    <p:sldId id="262" r:id="rId19"/>
    <p:sldId id="280" r:id="rId20"/>
    <p:sldId id="281" r:id="rId21"/>
    <p:sldId id="264" r:id="rId22"/>
    <p:sldId id="282" r:id="rId23"/>
    <p:sldId id="284" r:id="rId24"/>
    <p:sldId id="267" r:id="rId25"/>
    <p:sldId id="268" r:id="rId26"/>
    <p:sldId id="269" r:id="rId27"/>
    <p:sldId id="270" r:id="rId28"/>
    <p:sldId id="271" r:id="rId29"/>
    <p:sldId id="272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6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DE38-41F6-48A1-BD32-2EF93AE0E6F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694E1-3255-4C3F-80A3-BD77EEA3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B041FB-7DE4-42DD-B128-7FF6B3A44CBD}" type="slidenum">
              <a:rPr lang="en-US" altLang="en-US" sz="1000"/>
              <a:pPr>
                <a:spcBef>
                  <a:spcPct val="0"/>
                </a:spcBef>
              </a:pPr>
              <a:t>15</a:t>
            </a:fld>
            <a:endParaRPr lang="en-US" altLang="en-US" sz="10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87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3A103A-7412-4B2A-8BE0-D571CE4CD84A}" type="slidenum">
              <a:rPr lang="en-US" altLang="en-US" sz="1000"/>
              <a:pPr>
                <a:spcBef>
                  <a:spcPct val="0"/>
                </a:spcBef>
              </a:pPr>
              <a:t>23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05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/tutorial/essential/concurrency/</a:t>
            </a:r>
            <a:r>
              <a:rPr lang="en-US" dirty="0" err="1" smtClean="0"/>
              <a:t>syncmeth.html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6BAF-6EDB-9C46-A197-79FD27658D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4918-E8C1-1D4D-88B9-8309BAFEEF3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EB7C-0A58-A248-A3A0-2555EA41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 422C</a:t>
            </a:r>
            <a:br>
              <a:rPr lang="en-US" dirty="0" smtClean="0"/>
            </a:br>
            <a:r>
              <a:rPr lang="en-US" dirty="0" smtClean="0"/>
              <a:t>Multithreading &amp; Parallel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1295400"/>
            <a:ext cx="5943600" cy="4565650"/>
          </a:xfrm>
          <a:ln w="12700" cap="flat"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Thread States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0BE8F0-35D6-4053-8301-642B51A5E69A}" type="slidenum">
              <a:rPr lang="en-US" altLang="en-US" sz="1800">
                <a:solidFill>
                  <a:srgbClr val="FFFFFF"/>
                </a:solidFill>
              </a:rPr>
              <a:pPr/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8600" y="5867400"/>
            <a:ext cx="891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http://www.deitel.com/articles/java_tutorials/20051126/JavaMultithreading_Tutorial_Part2.html</a:t>
            </a:r>
          </a:p>
        </p:txBody>
      </p:sp>
    </p:spTree>
    <p:extLst>
      <p:ext uri="{BB962C8B-B14F-4D97-AF65-F5344CB8AC3E}">
        <p14:creationId xmlns:p14="http://schemas.microsoft.com/office/powerpoint/2010/main" val="3542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termination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mtClean="0"/>
              <a:t>A thread becomes Not Runnable when one of these events occurs: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smtClean="0"/>
          </a:p>
          <a:p>
            <a:r>
              <a:rPr lang="en-US" altLang="en-US" smtClean="0"/>
              <a:t> Its sleep method is invoked.</a:t>
            </a:r>
          </a:p>
          <a:p>
            <a:r>
              <a:rPr lang="en-US" altLang="en-US" smtClean="0"/>
              <a:t> The thread calls the wait method to wait for a specific condition to be satisifed.</a:t>
            </a:r>
          </a:p>
          <a:p>
            <a:r>
              <a:rPr lang="en-US" altLang="en-US" smtClean="0"/>
              <a:t> The thread is blocking on I/O.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E42BD-39F0-499C-9398-1C537056F4EB}" type="slidenum">
              <a:rPr lang="en-US" altLang="en-US" sz="1800">
                <a:solidFill>
                  <a:srgbClr val="FFFFFF"/>
                </a:solidFill>
              </a:rPr>
              <a:pPr/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1570" y="-495857"/>
            <a:ext cx="11242892" cy="84409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8" y="1706726"/>
            <a:ext cx="5762459" cy="35337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 </a:t>
            </a:r>
            <a:r>
              <a:rPr lang="en-US" b="1" dirty="0"/>
              <a:t>thread</a:t>
            </a:r>
            <a:r>
              <a:rPr lang="en-US" dirty="0"/>
              <a:t> is not granted CPU time because other </a:t>
            </a:r>
            <a:r>
              <a:rPr lang="en-US" b="1" dirty="0"/>
              <a:t>threads</a:t>
            </a:r>
            <a:r>
              <a:rPr lang="en-US" dirty="0"/>
              <a:t> grab it all, it is called "</a:t>
            </a:r>
            <a:r>
              <a:rPr lang="en-US" b="1" dirty="0"/>
              <a:t>starvation</a:t>
            </a:r>
            <a:r>
              <a:rPr lang="en-US" dirty="0"/>
              <a:t>".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thread</a:t>
            </a:r>
            <a:r>
              <a:rPr lang="en-US" dirty="0"/>
              <a:t> is "</a:t>
            </a:r>
            <a:r>
              <a:rPr lang="en-US" b="1" dirty="0"/>
              <a:t>starved</a:t>
            </a:r>
            <a:r>
              <a:rPr lang="en-US" dirty="0"/>
              <a:t> to death" because other </a:t>
            </a:r>
            <a:r>
              <a:rPr lang="en-US" b="1" dirty="0"/>
              <a:t>threads</a:t>
            </a:r>
            <a:r>
              <a:rPr lang="en-US" dirty="0"/>
              <a:t> are allowed the CPU time instead of it. The solution to </a:t>
            </a:r>
            <a:r>
              <a:rPr lang="en-US" b="1" dirty="0"/>
              <a:t>starvation</a:t>
            </a:r>
            <a:r>
              <a:rPr lang="en-US" dirty="0"/>
              <a:t> is called "fairness" - that all </a:t>
            </a:r>
            <a:r>
              <a:rPr lang="en-US" b="1" dirty="0" smtClean="0"/>
              <a:t>threads </a:t>
            </a:r>
            <a:r>
              <a:rPr lang="en-US" dirty="0" smtClean="0"/>
              <a:t>are </a:t>
            </a:r>
            <a:r>
              <a:rPr lang="en-US" dirty="0"/>
              <a:t>fairly granted a chance to 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E1B11-41D6-4F35-85AB-322D2353BD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Race Condition</a:t>
            </a:r>
            <a:endParaRPr lang="en-US" altLang="en-US" b="1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381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What, then, caused the error in the example? Here is a possible scenario: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371725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228600" y="3581400"/>
            <a:ext cx="8458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effect of this scenario is that Task 1 did nothing, because in Step 4 Task 2 overrides Task 1's result. Obviously, the problem is that Task 1 and Task 2 are accessing a common resource in a way that causes conflict. This is a common problem known as a </a:t>
            </a:r>
            <a:r>
              <a:rPr lang="en-US" altLang="en-US" sz="2400" i="1" dirty="0">
                <a:cs typeface="Times New Roman" panose="02020603050405020304" pitchFamily="18" charset="0"/>
              </a:rPr>
              <a:t>race condition</a:t>
            </a:r>
            <a:r>
              <a:rPr lang="en-US" altLang="en-US" sz="2400" dirty="0">
                <a:cs typeface="Times New Roman" panose="02020603050405020304" pitchFamily="18" charset="0"/>
              </a:rPr>
              <a:t> in multithreaded programs. A class is said to be </a:t>
            </a:r>
            <a:r>
              <a:rPr lang="en-US" altLang="en-US" sz="2400" i="1" dirty="0">
                <a:cs typeface="Times New Roman" panose="02020603050405020304" pitchFamily="18" charset="0"/>
              </a:rPr>
              <a:t>thread-safe</a:t>
            </a:r>
            <a:r>
              <a:rPr lang="en-US" altLang="en-US" sz="2400" dirty="0">
                <a:cs typeface="Times New Roman" panose="02020603050405020304" pitchFamily="18" charset="0"/>
              </a:rPr>
              <a:t> if an object of the class does not cause a race condition in the presence of multiple threads. As demonstrated in the preceding example, the Account class is not thread-safe.  </a:t>
            </a:r>
            <a:endParaRPr lang="en-US" altLang="en-US" sz="2400" dirty="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304800" y="1676400"/>
          <a:ext cx="76962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4" imgW="4404360" imgH="1028700" progId="Word.Picture.8">
                  <p:embed/>
                </p:oleObj>
              </mc:Choice>
              <mc:Fallback>
                <p:oleObj name="Picture" r:id="rId4" imgW="4404360" imgH="1028700" progId="Word.Picture.8">
                  <p:embed/>
                  <p:pic>
                    <p:nvPicPr>
                      <p:cNvPr id="2253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76962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7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Tasks </a:t>
            </a:r>
            <a:r>
              <a:rPr lang="en-US" dirty="0" smtClean="0"/>
              <a:t>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Java, each task is an instance of the Runnable interface, also called a runnable object.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thread is essentially an object that facilitates the execution of a task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/>
                <a:cs typeface="Courier New"/>
              </a:rPr>
              <a:t>Task</a:t>
            </a:r>
            <a:r>
              <a:rPr lang="en-US" dirty="0" smtClean="0"/>
              <a:t> object implements the Runnable interface.  </a:t>
            </a:r>
          </a:p>
          <a:p>
            <a:r>
              <a:rPr lang="en-US" dirty="0" smtClean="0"/>
              <a:t>A run method in the </a:t>
            </a:r>
            <a:r>
              <a:rPr lang="en-US" dirty="0">
                <a:latin typeface="Courier New"/>
                <a:cs typeface="Courier New"/>
              </a:rPr>
              <a:t>Task</a:t>
            </a:r>
            <a:r>
              <a:rPr lang="en-US" dirty="0" smtClean="0"/>
              <a:t> object describes the task that has to run in that thread.</a:t>
            </a:r>
          </a:p>
          <a:p>
            <a:r>
              <a:rPr lang="en-US" dirty="0" smtClean="0"/>
              <a:t>A </a:t>
            </a:r>
            <a:r>
              <a:rPr lang="en-US" dirty="0">
                <a:latin typeface="Courier New"/>
                <a:cs typeface="Courier New"/>
              </a:rPr>
              <a:t>Thread</a:t>
            </a:r>
            <a:r>
              <a:rPr lang="en-US" dirty="0" smtClean="0"/>
              <a:t> object is created with the task object as parameter.</a:t>
            </a:r>
          </a:p>
          <a:p>
            <a:r>
              <a:rPr lang="en-US" dirty="0" err="1">
                <a:latin typeface="Courier New"/>
                <a:cs typeface="Courier New"/>
              </a:rPr>
              <a:t>thread_object.start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tells the JVM that the thread is ready to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thread -- Runnable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Courier New"/>
                <a:cs typeface="Courier New"/>
              </a:rPr>
              <a:t>// custom task class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public Class </a:t>
            </a:r>
            <a:r>
              <a:rPr lang="en-US" sz="2000" dirty="0" err="1" smtClean="0">
                <a:latin typeface="Courier New"/>
                <a:cs typeface="Courier New"/>
              </a:rPr>
              <a:t>TaskClass</a:t>
            </a:r>
            <a:r>
              <a:rPr lang="en-US" sz="2000" dirty="0" smtClean="0">
                <a:latin typeface="Courier New"/>
                <a:cs typeface="Courier New"/>
              </a:rPr>
              <a:t> implements Runnable { …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public </a:t>
            </a:r>
            <a:r>
              <a:rPr lang="en-US" sz="2000" dirty="0" err="1" smtClean="0">
                <a:latin typeface="Courier New"/>
                <a:cs typeface="Courier New"/>
              </a:rPr>
              <a:t>TaskClass</a:t>
            </a:r>
            <a:r>
              <a:rPr lang="en-US" sz="2000" dirty="0" smtClean="0">
                <a:latin typeface="Courier New"/>
                <a:cs typeface="Courier New"/>
              </a:rPr>
              <a:t>(…) {…}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ourier New"/>
                <a:cs typeface="Courier New"/>
              </a:rPr>
              <a:t> // implement run method</a:t>
            </a:r>
          </a:p>
          <a:p>
            <a:pPr marL="0" indent="0">
              <a:buNone/>
            </a:pPr>
            <a:endParaRPr lang="en-US" sz="2000" i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public void run()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ourier New"/>
                <a:cs typeface="Courier New"/>
              </a:rPr>
              <a:t>    // tell system how to run custom thread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 smtClean="0">
                <a:solidFill>
                  <a:srgbClr val="FF0000"/>
                </a:solidFill>
                <a:latin typeface="Courier New"/>
                <a:cs typeface="Courier New"/>
              </a:rPr>
              <a:t>// Client class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public class Client { …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smtClean="0">
                <a:latin typeface="Courier New"/>
                <a:cs typeface="Courier New"/>
              </a:rPr>
              <a:t> public void </a:t>
            </a:r>
            <a:r>
              <a:rPr lang="en-US" sz="1900" dirty="0" err="1" smtClean="0">
                <a:latin typeface="Courier New"/>
                <a:cs typeface="Courier New"/>
              </a:rPr>
              <a:t>someMetd</a:t>
            </a:r>
            <a:r>
              <a:rPr lang="en-US" sz="19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900" i="1" dirty="0" smtClean="0">
                <a:solidFill>
                  <a:srgbClr val="FF0000"/>
                </a:solidFill>
                <a:latin typeface="Courier New"/>
                <a:cs typeface="Courier New"/>
              </a:rPr>
              <a:t>   // create instance of </a:t>
            </a:r>
            <a:r>
              <a:rPr lang="en-US" sz="1900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TaskClass</a:t>
            </a:r>
            <a:endParaRPr lang="en-US" sz="1900" i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smtClean="0"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latin typeface="Courier New"/>
                <a:cs typeface="Courier New"/>
              </a:rPr>
              <a:t>TaskClass</a:t>
            </a:r>
            <a:r>
              <a:rPr lang="en-US" sz="1900" dirty="0" smtClean="0">
                <a:latin typeface="Courier New"/>
                <a:cs typeface="Courier New"/>
              </a:rPr>
              <a:t> task = new </a:t>
            </a:r>
            <a:r>
              <a:rPr lang="en-US" sz="1900" dirty="0" err="1" smtClean="0">
                <a:latin typeface="Courier New"/>
                <a:cs typeface="Courier New"/>
              </a:rPr>
              <a:t>TaskClass</a:t>
            </a:r>
            <a:r>
              <a:rPr lang="en-US" sz="1900" dirty="0" smtClean="0">
                <a:latin typeface="Courier New"/>
                <a:cs typeface="Courier New"/>
              </a:rPr>
              <a:t>(…);</a:t>
            </a:r>
          </a:p>
          <a:p>
            <a:pPr marL="0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rgbClr val="FF0000"/>
                </a:solidFill>
                <a:latin typeface="Courier New"/>
                <a:cs typeface="Courier New"/>
              </a:rPr>
              <a:t>// create a thread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 Thread </a:t>
            </a:r>
            <a:r>
              <a:rPr lang="en-US" sz="1900" dirty="0" err="1" smtClean="0">
                <a:latin typeface="Courier New"/>
                <a:cs typeface="Courier New"/>
              </a:rPr>
              <a:t>thr</a:t>
            </a:r>
            <a:r>
              <a:rPr lang="en-US" sz="1900" dirty="0" smtClean="0">
                <a:latin typeface="Courier New"/>
                <a:cs typeface="Courier New"/>
              </a:rPr>
              <a:t> = new Thread(task);</a:t>
            </a:r>
          </a:p>
          <a:p>
            <a:pPr marL="0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smtClean="0">
                <a:latin typeface="Courier New"/>
                <a:cs typeface="Courier New"/>
              </a:rPr>
              <a:t>   thr.start</a:t>
            </a:r>
            <a:r>
              <a:rPr lang="en-US" sz="19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3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F3607-E8AA-4775-9C12-AD559C97B9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en-US" sz="4000" smtClean="0"/>
              <a:t>The Static sleep(milliseconds) Method</a:t>
            </a:r>
            <a:endParaRPr lang="en-US" altLang="en-US" sz="4000" b="1" smtClean="0">
              <a:latin typeface="Courier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The sleep(long mills) method puts the thread to sleep for the specified time in milliseconds. For example, suppose you modify the code in Lines 53-57 in TaskThreadDemo.java as follows: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public void run()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&lt;= lastNum; i++)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System.out.print(" " + i);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if (i &gt;= 50) Thread.sleep(1);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catch (InterruptedException ex)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Every time a number (&gt;= 50) is printed, the </a:t>
            </a:r>
            <a:r>
              <a:rPr lang="en-US" altLang="en-US" sz="2400" u="sng" smtClean="0">
                <a:cs typeface="Times New Roman" panose="02020603050405020304" pitchFamily="18" charset="0"/>
              </a:rPr>
              <a:t>print100</a:t>
            </a:r>
            <a:r>
              <a:rPr lang="en-US" altLang="en-US" sz="2400" smtClean="0">
                <a:cs typeface="Times New Roman" panose="02020603050405020304" pitchFamily="18" charset="0"/>
              </a:rPr>
              <a:t> thread is put to sleep for 1 millisecond. </a:t>
            </a:r>
          </a:p>
        </p:txBody>
      </p:sp>
    </p:spTree>
    <p:extLst>
      <p:ext uri="{BB962C8B-B14F-4D97-AF65-F5344CB8AC3E}">
        <p14:creationId xmlns:p14="http://schemas.microsoft.com/office/powerpoint/2010/main" val="96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life, things happen concurrently.  </a:t>
            </a:r>
          </a:p>
          <a:p>
            <a:r>
              <a:rPr lang="en-US" dirty="0" smtClean="0"/>
              <a:t>In hardware design, we have all parts of a circuit working at the same time.</a:t>
            </a:r>
          </a:p>
          <a:p>
            <a:r>
              <a:rPr lang="en-US" dirty="0" smtClean="0"/>
              <a:t>In software, things happen one after the other, in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03B4CE-791E-46CF-BA69-07C5026502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en-US" sz="4000" smtClean="0"/>
              <a:t>The join() Method</a:t>
            </a:r>
            <a:endParaRPr lang="en-US" altLang="en-US" sz="4000" b="1" smtClean="0">
              <a:latin typeface="Courier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You can use the join() method to force one thread to wait for another thread to finish. For example, suppose you modify the code in Lines 53-57 in TaskThreadDemo.java as follows: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28600" y="5562600"/>
            <a:ext cx="876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The numbers after 50 are printed after thread printA is finished.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228600" y="2286000"/>
          <a:ext cx="86868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544568" imgH="1511808" progId="Word.Picture.8">
                  <p:embed/>
                </p:oleObj>
              </mc:Choice>
              <mc:Fallback>
                <p:oleObj name="Picture" r:id="rId3" imgW="4544568" imgH="1511808" progId="Word.Picture.8">
                  <p:embed/>
                  <p:pic>
                    <p:nvPicPr>
                      <p:cNvPr id="133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8680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9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755"/>
          </a:xfrm>
        </p:spPr>
        <p:txBody>
          <a:bodyPr/>
          <a:lstStyle/>
          <a:p>
            <a:r>
              <a:rPr lang="en-US" dirty="0" smtClean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22"/>
            <a:ext cx="8229600" cy="53367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 assigns every thread a priority.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or decrease the priority of any thread by using the </a:t>
            </a:r>
            <a:r>
              <a:rPr lang="en-US" dirty="0" err="1"/>
              <a:t>setPriority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Priorities </a:t>
            </a:r>
            <a:r>
              <a:rPr lang="en-US" dirty="0"/>
              <a:t>are numbers ranging from 1 to 10. The Thread class has the </a:t>
            </a:r>
            <a:r>
              <a:rPr lang="en-US" dirty="0" err="1"/>
              <a:t>int</a:t>
            </a:r>
            <a:r>
              <a:rPr lang="en-US" dirty="0"/>
              <a:t> constants MIN_PRIORITY, NORM_PRIORITY, and MAX_PRIORITY, representing 1, 5, and 10, </a:t>
            </a:r>
            <a:r>
              <a:rPr lang="en-US" dirty="0" smtClean="0"/>
              <a:t>respectively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priority of the main thread is </a:t>
            </a:r>
            <a:r>
              <a:rPr lang="en-US" dirty="0" err="1"/>
              <a:t>Thread.NORM_PRIORITY</a:t>
            </a:r>
            <a:r>
              <a:rPr lang="en-US" dirty="0"/>
              <a:t>.</a:t>
            </a:r>
          </a:p>
          <a:p>
            <a:r>
              <a:rPr lang="en-US" dirty="0"/>
              <a:t>The JVM always picks the currently runnable thread with the highest priority.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all runnable threads have equal priorities, each is assigned an equal portion of the CPU time in a circular queue. This is called round-robin scheduling. F</a:t>
            </a:r>
          </a:p>
        </p:txBody>
      </p:sp>
    </p:spTree>
    <p:extLst>
      <p:ext uri="{BB962C8B-B14F-4D97-AF65-F5344CB8AC3E}">
        <p14:creationId xmlns:p14="http://schemas.microsoft.com/office/powerpoint/2010/main" val="12515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0132E-5AD5-4869-BDCD-7EBE1C785F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895350"/>
          </a:xfrm>
        </p:spPr>
        <p:txBody>
          <a:bodyPr/>
          <a:lstStyle/>
          <a:p>
            <a:r>
              <a:rPr lang="en-US" altLang="en-US" sz="4000" smtClean="0"/>
              <a:t>isAlive(), interrupt(), and isInterrupted()</a:t>
            </a:r>
            <a:endParaRPr lang="en-US" altLang="en-US" sz="32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The isAlive() method is used to find out the state of a thread. It returns true if a thread is in the Ready, Blocked, or Running state; it returns false if a thread is new and has not started or if it is finished.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The interrupt() method interrupts a thread in the following way: If a thread is currently in the Ready or Running state, its interrupted flag is set; if a thread is currently blocked, it is awakened and enters the Ready state, and an java.io.InterruptedException is thrown.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The isInterrupt() method tests whether the thread is interrupted.</a:t>
            </a:r>
          </a:p>
        </p:txBody>
      </p:sp>
    </p:spTree>
    <p:extLst>
      <p:ext uri="{BB962C8B-B14F-4D97-AF65-F5344CB8AC3E}">
        <p14:creationId xmlns:p14="http://schemas.microsoft.com/office/powerpoint/2010/main" val="8487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D3875-7136-4A9C-B507-950FA715CD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Synchronizing Tasks</a:t>
            </a:r>
            <a:endParaRPr lang="en-US" altLang="en-US" sz="3600" b="1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30981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57288"/>
            <a:ext cx="7620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4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Intrinsic Locks and </a:t>
            </a:r>
            <a:r>
              <a:rPr lang="en-US" b="1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64"/>
            <a:ext cx="8229600" cy="55275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Synchronization is built around an internal entity known as the </a:t>
            </a:r>
            <a:r>
              <a:rPr lang="en-US" i="1" dirty="0"/>
              <a:t>intrinsic lock</a:t>
            </a:r>
            <a:r>
              <a:rPr lang="en-US" dirty="0"/>
              <a:t> or </a:t>
            </a:r>
            <a:r>
              <a:rPr lang="en-US" i="1" dirty="0" smtClean="0"/>
              <a:t>monitor.</a:t>
            </a:r>
          </a:p>
          <a:p>
            <a:r>
              <a:rPr lang="en-US" dirty="0"/>
              <a:t>Every object has an intrinsic lock associated with it. </a:t>
            </a:r>
            <a:endParaRPr lang="en-US" dirty="0" smtClean="0"/>
          </a:p>
          <a:p>
            <a:r>
              <a:rPr lang="en-US" dirty="0" smtClean="0"/>
              <a:t>A thread </a:t>
            </a:r>
            <a:r>
              <a:rPr lang="en-US" dirty="0"/>
              <a:t>that needs exclusive and consistent access to an object's fields has to </a:t>
            </a:r>
            <a:r>
              <a:rPr lang="en-US" i="1" dirty="0"/>
              <a:t>acquire</a:t>
            </a:r>
            <a:r>
              <a:rPr lang="en-US" dirty="0"/>
              <a:t> the object's intrinsic lock before accessing them, and then </a:t>
            </a:r>
            <a:r>
              <a:rPr lang="en-US" i="1" dirty="0"/>
              <a:t>release</a:t>
            </a:r>
            <a:r>
              <a:rPr lang="en-US" dirty="0"/>
              <a:t> the intrinsic lock when it's done with them.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thread is said to </a:t>
            </a:r>
            <a:r>
              <a:rPr lang="en-US" i="1" dirty="0"/>
              <a:t>own</a:t>
            </a:r>
            <a:r>
              <a:rPr lang="en-US" dirty="0"/>
              <a:t> the intrinsic lock between the time it has acquired the lock and released the lock.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long as a thread owns an intrinsic lock, no other thread can acquire the same lock.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other thread will block when it attempts to acquire the lock.</a:t>
            </a:r>
          </a:p>
          <a:p>
            <a:r>
              <a:rPr lang="en-US" dirty="0"/>
              <a:t>When a thread releases an intrinsic lock, a happens-before relationship is established between that action and any subsequent acquisition of the same lock.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530"/>
            <a:ext cx="8229600" cy="49276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make a method synchronized, simply add the synchronized keyword to its declaration: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class </a:t>
            </a:r>
            <a:r>
              <a:rPr lang="en-US" sz="2400" dirty="0" err="1">
                <a:latin typeface="Courier New"/>
                <a:cs typeface="Courier New"/>
              </a:rPr>
              <a:t>SynchronizedCounter</a:t>
            </a:r>
            <a:r>
              <a:rPr lang="en-US" sz="2400" dirty="0">
                <a:latin typeface="Courier New"/>
                <a:cs typeface="Courier New"/>
              </a:rPr>
              <a:t>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	private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c = 0;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public </a:t>
            </a:r>
            <a:r>
              <a:rPr lang="en-US" sz="2400" dirty="0">
                <a:latin typeface="Courier New"/>
                <a:cs typeface="Courier New"/>
              </a:rPr>
              <a:t>synchronized </a:t>
            </a:r>
            <a:r>
              <a:rPr lang="en-US" sz="2400" dirty="0" smtClean="0">
                <a:latin typeface="Courier New"/>
                <a:cs typeface="Courier New"/>
              </a:rPr>
              <a:t>void increment</a:t>
            </a:r>
            <a:r>
              <a:rPr lang="en-US" sz="2400" dirty="0">
                <a:latin typeface="Courier New"/>
                <a:cs typeface="Courier New"/>
              </a:rPr>
              <a:t>()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c</a:t>
            </a:r>
            <a:r>
              <a:rPr lang="en-US" sz="2400" dirty="0" err="1">
                <a:latin typeface="Courier New"/>
                <a:cs typeface="Courier New"/>
              </a:rPr>
              <a:t>++</a:t>
            </a:r>
            <a:r>
              <a:rPr lang="en-US" sz="2400" dirty="0">
                <a:latin typeface="Courier New"/>
                <a:cs typeface="Courier New"/>
              </a:rPr>
              <a:t>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public </a:t>
            </a:r>
            <a:r>
              <a:rPr lang="en-US" sz="2400" dirty="0">
                <a:latin typeface="Courier New"/>
                <a:cs typeface="Courier New"/>
              </a:rPr>
              <a:t>synchronized void decrement</a:t>
            </a:r>
            <a:r>
              <a:rPr lang="en-US" sz="2400" dirty="0" smtClean="0">
                <a:latin typeface="Courier New"/>
                <a:cs typeface="Courier New"/>
              </a:rPr>
              <a:t>() {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c</a:t>
            </a:r>
            <a:r>
              <a:rPr lang="en-US" sz="2400" dirty="0">
                <a:latin typeface="Courier New"/>
                <a:cs typeface="Courier New"/>
              </a:rPr>
              <a:t>--;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public </a:t>
            </a:r>
            <a:r>
              <a:rPr lang="en-US" sz="2400" dirty="0">
                <a:latin typeface="Courier New"/>
                <a:cs typeface="Courier New"/>
              </a:rPr>
              <a:t>synchronized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value()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return </a:t>
            </a:r>
            <a:r>
              <a:rPr lang="en-US" sz="2400" dirty="0">
                <a:latin typeface="Courier New"/>
                <a:cs typeface="Courier New"/>
              </a:rPr>
              <a:t>c;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 count is an instance of </a:t>
            </a:r>
            <a:r>
              <a:rPr lang="en-US" dirty="0" err="1"/>
              <a:t>SynchronizedCounter</a:t>
            </a:r>
            <a:r>
              <a:rPr lang="en-US" dirty="0"/>
              <a:t>, then making these methods synchronized has two effects:</a:t>
            </a:r>
          </a:p>
          <a:p>
            <a:r>
              <a:rPr lang="en-US" dirty="0" smtClean="0"/>
              <a:t>It </a:t>
            </a:r>
            <a:r>
              <a:rPr lang="en-US" dirty="0"/>
              <a:t>is not possible for two invocations of synchronized methods on the same object to interleave. </a:t>
            </a:r>
            <a:r>
              <a:rPr lang="en-US" dirty="0" smtClean="0"/>
              <a:t> Other threads that want the same method will wait.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synchronized method exits, it automatically establishes a happens-before relationship with </a:t>
            </a:r>
            <a:r>
              <a:rPr lang="en-US" i="1" dirty="0"/>
              <a:t>any subsequent invocation</a:t>
            </a:r>
            <a:r>
              <a:rPr lang="en-US" dirty="0"/>
              <a:t> of a synchronized method for the same object. This guarantees that changes to the state of the object are visible to all threads.</a:t>
            </a:r>
          </a:p>
          <a:p>
            <a:r>
              <a:rPr lang="en-US" dirty="0" smtClean="0"/>
              <a:t>Constructors </a:t>
            </a:r>
            <a:r>
              <a:rPr lang="en-US" dirty="0"/>
              <a:t>cannot be </a:t>
            </a:r>
            <a:r>
              <a:rPr lang="en-US" dirty="0" smtClean="0"/>
              <a:t>synchronized.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Synchronized </a:t>
            </a:r>
            <a:r>
              <a:rPr lang="en-US" sz="2800" dirty="0"/>
              <a:t>statements must specify the object that provides the intrinsic lock: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public void </a:t>
            </a:r>
            <a:r>
              <a:rPr lang="en-US" sz="2400" dirty="0" err="1">
                <a:latin typeface="Courier New"/>
                <a:cs typeface="Courier New"/>
              </a:rPr>
              <a:t>addName</a:t>
            </a:r>
            <a:r>
              <a:rPr lang="en-US" sz="2400" dirty="0">
                <a:latin typeface="Courier New"/>
                <a:cs typeface="Courier New"/>
              </a:rPr>
              <a:t>(String name)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synchronized</a:t>
            </a:r>
            <a:r>
              <a:rPr lang="en-US" sz="2400" dirty="0">
                <a:latin typeface="Courier New"/>
                <a:cs typeface="Courier New"/>
              </a:rPr>
              <a:t>(this)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lastName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name; </a:t>
            </a:r>
            <a:r>
              <a:rPr lang="en-US" sz="2400" dirty="0" err="1">
                <a:latin typeface="Courier New"/>
                <a:cs typeface="Courier New"/>
              </a:rPr>
              <a:t>nameCount</a:t>
            </a:r>
            <a:r>
              <a:rPr lang="en-US" sz="2400" dirty="0">
                <a:latin typeface="Courier New"/>
                <a:cs typeface="Courier New"/>
              </a:rPr>
              <a:t>++;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nameList.add</a:t>
            </a:r>
            <a:r>
              <a:rPr lang="en-US" sz="2400" dirty="0">
                <a:latin typeface="Courier New"/>
                <a:cs typeface="Courier New"/>
              </a:rPr>
              <a:t>(name);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sz="2800" dirty="0" smtClean="0"/>
              <a:t>Avoid </a:t>
            </a:r>
            <a:r>
              <a:rPr lang="en-US" sz="2800" dirty="0"/>
              <a:t>synchronizing invocations of other objects' methods. 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Synchronized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synchronized</a:t>
            </a:r>
            <a:r>
              <a:rPr lang="en-US" sz="2400" dirty="0">
                <a:latin typeface="Courier New"/>
                <a:cs typeface="Courier New"/>
              </a:rPr>
              <a:t>(this) 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en-US" dirty="0" smtClean="0"/>
              <a:t>The parameter to  </a:t>
            </a:r>
            <a:r>
              <a:rPr lang="en-US" dirty="0" smtClean="0">
                <a:latin typeface="Courier New"/>
                <a:cs typeface="Courier New"/>
              </a:rPr>
              <a:t>synchronized </a:t>
            </a:r>
            <a:r>
              <a:rPr lang="en-US" dirty="0" smtClean="0"/>
              <a:t>is a reference to an object.</a:t>
            </a:r>
          </a:p>
          <a:p>
            <a:pPr marL="0" indent="0">
              <a:buNone/>
            </a:pPr>
            <a:r>
              <a:rPr lang="en-US" dirty="0" smtClean="0"/>
              <a:t>The object is locked until the statements finish executing.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changes can be made to the object.</a:t>
            </a:r>
          </a:p>
          <a:p>
            <a:pPr marL="0" indent="0">
              <a:buNone/>
            </a:pPr>
            <a:r>
              <a:rPr lang="en-US" dirty="0" smtClean="0"/>
              <a:t>The lock is released upon finishing the statements.</a:t>
            </a:r>
          </a:p>
          <a:p>
            <a:pPr marL="0" indent="0">
              <a:buNone/>
            </a:pPr>
            <a:r>
              <a:rPr lang="en-US" dirty="0" smtClean="0"/>
              <a:t>No other thread can interleave with the statements inside the synchronized block.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Synchronized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458"/>
            <a:ext cx="8229600" cy="49167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Invoking </a:t>
            </a:r>
            <a:r>
              <a:rPr lang="en-US" dirty="0" err="1"/>
              <a:t>synchronizedCollection</a:t>
            </a:r>
            <a:r>
              <a:rPr lang="en-US" dirty="0"/>
              <a:t>(Collection c) returns a new Collection object, in which all the methods that access and update the original collection c are </a:t>
            </a:r>
            <a:r>
              <a:rPr lang="en-US" dirty="0" smtClean="0"/>
              <a:t>synchronized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methods are implemented using the synchronized keyword.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add method is implemented like </a:t>
            </a:r>
            <a:r>
              <a:rPr lang="en-US" dirty="0" smtClean="0"/>
              <a:t>this: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public 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 add(E </a:t>
            </a:r>
            <a:r>
              <a:rPr lang="en-US" dirty="0" smtClean="0">
                <a:latin typeface="Courier New"/>
                <a:cs typeface="Courier New"/>
              </a:rPr>
              <a:t>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synchronized </a:t>
            </a:r>
            <a:r>
              <a:rPr lang="en-US" dirty="0">
                <a:latin typeface="Courier New"/>
                <a:cs typeface="Courier New"/>
              </a:rPr>
              <a:t>(this)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c.add</a:t>
            </a:r>
            <a:r>
              <a:rPr lang="en-US" dirty="0">
                <a:latin typeface="Courier New"/>
                <a:cs typeface="Courier New"/>
              </a:rPr>
              <a:t>(o);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}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Operating System Terminology</a:t>
            </a:r>
            <a:endParaRPr lang="he-I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Kernel - The central component of the computer operating systems. The kernel's responsibilities include among other things context switching.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Context Switch - A context switch is the process of storing and restoring the state (context) of a CPU such that multiple processes can share a single CPU resource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Preemption  - preemption  is the act of temporarily interrupting a task being carried out by a computer system, without requiring its cooperation, and with the intention of resuming the task at a later time. </a:t>
            </a:r>
            <a:endParaRPr lang="he-I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81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Reentrant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/>
              <a:t>that a thread cannot acquire a lock owned by another thread.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 thread </a:t>
            </a:r>
            <a:r>
              <a:rPr lang="en-US" i="1" dirty="0"/>
              <a:t>can</a:t>
            </a:r>
            <a:r>
              <a:rPr lang="en-US" dirty="0"/>
              <a:t> acquire a lock that it already owns. Allowing a thread to acquire the same lock more than once enables </a:t>
            </a:r>
            <a:r>
              <a:rPr lang="en-US" i="1" dirty="0"/>
              <a:t>reentrant synchronization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422C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EB7C-0A58-A248-A3A0-2555EA410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824A7-D94B-4BFA-80FC-00E89F96A0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325438"/>
            <a:ext cx="7885112" cy="665162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/>
              <a:t>Multithreading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8867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View a process as a </a:t>
            </a:r>
            <a:r>
              <a:rPr lang="en-US" altLang="en-US" i="1"/>
              <a:t>collection of one or more </a:t>
            </a:r>
            <a:r>
              <a:rPr lang="en-US" altLang="en-US" i="1">
                <a:solidFill>
                  <a:schemeClr val="hlink"/>
                </a:solidFill>
              </a:rPr>
              <a:t>threads</a:t>
            </a:r>
            <a:r>
              <a:rPr lang="en-US" altLang="en-US"/>
              <a:t> that can run simultaneously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threads within the same process </a:t>
            </a:r>
            <a:r>
              <a:rPr lang="en-US" altLang="en-US">
                <a:solidFill>
                  <a:schemeClr val="hlink"/>
                </a:solidFill>
              </a:rPr>
              <a:t>share the same data and resources</a:t>
            </a:r>
            <a:r>
              <a:rPr lang="en-US" altLang="en-US"/>
              <a:t> and a part of the process’s execution context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Easier to create or destroy a thread and switch between threads (of the same process) than to create/switch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“Context switch” for a process is a bigger operation than switching threads, because threads run in the same virtual memory space, etc, shares open files, etc….</a:t>
            </a:r>
          </a:p>
        </p:txBody>
      </p:sp>
    </p:spTree>
    <p:extLst>
      <p:ext uri="{BB962C8B-B14F-4D97-AF65-F5344CB8AC3E}">
        <p14:creationId xmlns:p14="http://schemas.microsoft.com/office/powerpoint/2010/main" val="24739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Multithreading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Reactive systems – constantly monitoring</a:t>
            </a:r>
          </a:p>
          <a:p>
            <a:pPr eaLnBrk="1" hangingPunct="1"/>
            <a:r>
              <a:rPr lang="en-US" altLang="en-US" smtClean="0"/>
              <a:t>More responsive to user input – GUI application can interrupt a time-consuming task</a:t>
            </a:r>
          </a:p>
          <a:p>
            <a:pPr eaLnBrk="1" hangingPunct="1"/>
            <a:r>
              <a:rPr lang="en-US" altLang="en-US" smtClean="0"/>
              <a:t>Server can handle multiple clients simultaneously</a:t>
            </a:r>
          </a:p>
          <a:p>
            <a:pPr eaLnBrk="1" hangingPunct="1"/>
            <a:r>
              <a:rPr lang="en-US" altLang="en-US" smtClean="0"/>
              <a:t>Can take advantage of parallel processing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3EB42F-8201-42CB-8223-E4E4AEA8EF79}" type="slidenum">
              <a:rPr lang="en-US" altLang="en-US" sz="1800">
                <a:solidFill>
                  <a:srgbClr val="FFFFFF"/>
                </a:solidFill>
              </a:rPr>
              <a:pPr/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r>
              <a:rPr lang="en-US" dirty="0"/>
              <a:t> are used for small tasks, whereas </a:t>
            </a:r>
            <a:r>
              <a:rPr lang="en-US" b="1" dirty="0" smtClean="0"/>
              <a:t>processes </a:t>
            </a:r>
            <a:r>
              <a:rPr lang="en-US" dirty="0" smtClean="0"/>
              <a:t>are </a:t>
            </a:r>
            <a:r>
              <a:rPr lang="en-US" dirty="0"/>
              <a:t>used for more 'heavyweight' tasks – basically the execution of applications.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</a:t>
            </a:r>
            <a:r>
              <a:rPr lang="en-US" dirty="0"/>
              <a:t> </a:t>
            </a:r>
            <a:r>
              <a:rPr lang="en-US" b="1" dirty="0"/>
              <a:t>difference between a thread and a process</a:t>
            </a:r>
            <a:r>
              <a:rPr lang="en-US" dirty="0"/>
              <a:t> is that </a:t>
            </a:r>
            <a:r>
              <a:rPr lang="en-US" b="1" dirty="0"/>
              <a:t>threads</a:t>
            </a:r>
            <a:r>
              <a:rPr lang="en-US" dirty="0"/>
              <a:t> within the </a:t>
            </a:r>
            <a:r>
              <a:rPr lang="en-US" dirty="0" smtClean="0"/>
              <a:t>same </a:t>
            </a:r>
            <a:r>
              <a:rPr lang="en-US" b="1" dirty="0" smtClean="0"/>
              <a:t>process</a:t>
            </a:r>
            <a:r>
              <a:rPr lang="en-US" dirty="0"/>
              <a:t> share the same address space, whereas different </a:t>
            </a:r>
            <a:r>
              <a:rPr lang="en-US" b="1" dirty="0"/>
              <a:t>processes</a:t>
            </a:r>
            <a:r>
              <a:rPr lang="en-US" dirty="0"/>
              <a:t> do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smtClean="0"/>
              <a:t>of </a:t>
            </a:r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Typing in a word processor while it is </a:t>
            </a:r>
            <a:r>
              <a:rPr lang="en-US" dirty="0" smtClean="0"/>
              <a:t>saving or spellchecking.</a:t>
            </a:r>
          </a:p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Each tab is a thread</a:t>
            </a:r>
          </a:p>
          <a:p>
            <a:r>
              <a:rPr lang="en-US" dirty="0" smtClean="0"/>
              <a:t>Massively </a:t>
            </a:r>
            <a:r>
              <a:rPr lang="en-US" dirty="0"/>
              <a:t>parallel server monitoring infrastructure, for example </a:t>
            </a:r>
            <a:r>
              <a:rPr lang="en-US" dirty="0" smtClean="0"/>
              <a:t>you </a:t>
            </a:r>
            <a:r>
              <a:rPr lang="en-US" dirty="0"/>
              <a:t>are required to monitor 30K servers/routers every 5 </a:t>
            </a:r>
            <a:r>
              <a:rPr lang="en-US" dirty="0" smtClean="0"/>
              <a:t>seconds</a:t>
            </a:r>
          </a:p>
          <a:p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/>
              <a:t>running applications like batch jobs, do well when multithreaded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GUI toolkit, like Swing, </a:t>
            </a:r>
            <a:r>
              <a:rPr lang="en-US" dirty="0" err="1"/>
              <a:t>Javafx</a:t>
            </a:r>
            <a:r>
              <a:rPr lang="en-US" dirty="0"/>
              <a:t>, SWT/</a:t>
            </a:r>
            <a:r>
              <a:rPr lang="en-US" dirty="0" err="1"/>
              <a:t>JFace</a:t>
            </a:r>
            <a:r>
              <a:rPr lang="en-US" dirty="0"/>
              <a:t> all uses threads to keep track of events generating from various widgets in the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HTTP/JEE </a:t>
            </a:r>
            <a:r>
              <a:rPr lang="en-US" dirty="0"/>
              <a:t>servers/frameworks like </a:t>
            </a:r>
            <a:r>
              <a:rPr lang="en-US" dirty="0" err="1"/>
              <a:t>vert.x</a:t>
            </a:r>
            <a:r>
              <a:rPr lang="en-US" dirty="0"/>
              <a:t>, </a:t>
            </a:r>
            <a:r>
              <a:rPr lang="en-US" dirty="0" err="1"/>
              <a:t>wildfly</a:t>
            </a:r>
            <a:r>
              <a:rPr lang="en-US" dirty="0"/>
              <a:t>, tomcat, jetty uses multithreads along with NIO to achieve high </a:t>
            </a:r>
            <a:r>
              <a:rPr lang="en-US" dirty="0" smtClean="0"/>
              <a:t>throughput.</a:t>
            </a:r>
          </a:p>
          <a:p>
            <a:r>
              <a:rPr lang="en-US" dirty="0" smtClean="0"/>
              <a:t>JUnit </a:t>
            </a:r>
            <a:r>
              <a:rPr lang="en-US" dirty="0"/>
              <a:t>uses threads to run test cases in </a:t>
            </a:r>
            <a:r>
              <a:rPr lang="en-US" dirty="0" smtClean="0"/>
              <a:t>parallel.</a:t>
            </a:r>
          </a:p>
          <a:p>
            <a:r>
              <a:rPr lang="en-US" dirty="0" smtClean="0"/>
              <a:t>Computer </a:t>
            </a:r>
            <a:r>
              <a:rPr lang="en-US" dirty="0"/>
              <a:t>games, </a:t>
            </a:r>
            <a:r>
              <a:rPr lang="en-US" dirty="0" smtClean="0"/>
              <a:t>exemplary </a:t>
            </a:r>
            <a:r>
              <a:rPr lang="en-US" dirty="0"/>
              <a:t>multi-threaded processing.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vs. multiple CPU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" y="1386308"/>
            <a:ext cx="8238356" cy="51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altLang="en-US" smtClean="0"/>
              <a:t>Thread Scheduling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An operating system’s thread scheduler determines which thread runs next.</a:t>
            </a:r>
          </a:p>
          <a:p>
            <a:r>
              <a:rPr lang="en-US" altLang="en-US" smtClean="0"/>
              <a:t>Most operating systems use </a:t>
            </a:r>
            <a:r>
              <a:rPr lang="en-US" altLang="en-US" i="1" smtClean="0"/>
              <a:t>timeslicing</a:t>
            </a:r>
            <a:r>
              <a:rPr lang="en-US" altLang="en-US" smtClean="0"/>
              <a:t> for threads of equal priority.</a:t>
            </a:r>
          </a:p>
          <a:p>
            <a:r>
              <a:rPr lang="en-US" altLang="en-US" i="1" smtClean="0"/>
              <a:t>Preemptive scheduling</a:t>
            </a:r>
            <a:r>
              <a:rPr lang="en-US" altLang="en-US" smtClean="0"/>
              <a:t>: when a thread of higher priority enters the running state, it preempts the current thread.</a:t>
            </a:r>
          </a:p>
          <a:p>
            <a:r>
              <a:rPr lang="en-US" altLang="en-US" i="1" smtClean="0"/>
              <a:t>Starvation</a:t>
            </a:r>
            <a:r>
              <a:rPr lang="en-US" altLang="en-US" smtClean="0"/>
              <a:t>: Higher-priority threads can postpone (possible forever) the execution of lower-priority threads.</a:t>
            </a:r>
          </a:p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1564FE-FC46-462E-8012-C323B7BDC247}" type="slidenum">
              <a:rPr lang="en-US" altLang="en-US" sz="1800">
                <a:solidFill>
                  <a:srgbClr val="FFFFFF"/>
                </a:solidFill>
              </a:rPr>
              <a:pPr/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1581</Words>
  <Application>Microsoft Office PowerPoint</Application>
  <PresentationFormat>On-screen Show (4:3)</PresentationFormat>
  <Paragraphs>210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Georgia</vt:lpstr>
      <vt:lpstr>Monotype Sorts</vt:lpstr>
      <vt:lpstr>Times New Roman</vt:lpstr>
      <vt:lpstr>Office Theme</vt:lpstr>
      <vt:lpstr>Picture</vt:lpstr>
      <vt:lpstr>EE 422C Multithreading &amp; Parallel Programming</vt:lpstr>
      <vt:lpstr>Concurrency</vt:lpstr>
      <vt:lpstr>Operating System Terminology</vt:lpstr>
      <vt:lpstr>Multithreading</vt:lpstr>
      <vt:lpstr>Advantages of Multithreading</vt:lpstr>
      <vt:lpstr>Threads vs. Processes</vt:lpstr>
      <vt:lpstr>Examples of Multithreading</vt:lpstr>
      <vt:lpstr>Single vs. multiple CPU</vt:lpstr>
      <vt:lpstr>Thread Scheduling</vt:lpstr>
      <vt:lpstr>Thread States</vt:lpstr>
      <vt:lpstr>Thread termination</vt:lpstr>
      <vt:lpstr>PowerPoint Presentation</vt:lpstr>
      <vt:lpstr>Deadlock</vt:lpstr>
      <vt:lpstr>Starvation</vt:lpstr>
      <vt:lpstr>Race Condition</vt:lpstr>
      <vt:lpstr>Java Tasks and Threads</vt:lpstr>
      <vt:lpstr>Tasks and Threads</vt:lpstr>
      <vt:lpstr>Using a thread -- Runnable</vt:lpstr>
      <vt:lpstr>The Static sleep(milliseconds) Method</vt:lpstr>
      <vt:lpstr>The join() Method</vt:lpstr>
      <vt:lpstr>Thread priorities</vt:lpstr>
      <vt:lpstr>isAlive(), interrupt(), and isInterrupted()</vt:lpstr>
      <vt:lpstr>Synchronizing Tasks</vt:lpstr>
      <vt:lpstr>Intrinsic Locks and Synchronization</vt:lpstr>
      <vt:lpstr>Synchronization </vt:lpstr>
      <vt:lpstr>Synchronization</vt:lpstr>
      <vt:lpstr>Synchronized Statements</vt:lpstr>
      <vt:lpstr>Synchronized Statements</vt:lpstr>
      <vt:lpstr>Synchronized Collections</vt:lpstr>
      <vt:lpstr>Reentrant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422C Multithreading &amp; Parallel Programming</dc:title>
  <dc:creator>Vallath Nandakumar</dc:creator>
  <cp:lastModifiedBy>Priebe, Roger</cp:lastModifiedBy>
  <cp:revision>15</cp:revision>
  <dcterms:created xsi:type="dcterms:W3CDTF">2016-08-01T14:04:47Z</dcterms:created>
  <dcterms:modified xsi:type="dcterms:W3CDTF">2018-04-03T13:42:40Z</dcterms:modified>
</cp:coreProperties>
</file>