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1" r:id="rId25"/>
    <p:sldId id="292" r:id="rId26"/>
    <p:sldId id="293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F770-1515-4469-8ECD-84119DFC9B2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3E39-AC84-4E62-BA73-8A8785CB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15B1D935-DC03-4B65-BBB8-F1F49B1203C9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32" tIns="48667" rIns="97332" bIns="48667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64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F24AC07C-F9E5-4E6B-821C-B89F675057E9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851" tIns="47425" rIns="94851" bIns="47425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923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37E9B84F-DB74-4917-BA2F-324C3ACBC064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57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7B084AA4-38B2-4467-8BA0-0490FF1B0D1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72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4B2E9108-69DD-4446-876C-2827C444E838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2A0384AE-82C5-47C7-A1F9-17BF2BA1B4AD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5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05977B33-7C01-4022-BA2B-C069116189B7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18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2CC432CE-D6A4-4DEB-BD47-11D65D1EB42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92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5A69C8B8-7655-4BAA-857A-1FB1C2620733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56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369A16E0-EAF5-4FCF-870A-62EAF86FFE50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25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E8FCC4DB-5CE1-40E5-938B-54FE8B194513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2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448E2498-35BE-4D2B-A6DA-F8E13B99C5B1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1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13B2AF3D-C5E5-4525-AC3E-4094C41C50B7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6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6F96ADE1-8E61-48EA-A662-C7FE4AF3DB2A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38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Crashed 37 sec after initiation of flight sequence</a:t>
            </a:r>
          </a:p>
          <a:p>
            <a:pPr lvl="1"/>
            <a:r>
              <a:rPr lang="en-US" altLang="en-US" smtClean="0">
                <a:latin typeface="Arial" panose="020B0604020202020204" pitchFamily="34" charset="0"/>
              </a:rPr>
              <a:t>Unhandled numerical overflow exception</a:t>
            </a:r>
          </a:p>
          <a:p>
            <a:pPr lvl="2"/>
            <a:r>
              <a:rPr lang="en-US" altLang="en-US" sz="800" smtClean="0">
                <a:latin typeface="Arial" panose="020B0604020202020204" pitchFamily="34" charset="0"/>
              </a:rPr>
              <a:t>Details at: http://www.ima.umn.edu/~arnold/disasters/ariane5rep.html</a:t>
            </a:r>
          </a:p>
        </p:txBody>
      </p:sp>
    </p:spTree>
    <p:extLst>
      <p:ext uri="{BB962C8B-B14F-4D97-AF65-F5344CB8AC3E}">
        <p14:creationId xmlns:p14="http://schemas.microsoft.com/office/powerpoint/2010/main" val="268204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000" smtClean="0">
                <a:latin typeface="Arial" panose="020B0604020202020204" pitchFamily="34" charset="0"/>
              </a:rPr>
              <a:t>Crashed on landing</a:t>
            </a:r>
          </a:p>
          <a:p>
            <a:pPr lvl="1"/>
            <a:r>
              <a:rPr lang="en-US" altLang="en-US" sz="1000" smtClean="0">
                <a:latin typeface="Arial" panose="020B0604020202020204" pitchFamily="34" charset="0"/>
              </a:rPr>
              <a:t>Descent engine to shut down prematurely</a:t>
            </a:r>
          </a:p>
          <a:p>
            <a:pPr lvl="1"/>
            <a:r>
              <a:rPr lang="en-US" altLang="en-US" sz="1000" smtClean="0">
                <a:latin typeface="Arial" panose="020B0604020202020204" pitchFamily="34" charset="0"/>
              </a:rPr>
              <a:t>Error traced to a single bad line of code</a:t>
            </a:r>
          </a:p>
          <a:p>
            <a:pPr lvl="2"/>
            <a:r>
              <a:rPr lang="en-US" altLang="en-US" sz="800" smtClean="0">
                <a:latin typeface="Arial" panose="020B0604020202020204" pitchFamily="34" charset="0"/>
              </a:rPr>
              <a:t>Details at: ftp://ftp.hq.nasa.gov/pub/pao/reports/2000/2000_mpl_report_1.pdf</a:t>
            </a: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3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Russell and Norvig, Artificial Intelligence, a Modern Approach, 2003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61C60F96-538D-4126-AED0-1280D8B0AC0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36DBA408-2629-43EE-BEE0-FC21DFA35D7C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851" tIns="47425" rIns="94851" bIns="47425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6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defTabSz="966788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D1AB8A89-5245-413B-B361-D5F7C907ABD6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851" tIns="47425" rIns="94851" bIns="47425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1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0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2C84-BDA4-4352-9218-EF675A245669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6479-6F4F-41A7-BBEC-A8D7B72E1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functional_team" TargetMode="External"/><Relationship Id="rId2" Type="http://schemas.openxmlformats.org/officeDocument/2006/relationships/hyperlink" Target="https://en.wikipedia.org/wiki/Software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oftware_development_methodologi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EE422C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the Heartbleed bug?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mtClean="0"/>
              <a:t>Exploits a vulnerability in OpenSSL software library, used to implement the Transport Layer Security protocol used in web, instant messaging etc. </a:t>
            </a:r>
          </a:p>
          <a:p>
            <a:pPr>
              <a:buFontTx/>
              <a:buChar char="•"/>
            </a:pPr>
            <a:r>
              <a:rPr lang="en-US" altLang="en-US" smtClean="0"/>
              <a:t>Exposes user’s passwords, cookies and other data to the attacker.</a:t>
            </a:r>
          </a:p>
          <a:p>
            <a:pPr>
              <a:buFontTx/>
              <a:buChar char="•"/>
            </a:pPr>
            <a:r>
              <a:rPr lang="en-US" altLang="en-US" smtClean="0"/>
              <a:t>Not a virus.</a:t>
            </a:r>
          </a:p>
          <a:p>
            <a:pPr>
              <a:buFontTx/>
              <a:buChar char="•"/>
            </a:pPr>
            <a:r>
              <a:rPr lang="en-US" altLang="en-US" smtClean="0"/>
              <a:t>One small bug in Open-Source software that made millions of computers vulnerable.</a:t>
            </a:r>
          </a:p>
        </p:txBody>
      </p:sp>
    </p:spTree>
    <p:extLst>
      <p:ext uri="{BB962C8B-B14F-4D97-AF65-F5344CB8AC3E}">
        <p14:creationId xmlns:p14="http://schemas.microsoft.com/office/powerpoint/2010/main" val="250962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Heartbleed…</a:t>
            </a:r>
          </a:p>
        </p:txBody>
      </p:sp>
      <p:pic>
        <p:nvPicPr>
          <p:cNvPr id="63490" name="Content Placeholder 3" descr="Heartbleed_bug_explained.sv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77" y="1371601"/>
            <a:ext cx="8229600" cy="4649575"/>
          </a:xfrm>
        </p:spPr>
      </p:pic>
    </p:spTree>
    <p:extLst>
      <p:ext uri="{BB962C8B-B14F-4D97-AF65-F5344CB8AC3E}">
        <p14:creationId xmlns:p14="http://schemas.microsoft.com/office/powerpoint/2010/main" val="42686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Buffer over-read bug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extra data that is sent back is fetched from the server’s memory, due to the bug.  It could include passwords and private keys.</a:t>
            </a:r>
          </a:p>
          <a:p>
            <a:r>
              <a:rPr lang="en-US" altLang="en-US" smtClean="0"/>
              <a:t>Like if someone you had called in to fix your plumbing were to look through your closets for information.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77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</a:t>
            </a:r>
            <a:r>
              <a:rPr lang="en-US" altLang="en-US" dirty="0" smtClean="0"/>
              <a:t>arranties–two decades ago</a:t>
            </a:r>
          </a:p>
        </p:txBody>
      </p:sp>
      <p:sp>
        <p:nvSpPr>
          <p:cNvPr id="6758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ACM SIGSOFT Software Engineering Notes, Vol. 12, No. 3, July 87 </a:t>
            </a:r>
          </a:p>
        </p:txBody>
      </p:sp>
      <p:sp>
        <p:nvSpPr>
          <p:cNvPr id="675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endParaRPr lang="en-US" altLang="en-US" sz="1400" b="0" dirty="0"/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78CC0074-3EDC-4F8E-8DBF-2F358CD773DB}" type="slidenum">
              <a:rPr lang="en-US" altLang="en-US" sz="1400" b="0"/>
              <a:pPr/>
              <a:t>13</a:t>
            </a:fld>
            <a:endParaRPr lang="en-US" altLang="en-US" sz="1400" b="0"/>
          </a:p>
        </p:txBody>
      </p:sp>
      <p:pic>
        <p:nvPicPr>
          <p:cNvPr id="67587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57" y="2570843"/>
            <a:ext cx="85344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Warranties–two decades ago (cont.)</a:t>
            </a:r>
          </a:p>
        </p:txBody>
      </p:sp>
      <p:sp>
        <p:nvSpPr>
          <p:cNvPr id="6963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ACM SIGSOFT Software Engineering Notes, Vol. 12, No. 3, July 87 </a:t>
            </a:r>
          </a:p>
        </p:txBody>
      </p:sp>
      <p:sp>
        <p:nvSpPr>
          <p:cNvPr id="696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endParaRPr lang="en-US" altLang="en-US" sz="1400" b="0" dirty="0"/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39169B1D-B1C0-48C1-9EC9-2A0370FE7F0F}" type="slidenum">
              <a:rPr lang="en-US" altLang="en-US" sz="1400" b="0"/>
              <a:pPr/>
              <a:t>14</a:t>
            </a:fld>
            <a:endParaRPr lang="en-US" altLang="en-US" sz="1400" b="0"/>
          </a:p>
        </p:txBody>
      </p:sp>
      <p:pic>
        <p:nvPicPr>
          <p:cNvPr id="69635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3" y="2882221"/>
            <a:ext cx="8534400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58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</a:t>
            </a:r>
            <a:r>
              <a:rPr lang="en-US" altLang="en-US" dirty="0" smtClean="0"/>
              <a:t>arranties–today</a:t>
            </a:r>
          </a:p>
        </p:txBody>
      </p:sp>
      <p:sp>
        <p:nvSpPr>
          <p:cNvPr id="11243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</a:t>
            </a:r>
            <a:r>
              <a:rPr lang="en-US" altLang="en-US" dirty="0" smtClean="0"/>
              <a:t>pple</a:t>
            </a:r>
          </a:p>
          <a:p>
            <a:pPr lvl="1"/>
            <a:r>
              <a:rPr lang="ja-JP" altLang="en-US" sz="1800" dirty="0"/>
              <a:t>“</a:t>
            </a:r>
            <a:r>
              <a:rPr lang="en-US" altLang="ja-JP" sz="1800" dirty="0"/>
              <a:t>Apple warrants </a:t>
            </a:r>
            <a:r>
              <a:rPr lang="en-US" altLang="ja-JP" sz="1800" dirty="0">
                <a:solidFill>
                  <a:srgbClr val="000090"/>
                </a:solidFill>
              </a:rPr>
              <a:t>the media </a:t>
            </a:r>
            <a:r>
              <a:rPr lang="en-US" altLang="ja-JP" sz="1800" dirty="0"/>
              <a:t>on which the Apple Software is recorded </a:t>
            </a:r>
            <a:br>
              <a:rPr lang="en-US" altLang="ja-JP" sz="1800" dirty="0"/>
            </a:br>
            <a:r>
              <a:rPr lang="en-US" altLang="ja-JP" sz="1800" dirty="0"/>
              <a:t>and delivered by Apple </a:t>
            </a:r>
            <a:r>
              <a:rPr lang="en-US" altLang="ja-JP" sz="1800" dirty="0">
                <a:solidFill>
                  <a:schemeClr val="tx2"/>
                </a:solidFill>
              </a:rPr>
              <a:t>to be free from defects </a:t>
            </a:r>
            <a:r>
              <a:rPr lang="en-US" altLang="ja-JP" sz="1800" dirty="0"/>
              <a:t>in materials and </a:t>
            </a:r>
            <a:br>
              <a:rPr lang="en-US" altLang="ja-JP" sz="1800" dirty="0"/>
            </a:br>
            <a:r>
              <a:rPr lang="en-US" altLang="ja-JP" sz="1800" dirty="0"/>
              <a:t>workmanship under normal use </a:t>
            </a:r>
            <a:r>
              <a:rPr lang="en-US" altLang="ja-JP" sz="1800" dirty="0">
                <a:solidFill>
                  <a:srgbClr val="000090"/>
                </a:solidFill>
              </a:rPr>
              <a:t>for a period of ninety (90) days </a:t>
            </a:r>
            <a:r>
              <a:rPr lang="en-US" altLang="ja-JP" sz="1800" dirty="0"/>
              <a:t>from </a:t>
            </a:r>
            <a:br>
              <a:rPr lang="en-US" altLang="ja-JP" sz="1800" dirty="0"/>
            </a:br>
            <a:r>
              <a:rPr lang="en-US" altLang="ja-JP" sz="1800" dirty="0"/>
              <a:t>the date of original retail purchase.</a:t>
            </a:r>
            <a:r>
              <a:rPr lang="ja-JP" altLang="en-US" sz="1800" dirty="0"/>
              <a:t>”</a:t>
            </a:r>
            <a:endParaRPr lang="en-US" altLang="ja-JP" sz="1800" dirty="0"/>
          </a:p>
          <a:p>
            <a:pPr lvl="1"/>
            <a:r>
              <a:rPr lang="ja-JP" altLang="en-US" sz="1800" dirty="0"/>
              <a:t>“</a:t>
            </a:r>
            <a:r>
              <a:rPr lang="en-US" altLang="ja-JP" sz="1800" dirty="0"/>
              <a:t>... THE APPLE SOFTWARE IS PROVIDED </a:t>
            </a:r>
            <a:r>
              <a:rPr lang="en-US" altLang="ja-JP" sz="1800" dirty="0">
                <a:solidFill>
                  <a:srgbClr val="000090"/>
                </a:solidFill>
              </a:rPr>
              <a:t>"AS IS"</a:t>
            </a:r>
            <a:r>
              <a:rPr lang="en-US" altLang="ja-JP" sz="1800" dirty="0"/>
              <a:t>, </a:t>
            </a:r>
            <a:r>
              <a:rPr lang="en-US" altLang="ja-JP" sz="1800" dirty="0">
                <a:solidFill>
                  <a:srgbClr val="000090"/>
                </a:solidFill>
              </a:rPr>
              <a:t>WITH ALL </a:t>
            </a:r>
            <a:r>
              <a:rPr lang="en-US" altLang="ja-JP" sz="1800" dirty="0">
                <a:solidFill>
                  <a:srgbClr val="FFFF00"/>
                </a:solidFill>
              </a:rPr>
              <a:t/>
            </a:r>
            <a:br>
              <a:rPr lang="en-US" altLang="ja-JP" sz="1800" dirty="0">
                <a:solidFill>
                  <a:srgbClr val="FFFF00"/>
                </a:solidFill>
              </a:rPr>
            </a:br>
            <a:r>
              <a:rPr lang="en-US" altLang="ja-JP" sz="1800" dirty="0">
                <a:solidFill>
                  <a:srgbClr val="000090"/>
                </a:solidFill>
              </a:rPr>
              <a:t>FAULTS </a:t>
            </a:r>
            <a:r>
              <a:rPr lang="en-US" altLang="ja-JP" sz="1800" dirty="0"/>
              <a:t>AND </a:t>
            </a:r>
            <a:r>
              <a:rPr lang="en-US" altLang="ja-JP" sz="1800" dirty="0">
                <a:solidFill>
                  <a:srgbClr val="000090"/>
                </a:solidFill>
              </a:rPr>
              <a:t>WITHOUT WARRANTY OF ANY KIND </a:t>
            </a:r>
            <a:r>
              <a:rPr lang="en-US" altLang="ja-JP" sz="1800" dirty="0"/>
              <a:t>...</a:t>
            </a:r>
            <a:r>
              <a:rPr lang="ja-JP" altLang="en-US" sz="1800" dirty="0"/>
              <a:t>”</a:t>
            </a:r>
            <a:endParaRPr lang="en-US" altLang="ja-JP" sz="1800" dirty="0"/>
          </a:p>
          <a:p>
            <a:r>
              <a:rPr lang="en-US" altLang="en-US" dirty="0" smtClean="0"/>
              <a:t>Google</a:t>
            </a:r>
          </a:p>
          <a:p>
            <a:pPr lvl="1"/>
            <a:r>
              <a:rPr lang="ja-JP" altLang="en-US" sz="1800" dirty="0"/>
              <a:t>“</a:t>
            </a:r>
            <a:r>
              <a:rPr lang="en-US" altLang="ja-JP" sz="1800" dirty="0"/>
              <a:t>... is provided </a:t>
            </a:r>
            <a:r>
              <a:rPr lang="en-US" altLang="ja-JP" sz="1800" dirty="0">
                <a:solidFill>
                  <a:srgbClr val="000090"/>
                </a:solidFill>
              </a:rPr>
              <a:t>"as is," with no warranties whatsoever</a:t>
            </a:r>
            <a:r>
              <a:rPr lang="en-US" altLang="ja-JP" sz="1800" dirty="0"/>
              <a:t>.</a:t>
            </a:r>
            <a:r>
              <a:rPr lang="ja-JP" altLang="en-US" sz="1800" dirty="0"/>
              <a:t>”</a:t>
            </a:r>
            <a:endParaRPr lang="en-US" altLang="ja-JP" sz="1800" dirty="0"/>
          </a:p>
          <a:p>
            <a:r>
              <a:rPr lang="en-US" altLang="en-US" dirty="0"/>
              <a:t>M</a:t>
            </a:r>
            <a:r>
              <a:rPr lang="en-US" altLang="en-US" dirty="0" smtClean="0"/>
              <a:t>icrosoft</a:t>
            </a:r>
          </a:p>
          <a:p>
            <a:pPr lvl="1"/>
            <a:r>
              <a:rPr lang="ja-JP" altLang="en-US" sz="1800" dirty="0"/>
              <a:t>“</a:t>
            </a:r>
            <a:r>
              <a:rPr lang="en-US" altLang="ja-JP" sz="1800" dirty="0"/>
              <a:t>... the Software will perform </a:t>
            </a:r>
            <a:r>
              <a:rPr lang="en-US" altLang="ja-JP" sz="1800" dirty="0">
                <a:solidFill>
                  <a:srgbClr val="000090"/>
                </a:solidFill>
              </a:rPr>
              <a:t>substantially in accordance with the </a:t>
            </a:r>
            <a:br>
              <a:rPr lang="en-US" altLang="ja-JP" sz="1800" dirty="0">
                <a:solidFill>
                  <a:srgbClr val="000090"/>
                </a:solidFill>
              </a:rPr>
            </a:br>
            <a:r>
              <a:rPr lang="en-US" altLang="ja-JP" sz="1800" dirty="0">
                <a:solidFill>
                  <a:srgbClr val="000090"/>
                </a:solidFill>
              </a:rPr>
              <a:t>accompanying materials for a period of ninety (90) days </a:t>
            </a:r>
            <a:r>
              <a:rPr lang="en-US" altLang="ja-JP" sz="1800" dirty="0"/>
              <a:t>...</a:t>
            </a:r>
            <a:r>
              <a:rPr lang="ja-JP" altLang="en-US" sz="1800" dirty="0"/>
              <a:t>”</a:t>
            </a:r>
            <a:endParaRPr lang="en-US" altLang="en-US" sz="1800" dirty="0"/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6FA5CAAD-0A90-49D1-8327-E4277C0EFD78}" type="slidenum">
              <a:rPr lang="en-US" altLang="en-US" sz="1400" b="0"/>
              <a:pPr/>
              <a:t>15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1713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</a:t>
            </a:r>
            <a:r>
              <a:rPr lang="en-US" altLang="en-US" dirty="0" smtClean="0"/>
              <a:t>conomic impact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“</a:t>
            </a:r>
            <a:r>
              <a:rPr lang="en-US" altLang="ja-JP" smtClean="0"/>
              <a:t>The Economic Impact of Inadequate Infrastructure for Software Testing</a:t>
            </a:r>
            <a:r>
              <a:rPr lang="ja-JP" altLang="en-US" smtClean="0"/>
              <a:t>”</a:t>
            </a:r>
            <a:r>
              <a:rPr lang="en-US" altLang="ja-JP" smtClean="0"/>
              <a:t> NIST Report, May 2002</a:t>
            </a:r>
          </a:p>
          <a:p>
            <a:endParaRPr lang="en-US" altLang="en-US" smtClean="0"/>
          </a:p>
          <a:p>
            <a:r>
              <a:rPr lang="en-US" altLang="en-US" smtClean="0"/>
              <a:t>$59.5B annual cost of inadequate software testing infrastructure</a:t>
            </a:r>
          </a:p>
          <a:p>
            <a:r>
              <a:rPr lang="en-US" altLang="en-US" smtClean="0"/>
              <a:t>$22.2B annual potential cost reduction from feasible infrastructure improvements</a:t>
            </a:r>
          </a:p>
        </p:txBody>
      </p:sp>
      <p:sp>
        <p:nvSpPr>
          <p:cNvPr id="737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57225ACE-3467-487E-A379-8CE270C579A0}" type="slidenum">
              <a:rPr lang="en-US" altLang="en-US" sz="1400" b="0"/>
              <a:pPr/>
              <a:t>16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1304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</a:t>
            </a:r>
            <a:r>
              <a:rPr lang="en-US" altLang="en-US" dirty="0" smtClean="0"/>
              <a:t>orrectness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common (partial) properties</a:t>
            </a:r>
          </a:p>
          <a:p>
            <a:pPr lvl="1"/>
            <a:r>
              <a:rPr lang="en-US" altLang="en-US" smtClean="0"/>
              <a:t>segfaults, uncaught exceptions</a:t>
            </a:r>
          </a:p>
          <a:p>
            <a:pPr lvl="1"/>
            <a:r>
              <a:rPr lang="en-US" altLang="en-US" smtClean="0"/>
              <a:t>resource leaks</a:t>
            </a:r>
          </a:p>
          <a:p>
            <a:pPr lvl="1"/>
            <a:r>
              <a:rPr lang="en-US" altLang="en-US" smtClean="0"/>
              <a:t>data races, deadlocks</a:t>
            </a:r>
          </a:p>
          <a:p>
            <a:r>
              <a:rPr lang="en-US" altLang="en-US" smtClean="0"/>
              <a:t>specific properties</a:t>
            </a:r>
          </a:p>
          <a:p>
            <a:pPr lvl="1"/>
            <a:r>
              <a:rPr lang="en-US" altLang="en-US" smtClean="0"/>
              <a:t>requirements</a:t>
            </a:r>
          </a:p>
          <a:p>
            <a:pPr lvl="1"/>
            <a:r>
              <a:rPr lang="en-US" altLang="en-US" smtClean="0"/>
              <a:t>specification</a:t>
            </a:r>
          </a:p>
          <a:p>
            <a:endParaRPr lang="en-US" altLang="en-US" smtClean="0"/>
          </a:p>
        </p:txBody>
      </p:sp>
      <p:sp>
        <p:nvSpPr>
          <p:cNvPr id="798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DA6EA9F2-8E61-41E4-AC90-5D50521E2CD0}" type="slidenum">
              <a:rPr lang="en-US" altLang="en-US" sz="1400" b="0"/>
              <a:pPr/>
              <a:t>17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4957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</a:t>
            </a:r>
            <a:r>
              <a:rPr lang="en-US" altLang="en-US" dirty="0" smtClean="0"/>
              <a:t>raditional waterfall model</a:t>
            </a:r>
          </a:p>
        </p:txBody>
      </p:sp>
      <p:sp>
        <p:nvSpPr>
          <p:cNvPr id="819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F9B13C89-603C-426C-A66E-47D52F373354}" type="slidenum">
              <a:rPr lang="en-US" altLang="en-US" sz="1400" b="0"/>
              <a:pPr/>
              <a:t>18</a:t>
            </a:fld>
            <a:endParaRPr lang="en-US" altLang="en-US" sz="1400" b="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987200" y="1550987"/>
            <a:ext cx="2054225" cy="830263"/>
            <a:chOff x="144" y="912"/>
            <a:chExt cx="1329" cy="523"/>
          </a:xfrm>
        </p:grpSpPr>
        <p:sp>
          <p:nvSpPr>
            <p:cNvPr id="81944" name="Text Box 4"/>
            <p:cNvSpPr txBox="1">
              <a:spLocks noChangeArrowheads="1"/>
            </p:cNvSpPr>
            <p:nvPr/>
          </p:nvSpPr>
          <p:spPr bwMode="auto">
            <a:xfrm>
              <a:off x="187" y="912"/>
              <a:ext cx="1283" cy="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0"/>
                <a:t>requirements</a:t>
              </a:r>
              <a:br>
                <a:rPr lang="en-US" altLang="en-US" sz="2400" b="0"/>
              </a:br>
              <a:r>
                <a:rPr lang="en-US" altLang="en-US" sz="2400" b="0"/>
                <a:t>analysis</a:t>
              </a:r>
            </a:p>
          </p:txBody>
        </p:sp>
        <p:sp>
          <p:nvSpPr>
            <p:cNvPr id="81945" name="Line 5"/>
            <p:cNvSpPr>
              <a:spLocks noChangeShapeType="1"/>
            </p:cNvSpPr>
            <p:nvPr/>
          </p:nvSpPr>
          <p:spPr bwMode="auto">
            <a:xfrm flipV="1">
              <a:off x="144" y="1191"/>
              <a:ext cx="1329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24" name="Group 6"/>
          <p:cNvGrpSpPr>
            <a:grpSpLocks/>
          </p:cNvGrpSpPr>
          <p:nvPr/>
        </p:nvGrpSpPr>
        <p:grpSpPr bwMode="auto">
          <a:xfrm>
            <a:off x="2555649" y="2579688"/>
            <a:ext cx="1484312" cy="830263"/>
            <a:chOff x="1440" y="1680"/>
            <a:chExt cx="935" cy="523"/>
          </a:xfrm>
        </p:grpSpPr>
        <p:sp>
          <p:nvSpPr>
            <p:cNvPr id="81942" name="Text Box 7"/>
            <p:cNvSpPr txBox="1">
              <a:spLocks noChangeArrowheads="1"/>
            </p:cNvSpPr>
            <p:nvPr/>
          </p:nvSpPr>
          <p:spPr bwMode="auto">
            <a:xfrm>
              <a:off x="1478" y="1680"/>
              <a:ext cx="883" cy="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0"/>
                <a:t>design</a:t>
              </a:r>
              <a:br>
                <a:rPr lang="en-US" altLang="en-US" sz="2400" b="0"/>
              </a:br>
              <a:r>
                <a:rPr lang="en-US" altLang="en-US" sz="2400" b="0"/>
                <a:t>checking</a:t>
              </a:r>
            </a:p>
          </p:txBody>
        </p:sp>
        <p:sp>
          <p:nvSpPr>
            <p:cNvPr id="81943" name="Line 8"/>
            <p:cNvSpPr>
              <a:spLocks noChangeShapeType="1"/>
            </p:cNvSpPr>
            <p:nvPr/>
          </p:nvSpPr>
          <p:spPr bwMode="auto">
            <a:xfrm flipV="1">
              <a:off x="1440" y="1968"/>
              <a:ext cx="9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25" name="Group 9"/>
          <p:cNvGrpSpPr>
            <a:grpSpLocks/>
          </p:cNvGrpSpPr>
          <p:nvPr/>
        </p:nvGrpSpPr>
        <p:grpSpPr bwMode="auto">
          <a:xfrm>
            <a:off x="3498624" y="3608386"/>
            <a:ext cx="2286000" cy="847725"/>
            <a:chOff x="2208" y="2400"/>
            <a:chExt cx="1440" cy="534"/>
          </a:xfrm>
        </p:grpSpPr>
        <p:sp>
          <p:nvSpPr>
            <p:cNvPr id="81940" name="Text Box 10"/>
            <p:cNvSpPr txBox="1">
              <a:spLocks noChangeArrowheads="1"/>
            </p:cNvSpPr>
            <p:nvPr/>
          </p:nvSpPr>
          <p:spPr bwMode="auto">
            <a:xfrm>
              <a:off x="2218" y="2400"/>
              <a:ext cx="1427" cy="53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0"/>
                <a:t>implementation</a:t>
              </a:r>
              <a:br>
                <a:rPr lang="en-US" altLang="en-US" sz="2400" b="0"/>
              </a:br>
              <a:r>
                <a:rPr lang="en-US" altLang="en-US" sz="2400" b="0"/>
                <a:t>unit testing</a:t>
              </a:r>
            </a:p>
          </p:txBody>
        </p:sp>
        <p:sp>
          <p:nvSpPr>
            <p:cNvPr id="81941" name="Line 11"/>
            <p:cNvSpPr>
              <a:spLocks noChangeShapeType="1"/>
            </p:cNvSpPr>
            <p:nvPr/>
          </p:nvSpPr>
          <p:spPr bwMode="auto">
            <a:xfrm flipV="1">
              <a:off x="2208" y="2688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26" name="Group 12"/>
          <p:cNvGrpSpPr>
            <a:grpSpLocks/>
          </p:cNvGrpSpPr>
          <p:nvPr/>
        </p:nvGrpSpPr>
        <p:grpSpPr bwMode="auto">
          <a:xfrm>
            <a:off x="5251225" y="4637089"/>
            <a:ext cx="2293937" cy="830263"/>
            <a:chOff x="3216" y="3168"/>
            <a:chExt cx="1440" cy="523"/>
          </a:xfrm>
        </p:grpSpPr>
        <p:sp>
          <p:nvSpPr>
            <p:cNvPr id="81938" name="Text Box 13"/>
            <p:cNvSpPr txBox="1">
              <a:spLocks noChangeArrowheads="1"/>
            </p:cNvSpPr>
            <p:nvPr/>
          </p:nvSpPr>
          <p:spPr bwMode="auto">
            <a:xfrm>
              <a:off x="3294" y="3168"/>
              <a:ext cx="1351" cy="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0"/>
                <a:t>integration</a:t>
              </a:r>
              <a:br>
                <a:rPr lang="en-US" altLang="en-US" sz="2400" b="0"/>
              </a:br>
              <a:r>
                <a:rPr lang="en-US" altLang="en-US" sz="2400" b="0"/>
                <a:t>system testing</a:t>
              </a:r>
            </a:p>
          </p:txBody>
        </p:sp>
        <p:sp>
          <p:nvSpPr>
            <p:cNvPr id="81939" name="Line 14"/>
            <p:cNvSpPr>
              <a:spLocks noChangeShapeType="1"/>
            </p:cNvSpPr>
            <p:nvPr/>
          </p:nvSpPr>
          <p:spPr bwMode="auto">
            <a:xfrm>
              <a:off x="3216" y="345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27" name="Group 15"/>
          <p:cNvGrpSpPr>
            <a:grpSpLocks/>
          </p:cNvGrpSpPr>
          <p:nvPr/>
        </p:nvGrpSpPr>
        <p:grpSpPr bwMode="auto">
          <a:xfrm>
            <a:off x="7021288" y="5665789"/>
            <a:ext cx="1997076" cy="830263"/>
            <a:chOff x="3945" y="3504"/>
            <a:chExt cx="1258" cy="523"/>
          </a:xfrm>
        </p:grpSpPr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3975" y="3504"/>
              <a:ext cx="1228" cy="52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Myriad Pro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0"/>
                <a:t>maintenance</a:t>
              </a:r>
              <a:br>
                <a:rPr lang="en-US" altLang="en-US" sz="2400" b="0"/>
              </a:br>
              <a:r>
                <a:rPr lang="en-US" altLang="en-US" sz="2400" b="0"/>
                <a:t>verification</a:t>
              </a:r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>
              <a:off x="3945" y="3792"/>
              <a:ext cx="12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1928" name="AutoShape 18"/>
          <p:cNvCxnSpPr>
            <a:cxnSpLocks noChangeShapeType="1"/>
          </p:cNvCxnSpPr>
          <p:nvPr/>
        </p:nvCxnSpPr>
        <p:spPr bwMode="auto">
          <a:xfrm rot="5400000" flipV="1">
            <a:off x="2791393" y="2199479"/>
            <a:ext cx="584200" cy="201613"/>
          </a:xfrm>
          <a:prstGeom prst="bentConnector3">
            <a:avLst>
              <a:gd name="adj1" fmla="val -1088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29" name="AutoShape 19"/>
          <p:cNvCxnSpPr>
            <a:cxnSpLocks noChangeShapeType="1"/>
          </p:cNvCxnSpPr>
          <p:nvPr/>
        </p:nvCxnSpPr>
        <p:spPr bwMode="auto">
          <a:xfrm rot="10800000">
            <a:off x="1992087" y="2441574"/>
            <a:ext cx="588963" cy="592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0" name="AutoShape 20"/>
          <p:cNvCxnSpPr>
            <a:cxnSpLocks noChangeShapeType="1"/>
          </p:cNvCxnSpPr>
          <p:nvPr/>
        </p:nvCxnSpPr>
        <p:spPr bwMode="auto">
          <a:xfrm rot="10800000">
            <a:off x="4646387" y="4502149"/>
            <a:ext cx="714375" cy="592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1" name="AutoShape 21"/>
          <p:cNvCxnSpPr>
            <a:cxnSpLocks noChangeShapeType="1"/>
          </p:cNvCxnSpPr>
          <p:nvPr/>
        </p:nvCxnSpPr>
        <p:spPr bwMode="auto">
          <a:xfrm rot="10800000">
            <a:off x="6400574" y="5530849"/>
            <a:ext cx="654050" cy="592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2" name="AutoShape 22"/>
          <p:cNvCxnSpPr>
            <a:cxnSpLocks noChangeShapeType="1"/>
          </p:cNvCxnSpPr>
          <p:nvPr/>
        </p:nvCxnSpPr>
        <p:spPr bwMode="auto">
          <a:xfrm>
            <a:off x="7424512" y="5092699"/>
            <a:ext cx="568325" cy="592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3" name="AutoShape 23"/>
          <p:cNvCxnSpPr>
            <a:cxnSpLocks noChangeShapeType="1"/>
            <a:stCxn id="81940" idx="3"/>
            <a:endCxn id="81938" idx="0"/>
          </p:cNvCxnSpPr>
          <p:nvPr/>
        </p:nvCxnSpPr>
        <p:spPr bwMode="auto">
          <a:xfrm>
            <a:off x="5792561" y="4032249"/>
            <a:ext cx="609600" cy="592137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4" name="AutoShape 24"/>
          <p:cNvCxnSpPr>
            <a:cxnSpLocks noChangeShapeType="1"/>
          </p:cNvCxnSpPr>
          <p:nvPr/>
        </p:nvCxnSpPr>
        <p:spPr bwMode="auto">
          <a:xfrm rot="5400000" flipV="1">
            <a:off x="4011387" y="3013073"/>
            <a:ext cx="571500" cy="606425"/>
          </a:xfrm>
          <a:prstGeom prst="bentConnector3">
            <a:avLst>
              <a:gd name="adj1" fmla="val 27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5" name="AutoShape 25"/>
          <p:cNvCxnSpPr>
            <a:cxnSpLocks noChangeShapeType="1"/>
            <a:stCxn id="81940" idx="1"/>
            <a:endCxn id="81942" idx="2"/>
          </p:cNvCxnSpPr>
          <p:nvPr/>
        </p:nvCxnSpPr>
        <p:spPr bwMode="auto">
          <a:xfrm rot="10800000">
            <a:off x="3295425" y="3440110"/>
            <a:ext cx="206375" cy="592138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8055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Phases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</a:t>
            </a:r>
            <a:r>
              <a:rPr lang="en-US" altLang="en-US" dirty="0" smtClean="0"/>
              <a:t>equirements</a:t>
            </a:r>
          </a:p>
          <a:p>
            <a:pPr lvl="1"/>
            <a:r>
              <a:rPr lang="en-US" altLang="en-US" dirty="0" smtClean="0"/>
              <a:t>specify what the software should do</a:t>
            </a:r>
          </a:p>
          <a:p>
            <a:pPr lvl="1"/>
            <a:r>
              <a:rPr lang="en-US" altLang="en-US" dirty="0" smtClean="0"/>
              <a:t>analysis: eliminate/reduce ambiguities, inconsistencies, and incompleteness</a:t>
            </a:r>
          </a:p>
          <a:p>
            <a:r>
              <a:rPr lang="en-US" altLang="en-US" dirty="0"/>
              <a:t>D</a:t>
            </a:r>
            <a:r>
              <a:rPr lang="en-US" altLang="en-US" dirty="0" smtClean="0"/>
              <a:t>esign</a:t>
            </a:r>
          </a:p>
          <a:p>
            <a:pPr lvl="1"/>
            <a:r>
              <a:rPr lang="en-US" altLang="en-US" dirty="0" smtClean="0"/>
              <a:t>specify how the software should work</a:t>
            </a:r>
          </a:p>
          <a:p>
            <a:pPr lvl="1"/>
            <a:r>
              <a:rPr lang="en-US" altLang="en-US" dirty="0" smtClean="0"/>
              <a:t>split software into modules, write specifications</a:t>
            </a:r>
          </a:p>
          <a:p>
            <a:pPr lvl="1"/>
            <a:r>
              <a:rPr lang="en-US" altLang="en-US" dirty="0" smtClean="0"/>
              <a:t>checking: check conformance to requirements</a:t>
            </a:r>
          </a:p>
        </p:txBody>
      </p:sp>
      <p:sp>
        <p:nvSpPr>
          <p:cNvPr id="839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E8ABB232-C384-4FE5-8ECB-C1327034AEBF}" type="slidenum">
              <a:rPr lang="en-US" altLang="en-US" sz="1400" b="0"/>
              <a:pPr/>
              <a:t>19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5768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Software Engineering?</a:t>
            </a:r>
          </a:p>
        </p:txBody>
      </p:sp>
      <p:sp>
        <p:nvSpPr>
          <p:cNvPr id="112743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SWEs use a disciplined approach to the development of software-driven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SWE ! = programmer; SE is a relatively new field of study that applies to all types of systems that are developed as usable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</a:t>
            </a:r>
            <a:r>
              <a:rPr lang="en-US" altLang="en-US" dirty="0" smtClean="0"/>
              <a:t>here are many different jobs that SWEs 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Software Engineering is a challenging career because of the inherent problems of software - as well as the rate of change in computing technologies, and the ever broadening range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784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</a:t>
            </a:r>
            <a:r>
              <a:rPr lang="en-US" altLang="en-US" dirty="0" smtClean="0"/>
              <a:t>hases (cont.)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</a:t>
            </a:r>
            <a:r>
              <a:rPr lang="en-US" altLang="en-US" dirty="0" smtClean="0"/>
              <a:t>mplementation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specify how the modules work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unit testing: test each module in isolation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</a:t>
            </a:r>
            <a:r>
              <a:rPr lang="en-US" altLang="en-US" dirty="0" smtClean="0"/>
              <a:t>ntegration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specify how the modules interact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integration testing: test module interactions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system testing: test entire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</a:t>
            </a:r>
            <a:r>
              <a:rPr lang="en-US" altLang="en-US" dirty="0" smtClean="0"/>
              <a:t>aintenance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evolve software as requirements change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regression testing: test changes</a:t>
            </a:r>
          </a:p>
        </p:txBody>
      </p:sp>
      <p:sp>
        <p:nvSpPr>
          <p:cNvPr id="860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F010B354-A603-4585-AC56-E758CAA62741}" type="slidenum">
              <a:rPr lang="en-US" altLang="en-US" sz="1400" b="0"/>
              <a:pPr/>
              <a:t>20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7969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</a:t>
            </a:r>
            <a:r>
              <a:rPr lang="en-US" altLang="en-US" dirty="0" smtClean="0"/>
              <a:t>esting effort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</a:t>
            </a:r>
            <a:r>
              <a:rPr lang="en-US" altLang="en-US" dirty="0" smtClean="0"/>
              <a:t>eported to be &gt;50% of development cost [</a:t>
            </a:r>
            <a:r>
              <a:rPr lang="en-US" altLang="en-US" dirty="0" err="1" smtClean="0"/>
              <a:t>eg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Beizer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90]</a:t>
            </a:r>
          </a:p>
          <a:p>
            <a:r>
              <a:rPr lang="en-US" altLang="en-US" dirty="0"/>
              <a:t>M</a:t>
            </a:r>
            <a:r>
              <a:rPr lang="en-US" altLang="en-US" dirty="0" smtClean="0"/>
              <a:t>icrosoft: 75% time spent testing</a:t>
            </a:r>
          </a:p>
          <a:p>
            <a:pPr lvl="1"/>
            <a:r>
              <a:rPr lang="en-US" altLang="en-US" dirty="0" smtClean="0"/>
              <a:t>50% testers who spend all time testing</a:t>
            </a:r>
          </a:p>
          <a:p>
            <a:pPr lvl="1"/>
            <a:r>
              <a:rPr lang="en-US" altLang="en-US" dirty="0" smtClean="0"/>
              <a:t>50% developers who spend half time testing</a:t>
            </a:r>
          </a:p>
        </p:txBody>
      </p:sp>
      <p:sp>
        <p:nvSpPr>
          <p:cNvPr id="880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41A16538-3E54-4101-A8B1-139D5B1E344F}" type="slidenum">
              <a:rPr lang="en-US" altLang="en-US" sz="1400" b="0"/>
              <a:pPr/>
              <a:t>21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7326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</a:t>
            </a:r>
            <a:r>
              <a:rPr lang="en-US" altLang="en-US" dirty="0" smtClean="0"/>
              <a:t>hen to test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</a:t>
            </a:r>
            <a:r>
              <a:rPr lang="en-US" altLang="en-US" dirty="0" smtClean="0"/>
              <a:t>he later a bug is found, the higher the cost</a:t>
            </a:r>
          </a:p>
          <a:p>
            <a:pPr lvl="1"/>
            <a:r>
              <a:rPr lang="en-US" altLang="en-US" dirty="0" smtClean="0"/>
              <a:t>orders of magnitude increase in later phases</a:t>
            </a:r>
          </a:p>
          <a:p>
            <a:pPr lvl="1"/>
            <a:r>
              <a:rPr lang="en-US" altLang="en-US" dirty="0" smtClean="0"/>
              <a:t>also the smaller chance of a proper fix</a:t>
            </a:r>
          </a:p>
          <a:p>
            <a:r>
              <a:rPr lang="en-US" altLang="en-US" dirty="0"/>
              <a:t>O</a:t>
            </a:r>
            <a:r>
              <a:rPr lang="en-US" altLang="en-US" dirty="0" smtClean="0"/>
              <a:t>ld saying: test often, test early</a:t>
            </a:r>
          </a:p>
          <a:p>
            <a:r>
              <a:rPr lang="en-US" altLang="en-US" dirty="0"/>
              <a:t>N</a:t>
            </a:r>
            <a:r>
              <a:rPr lang="en-US" altLang="en-US" dirty="0" smtClean="0"/>
              <a:t>ew methodology: test-driven development</a:t>
            </a:r>
          </a:p>
          <a:p>
            <a:pPr lvl="1"/>
            <a:r>
              <a:rPr lang="en-US" altLang="en-US" dirty="0" smtClean="0"/>
              <a:t>write tests before code</a:t>
            </a:r>
          </a:p>
        </p:txBody>
      </p:sp>
      <p:sp>
        <p:nvSpPr>
          <p:cNvPr id="901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61315B16-5019-4A93-8EAA-A6B11B96D174}" type="slidenum">
              <a:rPr lang="en-US" altLang="en-US" sz="1400" b="0"/>
              <a:pPr/>
              <a:t>22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24704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</a:t>
            </a:r>
            <a:r>
              <a:rPr lang="en-US" altLang="en-US" dirty="0" smtClean="0"/>
              <a:t>oftware still buggy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folklore: 1-10 (residual) bugs per 1000 </a:t>
            </a:r>
            <a:r>
              <a:rPr lang="en-US" altLang="en-US" dirty="0" smtClean="0"/>
              <a:t>lines </a:t>
            </a:r>
            <a:r>
              <a:rPr lang="en-US" altLang="en-US" dirty="0" smtClean="0"/>
              <a:t>of code (after testing)</a:t>
            </a:r>
          </a:p>
          <a:p>
            <a:r>
              <a:rPr lang="en-US" altLang="en-US" dirty="0" smtClean="0"/>
              <a:t>consensus: total correctness impossible to achieve for complex software</a:t>
            </a:r>
          </a:p>
          <a:p>
            <a:pPr lvl="1"/>
            <a:r>
              <a:rPr lang="en-US" altLang="en-US" dirty="0" smtClean="0"/>
              <a:t>risk-driven finding/elimination of bugs</a:t>
            </a:r>
          </a:p>
          <a:p>
            <a:pPr lvl="1"/>
            <a:r>
              <a:rPr lang="en-US" altLang="en-US" dirty="0" smtClean="0"/>
              <a:t>focus on specific correctness properties</a:t>
            </a:r>
          </a:p>
        </p:txBody>
      </p:sp>
      <p:sp>
        <p:nvSpPr>
          <p:cNvPr id="921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05AFB0B7-A1F4-4281-8E3F-E0599A6E9BB5}" type="slidenum">
              <a:rPr lang="en-US" altLang="en-US" sz="1400" b="0"/>
              <a:pPr/>
              <a:t>23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0894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Program Development</a:t>
            </a:r>
          </a:p>
          <a:p>
            <a:pPr lvl="1"/>
            <a:r>
              <a:rPr lang="en-US" dirty="0"/>
              <a:t>describes a set of values and principles for </a:t>
            </a:r>
            <a:r>
              <a:rPr lang="en-US" dirty="0">
                <a:hlinkClick r:id="rId2" tooltip="Software development"/>
              </a:rPr>
              <a:t>software development</a:t>
            </a:r>
            <a:r>
              <a:rPr lang="en-US" dirty="0"/>
              <a:t> under which requirements and solutions evolve through the collaborative effort of self-organizing </a:t>
            </a:r>
            <a:r>
              <a:rPr lang="en-US" dirty="0">
                <a:hlinkClick r:id="rId3" tooltip="Cross-functional team"/>
              </a:rPr>
              <a:t>cross-functional </a:t>
            </a:r>
            <a:r>
              <a:rPr lang="en-US" dirty="0" smtClean="0">
                <a:hlinkClick r:id="rId3" tooltip="Cross-functional team"/>
              </a:rPr>
              <a:t>teams</a:t>
            </a:r>
            <a:r>
              <a:rPr lang="en-US" dirty="0" smtClean="0"/>
              <a:t>. It </a:t>
            </a:r>
            <a:r>
              <a:rPr lang="en-US" dirty="0"/>
              <a:t>advocates adaptive planning, evolutionary development, early delivery, and continuous improvement, and it encourages rapid and flexible response to </a:t>
            </a:r>
            <a:r>
              <a:rPr lang="en-US" dirty="0" smtClean="0"/>
              <a:t>change. These </a:t>
            </a:r>
            <a:r>
              <a:rPr lang="en-US" dirty="0"/>
              <a:t>principles support the definition and continuing evolution of many </a:t>
            </a:r>
            <a:r>
              <a:rPr lang="en-US" dirty="0">
                <a:hlinkClick r:id="rId4" tooltip="Software development methodologies"/>
              </a:rPr>
              <a:t>software development </a:t>
            </a:r>
            <a:r>
              <a:rPr lang="en-US" dirty="0" smtClean="0">
                <a:hlinkClick r:id="rId4" tooltip="Software development methodologies"/>
              </a:rPr>
              <a:t>methods</a:t>
            </a:r>
            <a:r>
              <a:rPr lang="en-US" dirty="0" smtClean="0"/>
              <a:t>. (Wikipedia)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Iterative, incremental and </a:t>
            </a:r>
            <a:r>
              <a:rPr lang="en-US" dirty="0" smtClean="0"/>
              <a:t>evolutionary</a:t>
            </a:r>
          </a:p>
          <a:p>
            <a:pPr lvl="1"/>
            <a:r>
              <a:rPr lang="en-US" dirty="0" smtClean="0"/>
              <a:t>Short “sprints”</a:t>
            </a:r>
          </a:p>
          <a:p>
            <a:pPr lvl="1"/>
            <a:r>
              <a:rPr lang="en-US" dirty="0" smtClean="0"/>
              <a:t>Planning</a:t>
            </a:r>
            <a:r>
              <a:rPr lang="en-US" dirty="0"/>
              <a:t>, analysis, design, coding, unit testing, and acceptance </a:t>
            </a:r>
            <a:r>
              <a:rPr lang="en-US" dirty="0" smtClean="0"/>
              <a:t>testing for a subset of the larger problem.</a:t>
            </a:r>
            <a:endParaRPr lang="en-US" dirty="0"/>
          </a:p>
          <a:p>
            <a:r>
              <a:rPr lang="en-US" dirty="0"/>
              <a:t>Efficient and face-to-face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Customer and product manager are part of the team.</a:t>
            </a:r>
            <a:endParaRPr lang="en-US" dirty="0"/>
          </a:p>
          <a:p>
            <a:r>
              <a:rPr lang="en-US" dirty="0"/>
              <a:t>Very short feedback loop and adaptation </a:t>
            </a:r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Daily scrum (short meeting)</a:t>
            </a:r>
            <a:endParaRPr lang="en-US" dirty="0"/>
          </a:p>
          <a:p>
            <a:r>
              <a:rPr lang="en-US" dirty="0"/>
              <a:t>Quality </a:t>
            </a:r>
            <a:r>
              <a:rPr lang="en-US" dirty="0" smtClean="0"/>
              <a:t>focus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integration</a:t>
            </a:r>
          </a:p>
          <a:p>
            <a:pPr lvl="1"/>
            <a:r>
              <a:rPr lang="en-US" dirty="0" smtClean="0"/>
              <a:t>Working product. Don’t break the build!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16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More flexibility</a:t>
            </a:r>
          </a:p>
          <a:p>
            <a:pPr lvl="2"/>
            <a:r>
              <a:rPr lang="en-US" dirty="0" smtClean="0"/>
              <a:t>Immediate feedback. Helps customer determine needs.</a:t>
            </a:r>
          </a:p>
          <a:p>
            <a:pPr lvl="1"/>
            <a:r>
              <a:rPr lang="en-US" dirty="0" smtClean="0"/>
              <a:t>Product always in a tested “release state”.</a:t>
            </a:r>
          </a:p>
          <a:p>
            <a:pPr lvl="1"/>
            <a:r>
              <a:rPr lang="en-US" dirty="0" smtClean="0"/>
              <a:t>Finds bugs earlier. Everything is unit tested as it is built.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Flexibility can create “scope creep.”</a:t>
            </a:r>
          </a:p>
          <a:p>
            <a:pPr lvl="2"/>
            <a:r>
              <a:rPr lang="en-US" dirty="0" smtClean="0"/>
              <a:t>Customer sees more possibilities as the product is created.</a:t>
            </a:r>
          </a:p>
          <a:p>
            <a:pPr lvl="1"/>
            <a:r>
              <a:rPr lang="en-US" dirty="0" smtClean="0"/>
              <a:t>Harder to provide documentation</a:t>
            </a:r>
          </a:p>
          <a:p>
            <a:pPr lvl="2"/>
            <a:r>
              <a:rPr lang="en-US" dirty="0" smtClean="0"/>
              <a:t>Because the features can change more rapidly, it can be harder to keep up with the product documentation.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3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Questions and comments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095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6540D5F5-60B5-4FE5-A185-D33C2AE9BD40}" type="slidenum">
              <a:rPr lang="en-US" altLang="en-US" sz="1400" b="0"/>
              <a:pPr/>
              <a:t>27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44722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is complex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malleable</a:t>
            </a:r>
          </a:p>
          <a:p>
            <a:r>
              <a:rPr lang="en-US" altLang="en-US" smtClean="0"/>
              <a:t>intangible</a:t>
            </a:r>
          </a:p>
          <a:p>
            <a:r>
              <a:rPr lang="en-US" altLang="en-US" smtClean="0"/>
              <a:t>abstract</a:t>
            </a:r>
          </a:p>
          <a:p>
            <a:r>
              <a:rPr lang="en-US" altLang="en-US" smtClean="0"/>
              <a:t>solves complex problems</a:t>
            </a:r>
          </a:p>
          <a:p>
            <a:r>
              <a:rPr lang="en-US" altLang="en-US" smtClean="0"/>
              <a:t>interacts with other software and hardware</a:t>
            </a:r>
          </a:p>
          <a:p>
            <a:endParaRPr lang="en-US" altLang="en-US" smtClean="0"/>
          </a:p>
          <a:p>
            <a:r>
              <a:rPr lang="en-US" altLang="en-US" smtClean="0"/>
              <a:t>consequently, often software is </a:t>
            </a:r>
            <a:r>
              <a:rPr lang="en-US" altLang="en-US" b="1" smtClean="0"/>
              <a:t>buggy</a:t>
            </a:r>
          </a:p>
        </p:txBody>
      </p:sp>
      <p:sp>
        <p:nvSpPr>
          <p:cNvPr id="50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72B40104-2D6B-47F2-8181-F620C8099D64}" type="slidenum">
              <a:rPr lang="en-US" altLang="en-US" sz="1400" b="0"/>
              <a:pPr/>
              <a:t>3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985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</a:t>
            </a:r>
            <a:r>
              <a:rPr lang="en-US" altLang="en-US" dirty="0" smtClean="0"/>
              <a:t>hat is a bug?</a:t>
            </a:r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etymology [</a:t>
            </a:r>
            <a:r>
              <a:rPr lang="en-US" altLang="en-US" dirty="0" err="1" smtClean="0"/>
              <a:t>wikipedia</a:t>
            </a:r>
            <a:r>
              <a:rPr lang="en-US" altLang="en-US" dirty="0" smtClean="0"/>
              <a:t>]</a:t>
            </a:r>
          </a:p>
          <a:p>
            <a:pPr lvl="1"/>
            <a:r>
              <a:rPr lang="en-US" altLang="en-US" dirty="0" smtClean="0"/>
              <a:t>perhaps first use of term in </a:t>
            </a:r>
            <a:r>
              <a:rPr lang="en-US" altLang="en-US" b="1" dirty="0" smtClean="0"/>
              <a:t>hardware</a:t>
            </a:r>
            <a:r>
              <a:rPr lang="en-US" altLang="en-US" dirty="0" smtClean="0"/>
              <a:t> engineering to describe mechanical failures, e.g.,</a:t>
            </a:r>
            <a:br>
              <a:rPr lang="en-US" altLang="en-US" dirty="0" smtClean="0"/>
            </a:br>
            <a:r>
              <a:rPr lang="en-US" altLang="en-US" i="1" dirty="0" smtClean="0"/>
              <a:t>It has been just so in all of my inventions. The first step is an intuition, and comes with a burst, then difficulties arise—this thing gives out and</a:t>
            </a:r>
            <a:r>
              <a:rPr lang="en-US" altLang="en-US" dirty="0" smtClean="0"/>
              <a:t> [it is] </a:t>
            </a:r>
            <a:r>
              <a:rPr lang="en-US" altLang="en-US" i="1" dirty="0" smtClean="0"/>
              <a:t>then that "Bugs"—as such little faults and difficulties are called—show themselves and months of intense watching, study and labor are requisite before commercial success or failure is certainly reached.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			      Thomas Edison, 1878</a:t>
            </a:r>
          </a:p>
        </p:txBody>
      </p:sp>
      <p:sp>
        <p:nvSpPr>
          <p:cNvPr id="52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F4062451-74A1-4AD1-9F18-0286A4B74FE0}" type="slidenum">
              <a:rPr lang="en-US" altLang="en-US" sz="1400" b="0"/>
              <a:pPr/>
              <a:t>4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61328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</a:t>
            </a:r>
            <a:r>
              <a:rPr lang="en-US" altLang="en-US" dirty="0" smtClean="0"/>
              <a:t>irst actual case of bug being found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</a:t>
            </a:r>
            <a:r>
              <a:rPr lang="en-US" altLang="en-US" dirty="0" smtClean="0"/>
              <a:t>arvard </a:t>
            </a:r>
            <a:r>
              <a:rPr lang="en-US" altLang="en-US" dirty="0"/>
              <a:t>M</a:t>
            </a:r>
            <a:r>
              <a:rPr lang="en-US" altLang="en-US" dirty="0" smtClean="0"/>
              <a:t>ark II</a:t>
            </a:r>
          </a:p>
        </p:txBody>
      </p:sp>
      <p:sp>
        <p:nvSpPr>
          <p:cNvPr id="542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fld id="{56DB1273-F488-49D3-911E-443BD27F9BC6}" type="slidenum">
              <a:rPr lang="en-US" altLang="en-US" sz="1400" b="0"/>
              <a:pPr/>
              <a:t>5</a:t>
            </a:fld>
            <a:endParaRPr lang="en-US" altLang="en-US" sz="1400" b="0"/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62100"/>
            <a:ext cx="74676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Ariane-5, 1996</a:t>
            </a:r>
            <a:br>
              <a:rPr lang="en-US" altLang="en-US" sz="3600" dirty="0"/>
            </a:br>
            <a:r>
              <a:rPr lang="en-US" altLang="en-US" sz="2800" dirty="0"/>
              <a:t>crashed–went off-course 37 sec into flight sequence</a:t>
            </a:r>
            <a:endParaRPr lang="en-US" altLang="en-US" sz="3600" dirty="0"/>
          </a:p>
        </p:txBody>
      </p:sp>
      <p:sp>
        <p:nvSpPr>
          <p:cNvPr id="56322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495800" y="6400800"/>
            <a:ext cx="4191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pPr algn="ctr"/>
            <a:fld id="{FA63B466-C464-44BA-99F9-FF4D96DEA988}" type="slidenum">
              <a:rPr lang="en-US" altLang="en-US" sz="1400" b="0"/>
              <a:pPr algn="ctr"/>
              <a:t>6</a:t>
            </a:fld>
            <a:endParaRPr lang="en-US" altLang="en-US" sz="1400" b="0"/>
          </a:p>
        </p:txBody>
      </p:sp>
      <p:sp>
        <p:nvSpPr>
          <p:cNvPr id="56324" name="Text Box 1030"/>
          <p:cNvSpPr txBox="1">
            <a:spLocks noChangeArrowheads="1"/>
          </p:cNvSpPr>
          <p:nvPr/>
        </p:nvSpPr>
        <p:spPr bwMode="auto">
          <a:xfrm>
            <a:off x="8323264" y="5791201"/>
            <a:ext cx="18197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Photos: </a:t>
            </a:r>
            <a:r>
              <a:rPr lang="en-US" altLang="en-US" sz="1400" i="1">
                <a:latin typeface="Arial" panose="020B0604020202020204" pitchFamily="34" charset="0"/>
              </a:rPr>
              <a:t>ESA/CNES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56325" name="Picture 103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98614"/>
            <a:ext cx="33623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1032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4724400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13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</a:t>
            </a:r>
            <a:r>
              <a:rPr lang="en-US" altLang="en-US" dirty="0" smtClean="0"/>
              <a:t>ars polar lander, 1999</a:t>
            </a:r>
            <a:br>
              <a:rPr lang="en-US" altLang="en-US" dirty="0" smtClean="0"/>
            </a:br>
            <a:r>
              <a:rPr lang="en-US" altLang="en-US" sz="2800" dirty="0"/>
              <a:t>crashed–premature shut down at 40 meters altitude</a:t>
            </a:r>
            <a:r>
              <a:rPr lang="en-US" altLang="en-US" dirty="0" smtClean="0"/>
              <a:t> </a:t>
            </a:r>
          </a:p>
        </p:txBody>
      </p:sp>
      <p:sp>
        <p:nvSpPr>
          <p:cNvPr id="58370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495800" y="6400800"/>
            <a:ext cx="4191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pPr algn="ctr"/>
            <a:fld id="{77B28BB3-461B-4D8E-82C1-3E56E397E183}" type="slidenum">
              <a:rPr lang="en-US" altLang="en-US" sz="1400" b="0"/>
              <a:pPr algn="ctr"/>
              <a:t>7</a:t>
            </a:fld>
            <a:endParaRPr lang="en-US" altLang="en-US" sz="1400" b="0"/>
          </a:p>
        </p:txBody>
      </p:sp>
      <p:sp>
        <p:nvSpPr>
          <p:cNvPr id="58372" name="Text Box 1030"/>
          <p:cNvSpPr txBox="1">
            <a:spLocks noChangeArrowheads="1"/>
          </p:cNvSpPr>
          <p:nvPr/>
        </p:nvSpPr>
        <p:spPr bwMode="auto">
          <a:xfrm>
            <a:off x="8991601" y="5029201"/>
            <a:ext cx="17876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yriad Pro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>
                <a:latin typeface="Arial" panose="020B0604020202020204" pitchFamily="34" charset="0"/>
              </a:rPr>
              <a:t>Photos: </a:t>
            </a:r>
            <a:r>
              <a:rPr lang="en-US" altLang="en-US" sz="1400" i="1">
                <a:latin typeface="Arial" panose="020B0604020202020204" pitchFamily="34" charset="0"/>
              </a:rPr>
              <a:t>JPL/NASA</a:t>
            </a:r>
          </a:p>
        </p:txBody>
      </p:sp>
      <p:pic>
        <p:nvPicPr>
          <p:cNvPr id="58373" name="Picture 1031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1"/>
            <a:ext cx="4191000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1032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1"/>
            <a:ext cx="47244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3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37" y="1294607"/>
            <a:ext cx="8272463" cy="19558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Therac</a:t>
            </a:r>
            <a:r>
              <a:rPr lang="en-US" dirty="0"/>
              <a:t>-</a:t>
            </a:r>
            <a:r>
              <a:rPr lang="en-US" b="1" dirty="0"/>
              <a:t>25</a:t>
            </a:r>
            <a:r>
              <a:rPr lang="en-US" dirty="0"/>
              <a:t> was a radiation therapy machine produced by Atomic Energy of Canada Limited (AECL) in 1982 after the </a:t>
            </a:r>
            <a:r>
              <a:rPr lang="en-US" b="1" dirty="0"/>
              <a:t>Therac</a:t>
            </a:r>
            <a:r>
              <a:rPr lang="en-US" dirty="0"/>
              <a:t>-6 and </a:t>
            </a:r>
            <a:r>
              <a:rPr lang="en-US" b="1" dirty="0"/>
              <a:t>Therac</a:t>
            </a:r>
            <a:r>
              <a:rPr lang="en-US" dirty="0"/>
              <a:t>-20 units (the earlier units had been produced in partnership with CGR of France</a:t>
            </a:r>
            <a:r>
              <a:rPr lang="en-US" dirty="0" smtClean="0"/>
              <a:t>).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5485-1F21-4C6D-950D-086C17105A04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AutoShape 4" descr="Image result for therac 25"/>
          <p:cNvSpPr>
            <a:spLocks noChangeAspect="1" noChangeArrowheads="1"/>
          </p:cNvSpPr>
          <p:nvPr/>
        </p:nvSpPr>
        <p:spPr bwMode="auto">
          <a:xfrm>
            <a:off x="5867400" y="-794"/>
            <a:ext cx="306388" cy="30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29001"/>
            <a:ext cx="4114800" cy="304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Therac-25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Involved in at least six accidents between 1985 and 1987, in which patients were given massive overdoses of radiation.</a:t>
            </a:r>
            <a:r>
              <a:rPr lang="en-US" baseline="30000" dirty="0" smtClean="0"/>
              <a:t> </a:t>
            </a:r>
            <a:r>
              <a:rPr lang="en-US" dirty="0" smtClean="0"/>
              <a:t>Because of concurrent programming errors, it sometimes gave its patients radiation doses that were hundreds of times greater than normal, resulting in death or serious injury.</a:t>
            </a:r>
            <a:r>
              <a:rPr lang="en-US" baseline="30000" dirty="0" smtClean="0"/>
              <a:t> </a:t>
            </a:r>
            <a:r>
              <a:rPr lang="en-US" dirty="0" smtClean="0"/>
              <a:t>These accidents highlighted the dangers of software control of safety-critical systems, and they have become a standard case study in health informatics and software engineering. (Wikipedia)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25485-1F21-4C6D-950D-086C17105A0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24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823</Words>
  <Application>Microsoft Office PowerPoint</Application>
  <PresentationFormat>Widescreen</PresentationFormat>
  <Paragraphs>174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MS PGothic</vt:lpstr>
      <vt:lpstr>Yu Gothic</vt:lpstr>
      <vt:lpstr>Arial</vt:lpstr>
      <vt:lpstr>Calibri</vt:lpstr>
      <vt:lpstr>Calibri Light</vt:lpstr>
      <vt:lpstr>Myriad Pro</vt:lpstr>
      <vt:lpstr>Times New Roman</vt:lpstr>
      <vt:lpstr>Office Theme</vt:lpstr>
      <vt:lpstr>Software Engineering</vt:lpstr>
      <vt:lpstr>What is Software Engineering?</vt:lpstr>
      <vt:lpstr>Software is complex</vt:lpstr>
      <vt:lpstr>What is a bug?</vt:lpstr>
      <vt:lpstr>First actual case of bug being found</vt:lpstr>
      <vt:lpstr>Ariane-5, 1996 crashed–went off-course 37 sec into flight sequence</vt:lpstr>
      <vt:lpstr>Mars polar lander, 1999 crashed–premature shut down at 40 meters altitude </vt:lpstr>
      <vt:lpstr>Therac-25</vt:lpstr>
      <vt:lpstr>Therac-25 (cont.)</vt:lpstr>
      <vt:lpstr>What is the Heartbleed bug?</vt:lpstr>
      <vt:lpstr>Heartbleed…</vt:lpstr>
      <vt:lpstr>Buffer over-read bug</vt:lpstr>
      <vt:lpstr>Warranties–two decades ago</vt:lpstr>
      <vt:lpstr>Warranties–two decades ago (cont.)</vt:lpstr>
      <vt:lpstr>Warranties–today</vt:lpstr>
      <vt:lpstr>Economic impact</vt:lpstr>
      <vt:lpstr>Correctness</vt:lpstr>
      <vt:lpstr>Traditional waterfall model</vt:lpstr>
      <vt:lpstr>Phases</vt:lpstr>
      <vt:lpstr>Phases (cont.)</vt:lpstr>
      <vt:lpstr>Testing effort</vt:lpstr>
      <vt:lpstr>When to test</vt:lpstr>
      <vt:lpstr>Software still buggy</vt:lpstr>
      <vt:lpstr>A Newer Approach</vt:lpstr>
      <vt:lpstr>Agile Development</vt:lpstr>
      <vt:lpstr>Pros and Cons</vt:lpstr>
      <vt:lpstr>Questions and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Priebe, Roger</dc:creator>
  <cp:lastModifiedBy>Roger Priebe</cp:lastModifiedBy>
  <cp:revision>8</cp:revision>
  <dcterms:created xsi:type="dcterms:W3CDTF">2017-12-05T21:27:01Z</dcterms:created>
  <dcterms:modified xsi:type="dcterms:W3CDTF">2018-01-10T17:33:09Z</dcterms:modified>
</cp:coreProperties>
</file>