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1" r:id="rId3"/>
    <p:sldId id="289" r:id="rId4"/>
    <p:sldId id="265" r:id="rId5"/>
    <p:sldId id="260" r:id="rId6"/>
    <p:sldId id="280" r:id="rId7"/>
    <p:sldId id="271" r:id="rId8"/>
    <p:sldId id="299" r:id="rId9"/>
    <p:sldId id="302" r:id="rId10"/>
    <p:sldId id="281" r:id="rId11"/>
    <p:sldId id="293" r:id="rId12"/>
    <p:sldId id="282" r:id="rId13"/>
    <p:sldId id="283" r:id="rId14"/>
    <p:sldId id="304" r:id="rId15"/>
    <p:sldId id="306" r:id="rId16"/>
    <p:sldId id="300" r:id="rId17"/>
    <p:sldId id="264" r:id="rId18"/>
    <p:sldId id="309" r:id="rId19"/>
    <p:sldId id="294" r:id="rId20"/>
    <p:sldId id="307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7" autoAdjust="0"/>
    <p:restoredTop sz="94676" autoAdjust="0"/>
  </p:normalViewPr>
  <p:slideViewPr>
    <p:cSldViewPr>
      <p:cViewPr varScale="1">
        <p:scale>
          <a:sx n="70" d="100"/>
          <a:sy n="70" d="100"/>
        </p:scale>
        <p:origin x="15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7.xml"/><Relationship Id="rId1" Type="http://schemas.openxmlformats.org/officeDocument/2006/relationships/slide" Target="slides/slide5.xml"/><Relationship Id="rId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A62B9E1-DDCC-4A3E-8EE1-B4159B713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C2A29B-0D2C-43B8-9396-469B40C3B0B5}" type="slidenum">
              <a:rPr lang="en-US" sz="1300" smtClean="0">
                <a:latin typeface="Times New Roman" pitchFamily="18" charset="0"/>
              </a:rPr>
              <a:pPr eaLnBrk="1" hangingPunct="1"/>
              <a:t>1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9347-FE5A-4D5A-9E6B-4EA76A2D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97D02-2E5B-4E83-8B10-2F51CA7A7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9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EDB2A-C035-4598-B0EC-A1FA34894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1BC88-2254-405C-A0A3-ACFCAB5E5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48239-C25B-4828-A76D-AE3577A9F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2A542-4397-4CCA-9F7F-B5C277070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617D9-049C-4FC0-90C0-E4079FBDC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5941E-D4CE-4CD9-8E38-8729DBDE4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C348E-210F-4CD5-A3D8-D7BE69925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F248-F667-46B0-B582-A6A373FA2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C61D5-1652-492E-B59C-84A0A5518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>
                <a:latin typeface="Arial" charset="0"/>
              </a:defRPr>
            </a:lvl1pPr>
          </a:lstStyle>
          <a:p>
            <a:pPr>
              <a:defRPr/>
            </a:pPr>
            <a:fld id="{815D64BE-7F82-4982-AAE1-FC3695C26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olfers_with_most_PGA_Tour_wi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Fast </a:t>
            </a:r>
            <a:r>
              <a:rPr lang="en-US" dirty="0" smtClean="0"/>
              <a:t>Sorting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600" dirty="0" smtClean="0"/>
              <a:t>"The </a:t>
            </a:r>
            <a:r>
              <a:rPr lang="en-US" sz="3600" dirty="0"/>
              <a:t>bubble sort seems to have nothing to recommend it, except a catchy name and the fact that it leads to some interesting theoretical </a:t>
            </a:r>
            <a:r>
              <a:rPr lang="en-US" sz="3600" dirty="0" smtClean="0"/>
              <a:t>problems."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3600" dirty="0" smtClean="0"/>
              <a:t>- Don Knuth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2900910" cy="343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940C8C-B882-4EB9-8634-7335FEC42777}" type="slidenum">
              <a:rPr lang="en-US" sz="1800" smtClean="0"/>
              <a:pPr eaLnBrk="1" hangingPunct="1"/>
              <a:t>10</a:t>
            </a:fld>
            <a:endParaRPr lang="en-US" sz="18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 Algorithm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6477000" cy="4343400"/>
          </a:xfrm>
        </p:spPr>
        <p:txBody>
          <a:bodyPr/>
          <a:lstStyle/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If a list has 1 element or 0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If a list has more than 1 split into </a:t>
            </a:r>
            <a:r>
              <a:rPr lang="en-US" dirty="0" err="1" smtClean="0"/>
              <a:t>into</a:t>
            </a:r>
            <a:r>
              <a:rPr lang="en-US" dirty="0" smtClean="0"/>
              <a:t> 2 separate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Perform this algorithm on each of those smaller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dirty="0" smtClean="0"/>
              <a:t>Take the 2 sorted lists and merge them together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162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Don Knuth cites John von Neumann as the creator</a:t>
            </a:r>
            <a:br>
              <a:rPr lang="en-US"/>
            </a:br>
            <a:r>
              <a:rPr lang="en-US"/>
              <a:t>of this algorithm</a:t>
            </a:r>
          </a:p>
        </p:txBody>
      </p:sp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697038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57600"/>
            <a:ext cx="177641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6CA076-924E-4854-996F-F16A2178308F}" type="slidenum">
              <a:rPr lang="en-US" sz="1800" smtClean="0"/>
              <a:pPr eaLnBrk="1" hangingPunct="1"/>
              <a:t>11</a:t>
            </a:fld>
            <a:endParaRPr lang="en-US" sz="18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469582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5749925" y="1447800"/>
            <a:ext cx="3394075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When implementing</a:t>
            </a:r>
          </a:p>
          <a:p>
            <a:pPr eaLnBrk="1" hangingPunct="1"/>
            <a:r>
              <a:rPr lang="en-US"/>
              <a:t>one temporary array</a:t>
            </a:r>
          </a:p>
          <a:p>
            <a:pPr eaLnBrk="1" hangingPunct="1"/>
            <a:r>
              <a:rPr lang="en-US"/>
              <a:t>is used instead of </a:t>
            </a:r>
          </a:p>
          <a:p>
            <a:pPr eaLnBrk="1" hangingPunct="1"/>
            <a:r>
              <a:rPr lang="en-US"/>
              <a:t>multiple temporary</a:t>
            </a:r>
          </a:p>
          <a:p>
            <a:pPr eaLnBrk="1" hangingPunct="1"/>
            <a:r>
              <a:rPr lang="en-US"/>
              <a:t>arrays.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350F23-B2DA-488E-A35D-FFCB2ECCD312}" type="slidenum">
              <a:rPr lang="en-US" sz="1800" smtClean="0"/>
              <a:pPr eaLnBrk="1" hangingPunct="1"/>
              <a:t>12</a:t>
            </a:fld>
            <a:endParaRPr lang="en-US" sz="18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 code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90500" y="609600"/>
            <a:ext cx="87630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/**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perform a merge sort on the data in c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@</a:t>
            </a:r>
            <a:r>
              <a:rPr lang="en-US" sz="1800" dirty="0" err="1">
                <a:latin typeface="Courier New" pitchFamily="49" charset="0"/>
              </a:rPr>
              <a:t>param</a:t>
            </a:r>
            <a:r>
              <a:rPr lang="en-US" sz="1800" dirty="0">
                <a:latin typeface="Courier New" pitchFamily="49" charset="0"/>
              </a:rPr>
              <a:t> c </a:t>
            </a:r>
            <a:r>
              <a:rPr lang="en-US" sz="1800" dirty="0" err="1">
                <a:latin typeface="Courier New" pitchFamily="49" charset="0"/>
              </a:rPr>
              <a:t>c</a:t>
            </a:r>
            <a:r>
              <a:rPr lang="en-US" sz="1800" dirty="0">
                <a:latin typeface="Courier New" pitchFamily="49" charset="0"/>
              </a:rPr>
              <a:t> != null, all elements of c 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 are the same data type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public static void </a:t>
            </a:r>
            <a:r>
              <a:rPr lang="en-US" sz="1800" dirty="0" err="1">
                <a:latin typeface="Courier New" pitchFamily="49" charset="0"/>
              </a:rPr>
              <a:t>mergeSort</a:t>
            </a:r>
            <a:r>
              <a:rPr lang="en-US" sz="1800" dirty="0">
                <a:latin typeface="Courier New" pitchFamily="49" charset="0"/>
              </a:rPr>
              <a:t>(Comparable[] c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Comparable[] temp = new Comparable[ </a:t>
            </a:r>
            <a:r>
              <a:rPr lang="en-US" sz="1800" dirty="0" err="1">
                <a:latin typeface="Courier New" pitchFamily="49" charset="0"/>
              </a:rPr>
              <a:t>c.length</a:t>
            </a:r>
            <a:r>
              <a:rPr lang="en-US" sz="1800" dirty="0">
                <a:latin typeface="Courier New" pitchFamily="49" charset="0"/>
              </a:rPr>
              <a:t> ];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	sort(c, temp, 0, </a:t>
            </a:r>
            <a:r>
              <a:rPr lang="en-US" sz="1800" dirty="0" err="1">
                <a:latin typeface="Courier New" pitchFamily="49" charset="0"/>
              </a:rPr>
              <a:t>c.length</a:t>
            </a:r>
            <a:r>
              <a:rPr lang="en-US" sz="1800" dirty="0">
                <a:latin typeface="Courier New" pitchFamily="49" charset="0"/>
              </a:rPr>
              <a:t> - 1);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private static void sort(Comparable[] list, Comparable[] temp, 			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low,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high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if( low &lt; high</a:t>
            </a:r>
            <a:r>
              <a:rPr lang="en-US" sz="1800" dirty="0" smtClean="0">
                <a:latin typeface="Courier New" pitchFamily="49" charset="0"/>
              </a:rPr>
              <a:t>) 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center = (low + high) / 2;</a:t>
            </a:r>
          </a:p>
          <a:p>
            <a:r>
              <a:rPr lang="en-US" sz="1800" dirty="0">
                <a:latin typeface="Courier New" pitchFamily="49" charset="0"/>
              </a:rPr>
              <a:t>		sort(list, temp, low, center);</a:t>
            </a:r>
          </a:p>
          <a:p>
            <a:r>
              <a:rPr lang="en-US" sz="1800" dirty="0">
                <a:latin typeface="Courier New" pitchFamily="49" charset="0"/>
              </a:rPr>
              <a:t>		sort(list, temp, center + 1, high);</a:t>
            </a:r>
          </a:p>
          <a:p>
            <a:r>
              <a:rPr lang="en-US" sz="1800" dirty="0">
                <a:latin typeface="Courier New" pitchFamily="49" charset="0"/>
              </a:rPr>
              <a:t>		merge(list, temp, low, center + 1, high);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E21E7-A698-476F-810E-703EED99468C}" type="slidenum">
              <a:rPr lang="en-US" sz="1800" smtClean="0"/>
              <a:pPr eaLnBrk="1" hangingPunct="1"/>
              <a:t>13</a:t>
            </a:fld>
            <a:endParaRPr lang="en-US" sz="1800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Merge Sort Code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342900" y="685800"/>
            <a:ext cx="84582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private static void merge( Comparable[] list, Comparable[] temp,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 smtClean="0">
                <a:latin typeface="Courier New" pitchFamily="49" charset="0"/>
              </a:rPr>
              <a:t>) {</a:t>
            </a:r>
            <a:endParaRPr 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- 1;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numElements</a:t>
            </a:r>
            <a:r>
              <a:rPr lang="en-US" sz="1200" dirty="0">
                <a:latin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-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+ 1;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//main loop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 &amp;&amp;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if(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].</a:t>
            </a:r>
            <a:r>
              <a:rPr lang="en-US" sz="1200" dirty="0" err="1">
                <a:latin typeface="Courier New" pitchFamily="49" charset="0"/>
              </a:rPr>
              <a:t>compareTo</a:t>
            </a:r>
            <a:r>
              <a:rPr lang="en-US" sz="1200" dirty="0">
                <a:latin typeface="Courier New" pitchFamily="49" charset="0"/>
              </a:rPr>
              <a:t>(list[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]) &lt;= 0</a:t>
            </a:r>
            <a:r>
              <a:rPr lang="en-US" sz="1200" dirty="0" smtClean="0">
                <a:latin typeface="Courier New" pitchFamily="49" charset="0"/>
              </a:rPr>
              <a:t>) {</a:t>
            </a:r>
            <a:endParaRPr lang="en-US" sz="1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else{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rest of left half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leftEnd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leftPos</a:t>
            </a:r>
            <a:r>
              <a:rPr lang="en-US" sz="1200" dirty="0">
                <a:latin typeface="Courier New" pitchFamily="49" charset="0"/>
              </a:rPr>
              <a:t>++;			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rest of right half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while(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temp[ 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 ] = list[ 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tempPos</a:t>
            </a:r>
            <a:r>
              <a:rPr lang="en-US" sz="1200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</a:rPr>
              <a:t>rightPos</a:t>
            </a:r>
            <a:r>
              <a:rPr lang="en-US" sz="1200" dirty="0">
                <a:latin typeface="Courier New" pitchFamily="49" charset="0"/>
              </a:rPr>
              <a:t>++;			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//Copy temp back into list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for(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&lt; </a:t>
            </a:r>
            <a:r>
              <a:rPr lang="en-US" sz="1200" dirty="0" err="1">
                <a:latin typeface="Courier New" pitchFamily="49" charset="0"/>
              </a:rPr>
              <a:t>numElements</a:t>
            </a:r>
            <a:r>
              <a:rPr lang="en-US" sz="1200" dirty="0">
                <a:latin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++,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--)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		list[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] = temp[ </a:t>
            </a:r>
            <a:r>
              <a:rPr lang="en-US" sz="1200" dirty="0" err="1">
                <a:latin typeface="Courier New" pitchFamily="49" charset="0"/>
              </a:rPr>
              <a:t>rightEnd</a:t>
            </a:r>
            <a:r>
              <a:rPr lang="en-US" sz="1200" dirty="0">
                <a:latin typeface="Courier New" pitchFamily="49" charset="0"/>
              </a:rPr>
              <a:t> 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2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Quick </a:t>
            </a:r>
            <a:r>
              <a:rPr lang="en-US" dirty="0" smtClean="0"/>
              <a:t>Question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are the best case and worst case Orders (Big O) for </a:t>
            </a:r>
            <a:r>
              <a:rPr lang="en-US" dirty="0" err="1" smtClean="0"/>
              <a:t>mergesort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Best		Worst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O(N!)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O(N)	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1D17CD-924C-4724-AB0D-2BFB768288E2}" type="slidenum">
              <a:rPr lang="en-US" sz="1800" smtClean="0"/>
              <a:pPr eaLnBrk="1" hangingPunct="1"/>
              <a:t>14</a:t>
            </a:fld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3151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mergesort</a:t>
            </a:r>
            <a:r>
              <a:rPr lang="en-US" dirty="0" smtClean="0"/>
              <a:t> always stable?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Yes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No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smtClean="0"/>
              <a:t>Question </a:t>
            </a:r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have 1,000,000 items that you will be searching. How many searches need to be performed before the data is changed to make it worthwhile</a:t>
            </a:r>
            <a:r>
              <a:rPr lang="en-US" dirty="0"/>
              <a:t> </a:t>
            </a:r>
            <a:r>
              <a:rPr lang="en-US" dirty="0" smtClean="0"/>
              <a:t>to sort the data before searching?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/>
              <a:t>5</a:t>
            </a:r>
            <a:endParaRPr lang="en-US" dirty="0" smtClean="0"/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40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1,000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10,000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 smtClean="0"/>
              <a:t>500,000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endParaRPr lang="en-US" dirty="0" smtClean="0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7CB262-347A-4711-B8FF-C22177BB6092}" type="slidenum">
              <a:rPr lang="en-US" sz="1800" smtClean="0"/>
              <a:pPr eaLnBrk="1" hangingPunct="1"/>
              <a:t>16</a:t>
            </a:fld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11DF6D-D8AA-426E-A6D2-D9A40EB3E00F}" type="slidenum">
              <a:rPr lang="en-US" sz="1800" smtClean="0"/>
              <a:pPr eaLnBrk="1" hangingPunct="1"/>
              <a:t>17</a:t>
            </a:fld>
            <a:endParaRPr lang="en-US" sz="1800" smtClean="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of Various Sorts (2001)</a:t>
            </a:r>
          </a:p>
        </p:txBody>
      </p:sp>
      <p:graphicFrame>
        <p:nvGraphicFramePr>
          <p:cNvPr id="24837" name="Group 1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73858"/>
              </p:ext>
            </p:extLst>
          </p:nvPr>
        </p:nvGraphicFramePr>
        <p:xfrm>
          <a:off x="1093787" y="838200"/>
          <a:ext cx="7010400" cy="476409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16852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11039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926" name="Text Box 1199"/>
          <p:cNvSpPr txBox="1">
            <a:spLocks noChangeArrowheads="1"/>
          </p:cNvSpPr>
          <p:nvPr/>
        </p:nvSpPr>
        <p:spPr bwMode="auto">
          <a:xfrm>
            <a:off x="457200" y="5725180"/>
            <a:ext cx="8412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times in </a:t>
            </a:r>
            <a:r>
              <a:rPr lang="en-US" dirty="0" smtClean="0"/>
              <a:t>milliseconds, 1000 milliseconds = 1 second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11DF6D-D8AA-426E-A6D2-D9A40EB3E00F}" type="slidenum">
              <a:rPr lang="en-US" sz="1800" smtClean="0"/>
              <a:pPr eaLnBrk="1" hangingPunct="1"/>
              <a:t>18</a:t>
            </a:fld>
            <a:endParaRPr lang="en-US" sz="1800" smtClean="0"/>
          </a:p>
        </p:txBody>
      </p:sp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of Various Sorts (2001)</a:t>
            </a:r>
          </a:p>
        </p:txBody>
      </p:sp>
      <p:graphicFrame>
        <p:nvGraphicFramePr>
          <p:cNvPr id="24837" name="Group 1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09212"/>
              </p:ext>
            </p:extLst>
          </p:nvPr>
        </p:nvGraphicFramePr>
        <p:xfrm>
          <a:off x="1093787" y="838200"/>
          <a:ext cx="7010400" cy="476409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0.271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0??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4.203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2.754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16.852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11.039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926" name="Text Box 1199"/>
          <p:cNvSpPr txBox="1">
            <a:spLocks noChangeArrowheads="1"/>
          </p:cNvSpPr>
          <p:nvPr/>
        </p:nvSpPr>
        <p:spPr bwMode="auto">
          <a:xfrm>
            <a:off x="457200" y="5725180"/>
            <a:ext cx="2863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times in </a:t>
            </a:r>
            <a:r>
              <a:rPr lang="en-US" dirty="0" smtClean="0"/>
              <a:t>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A3D25A-DA88-4321-B900-014D553C40DC}" type="slidenum">
              <a:rPr lang="en-US" sz="1800" smtClean="0"/>
              <a:pPr eaLnBrk="1" hangingPunct="1"/>
              <a:t>19</a:t>
            </a:fld>
            <a:endParaRPr lang="en-US" sz="1800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Concluding Thoughts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libraries often have sorting algorithms in them</a:t>
            </a:r>
          </a:p>
          <a:p>
            <a:pPr lvl="1" eaLnBrk="1" hangingPunct="1"/>
            <a:r>
              <a:rPr lang="en-US" dirty="0" smtClean="0"/>
              <a:t>Java Arrays and Collections classes</a:t>
            </a:r>
          </a:p>
          <a:p>
            <a:pPr lvl="1" eaLnBrk="1" hangingPunct="1"/>
            <a:r>
              <a:rPr lang="en-US" dirty="0" smtClean="0"/>
              <a:t>C++ Standard Template Library</a:t>
            </a:r>
          </a:p>
          <a:p>
            <a:pPr lvl="1" eaLnBrk="1" hangingPunct="1"/>
            <a:r>
              <a:rPr lang="en-US" dirty="0" smtClean="0"/>
              <a:t>Python sort and sorted functions</a:t>
            </a:r>
          </a:p>
          <a:p>
            <a:pPr eaLnBrk="1" hangingPunct="1"/>
            <a:r>
              <a:rPr lang="en-US" dirty="0" smtClean="0"/>
              <a:t>Hybrid sorts</a:t>
            </a:r>
          </a:p>
          <a:p>
            <a:pPr lvl="1" eaLnBrk="1" hangingPunct="1"/>
            <a:r>
              <a:rPr lang="en-US" dirty="0" smtClean="0"/>
              <a:t>when size of unsorted list or portion of array is small use insertion sort, otherwise use </a:t>
            </a:r>
            <a:br>
              <a:rPr lang="en-US" dirty="0" smtClean="0"/>
            </a:br>
            <a:r>
              <a:rPr lang="en-US" dirty="0" smtClean="0"/>
              <a:t>O(N log N) sort like Quicksort or </a:t>
            </a:r>
            <a:r>
              <a:rPr lang="en-US" dirty="0" err="1" smtClean="0"/>
              <a:t>Mergesort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Sort and Selection Sort are both average case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Today we will look at two faster sorting algorithms.</a:t>
            </a:r>
          </a:p>
          <a:p>
            <a:pPr lvl="1"/>
            <a:r>
              <a:rPr lang="en-US" dirty="0" smtClean="0"/>
              <a:t>quicksort</a:t>
            </a:r>
          </a:p>
          <a:p>
            <a:pPr lvl="1"/>
            <a:r>
              <a:rPr lang="en-US" dirty="0" err="1" smtClean="0"/>
              <a:t>mergesort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Sorts still being created!</a:t>
            </a:r>
          </a:p>
          <a:p>
            <a:r>
              <a:rPr lang="en-US" dirty="0" err="1" smtClean="0"/>
              <a:t>Timsort</a:t>
            </a:r>
            <a:r>
              <a:rPr lang="en-US" dirty="0" smtClean="0"/>
              <a:t> (2002)</a:t>
            </a:r>
          </a:p>
          <a:p>
            <a:pPr lvl="1"/>
            <a:r>
              <a:rPr lang="en-US" dirty="0" smtClean="0"/>
              <a:t>created for python version 2.3</a:t>
            </a:r>
          </a:p>
          <a:p>
            <a:pPr lvl="1"/>
            <a:r>
              <a:rPr lang="en-US" smtClean="0"/>
              <a:t>now used </a:t>
            </a:r>
            <a:r>
              <a:rPr lang="en-US" dirty="0" smtClean="0"/>
              <a:t>in Java version 7.0</a:t>
            </a:r>
          </a:p>
          <a:p>
            <a:pPr lvl="1"/>
            <a:r>
              <a:rPr lang="en-US" dirty="0" smtClean="0"/>
              <a:t>takes advantage of real world data</a:t>
            </a:r>
          </a:p>
          <a:p>
            <a:pPr lvl="1"/>
            <a:r>
              <a:rPr lang="en-US" dirty="0" smtClean="0"/>
              <a:t>real world data is usually partially sorted, not totally random</a:t>
            </a:r>
          </a:p>
          <a:p>
            <a:r>
              <a:rPr lang="en-US" dirty="0" smtClean="0"/>
              <a:t>Library Sort (2006)</a:t>
            </a:r>
          </a:p>
          <a:p>
            <a:pPr lvl="1"/>
            <a:r>
              <a:rPr lang="en-US" dirty="0" smtClean="0"/>
              <a:t>Like insertion sort, but leaves gaps for later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1DCE00-A879-4047-9E29-1A0E37BAF017}" type="slidenum">
              <a:rPr lang="en-US" sz="1800" smtClean="0"/>
              <a:pPr eaLnBrk="1" hangingPunct="1"/>
              <a:t>3</a:t>
            </a:fld>
            <a:endParaRPr lang="en-US" sz="18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Stable Sorting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property of sorts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a sort guarantees the relative order of equal items stays the same then it is a </a:t>
            </a:r>
            <a:r>
              <a:rPr lang="en-US" i="1" dirty="0" smtClean="0"/>
              <a:t>stable sort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[7</a:t>
            </a:r>
            <a:r>
              <a:rPr lang="en-US" baseline="-25000" dirty="0" smtClean="0"/>
              <a:t>1</a:t>
            </a:r>
            <a:r>
              <a:rPr lang="en-US" dirty="0" smtClean="0"/>
              <a:t>, 6, 7</a:t>
            </a:r>
            <a:r>
              <a:rPr lang="en-US" baseline="-25000" dirty="0" smtClean="0"/>
              <a:t>2</a:t>
            </a:r>
            <a:r>
              <a:rPr lang="en-US" dirty="0" smtClean="0"/>
              <a:t>, 5, 1, 2, 7</a:t>
            </a:r>
            <a:r>
              <a:rPr lang="en-US" baseline="-25000" dirty="0" smtClean="0"/>
              <a:t>3</a:t>
            </a:r>
            <a:r>
              <a:rPr lang="en-US" dirty="0" smtClean="0"/>
              <a:t>, -5]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subscripts added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[-5, 1, 2, 5, 6, 7</a:t>
            </a:r>
            <a:r>
              <a:rPr lang="en-US" baseline="-25000" dirty="0" smtClean="0"/>
              <a:t>1</a:t>
            </a:r>
            <a:r>
              <a:rPr lang="en-US" dirty="0" smtClean="0"/>
              <a:t>, 7</a:t>
            </a:r>
            <a:r>
              <a:rPr lang="en-US" baseline="-25000" dirty="0" smtClean="0"/>
              <a:t>2</a:t>
            </a:r>
            <a:r>
              <a:rPr lang="en-US" dirty="0" smtClean="0"/>
              <a:t>, 7</a:t>
            </a:r>
            <a:r>
              <a:rPr lang="en-US" baseline="-25000" dirty="0" smtClean="0"/>
              <a:t>3</a:t>
            </a:r>
            <a:r>
              <a:rPr lang="en-US" dirty="0" smtClean="0"/>
              <a:t>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result of stable sort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Real world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sort a table in </a:t>
            </a:r>
            <a:r>
              <a:rPr lang="en-US" sz="2400" dirty="0" smtClean="0">
                <a:hlinkClick r:id="rId2"/>
              </a:rPr>
              <a:t>Wikipedia </a:t>
            </a:r>
            <a:r>
              <a:rPr lang="en-US" sz="2400" dirty="0" smtClean="0"/>
              <a:t>by one criteria, then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sort by country, then by major wins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48D9F-EB42-43AC-896B-1FFB229AAA86}" type="slidenum">
              <a:rPr lang="en-US" sz="1800" smtClean="0"/>
              <a:pPr eaLnBrk="1" hangingPunct="1"/>
              <a:t>4</a:t>
            </a:fld>
            <a:endParaRPr lang="en-US" sz="1800" smtClean="0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</a:t>
            </a:r>
          </a:p>
        </p:txBody>
      </p:sp>
      <p:sp>
        <p:nvSpPr>
          <p:cNvPr id="368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86800" cy="5486400"/>
          </a:xfrm>
        </p:spPr>
        <p:txBody>
          <a:bodyPr/>
          <a:lstStyle/>
          <a:p>
            <a:pPr marL="609600" indent="-609600" eaLnBrk="1" hangingPunct="1"/>
            <a:r>
              <a:rPr lang="en-US" sz="2800" dirty="0" smtClean="0"/>
              <a:t>Invented by C.A.R. (Tony) Hoare</a:t>
            </a:r>
          </a:p>
          <a:p>
            <a:pPr marL="609600" indent="-609600" eaLnBrk="1" hangingPunct="1"/>
            <a:r>
              <a:rPr lang="en-US" sz="2800" dirty="0" smtClean="0"/>
              <a:t>A divide and conquer approach </a:t>
            </a:r>
            <a:br>
              <a:rPr lang="en-US" sz="2800" dirty="0" smtClean="0"/>
            </a:br>
            <a:r>
              <a:rPr lang="en-US" sz="2800" dirty="0" smtClean="0"/>
              <a:t>that uses recursion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If the list has 0 or 1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otherwise, pick any element p in the list.  This is called the </a:t>
            </a:r>
            <a:r>
              <a:rPr lang="en-US" sz="2800" b="1" i="1" dirty="0" smtClean="0"/>
              <a:t>pivot</a:t>
            </a:r>
            <a:r>
              <a:rPr lang="en-US" sz="2800" dirty="0" smtClean="0"/>
              <a:t> value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 </a:t>
            </a:r>
            <a:r>
              <a:rPr lang="en-US" sz="2800" b="1" i="1" dirty="0" smtClean="0"/>
              <a:t>Partition</a:t>
            </a:r>
            <a:r>
              <a:rPr lang="en-US" sz="2800" dirty="0" smtClean="0"/>
              <a:t> the list minus the pivot into two sub lists according to values less than or greater than the pivot. (equal values go to either)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sz="2800" dirty="0" smtClean="0"/>
              <a:t>return the quicksort of the first list followed by the quicksort of the second list</a:t>
            </a:r>
          </a:p>
          <a:p>
            <a:pPr marL="609600" indent="-609600" eaLnBrk="1" hangingPunct="1"/>
            <a:endParaRPr lang="en-US" sz="2800" dirty="0" smtClean="0"/>
          </a:p>
        </p:txBody>
      </p:sp>
      <p:pic>
        <p:nvPicPr>
          <p:cNvPr id="36871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38125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BA4F9-E216-4188-B78F-D4AC8082E3AC}" type="slidenum">
              <a:rPr lang="en-US" sz="1800" smtClean="0"/>
              <a:pPr eaLnBrk="1" hangingPunct="1"/>
              <a:t>5</a:t>
            </a:fld>
            <a:endParaRPr lang="en-US" sz="18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Quicksort in Action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395413" y="609600"/>
            <a:ext cx="6300787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39 23 17 90 33 72 46 79 11 52 64 5 71</a:t>
            </a:r>
          </a:p>
          <a:p>
            <a:pPr eaLnBrk="1" hangingPunct="1"/>
            <a:r>
              <a:rPr lang="en-US" sz="2400"/>
              <a:t>Pick middle element as pivot: 46</a:t>
            </a:r>
          </a:p>
          <a:p>
            <a:pPr eaLnBrk="1" hangingPunct="1"/>
            <a:r>
              <a:rPr lang="en-US" sz="2400"/>
              <a:t>Partition list</a:t>
            </a:r>
          </a:p>
          <a:p>
            <a:pPr eaLnBrk="1" hangingPunct="1"/>
            <a:r>
              <a:rPr lang="en-US" sz="2400"/>
              <a:t>23 17 5 33 39 11	46	79 72 52 64 90 71</a:t>
            </a:r>
          </a:p>
          <a:p>
            <a:pPr eaLnBrk="1" hangingPunct="1"/>
            <a:r>
              <a:rPr lang="en-US" sz="2400"/>
              <a:t>quick sort the less than list</a:t>
            </a:r>
          </a:p>
          <a:p>
            <a:pPr eaLnBrk="1" hangingPunct="1"/>
            <a:r>
              <a:rPr lang="en-US" sz="2400"/>
              <a:t>Pick middle element as pivot: 33</a:t>
            </a:r>
          </a:p>
          <a:p>
            <a:pPr eaLnBrk="1" hangingPunct="1"/>
            <a:r>
              <a:rPr lang="en-US" sz="2400"/>
              <a:t>23 17 5 11 	33 	39</a:t>
            </a:r>
          </a:p>
          <a:p>
            <a:pPr eaLnBrk="1" hangingPunct="1"/>
            <a:r>
              <a:rPr lang="en-US" sz="2400"/>
              <a:t>quicksort the less than list, pivot now 5</a:t>
            </a:r>
          </a:p>
          <a:p>
            <a:pPr eaLnBrk="1" hangingPunct="1"/>
            <a:r>
              <a:rPr lang="en-US" sz="2400"/>
              <a:t>{} 	5 	23 17 11</a:t>
            </a:r>
          </a:p>
          <a:p>
            <a:pPr eaLnBrk="1" hangingPunct="1"/>
            <a:r>
              <a:rPr lang="en-US" sz="2400"/>
              <a:t>quicksort the less than list, base case</a:t>
            </a:r>
          </a:p>
          <a:p>
            <a:pPr eaLnBrk="1" hangingPunct="1"/>
            <a:r>
              <a:rPr lang="en-US" sz="2400"/>
              <a:t>quicksort the greater than list</a:t>
            </a:r>
          </a:p>
          <a:p>
            <a:pPr eaLnBrk="1" hangingPunct="1"/>
            <a:r>
              <a:rPr lang="en-US" sz="2400"/>
              <a:t>Pick middle element as pivot: 17</a:t>
            </a:r>
            <a:br>
              <a:rPr lang="en-US" sz="2400"/>
            </a:br>
            <a:r>
              <a:rPr lang="en-US" sz="2400"/>
              <a:t>and so on….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EA7566-F410-45A4-92C4-7A16EDD09BB1}" type="slidenum">
              <a:rPr lang="en-US" sz="1800" smtClean="0"/>
              <a:pPr eaLnBrk="1" hangingPunct="1"/>
              <a:t>6</a:t>
            </a:fld>
            <a:endParaRPr lang="en-US" sz="18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on Another Data Set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76200" y="1233488"/>
            <a:ext cx="89281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300"/>
              <a:t>44  68  191  119  119  37  83  82  191  45  158  130  76  153  39  25</a:t>
            </a: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1219200"/>
            <a:ext cx="899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5"/>
          <p:cNvSpPr>
            <a:spLocks noChangeShapeType="1"/>
          </p:cNvSpPr>
          <p:nvPr/>
        </p:nvSpPr>
        <p:spPr bwMode="auto">
          <a:xfrm>
            <a:off x="533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1066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>
            <a:off x="1676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>
            <a:off x="2971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3505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1"/>
          <p:cNvSpPr>
            <a:spLocks noChangeShapeType="1"/>
          </p:cNvSpPr>
          <p:nvPr/>
        </p:nvSpPr>
        <p:spPr bwMode="auto">
          <a:xfrm>
            <a:off x="3962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2"/>
          <p:cNvSpPr>
            <a:spLocks noChangeShapeType="1"/>
          </p:cNvSpPr>
          <p:nvPr/>
        </p:nvSpPr>
        <p:spPr bwMode="auto">
          <a:xfrm>
            <a:off x="44196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5105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6248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>
            <a:off x="6858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17"/>
          <p:cNvSpPr>
            <a:spLocks noChangeShapeType="1"/>
          </p:cNvSpPr>
          <p:nvPr/>
        </p:nvSpPr>
        <p:spPr bwMode="auto">
          <a:xfrm>
            <a:off x="7391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8001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19"/>
          <p:cNvSpPr>
            <a:spLocks noChangeShapeType="1"/>
          </p:cNvSpPr>
          <p:nvPr/>
        </p:nvSpPr>
        <p:spPr bwMode="auto">
          <a:xfrm>
            <a:off x="8458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Text Box 20"/>
          <p:cNvSpPr txBox="1">
            <a:spLocks noChangeArrowheads="1"/>
          </p:cNvSpPr>
          <p:nvPr/>
        </p:nvSpPr>
        <p:spPr bwMode="auto">
          <a:xfrm>
            <a:off x="136525" y="801688"/>
            <a:ext cx="888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0    1    2      3     4      5   6    7     8     9   10    11  12   13  14   15</a:t>
            </a:r>
          </a:p>
        </p:txBody>
      </p:sp>
      <p:sp>
        <p:nvSpPr>
          <p:cNvPr id="38936" name="Text Box 21"/>
          <p:cNvSpPr txBox="1">
            <a:spLocks noChangeArrowheads="1"/>
          </p:cNvSpPr>
          <p:nvPr/>
        </p:nvSpPr>
        <p:spPr bwMode="auto">
          <a:xfrm>
            <a:off x="593725" y="5475288"/>
            <a:ext cx="3268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Big O of Quicksort?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AA143E-332B-4E95-8770-E0EC2B05DD2C}" type="slidenum">
              <a:rPr lang="en-US" sz="1800" smtClean="0"/>
              <a:pPr eaLnBrk="1" hangingPunct="1"/>
              <a:t>7</a:t>
            </a:fld>
            <a:endParaRPr lang="en-US" sz="1800" smtClean="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2400" y="100013"/>
            <a:ext cx="85344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private static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 Object[] a,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index1,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index2 </a:t>
            </a:r>
            <a:r>
              <a:rPr lang="en-US" sz="1400" dirty="0" smtClean="0">
                <a:latin typeface="Courier New" pitchFamily="49" charset="0"/>
              </a:rPr>
              <a:t>) {</a:t>
            </a: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</a:rPr>
              <a:t>Object </a:t>
            </a:r>
            <a:r>
              <a:rPr lang="en-US" sz="1400" dirty="0" err="1">
                <a:latin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</a:rPr>
              <a:t> = a[index1];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a[index1] = a[index2];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a[index2] = </a:t>
            </a:r>
            <a:r>
              <a:rPr lang="en-US" sz="1400" dirty="0" err="1">
                <a:latin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private void </a:t>
            </a:r>
            <a:r>
              <a:rPr lang="en-US" sz="1400" dirty="0">
                <a:latin typeface="Courier New" pitchFamily="49" charset="0"/>
              </a:rPr>
              <a:t>quicksort( Comparable[] list,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start,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stop </a:t>
            </a:r>
            <a:r>
              <a:rPr lang="en-US" sz="1400" dirty="0" smtClean="0">
                <a:latin typeface="Courier New" pitchFamily="49" charset="0"/>
              </a:rPr>
              <a:t>) {</a:t>
            </a: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</a:rPr>
              <a:t>if(start &gt;= stop)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  return; //base case list of 0 or 1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pivotIndex</a:t>
            </a:r>
            <a:r>
              <a:rPr lang="en-US" sz="1400" dirty="0">
                <a:latin typeface="Courier New" pitchFamily="49" charset="0"/>
              </a:rPr>
              <a:t> = (start + stop) / 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Place pivot at start position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</a:t>
            </a:r>
            <a:r>
              <a:rPr lang="en-US" sz="1400" dirty="0" err="1">
                <a:latin typeface="Courier New" pitchFamily="49" charset="0"/>
              </a:rPr>
              <a:t>pivotIndex</a:t>
            </a:r>
            <a:r>
              <a:rPr lang="en-US" sz="1400" dirty="0">
                <a:latin typeface="Courier New" pitchFamily="49" charset="0"/>
              </a:rPr>
              <a:t>, start);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Comparable pivot = list[start];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// Begin partitioning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   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 = start;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1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from first to j are elements less than or equal to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	// from j to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are elements greater than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 elements beyond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have not been checked yet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for(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start + 1;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&lt;= stop;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{   //is current element less than or equal to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if(list[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].</a:t>
            </a:r>
            <a:r>
              <a:rPr lang="en-US" sz="1400" dirty="0" err="1">
                <a:latin typeface="Courier New" pitchFamily="49" charset="0"/>
              </a:rPr>
              <a:t>compareTo</a:t>
            </a:r>
            <a:r>
              <a:rPr lang="en-US" sz="1400" dirty="0">
                <a:latin typeface="Courier New" pitchFamily="49" charset="0"/>
              </a:rPr>
              <a:t>(pivot) &lt;=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{   // if so move it to the less than or equal portion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    j++;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    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//restore pivot to correct spot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swapReferences</a:t>
            </a:r>
            <a:r>
              <a:rPr lang="en-US" sz="1400" dirty="0">
                <a:latin typeface="Courier New" pitchFamily="49" charset="0"/>
              </a:rPr>
              <a:t>(list, start, j);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quicksort( list, start, j - 1 );    // Sort small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	quicksort( list, j + 1, stop );   // Sort large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latin typeface="Courier New" pitchFamily="49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Quick </a:t>
            </a:r>
            <a:r>
              <a:rPr lang="en-US" dirty="0" smtClean="0"/>
              <a:t>Question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are the best case and worst case Orders (Big O) for quicksort?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		Worst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		O(N!)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 smtClean="0"/>
              <a:t>O(N)		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Fast Sorting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1D17CD-924C-4724-AB0D-2BFB768288E2}" type="slidenum">
              <a:rPr lang="en-US" sz="1800" smtClean="0"/>
              <a:pPr eaLnBrk="1" hangingPunct="1"/>
              <a:t>8</a:t>
            </a:fld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r>
              <a:rPr lang="en-US" dirty="0" smtClean="0"/>
              <a:t> </a:t>
            </a:r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quicksort always stable?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Yes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No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1BC88-2254-405C-A0A3-ACFCAB5E5D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837</Words>
  <Application>Microsoft Office PowerPoint</Application>
  <PresentationFormat>On-screen Show (4:3)</PresentationFormat>
  <Paragraphs>329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Marlett</vt:lpstr>
      <vt:lpstr>Times New Roman</vt:lpstr>
      <vt:lpstr>Default Design</vt:lpstr>
      <vt:lpstr>Fast Sorting</vt:lpstr>
      <vt:lpstr>Previous Sorts</vt:lpstr>
      <vt:lpstr>Stable Sorting</vt:lpstr>
      <vt:lpstr>Quicksort</vt:lpstr>
      <vt:lpstr>Quicksort in Action</vt:lpstr>
      <vt:lpstr>Quicksort on Another Data Set</vt:lpstr>
      <vt:lpstr>PowerPoint Presentation</vt:lpstr>
      <vt:lpstr>Quick Question 1</vt:lpstr>
      <vt:lpstr>Quick Question 2</vt:lpstr>
      <vt:lpstr>Merge Sort Algorithm</vt:lpstr>
      <vt:lpstr>Merge Sort</vt:lpstr>
      <vt:lpstr>Merge Sort code</vt:lpstr>
      <vt:lpstr>Merge Sort Code</vt:lpstr>
      <vt:lpstr>Quick Question 3</vt:lpstr>
      <vt:lpstr>Quick Question 4</vt:lpstr>
      <vt:lpstr>Quick Question 5</vt:lpstr>
      <vt:lpstr>Comparison of Various Sorts (2001)</vt:lpstr>
      <vt:lpstr>Comparison of Various Sorts (2001)</vt:lpstr>
      <vt:lpstr>Concluding Thoughts</vt:lpstr>
      <vt:lpstr>Concluding Thoughts</vt:lpstr>
    </vt:vector>
  </TitlesOfParts>
  <Company>U of 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Priebe, Roger</cp:lastModifiedBy>
  <cp:revision>74</cp:revision>
  <cp:lastPrinted>2011-10-26T22:29:35Z</cp:lastPrinted>
  <dcterms:created xsi:type="dcterms:W3CDTF">2001-06-29T19:12:00Z</dcterms:created>
  <dcterms:modified xsi:type="dcterms:W3CDTF">2018-04-09T16:43:18Z</dcterms:modified>
</cp:coreProperties>
</file>