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458200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~EWD/ewd02xx/EWD215.PDF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Week 2 – Java Basics"/>
          <p:cNvSpPr txBox="1">
            <a:spLocks noGrp="1"/>
          </p:cNvSpPr>
          <p:nvPr>
            <p:ph type="title" idx="4294967295"/>
          </p:nvPr>
        </p:nvSpPr>
        <p:spPr>
          <a:xfrm>
            <a:off x="1166018" y="4991100"/>
            <a:ext cx="6811964" cy="6921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dirty="0" smtClean="0"/>
              <a:t>Java Basics</a:t>
            </a:r>
            <a:r>
              <a:rPr lang="en-US" dirty="0" smtClean="0"/>
              <a:t> I</a:t>
            </a:r>
            <a:endParaRPr dirty="0"/>
          </a:p>
        </p:txBody>
      </p:sp>
      <p:pic>
        <p:nvPicPr>
          <p:cNvPr id="1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6154" y="956071"/>
            <a:ext cx="1928085" cy="347248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EE422C - Software Design and Implementation II • Fall 2017"/>
          <p:cNvSpPr txBox="1"/>
          <p:nvPr/>
        </p:nvSpPr>
        <p:spPr>
          <a:xfrm>
            <a:off x="782761" y="5791200"/>
            <a:ext cx="7578478" cy="692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493776">
              <a:lnSpc>
                <a:spcPct val="90000"/>
              </a:lnSpc>
              <a:defRPr sz="2160"/>
            </a:lvl1pPr>
          </a:lstStyle>
          <a:p>
            <a:r>
              <a:rPr dirty="0"/>
              <a:t>EE422C - Software Design and Implementation </a:t>
            </a:r>
            <a:r>
              <a:rPr dirty="0" smtClean="0"/>
              <a:t>II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(Thanks to Edison Thomaz)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bject: an instance of a class and can contain data elements and methods (e.g., System.out belongs to the class PrintStream)"/>
          <p:cNvSpPr txBox="1"/>
          <p:nvPr/>
        </p:nvSpPr>
        <p:spPr>
          <a:xfrm>
            <a:off x="0" y="1145053"/>
            <a:ext cx="9296400" cy="132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marL="269875" indent="-269875">
              <a:buSzPct val="100000"/>
              <a:buFont typeface="Arial"/>
              <a:buChar char="•"/>
              <a:defRPr sz="2800" b="1">
                <a:latin typeface="+mj-lt"/>
                <a:ea typeface="+mj-ea"/>
                <a:cs typeface="+mj-cs"/>
                <a:sym typeface="Times New Roman"/>
              </a:defRPr>
            </a:pPr>
            <a:r>
              <a:t>Object:</a:t>
            </a:r>
            <a:r>
              <a:rPr b="0"/>
              <a:t> an instance of a class and can contain data elements and methods (e.g., </a:t>
            </a:r>
            <a:r>
              <a: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 </a:t>
            </a:r>
            <a:r>
              <a:t>belongs to the class </a:t>
            </a:r>
            <a:r>
              <a: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PrintStream)</a:t>
            </a:r>
          </a:p>
        </p:txBody>
      </p:sp>
      <p:sp>
        <p:nvSpPr>
          <p:cNvPr id="171" name="Objects - Example"/>
          <p:cNvSpPr txBox="1"/>
          <p:nvPr/>
        </p:nvSpPr>
        <p:spPr>
          <a:xfrm>
            <a:off x="2133600" y="152399"/>
            <a:ext cx="70104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Objects - Example</a:t>
            </a:r>
          </a:p>
        </p:txBody>
      </p:sp>
      <p:pic>
        <p:nvPicPr>
          <p:cNvPr id="172" name="PrintStream.png" descr="PrintStre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3048000"/>
            <a:ext cx="6156325" cy="3581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tangle"/>
          <p:cNvSpPr/>
          <p:nvPr/>
        </p:nvSpPr>
        <p:spPr>
          <a:xfrm>
            <a:off x="2438400" y="6248400"/>
            <a:ext cx="14478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38100" dist="23000" dir="5400000" rotWithShape="0">
              <a:srgbClr val="808080">
                <a:alpha val="34997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grpSp>
        <p:nvGrpSpPr>
          <p:cNvPr id="178" name="Group"/>
          <p:cNvGrpSpPr/>
          <p:nvPr/>
        </p:nvGrpSpPr>
        <p:grpSpPr>
          <a:xfrm>
            <a:off x="152400" y="3047999"/>
            <a:ext cx="2743200" cy="762001"/>
            <a:chOff x="0" y="0"/>
            <a:chExt cx="2743199" cy="762000"/>
          </a:xfrm>
        </p:grpSpPr>
        <p:sp>
          <p:nvSpPr>
            <p:cNvPr id="174" name="System.out"/>
            <p:cNvSpPr txBox="1"/>
            <p:nvPr/>
          </p:nvSpPr>
          <p:spPr>
            <a:xfrm>
              <a:off x="-1" y="0"/>
              <a:ext cx="146740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System.out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381000" y="457200"/>
              <a:ext cx="609600" cy="30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76" name="Circle"/>
            <p:cNvSpPr/>
            <p:nvPr/>
          </p:nvSpPr>
          <p:spPr>
            <a:xfrm>
              <a:off x="609600" y="533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B6DCDF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77" name="Line"/>
            <p:cNvSpPr/>
            <p:nvPr/>
          </p:nvSpPr>
          <p:spPr>
            <a:xfrm flipV="1">
              <a:off x="739775" y="304800"/>
              <a:ext cx="2003425" cy="2508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9" name="printf"/>
          <p:cNvSpPr txBox="1"/>
          <p:nvPr/>
        </p:nvSpPr>
        <p:spPr>
          <a:xfrm>
            <a:off x="4572000" y="5791200"/>
            <a:ext cx="835780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printf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bldLvl="5" animBg="1" advAuto="0"/>
      <p:bldP spid="172" grpId="3" animBg="1" advAuto="0"/>
      <p:bldP spid="178" grpId="2" animBg="1" advAuto="0"/>
      <p:bldP spid="179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ethod: sequence of instructions that accesses the data elements of an object…"/>
          <p:cNvSpPr txBox="1"/>
          <p:nvPr/>
        </p:nvSpPr>
        <p:spPr>
          <a:xfrm>
            <a:off x="-1" y="1053747"/>
            <a:ext cx="9144002" cy="4679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marL="269875" indent="-269875">
              <a:buSzPct val="100000"/>
              <a:buChar char="•"/>
              <a:defRPr b="1"/>
            </a:pPr>
            <a:r>
              <a:t>Method:</a:t>
            </a:r>
            <a:r>
              <a:rPr b="0"/>
              <a:t> sequence of instructions that accesses the data elements of an object </a:t>
            </a:r>
          </a:p>
          <a:p>
            <a:pPr marL="727075" lvl="1" indent="-269875">
              <a:buSzPct val="100000"/>
              <a:buChar char="•"/>
            </a:pPr>
            <a:r>
              <a:t>You manipulate objects by calling its related methods</a:t>
            </a:r>
          </a:p>
          <a:p>
            <a:pPr marL="269875" indent="-269875">
              <a:buSzPct val="100000"/>
              <a:buChar char="•"/>
            </a:pPr>
            <a:r>
              <a:t>Class (as the blue print of an object), determines the legal methods for that object:</a:t>
            </a:r>
          </a:p>
          <a:p>
            <a:pPr marL="269875" indent="-269875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6E8080"/>
                </a:solidFill>
              </a:rPr>
              <a:t>String greeting = "Hello, World!"; </a:t>
            </a:r>
          </a:p>
          <a:p>
            <a:pPr marL="269875" indent="-269875">
              <a:def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greeting.println() </a:t>
            </a:r>
            <a:r>
              <a:rPr sz="1800"/>
              <a:t>// Error,no println method in String</a:t>
            </a:r>
          </a:p>
          <a:p>
            <a:pPr marL="269875" indent="-269875">
              <a:defRPr sz="18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sz="2400"/>
              <a:t>System.out.println(greeting);  // OK   </a:t>
            </a:r>
          </a:p>
          <a:p>
            <a:pPr marL="269875" indent="-269875">
              <a:def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greeting.length() // OK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 </a:t>
            </a:r>
          </a:p>
          <a:p>
            <a:pPr marL="269875" indent="-269875">
              <a:buSzPct val="100000"/>
              <a:buChar char="•"/>
              <a:defRPr b="1"/>
            </a:pPr>
            <a:endParaRPr>
              <a:latin typeface="+mj-lt"/>
              <a:ea typeface="+mj-ea"/>
              <a:cs typeface="+mj-cs"/>
              <a:sym typeface="Times New Roman"/>
            </a:endParaRPr>
          </a:p>
          <a:p>
            <a:pPr marL="269875" indent="-269875">
              <a:buSzPct val="100000"/>
              <a:buChar char="•"/>
              <a:defRPr b="1"/>
            </a:pPr>
            <a:r>
              <a:t>2 different kinds of methods: static and instance</a:t>
            </a:r>
          </a:p>
          <a:p>
            <a:pPr marL="727075" lvl="1" indent="-269875">
              <a:buSzPct val="100000"/>
              <a:buChar char="•"/>
            </a:pPr>
            <a:r>
              <a:t>static methods work just like C functions – called by name</a:t>
            </a:r>
          </a:p>
          <a:p>
            <a:pPr marL="727075" lvl="1" indent="-269875">
              <a:buSzPct val="100000"/>
              <a:buChar char="•"/>
            </a:pPr>
            <a:r>
              <a:t>Instance methods require an object reference, e.g. above</a:t>
            </a:r>
          </a:p>
        </p:txBody>
      </p:sp>
      <p:sp>
        <p:nvSpPr>
          <p:cNvPr id="182" name="Methods"/>
          <p:cNvSpPr txBox="1"/>
          <p:nvPr/>
        </p:nvSpPr>
        <p:spPr>
          <a:xfrm>
            <a:off x="3365500" y="279399"/>
            <a:ext cx="55626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tatic or class methods…"/>
          <p:cNvSpPr txBox="1">
            <a:spLocks noGrp="1"/>
          </p:cNvSpPr>
          <p:nvPr>
            <p:ph type="body" idx="4294967295"/>
          </p:nvPr>
        </p:nvSpPr>
        <p:spPr>
          <a:xfrm>
            <a:off x="-1" y="1092200"/>
            <a:ext cx="9144002" cy="5257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buChar char="•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Static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methods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800"/>
            </a:pPr>
            <a:r>
              <a:t>Called as in -&gt;  </a:t>
            </a:r>
            <a:r>
              <a:rPr sz="2400" i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Classname.</a:t>
            </a:r>
            <a:r>
              <a:rPr sz="2400" i="1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method(arguments);</a:t>
            </a:r>
          </a:p>
          <a:p>
            <a:pPr>
              <a:lnSpc>
                <a:spcPct val="95000"/>
              </a:lnSpc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  <a:p>
            <a:pPr>
              <a:lnSpc>
                <a:spcPct val="95000"/>
              </a:lnSpc>
              <a:spcBef>
                <a:spcPts val="0"/>
              </a:spcBef>
              <a:buChar char="•"/>
            </a:pPr>
            <a:r>
              <a:t>All method arguments are passed to their formal parameters by </a:t>
            </a:r>
            <a:r>
              <a:rPr b="1" i="1"/>
              <a:t>call-by-value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800"/>
            </a:pPr>
            <a:r>
              <a:t>Primitive types: </a:t>
            </a:r>
            <a:r>
              <a:rPr i="1"/>
              <a:t>value </a:t>
            </a:r>
            <a:r>
              <a:t>is passed to the method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800"/>
            </a:pPr>
            <a:r>
              <a:t>Method may modify local copy </a:t>
            </a:r>
            <a:r>
              <a:rPr b="1" i="1"/>
              <a:t>but</a:t>
            </a:r>
            <a:r>
              <a:t> will not affect caller’s value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800"/>
            </a:pPr>
            <a:r>
              <a:t>Object reference: </a:t>
            </a:r>
            <a:r>
              <a:rPr i="1"/>
              <a:t>address of object</a:t>
            </a:r>
            <a:r>
              <a:rPr b="1"/>
              <a:t> </a:t>
            </a:r>
            <a:r>
              <a:t>is passed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800"/>
            </a:pPr>
            <a:r>
              <a:t>Change to reference variable does not affect caller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800" b="1" i="1"/>
            </a:pPr>
            <a:r>
              <a:t>But </a:t>
            </a:r>
            <a:r>
              <a:rPr b="0" i="0"/>
              <a:t>operations can affect the object’s state, visible to caller</a:t>
            </a:r>
          </a:p>
        </p:txBody>
      </p:sp>
      <p:sp>
        <p:nvSpPr>
          <p:cNvPr id="185" name="Methods"/>
          <p:cNvSpPr txBox="1"/>
          <p:nvPr/>
        </p:nvSpPr>
        <p:spPr>
          <a:xfrm>
            <a:off x="3365500" y="279399"/>
            <a:ext cx="55626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imple static methods - summary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static methods - summary</a:t>
            </a:r>
          </a:p>
        </p:txBody>
      </p:sp>
      <p:sp>
        <p:nvSpPr>
          <p:cNvPr id="188" name="public class MinTest…"/>
          <p:cNvSpPr txBox="1">
            <a:spLocks noGrp="1"/>
          </p:cNvSpPr>
          <p:nvPr>
            <p:ph type="body" idx="4294967295"/>
          </p:nvPr>
        </p:nvSpPr>
        <p:spPr>
          <a:xfrm>
            <a:off x="228599" y="1219200"/>
            <a:ext cx="9144002" cy="5257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MinTest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 static void main( String [ ] args )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int a = 3;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int b = 7;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System.out.println( min( a, b ) );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// method definition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 static int min( int x, int y )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x &lt; y ? x : y;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nother analogy… a class"/>
          <p:cNvSpPr txBox="1">
            <a:spLocks noGrp="1"/>
          </p:cNvSpPr>
          <p:nvPr>
            <p:ph type="title" idx="4294967295"/>
          </p:nvPr>
        </p:nvSpPr>
        <p:spPr>
          <a:xfrm>
            <a:off x="228600" y="200660"/>
            <a:ext cx="7772400" cy="990601"/>
          </a:xfrm>
          <a:prstGeom prst="rect">
            <a:avLst/>
          </a:prstGeom>
        </p:spPr>
        <p:txBody>
          <a:bodyPr/>
          <a:lstStyle/>
          <a:p>
            <a:r>
              <a:t>Another analogy… a </a:t>
            </a:r>
            <a:r>
              <a:rPr b="1"/>
              <a:t>class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380" y="1473100"/>
            <a:ext cx="3535840" cy="441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public class Car"/>
          <p:cNvSpPr txBox="1"/>
          <p:nvPr/>
        </p:nvSpPr>
        <p:spPr>
          <a:xfrm>
            <a:off x="4026229" y="1497330"/>
            <a:ext cx="379584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r>
              <a:rPr sz="2400"/>
              <a:t>public class Car</a:t>
            </a:r>
          </a:p>
        </p:txBody>
      </p:sp>
      <p:sp>
        <p:nvSpPr>
          <p:cNvPr id="193" name="wheels"/>
          <p:cNvSpPr txBox="1"/>
          <p:nvPr/>
        </p:nvSpPr>
        <p:spPr>
          <a:xfrm>
            <a:off x="4559629" y="2030729"/>
            <a:ext cx="37958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wheels</a:t>
            </a:r>
          </a:p>
        </p:txBody>
      </p:sp>
      <p:sp>
        <p:nvSpPr>
          <p:cNvPr id="194" name="engine"/>
          <p:cNvSpPr txBox="1"/>
          <p:nvPr/>
        </p:nvSpPr>
        <p:spPr>
          <a:xfrm>
            <a:off x="4559629" y="2438400"/>
            <a:ext cx="3795848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engine</a:t>
            </a:r>
          </a:p>
        </p:txBody>
      </p:sp>
      <p:sp>
        <p:nvSpPr>
          <p:cNvPr id="195" name="headlights"/>
          <p:cNvSpPr txBox="1"/>
          <p:nvPr/>
        </p:nvSpPr>
        <p:spPr>
          <a:xfrm>
            <a:off x="4559629" y="2846070"/>
            <a:ext cx="37958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headlights</a:t>
            </a:r>
          </a:p>
        </p:txBody>
      </p:sp>
      <p:sp>
        <p:nvSpPr>
          <p:cNvPr id="196" name="tires"/>
          <p:cNvSpPr txBox="1"/>
          <p:nvPr/>
        </p:nvSpPr>
        <p:spPr>
          <a:xfrm>
            <a:off x="4559629" y="3253740"/>
            <a:ext cx="37958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tires</a:t>
            </a:r>
          </a:p>
        </p:txBody>
      </p:sp>
      <p:sp>
        <p:nvSpPr>
          <p:cNvPr id="197" name="accelerate()"/>
          <p:cNvSpPr txBox="1"/>
          <p:nvPr/>
        </p:nvSpPr>
        <p:spPr>
          <a:xfrm>
            <a:off x="4559629" y="3943350"/>
            <a:ext cx="3795848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accelerate()</a:t>
            </a:r>
          </a:p>
        </p:txBody>
      </p:sp>
      <p:sp>
        <p:nvSpPr>
          <p:cNvPr id="198" name="brake()"/>
          <p:cNvSpPr txBox="1"/>
          <p:nvPr/>
        </p:nvSpPr>
        <p:spPr>
          <a:xfrm>
            <a:off x="4559629" y="4425950"/>
            <a:ext cx="3795848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brake()</a:t>
            </a:r>
          </a:p>
        </p:txBody>
      </p:sp>
      <p:sp>
        <p:nvSpPr>
          <p:cNvPr id="199" name="turnOnLights()"/>
          <p:cNvSpPr txBox="1"/>
          <p:nvPr/>
        </p:nvSpPr>
        <p:spPr>
          <a:xfrm>
            <a:off x="4559629" y="4884420"/>
            <a:ext cx="37958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turnOnLights()</a:t>
            </a:r>
          </a:p>
        </p:txBody>
      </p:sp>
      <p:sp>
        <p:nvSpPr>
          <p:cNvPr id="200" name="turnOffLights()"/>
          <p:cNvSpPr txBox="1"/>
          <p:nvPr/>
        </p:nvSpPr>
        <p:spPr>
          <a:xfrm>
            <a:off x="4559629" y="5342889"/>
            <a:ext cx="37958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turnOffLights()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nother analogy… an object"/>
          <p:cNvSpPr txBox="1">
            <a:spLocks noGrp="1"/>
          </p:cNvSpPr>
          <p:nvPr>
            <p:ph type="title" idx="4294967295"/>
          </p:nvPr>
        </p:nvSpPr>
        <p:spPr>
          <a:xfrm>
            <a:off x="685800" y="429260"/>
            <a:ext cx="7772400" cy="990601"/>
          </a:xfrm>
          <a:prstGeom prst="rect">
            <a:avLst/>
          </a:prstGeom>
        </p:spPr>
        <p:txBody>
          <a:bodyPr/>
          <a:lstStyle/>
          <a:p>
            <a:r>
              <a:t>Another analogy… an </a:t>
            </a:r>
            <a:r>
              <a:rPr b="1"/>
              <a:t>object</a:t>
            </a:r>
          </a:p>
        </p:txBody>
      </p:sp>
      <p:sp>
        <p:nvSpPr>
          <p:cNvPr id="203" name="myCar = new Car();"/>
          <p:cNvSpPr txBox="1"/>
          <p:nvPr/>
        </p:nvSpPr>
        <p:spPr>
          <a:xfrm>
            <a:off x="4851729" y="2286635"/>
            <a:ext cx="37958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myCar = new Car();</a:t>
            </a:r>
          </a:p>
        </p:txBody>
      </p:sp>
      <p:sp>
        <p:nvSpPr>
          <p:cNvPr id="204" name="myCar.accelerate()"/>
          <p:cNvSpPr txBox="1"/>
          <p:nvPr/>
        </p:nvSpPr>
        <p:spPr>
          <a:xfrm>
            <a:off x="4851729" y="3435175"/>
            <a:ext cx="37958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myCar.accelerate()</a:t>
            </a:r>
          </a:p>
        </p:txBody>
      </p:sp>
      <p:sp>
        <p:nvSpPr>
          <p:cNvPr id="205" name="myCar.turnOnLights()"/>
          <p:cNvSpPr txBox="1"/>
          <p:nvPr/>
        </p:nvSpPr>
        <p:spPr>
          <a:xfrm>
            <a:off x="4851729" y="2853372"/>
            <a:ext cx="37958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myCar.turnOnLights()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265" y="2237739"/>
            <a:ext cx="3950825" cy="2956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Java Organizing Concept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Organizing Concept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990600" y="1295399"/>
            <a:ext cx="7315200" cy="4572002"/>
            <a:chOff x="0" y="0"/>
            <a:chExt cx="7315200" cy="4572000"/>
          </a:xfrm>
        </p:grpSpPr>
        <p:sp>
          <p:nvSpPr>
            <p:cNvPr id="209" name="Rectangle"/>
            <p:cNvSpPr/>
            <p:nvPr/>
          </p:nvSpPr>
          <p:spPr>
            <a:xfrm>
              <a:off x="0" y="-1"/>
              <a:ext cx="7315200" cy="4572002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210" name="Libraries"/>
            <p:cNvSpPr txBox="1"/>
            <p:nvPr/>
          </p:nvSpPr>
          <p:spPr>
            <a:xfrm>
              <a:off x="0" y="-1"/>
              <a:ext cx="73152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Libraries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600200" y="1904999"/>
            <a:ext cx="6248400" cy="3429001"/>
            <a:chOff x="0" y="0"/>
            <a:chExt cx="6248400" cy="3429000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6248400" cy="3429000"/>
            </a:xfrm>
            <a:prstGeom prst="rect">
              <a:avLst/>
            </a:prstGeom>
            <a:solidFill>
              <a:srgbClr val="FF66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213" name="Packages"/>
            <p:cNvSpPr txBox="1"/>
            <p:nvPr/>
          </p:nvSpPr>
          <p:spPr>
            <a:xfrm>
              <a:off x="0" y="0"/>
              <a:ext cx="62484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Packages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2133600" y="2438399"/>
            <a:ext cx="5334000" cy="2438401"/>
            <a:chOff x="0" y="0"/>
            <a:chExt cx="5334000" cy="2438400"/>
          </a:xfrm>
        </p:grpSpPr>
        <p:sp>
          <p:nvSpPr>
            <p:cNvPr id="215" name="Rectangle"/>
            <p:cNvSpPr/>
            <p:nvPr/>
          </p:nvSpPr>
          <p:spPr>
            <a:xfrm>
              <a:off x="0" y="0"/>
              <a:ext cx="5334000" cy="24384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216" name="Classes"/>
            <p:cNvSpPr txBox="1"/>
            <p:nvPr/>
          </p:nvSpPr>
          <p:spPr>
            <a:xfrm>
              <a:off x="0" y="0"/>
              <a:ext cx="5334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Classes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2667000" y="2971799"/>
            <a:ext cx="4343400" cy="1676401"/>
            <a:chOff x="0" y="0"/>
            <a:chExt cx="4343400" cy="1676400"/>
          </a:xfrm>
        </p:grpSpPr>
        <p:sp>
          <p:nvSpPr>
            <p:cNvPr id="218" name="Rectangle"/>
            <p:cNvSpPr/>
            <p:nvPr/>
          </p:nvSpPr>
          <p:spPr>
            <a:xfrm>
              <a:off x="0" y="0"/>
              <a:ext cx="4343400" cy="1676400"/>
            </a:xfrm>
            <a:prstGeom prst="rect">
              <a:avLst/>
            </a:prstGeom>
            <a:solidFill>
              <a:srgbClr val="2D2D8A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19" name="Methods"/>
            <p:cNvSpPr txBox="1"/>
            <p:nvPr/>
          </p:nvSpPr>
          <p:spPr>
            <a:xfrm>
              <a:off x="0" y="0"/>
              <a:ext cx="4343400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sz="18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Methods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3124200" y="3428999"/>
            <a:ext cx="3505200" cy="914401"/>
            <a:chOff x="0" y="0"/>
            <a:chExt cx="3505200" cy="914400"/>
          </a:xfrm>
        </p:grpSpPr>
        <p:sp>
          <p:nvSpPr>
            <p:cNvPr id="221" name="Rectangle"/>
            <p:cNvSpPr/>
            <p:nvPr/>
          </p:nvSpPr>
          <p:spPr>
            <a:xfrm>
              <a:off x="0" y="0"/>
              <a:ext cx="3505200" cy="91440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222" name="Statements"/>
            <p:cNvSpPr txBox="1"/>
            <p:nvPr/>
          </p:nvSpPr>
          <p:spPr>
            <a:xfrm>
              <a:off x="0" y="0"/>
              <a:ext cx="35052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Statements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3657600" y="3886199"/>
            <a:ext cx="2743200" cy="421393"/>
            <a:chOff x="0" y="0"/>
            <a:chExt cx="2743200" cy="421391"/>
          </a:xfrm>
        </p:grpSpPr>
        <p:sp>
          <p:nvSpPr>
            <p:cNvPr id="224" name="Rectangle"/>
            <p:cNvSpPr/>
            <p:nvPr/>
          </p:nvSpPr>
          <p:spPr>
            <a:xfrm>
              <a:off x="0" y="0"/>
              <a:ext cx="2743200" cy="3810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225" name="Tokens"/>
            <p:cNvSpPr txBox="1"/>
            <p:nvPr/>
          </p:nvSpPr>
          <p:spPr>
            <a:xfrm>
              <a:off x="0" y="0"/>
              <a:ext cx="27432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Tokens</a:t>
              </a:r>
            </a:p>
          </p:txBody>
        </p:sp>
      </p:grpSp>
      <p:sp>
        <p:nvSpPr>
          <p:cNvPr id="227" name="Java API"/>
          <p:cNvSpPr txBox="1"/>
          <p:nvPr/>
        </p:nvSpPr>
        <p:spPr>
          <a:xfrm>
            <a:off x="533400" y="838200"/>
            <a:ext cx="11962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Java API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4724399" y="4114800"/>
            <a:ext cx="4097517" cy="2482503"/>
            <a:chOff x="0" y="0"/>
            <a:chExt cx="4097515" cy="2482502"/>
          </a:xfrm>
        </p:grpSpPr>
        <p:sp>
          <p:nvSpPr>
            <p:cNvPr id="228" name="Made of symbols from Java alphabet"/>
            <p:cNvSpPr txBox="1"/>
            <p:nvPr/>
          </p:nvSpPr>
          <p:spPr>
            <a:xfrm>
              <a:off x="609693" y="2134073"/>
              <a:ext cx="348782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Made of symbols from Java alphabet</a:t>
              </a:r>
            </a:p>
          </p:txBody>
        </p:sp>
        <p:sp>
          <p:nvSpPr>
            <p:cNvPr id="229" name="Line"/>
            <p:cNvSpPr/>
            <p:nvPr/>
          </p:nvSpPr>
          <p:spPr>
            <a:xfrm>
              <a:off x="-1" y="0"/>
              <a:ext cx="1143177" cy="21340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rouping Classes: The Java API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t>Grouping Classes: The Java API</a:t>
            </a:r>
          </a:p>
        </p:txBody>
      </p:sp>
      <p:sp>
        <p:nvSpPr>
          <p:cNvPr id="233" name="API = Application Programming Interface…"/>
          <p:cNvSpPr txBox="1">
            <a:spLocks noGrp="1"/>
          </p:cNvSpPr>
          <p:nvPr>
            <p:ph type="body" idx="4294967295"/>
          </p:nvPr>
        </p:nvSpPr>
        <p:spPr>
          <a:xfrm>
            <a:off x="-1" y="838200"/>
            <a:ext cx="9144002" cy="6019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har char="•"/>
            </a:pPr>
            <a:r>
              <a:t>API = </a:t>
            </a:r>
            <a:r>
              <a:rPr i="1"/>
              <a:t>Application Programming Interface</a:t>
            </a:r>
          </a:p>
          <a:p>
            <a:pPr>
              <a:spcBef>
                <a:spcPts val="0"/>
              </a:spcBef>
              <a:buChar char="•"/>
            </a:pPr>
            <a:r>
              <a:t>A </a:t>
            </a:r>
            <a:r>
              <a:rPr b="1" i="1"/>
              <a:t>package</a:t>
            </a:r>
            <a:r>
              <a:t> consists of some related Java classes: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Swing: a GUI (graphical user interface) package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AWT: Abstract Window Toolkit (more GUI)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util: utility data structures (important to us)</a:t>
            </a:r>
          </a:p>
          <a:p>
            <a:pPr>
              <a:spcBef>
                <a:spcPts val="0"/>
              </a:spcBef>
              <a:buChar char="•"/>
            </a:pPr>
            <a:r>
              <a:t>The </a:t>
            </a:r>
            <a:r>
              <a:rPr b="1" i="1"/>
              <a:t>import</a:t>
            </a:r>
            <a:r>
              <a:t> statement tells the compiler to make available classes and methods of another package</a:t>
            </a:r>
          </a:p>
          <a:p>
            <a:pPr>
              <a:spcBef>
                <a:spcPts val="0"/>
              </a:spcBef>
              <a:buChar char="•"/>
            </a:pPr>
            <a:r>
              <a:t>A </a:t>
            </a:r>
            <a:r>
              <a:rPr b="1" i="1"/>
              <a:t>main</a:t>
            </a:r>
            <a:r>
              <a:t> method indicates where to begin executing a class (if it is designed to be run as an application program)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ccess specifiers (public, private, and protected) are placed on each definition for each member of a class (rather then on a block of members as in C++) as well as the class itself…"/>
          <p:cNvSpPr txBox="1">
            <a:spLocks noGrp="1"/>
          </p:cNvSpPr>
          <p:nvPr>
            <p:ph type="body" idx="4294967295"/>
          </p:nvPr>
        </p:nvSpPr>
        <p:spPr>
          <a:xfrm>
            <a:off x="0" y="1143000"/>
            <a:ext cx="8991600" cy="5562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400"/>
              </a:spcBef>
              <a:buChar char="•"/>
              <a:defRPr sz="2400"/>
            </a:pPr>
            <a:r>
              <a:t>access specifiers (</a:t>
            </a:r>
            <a:r>
              <a:rPr b="1">
                <a:solidFill>
                  <a:srgbClr val="008000"/>
                </a:solidFill>
              </a:rPr>
              <a:t>public, private</a:t>
            </a:r>
            <a:r>
              <a:rPr>
                <a:solidFill>
                  <a:srgbClr val="008000"/>
                </a:solidFill>
              </a:rPr>
              <a:t>, and </a:t>
            </a:r>
            <a:r>
              <a:rPr b="1">
                <a:solidFill>
                  <a:srgbClr val="008000"/>
                </a:solidFill>
              </a:rPr>
              <a:t>protected</a:t>
            </a:r>
            <a:r>
              <a:t>) are placed on </a:t>
            </a:r>
            <a:r>
              <a:rPr b="1"/>
              <a:t>each</a:t>
            </a:r>
            <a:r>
              <a:t> definition </a:t>
            </a:r>
            <a:r>
              <a:rPr u="sng"/>
              <a:t>for each member</a:t>
            </a:r>
            <a:r>
              <a:t> of a class (rather then on a block of members as in C++) as well as the class itself</a:t>
            </a:r>
          </a:p>
          <a:p>
            <a:pPr marL="742950" lvl="1" indent="-285750">
              <a:spcBef>
                <a:spcPts val="1400"/>
              </a:spcBef>
              <a:defRPr sz="2400"/>
            </a:pPr>
            <a:r>
              <a:t>The class, and each variable or method within the class (that is not inside a method), has an access specifier to determine whether it’s visible outside the file or class that it is in</a:t>
            </a:r>
            <a:r>
              <a:rPr sz="1600"/>
              <a:t> </a:t>
            </a:r>
          </a:p>
          <a:p>
            <a:pPr marL="742950" lvl="1" indent="-285750">
              <a:spcBef>
                <a:spcPts val="1400"/>
              </a:spcBef>
              <a:defRPr sz="2400"/>
            </a:pPr>
            <a:r>
              <a:t>Without an explicit access specifier, a class member defaults to "friendly," which means that it is accessible to other elements in the same package (a package is a collection of classes being ‘friends‘)</a:t>
            </a:r>
          </a:p>
          <a:p>
            <a:pPr marL="742950" lvl="1" indent="-285750">
              <a:spcBef>
                <a:spcPts val="1400"/>
              </a:spcBef>
              <a:defRPr sz="2400"/>
            </a:pPr>
            <a:r>
              <a:t>Inside of methods - variables, etc. are treated as usual (local)</a:t>
            </a:r>
          </a:p>
        </p:txBody>
      </p:sp>
      <p:sp>
        <p:nvSpPr>
          <p:cNvPr id="236" name="Accessibility Specifications"/>
          <p:cNvSpPr txBox="1">
            <a:spLocks noGrp="1"/>
          </p:cNvSpPr>
          <p:nvPr>
            <p:ph type="title" idx="4294967295"/>
          </p:nvPr>
        </p:nvSpPr>
        <p:spPr>
          <a:xfrm>
            <a:off x="1219200" y="228600"/>
            <a:ext cx="7315200" cy="762000"/>
          </a:xfrm>
          <a:prstGeom prst="rect">
            <a:avLst/>
          </a:prstGeom>
        </p:spPr>
        <p:txBody>
          <a:bodyPr/>
          <a:lstStyle/>
          <a:p>
            <a:r>
              <a:t>Accessibility Specifications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Java is (an interpreted) write once, run anywhere language.…"/>
          <p:cNvSpPr txBox="1">
            <a:spLocks noGrp="1"/>
          </p:cNvSpPr>
          <p:nvPr>
            <p:ph type="body" idx="4294967295"/>
          </p:nvPr>
        </p:nvSpPr>
        <p:spPr>
          <a:xfrm>
            <a:off x="228599" y="838200"/>
            <a:ext cx="8763002" cy="5562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900"/>
              </a:spcBef>
              <a:buChar char="•"/>
            </a:pPr>
            <a:r>
              <a:t>Java is (an interpreted) write once, run anywhere language.</a:t>
            </a:r>
          </a:p>
          <a:p>
            <a:pPr marL="742950" lvl="1" indent="-285750">
              <a:spcBef>
                <a:spcPts val="1400"/>
              </a:spcBef>
              <a:defRPr sz="2400"/>
            </a:pPr>
            <a:r>
              <a:t>Uses a virtual machine (VM) concept</a:t>
            </a:r>
          </a:p>
          <a:p>
            <a:pPr marL="742950" lvl="1" indent="-285750">
              <a:spcBef>
                <a:spcPts val="1400"/>
              </a:spcBef>
              <a:defRPr sz="2400"/>
            </a:pPr>
            <a:r>
              <a:t>Write once, run everywhere (nearly) NEVER works with C/C++, but does (nearly) ALWAYS work with JAVA.</a:t>
            </a:r>
          </a:p>
          <a:p>
            <a:pPr marL="742950" lvl="1" indent="-285750">
              <a:spcBef>
                <a:spcPts val="1400"/>
              </a:spcBef>
              <a:defRPr sz="2400"/>
            </a:pPr>
            <a:r>
              <a:t>The biggest potential stumbling block is speed:</a:t>
            </a:r>
          </a:p>
          <a:p>
            <a:pPr marL="1143000" lvl="2" indent="-228600">
              <a:spcBef>
                <a:spcPts val="1300"/>
              </a:spcBef>
              <a:defRPr sz="2200"/>
            </a:pPr>
            <a:r>
              <a:t>Interpreted Java runs in the range of 20 times slower than C. </a:t>
            </a:r>
          </a:p>
          <a:p>
            <a:pPr marL="1143000" lvl="2" indent="-228600">
              <a:spcBef>
                <a:spcPts val="1400"/>
              </a:spcBef>
              <a:defRPr sz="2200"/>
            </a:pPr>
            <a:r>
              <a:t>But: nothing prevents the Java language from being compiled and there are just-in-time (JIT) compilers that offer significant speed-ups</a:t>
            </a:r>
            <a:r>
              <a:rPr sz="2400"/>
              <a:t>.</a:t>
            </a:r>
          </a:p>
        </p:txBody>
      </p:sp>
      <p:sp>
        <p:nvSpPr>
          <p:cNvPr id="239" name="Portability"/>
          <p:cNvSpPr txBox="1">
            <a:spLocks noGrp="1"/>
          </p:cNvSpPr>
          <p:nvPr>
            <p:ph type="title" idx="4294967295"/>
          </p:nvPr>
        </p:nvSpPr>
        <p:spPr>
          <a:xfrm>
            <a:off x="2895600" y="0"/>
            <a:ext cx="3200400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Portability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eek 1 – Java Basics"/>
          <p:cNvSpPr txBox="1">
            <a:spLocks noGrp="1"/>
          </p:cNvSpPr>
          <p:nvPr>
            <p:ph type="title" idx="4294967295"/>
          </p:nvPr>
        </p:nvSpPr>
        <p:spPr>
          <a:xfrm>
            <a:off x="1295400" y="152400"/>
            <a:ext cx="6811963" cy="6921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 smtClean="0"/>
              <a:t>Java </a:t>
            </a:r>
            <a:r>
              <a:rPr dirty="0"/>
              <a:t>Basics</a:t>
            </a:r>
          </a:p>
        </p:txBody>
      </p:sp>
      <p:sp>
        <p:nvSpPr>
          <p:cNvPr id="125" name="History and Language Characteristics…"/>
          <p:cNvSpPr txBox="1">
            <a:spLocks noGrp="1"/>
          </p:cNvSpPr>
          <p:nvPr>
            <p:ph type="body" idx="4294967295"/>
          </p:nvPr>
        </p:nvSpPr>
        <p:spPr>
          <a:xfrm>
            <a:off x="357981" y="1409700"/>
            <a:ext cx="8686801" cy="492159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•"/>
            </a:pPr>
            <a:r>
              <a:t>History and Language Characteristics</a:t>
            </a:r>
          </a:p>
          <a:p>
            <a:pPr>
              <a:lnSpc>
                <a:spcPct val="90000"/>
              </a:lnSpc>
              <a:buChar char="•"/>
            </a:pPr>
            <a:r>
              <a:t>Hello World</a:t>
            </a:r>
          </a:p>
          <a:p>
            <a:pPr>
              <a:lnSpc>
                <a:spcPct val="90000"/>
              </a:lnSpc>
              <a:buChar char="•"/>
            </a:pPr>
            <a:r>
              <a:t>Program Structure</a:t>
            </a:r>
          </a:p>
          <a:p>
            <a:pPr>
              <a:lnSpc>
                <a:spcPct val="90000"/>
              </a:lnSpc>
              <a:buChar char="•"/>
            </a:pPr>
            <a:r>
              <a:t>Java API and Hierarchy</a:t>
            </a:r>
          </a:p>
          <a:p>
            <a:pPr>
              <a:lnSpc>
                <a:spcPct val="90000"/>
              </a:lnSpc>
              <a:buChar char="•"/>
            </a:pPr>
            <a:r>
              <a:t>Compilation and VM</a:t>
            </a:r>
          </a:p>
          <a:p>
            <a:pPr>
              <a:lnSpc>
                <a:spcPct val="90000"/>
              </a:lnSpc>
              <a:buChar char="•"/>
            </a:pPr>
            <a:r>
              <a:t>Primitive Data Types</a:t>
            </a:r>
          </a:p>
          <a:p>
            <a:pPr>
              <a:lnSpc>
                <a:spcPct val="90000"/>
              </a:lnSpc>
              <a:buChar char="•"/>
            </a:pPr>
            <a:r>
              <a:t>Control Statements</a:t>
            </a:r>
          </a:p>
          <a:p>
            <a:pPr>
              <a:lnSpc>
                <a:spcPct val="90000"/>
              </a:lnSpc>
              <a:buChar char="•"/>
            </a:pPr>
            <a:r>
              <a:t>Variable Storage Models</a:t>
            </a:r>
          </a:p>
          <a:p>
            <a:pPr>
              <a:lnSpc>
                <a:spcPct val="90000"/>
              </a:lnSpc>
              <a:buChar char="•"/>
            </a:pPr>
            <a:r>
              <a:t>Garbage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unning a program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Running</a:t>
            </a:r>
            <a:r>
              <a:rPr sz="4000"/>
              <a:t> a program</a:t>
            </a:r>
          </a:p>
        </p:txBody>
      </p:sp>
      <p:sp>
        <p:nvSpPr>
          <p:cNvPr id="242" name="Write it.…"/>
          <p:cNvSpPr txBox="1">
            <a:spLocks noGrp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AutoNum type="arabicPeriod"/>
              <a:defRPr sz="2400" i="1"/>
            </a:pPr>
            <a:r>
              <a:t>Write</a:t>
            </a:r>
            <a:r>
              <a:rPr i="0"/>
              <a:t> it.</a:t>
            </a:r>
          </a:p>
          <a:p>
            <a:pPr marL="685800" lvl="1" indent="-228600">
              <a:spcBef>
                <a:spcPts val="600"/>
              </a:spcBef>
              <a:defRPr sz="2000" b="1"/>
            </a:pPr>
            <a:r>
              <a:t>code </a:t>
            </a:r>
            <a:r>
              <a:rPr b="0"/>
              <a:t>or</a:t>
            </a:r>
            <a:r>
              <a:t> source code</a:t>
            </a:r>
            <a:r>
              <a:rPr b="0"/>
              <a:t>: The set of instructions in a program.</a:t>
            </a:r>
          </a:p>
          <a:p>
            <a:pPr marL="685800" lvl="1" indent="-228600">
              <a:spcBef>
                <a:spcPts val="600"/>
              </a:spcBef>
              <a:defRPr sz="600"/>
            </a:pPr>
            <a:endParaRPr b="0"/>
          </a:p>
          <a:p>
            <a:pPr>
              <a:spcBef>
                <a:spcPts val="500"/>
              </a:spcBef>
              <a:buAutoNum type="arabicPeriod"/>
              <a:defRPr sz="2400" i="1"/>
            </a:pPr>
            <a:r>
              <a:t>Compile</a:t>
            </a:r>
            <a:r>
              <a:rPr i="0"/>
              <a:t> it.</a:t>
            </a:r>
          </a:p>
          <a:p>
            <a:pPr marL="685800" lvl="1" indent="-228600">
              <a:spcBef>
                <a:spcPts val="0"/>
              </a:spcBef>
              <a:buChar char="•"/>
              <a:defRPr sz="2000" b="1"/>
            </a:pPr>
            <a:r>
              <a:t>compile</a:t>
            </a:r>
            <a:r>
              <a:rPr b="0"/>
              <a:t>: Translate a program from one language to another.</a:t>
            </a:r>
          </a:p>
          <a:p>
            <a:pPr marL="685800" lvl="1" indent="-228600">
              <a:spcBef>
                <a:spcPts val="0"/>
              </a:spcBef>
              <a:defRPr sz="2000" b="1"/>
            </a:pPr>
            <a:r>
              <a:t>byte code</a:t>
            </a:r>
            <a:r>
              <a:rPr b="0"/>
              <a:t>: The Java compiler converts your code into a format named </a:t>
            </a:r>
            <a:r>
              <a:rPr b="0" i="1"/>
              <a:t>byte code</a:t>
            </a:r>
            <a:r>
              <a:rPr b="0"/>
              <a:t> that runs on many computer types.</a:t>
            </a:r>
          </a:p>
          <a:p>
            <a:pPr marL="685800" lvl="1" indent="-228600">
              <a:spcBef>
                <a:spcPts val="0"/>
              </a:spcBef>
              <a:defRPr sz="600"/>
            </a:pPr>
            <a:endParaRPr b="0"/>
          </a:p>
          <a:p>
            <a:pPr>
              <a:spcBef>
                <a:spcPts val="500"/>
              </a:spcBef>
              <a:buAutoNum type="arabicPeriod"/>
              <a:defRPr sz="2400" i="1"/>
            </a:pPr>
            <a:r>
              <a:t>Run</a:t>
            </a:r>
            <a:r>
              <a:rPr i="0"/>
              <a:t> (execute) it.</a:t>
            </a:r>
          </a:p>
          <a:p>
            <a:pPr marL="685800" lvl="1" indent="-228600">
              <a:spcBef>
                <a:spcPts val="0"/>
              </a:spcBef>
              <a:defRPr sz="2000" b="1"/>
            </a:pPr>
            <a:r>
              <a:t>output</a:t>
            </a:r>
            <a:r>
              <a:rPr b="0"/>
              <a:t>: The messages printed to the user by a program.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458787" y="4954587"/>
            <a:ext cx="1646238" cy="1646238"/>
            <a:chOff x="0" y="0"/>
            <a:chExt cx="1646237" cy="1646237"/>
          </a:xfrm>
        </p:grpSpPr>
        <p:sp>
          <p:nvSpPr>
            <p:cNvPr id="243" name="Square"/>
            <p:cNvSpPr/>
            <p:nvPr/>
          </p:nvSpPr>
          <p:spPr>
            <a:xfrm>
              <a:off x="0" y="0"/>
              <a:ext cx="1646238" cy="1646238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700"/>
                </a:spcBef>
                <a:defRPr sz="2800"/>
              </a:pPr>
              <a:endParaRPr/>
            </a:p>
          </p:txBody>
        </p:sp>
        <p:sp>
          <p:nvSpPr>
            <p:cNvPr id="244" name="source code"/>
            <p:cNvSpPr txBox="1"/>
            <p:nvPr/>
          </p:nvSpPr>
          <p:spPr>
            <a:xfrm>
              <a:off x="23812" y="47625"/>
              <a:ext cx="1600201" cy="39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ctr">
                <a:lnSpc>
                  <a:spcPct val="98000"/>
                </a:lnSpc>
                <a:spcBef>
                  <a:spcPts val="400"/>
                </a:spcBef>
                <a:tabLst>
                  <a:tab pos="723900" algn="l"/>
                  <a:tab pos="1447800" algn="l"/>
                  <a:tab pos="2171700" algn="l"/>
                </a:tabLst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source code</a:t>
              </a:r>
            </a:p>
          </p:txBody>
        </p:sp>
        <p:pic>
          <p:nvPicPr>
            <p:cNvPr id="245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9412" y="533400"/>
              <a:ext cx="889001" cy="962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4" name="Group"/>
          <p:cNvGrpSpPr/>
          <p:nvPr/>
        </p:nvGrpSpPr>
        <p:grpSpPr>
          <a:xfrm>
            <a:off x="2105025" y="4954587"/>
            <a:ext cx="3151188" cy="1646238"/>
            <a:chOff x="0" y="0"/>
            <a:chExt cx="3151187" cy="1646237"/>
          </a:xfrm>
        </p:grpSpPr>
        <p:pic>
          <p:nvPicPr>
            <p:cNvPr id="247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0550" y="922337"/>
              <a:ext cx="342900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compile"/>
            <p:cNvSpPr txBox="1"/>
            <p:nvPr/>
          </p:nvSpPr>
          <p:spPr>
            <a:xfrm>
              <a:off x="227012" y="388937"/>
              <a:ext cx="965163" cy="39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spcBef>
                  <a:spcPts val="400"/>
                </a:spcBef>
                <a:tabLst>
                  <a:tab pos="723900" algn="l"/>
                </a:tabLst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compile</a:t>
              </a:r>
            </a:p>
          </p:txBody>
        </p:sp>
        <p:grpSp>
          <p:nvGrpSpPr>
            <p:cNvPr id="252" name="Group"/>
            <p:cNvGrpSpPr/>
            <p:nvPr/>
          </p:nvGrpSpPr>
          <p:grpSpPr>
            <a:xfrm>
              <a:off x="1504950" y="0"/>
              <a:ext cx="1646238" cy="1646238"/>
              <a:chOff x="0" y="0"/>
              <a:chExt cx="1646237" cy="1646237"/>
            </a:xfrm>
          </p:grpSpPr>
          <p:pic>
            <p:nvPicPr>
              <p:cNvPr id="249" name="image.png" descr="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57187" y="539750"/>
                <a:ext cx="930276" cy="9080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0" name="Square"/>
              <p:cNvSpPr/>
              <p:nvPr/>
            </p:nvSpPr>
            <p:spPr>
              <a:xfrm>
                <a:off x="0" y="0"/>
                <a:ext cx="1646238" cy="1646238"/>
              </a:xfrm>
              <a:prstGeom prst="rect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700"/>
                  </a:spcBef>
                  <a:defRPr sz="2800"/>
                </a:pPr>
                <a:endParaRPr/>
              </a:p>
            </p:txBody>
          </p:sp>
          <p:sp>
            <p:nvSpPr>
              <p:cNvPr id="251" name="byte code"/>
              <p:cNvSpPr txBox="1"/>
              <p:nvPr/>
            </p:nvSpPr>
            <p:spPr>
              <a:xfrm>
                <a:off x="177800" y="47625"/>
                <a:ext cx="1289050" cy="7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ctr">
                  <a:lnSpc>
                    <a:spcPct val="98000"/>
                  </a:lnSpc>
                  <a:spcBef>
                    <a:spcPts val="400"/>
                  </a:spcBef>
                  <a:tabLst>
                    <a:tab pos="723900" algn="l"/>
                    <a:tab pos="1447800" algn="l"/>
                    <a:tab pos="2171700" algn="l"/>
                  </a:tabLst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t>byte code</a:t>
                </a:r>
              </a:p>
            </p:txBody>
          </p:sp>
        </p:grpSp>
        <p:sp>
          <p:nvSpPr>
            <p:cNvPr id="253" name="Line"/>
            <p:cNvSpPr/>
            <p:nvPr/>
          </p:nvSpPr>
          <p:spPr>
            <a:xfrm>
              <a:off x="0" y="822324"/>
              <a:ext cx="1504951" cy="3177"/>
            </a:xfrm>
            <a:prstGeom prst="line">
              <a:avLst/>
            </a:prstGeom>
            <a:noFill/>
            <a:ln w="9525" cap="flat">
              <a:solidFill>
                <a:srgbClr val="00CC98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 sz="2800"/>
              </a:pPr>
              <a:endParaRPr/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5257800" y="4946649"/>
            <a:ext cx="3886200" cy="1235076"/>
            <a:chOff x="0" y="0"/>
            <a:chExt cx="3886199" cy="1235075"/>
          </a:xfrm>
        </p:grpSpPr>
        <p:pic>
          <p:nvPicPr>
            <p:cNvPr id="255" name="image.png" descr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61975" y="930275"/>
              <a:ext cx="257175" cy="257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run"/>
            <p:cNvSpPr txBox="1"/>
            <p:nvPr/>
          </p:nvSpPr>
          <p:spPr>
            <a:xfrm>
              <a:off x="434975" y="396875"/>
              <a:ext cx="481099" cy="39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spcBef>
                  <a:spcPts val="400"/>
                </a:spcBef>
                <a:tabLst>
                  <a:tab pos="723900" algn="l"/>
                </a:tabLst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run</a:t>
              </a:r>
            </a:p>
          </p:txBody>
        </p:sp>
        <p:sp>
          <p:nvSpPr>
            <p:cNvPr id="257" name="output"/>
            <p:cNvSpPr txBox="1"/>
            <p:nvPr/>
          </p:nvSpPr>
          <p:spPr>
            <a:xfrm>
              <a:off x="2232025" y="0"/>
              <a:ext cx="837791" cy="39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8000"/>
                </a:lnSpc>
                <a:spcBef>
                  <a:spcPts val="400"/>
                </a:spcBef>
                <a:tabLst>
                  <a:tab pos="723900" algn="l"/>
                </a:tabLst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output</a:t>
              </a:r>
            </a:p>
          </p:txBody>
        </p:sp>
        <p:pic>
          <p:nvPicPr>
            <p:cNvPr id="258" name="hello.PNG" descr="hello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r="13652"/>
            <a:stretch>
              <a:fillRect/>
            </a:stretch>
          </p:blipFill>
          <p:spPr>
            <a:xfrm>
              <a:off x="1476375" y="396875"/>
              <a:ext cx="2409825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Line"/>
            <p:cNvSpPr/>
            <p:nvPr/>
          </p:nvSpPr>
          <p:spPr>
            <a:xfrm>
              <a:off x="0" y="830262"/>
              <a:ext cx="1504951" cy="3176"/>
            </a:xfrm>
            <a:prstGeom prst="line">
              <a:avLst/>
            </a:prstGeom>
            <a:noFill/>
            <a:ln w="9525" cap="flat">
              <a:solidFill>
                <a:srgbClr val="00CC98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 sz="2800"/>
              </a:pPr>
              <a:endParaRPr/>
            </a:p>
          </p:txBody>
        </p:sp>
      </p:grpSp>
      <p:sp>
        <p:nvSpPr>
          <p:cNvPr id="26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7" y="6248400"/>
            <a:ext cx="358414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>
              <a:defRPr sz="1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build="p" bldLvl="5" animBg="1" advAuto="0"/>
      <p:bldP spid="246" grpId="2" animBg="1" advAuto="0"/>
      <p:bldP spid="254" grpId="3" animBg="1" advAuto="0"/>
      <p:bldP spid="260" grpId="4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unning a program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Running</a:t>
            </a:r>
            <a:r>
              <a:rPr sz="4000"/>
              <a:t> a program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7" y="6248400"/>
            <a:ext cx="358414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>
              <a:defRPr sz="1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141" y="1867734"/>
            <a:ext cx="7956453" cy="3122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rimitive Java is just like C (within methods)"/>
          <p:cNvSpPr txBox="1">
            <a:spLocks noGrp="1"/>
          </p:cNvSpPr>
          <p:nvPr>
            <p:ph type="title" idx="4294967295"/>
          </p:nvPr>
        </p:nvSpPr>
        <p:spPr>
          <a:xfrm>
            <a:off x="152399" y="0"/>
            <a:ext cx="8763002" cy="838200"/>
          </a:xfrm>
          <a:prstGeom prst="rect">
            <a:avLst/>
          </a:prstGeom>
        </p:spPr>
        <p:txBody>
          <a:bodyPr/>
          <a:lstStyle/>
          <a:p>
            <a:r>
              <a:t>Primitive Java is just like C </a:t>
            </a:r>
            <a:r>
              <a:rPr sz="1800"/>
              <a:t>(within methods)</a:t>
            </a:r>
          </a:p>
        </p:txBody>
      </p:sp>
      <p:sp>
        <p:nvSpPr>
          <p:cNvPr id="268" name="Syntax – free form, case sensitive, punctuation same…"/>
          <p:cNvSpPr txBox="1">
            <a:spLocks noGrp="1"/>
          </p:cNvSpPr>
          <p:nvPr>
            <p:ph type="body" idx="4294967295"/>
          </p:nvPr>
        </p:nvSpPr>
        <p:spPr>
          <a:xfrm>
            <a:off x="152400" y="838200"/>
            <a:ext cx="8991600" cy="579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Syntax – free form, case sensitive, punctuation same 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Comments 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Primitive data types – same except </a:t>
            </a:r>
            <a:r>
              <a:rPr i="1"/>
              <a:t>char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Constants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Declaration and initialization statements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Basic operators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Relational, equality, logical operators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Type conversions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Conditional statements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Iteration statements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Break and continue statements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Conditional operator ?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Static methods (=&gt; C functions)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077200" y="6400800"/>
            <a:ext cx="408940" cy="4213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71" name="java: differences from C/C++"/>
          <p:cNvSpPr txBox="1">
            <a:spLocks noGrp="1"/>
          </p:cNvSpPr>
          <p:nvPr>
            <p:ph type="title" idx="4294967295"/>
          </p:nvPr>
        </p:nvSpPr>
        <p:spPr>
          <a:xfrm>
            <a:off x="762000" y="304799"/>
            <a:ext cx="7772400" cy="1143002"/>
          </a:xfrm>
          <a:prstGeom prst="rect">
            <a:avLst/>
          </a:prstGeom>
        </p:spPr>
        <p:txBody>
          <a:bodyPr/>
          <a:lstStyle/>
          <a:p>
            <a:r>
              <a:t>java: differences from C/C++</a:t>
            </a:r>
          </a:p>
        </p:txBody>
      </p:sp>
      <p:sp>
        <p:nvSpPr>
          <p:cNvPr id="272" name="no typedefs, no #defines, No preprocessor…"/>
          <p:cNvSpPr txBox="1">
            <a:spLocks noGrp="1"/>
          </p:cNvSpPr>
          <p:nvPr>
            <p:ph type="body" idx="4294967295"/>
          </p:nvPr>
        </p:nvSpPr>
        <p:spPr>
          <a:xfrm>
            <a:off x="304800" y="1447800"/>
            <a:ext cx="8305800" cy="480060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no typedefs, no #defines, No preprocessor</a:t>
            </a:r>
          </a:p>
          <a:p>
            <a:pPr>
              <a:buChar char="•"/>
            </a:pPr>
            <a:r>
              <a:t>no structures, unions</a:t>
            </a:r>
          </a:p>
          <a:p>
            <a:pPr>
              <a:buChar char="•"/>
            </a:pPr>
            <a:r>
              <a:t>no functions (~= static methods)</a:t>
            </a:r>
          </a:p>
          <a:p>
            <a:pPr>
              <a:buChar char="•"/>
            </a:pPr>
            <a:r>
              <a:t>no multiple inheritance</a:t>
            </a:r>
          </a:p>
          <a:p>
            <a:pPr>
              <a:buChar char="•"/>
            </a:pPr>
            <a:r>
              <a:t>no goto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</a:p>
          <a:p>
            <a:pPr marL="742950" lvl="1" indent="-285750">
              <a:spcBef>
                <a:spcPts val="0"/>
              </a:spcBef>
              <a:defRPr sz="18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http://www.cs.utexas.edu/~EWD/ewd02xx/EWD215.PDF</a:t>
            </a:r>
          </a:p>
          <a:p>
            <a:pPr>
              <a:buChar char="•"/>
            </a:pPr>
            <a:r>
              <a:t>no operator overloading</a:t>
            </a:r>
          </a:p>
          <a:p>
            <a:pPr>
              <a:buChar char="•"/>
            </a:pPr>
            <a:r>
              <a:t>no pointer data type, no pointer arithmetic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served Words in JAVA(58)"/>
          <p:cNvSpPr txBox="1">
            <a:spLocks noGrp="1"/>
          </p:cNvSpPr>
          <p:nvPr>
            <p:ph type="title" idx="4294967295"/>
          </p:nvPr>
        </p:nvSpPr>
        <p:spPr>
          <a:xfrm>
            <a:off x="609600" y="-1"/>
            <a:ext cx="7772400" cy="1143002"/>
          </a:xfrm>
          <a:prstGeom prst="rect">
            <a:avLst/>
          </a:prstGeom>
        </p:spPr>
        <p:txBody>
          <a:bodyPr/>
          <a:lstStyle/>
          <a:p>
            <a:r>
              <a:t>Reserved Words in JAVA</a:t>
            </a:r>
            <a:r>
              <a:rPr sz="3600"/>
              <a:t>(58)</a:t>
            </a:r>
          </a:p>
        </p:txBody>
      </p:sp>
      <p:sp>
        <p:nvSpPr>
          <p:cNvPr id="275" name="else…"/>
          <p:cNvSpPr txBox="1"/>
          <p:nvPr/>
        </p:nvSpPr>
        <p:spPr>
          <a:xfrm>
            <a:off x="2438400" y="1371600"/>
            <a:ext cx="1852276" cy="4748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else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extends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false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final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finally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float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for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future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generic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if 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implements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import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inner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instanceof</a:t>
            </a:r>
          </a:p>
        </p:txBody>
      </p:sp>
      <p:sp>
        <p:nvSpPr>
          <p:cNvPr id="276" name="int…"/>
          <p:cNvSpPr txBox="1"/>
          <p:nvPr/>
        </p:nvSpPr>
        <p:spPr>
          <a:xfrm>
            <a:off x="4267200" y="1371600"/>
            <a:ext cx="1515949" cy="5076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int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interface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long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native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new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null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operator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outer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package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private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protected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public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rest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return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short</a:t>
            </a:r>
          </a:p>
        </p:txBody>
      </p:sp>
      <p:sp>
        <p:nvSpPr>
          <p:cNvPr id="277" name="static…"/>
          <p:cNvSpPr txBox="1"/>
          <p:nvPr/>
        </p:nvSpPr>
        <p:spPr>
          <a:xfrm>
            <a:off x="6172200" y="1371600"/>
            <a:ext cx="2088937" cy="4748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static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super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switch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synchronized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this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throw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throws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transient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true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try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var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void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volatile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while</a:t>
            </a:r>
          </a:p>
        </p:txBody>
      </p:sp>
      <p:sp>
        <p:nvSpPr>
          <p:cNvPr id="278" name="abstract…"/>
          <p:cNvSpPr txBox="1"/>
          <p:nvPr/>
        </p:nvSpPr>
        <p:spPr>
          <a:xfrm>
            <a:off x="533400" y="1371600"/>
            <a:ext cx="1417499" cy="482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abstract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boolean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break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byte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case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cast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catch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char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class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const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continue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default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do</a:t>
            </a:r>
          </a:p>
          <a:p>
            <a:pPr>
              <a:lnSpc>
                <a:spcPct val="8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double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Identifier: name of a variable, method, or class…"/>
          <p:cNvSpPr txBox="1"/>
          <p:nvPr/>
        </p:nvSpPr>
        <p:spPr>
          <a:xfrm>
            <a:off x="-1" y="710153"/>
            <a:ext cx="9144002" cy="574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marL="269875" indent="-269875">
              <a:buSzPct val="100000"/>
              <a:buChar char="•"/>
              <a:defRPr b="1"/>
            </a:pPr>
            <a:r>
              <a:t>Identifier: </a:t>
            </a:r>
            <a:r>
              <a:rPr b="0"/>
              <a:t>name of a variable, method, or class </a:t>
            </a:r>
          </a:p>
          <a:p>
            <a:pPr marL="269875" indent="-269875">
              <a:buSzPct val="100000"/>
              <a:buChar char="•"/>
            </a:pPr>
            <a:r>
              <a:t>Rules for identifiers in Java: </a:t>
            </a:r>
          </a:p>
          <a:p>
            <a:pPr marL="630237" lvl="1" indent="-173037">
              <a:buSzPct val="100000"/>
              <a:buChar char="•"/>
              <a:defRPr sz="2000" i="1"/>
            </a:pPr>
            <a:r>
              <a:t>Can be made up of letters, digits, underscores (</a:t>
            </a:r>
            <a:r>
              <a:rPr>
                <a:solidFill>
                  <a:srgbClr val="6E8080"/>
                </a:solidFill>
              </a:rPr>
              <a:t>_</a:t>
            </a:r>
            <a:r>
              <a:t>) and dollar signs (</a:t>
            </a:r>
            <a:r>
              <a:rPr>
                <a:solidFill>
                  <a:srgbClr val="6E8080"/>
                </a:solidFill>
              </a:rPr>
              <a:t>$</a:t>
            </a:r>
            <a:r>
              <a:t>)</a:t>
            </a:r>
          </a:p>
          <a:p>
            <a:pPr marL="630237" lvl="1" indent="-173037">
              <a:buSzPct val="100000"/>
              <a:buChar char="•"/>
              <a:defRPr sz="2000" i="1"/>
            </a:pPr>
            <a:r>
              <a:t>Cannot start with a digit </a:t>
            </a:r>
          </a:p>
          <a:p>
            <a:pPr marL="630237" lvl="1" indent="-173037">
              <a:buSzPct val="100000"/>
              <a:buChar char="•"/>
              <a:defRPr sz="2000" i="1"/>
            </a:pPr>
            <a:r>
              <a:t>Cannot use other symbols such as </a:t>
            </a:r>
            <a:r>
              <a:rPr>
                <a:solidFill>
                  <a:srgbClr val="6E8080"/>
                </a:solidFill>
              </a:rPr>
              <a:t>?</a:t>
            </a:r>
            <a:r>
              <a:t> or </a:t>
            </a:r>
            <a:r>
              <a:rPr>
                <a:solidFill>
                  <a:srgbClr val="6E8080"/>
                </a:solidFill>
              </a:rPr>
              <a:t>%</a:t>
            </a:r>
            <a:r>
              <a:t> </a:t>
            </a:r>
          </a:p>
          <a:p>
            <a:pPr marL="630237" lvl="1" indent="-173037">
              <a:buSzPct val="100000"/>
              <a:buChar char="•"/>
              <a:defRPr sz="2000" i="1"/>
            </a:pPr>
            <a:r>
              <a:t>Spaces are not permitted inside identifiers </a:t>
            </a:r>
          </a:p>
          <a:p>
            <a:pPr marL="630237" lvl="1" indent="-173037">
              <a:buSzPct val="100000"/>
              <a:buChar char="•"/>
              <a:defRPr sz="2000" i="1"/>
            </a:pPr>
            <a:r>
              <a:t>You cannot use reserved words such as </a:t>
            </a:r>
            <a:r>
              <a:rPr b="1"/>
              <a:t>public</a:t>
            </a:r>
          </a:p>
          <a:p>
            <a:pPr marL="630237" lvl="1" indent="-173037">
              <a:buSzPct val="100000"/>
              <a:buChar char="•"/>
              <a:defRPr sz="2000" i="1"/>
            </a:pPr>
            <a:r>
              <a:t>They are case sensitive</a:t>
            </a:r>
          </a:p>
          <a:p>
            <a:pPr marL="269875" indent="-269875">
              <a:buSzPct val="100000"/>
              <a:buChar char="•"/>
            </a:pPr>
            <a:r>
              <a:t>By convention, variable names start with a lowercase letter</a:t>
            </a:r>
          </a:p>
          <a:p>
            <a:pPr marL="630237" lvl="1" indent="-173037">
              <a:buSzPct val="100000"/>
              <a:buChar char="•"/>
              <a:defRPr i="1"/>
            </a:pPr>
            <a:r>
              <a:t>“Camel case”: Capitalize the first letter of a subsequent word in a compound name such as </a:t>
            </a:r>
            <a:r>
              <a:rPr>
                <a:solidFill>
                  <a:srgbClr val="6E8080"/>
                </a:solidFill>
              </a:rPr>
              <a:t>farewellMessage  </a:t>
            </a:r>
          </a:p>
          <a:p>
            <a:pPr marL="269875" indent="-269875">
              <a:buSzPct val="100000"/>
              <a:buChar char="•"/>
            </a:pPr>
            <a:r>
              <a:t>By convention, class names start with an uppercase letter</a:t>
            </a:r>
          </a:p>
          <a:p>
            <a:pPr marL="269875" indent="-269875">
              <a:buSzPct val="100000"/>
              <a:buChar char="•"/>
            </a:pPr>
            <a:r>
              <a:t>Should not use the </a:t>
            </a:r>
            <a:r>
              <a:rPr>
                <a:solidFill>
                  <a:srgbClr val="6E8080"/>
                </a:solidFill>
              </a:rPr>
              <a:t>$</a:t>
            </a:r>
            <a:r>
              <a:t> symbol at the beginning of your names — intended for names that are automatically generated by tools</a:t>
            </a:r>
          </a:p>
          <a:p>
            <a:pPr marL="269875" indent="-269875"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Identifier names must be meaningful and explainable to someone else</a:t>
            </a:r>
          </a:p>
          <a:p>
            <a:pPr marL="269875" indent="-269875">
              <a:buSzPct val="100000"/>
              <a:buFont typeface="Arial"/>
              <a:buChar char="•"/>
            </a:pPr>
            <a:r>
              <a:t>These are </a:t>
            </a:r>
            <a:r>
              <a:rPr i="1"/>
              <a:t>very strong</a:t>
            </a:r>
            <a:r>
              <a:t> conventions! </a:t>
            </a:r>
          </a:p>
        </p:txBody>
      </p:sp>
      <p:sp>
        <p:nvSpPr>
          <p:cNvPr id="281" name="Identifiers"/>
          <p:cNvSpPr txBox="1"/>
          <p:nvPr/>
        </p:nvSpPr>
        <p:spPr>
          <a:xfrm>
            <a:off x="3276600" y="0"/>
            <a:ext cx="3962400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 b="1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Identifiers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Identifiers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Identifiers</a:t>
            </a:r>
          </a:p>
        </p:txBody>
      </p:sp>
      <p:sp>
        <p:nvSpPr>
          <p:cNvPr id="284" name="legal: _myName   TheCure      ANSWER_IS_42   bling$…"/>
          <p:cNvSpPr txBox="1">
            <a:spLocks noGrp="1"/>
          </p:cNvSpPr>
          <p:nvPr>
            <p:ph type="body" idx="4294967295"/>
          </p:nvPr>
        </p:nvSpPr>
        <p:spPr>
          <a:xfrm>
            <a:off x="152400" y="914400"/>
            <a:ext cx="8839200" cy="5486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4000">
                <a:solidFill>
                  <a:srgbClr val="003399"/>
                </a:solidFill>
              </a:defRPr>
            </a:pPr>
            <a:r>
              <a:t>legal: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_myName   TheCure   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		ANSWER_IS_42   bling$</a:t>
            </a:r>
          </a:p>
          <a:p>
            <a:pPr marL="228600" lvl="2" indent="685800">
              <a:spcBef>
                <a:spcPts val="400"/>
              </a:spcBef>
              <a:buSzTx/>
              <a:buNone/>
              <a:defRPr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4000">
                <a:solidFill>
                  <a:srgbClr val="800000"/>
                </a:solidFill>
              </a:defRPr>
            </a:pPr>
            <a:r>
              <a:t>illegal: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me+u      49ers     			side-swipe    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		Ph.D's    double</a:t>
            </a:r>
          </a:p>
          <a:p>
            <a:pPr>
              <a:spcBef>
                <a:spcPts val="400"/>
              </a:spcBef>
              <a:buSzTx/>
              <a:buNone/>
              <a:defRPr sz="4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my Name</a:t>
            </a:r>
          </a:p>
        </p:txBody>
      </p:sp>
      <p:sp>
        <p:nvSpPr>
          <p:cNvPr id="28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408940" cy="4213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omments are almost like C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are almost like C</a:t>
            </a:r>
          </a:p>
        </p:txBody>
      </p:sp>
      <p:sp>
        <p:nvSpPr>
          <p:cNvPr id="288" name="/* This kind of comment can span multiple lines…"/>
          <p:cNvSpPr txBox="1">
            <a:spLocks noGrp="1"/>
          </p:cNvSpPr>
          <p:nvPr>
            <p:ph type="body" idx="4294967295"/>
          </p:nvPr>
        </p:nvSpPr>
        <p:spPr>
          <a:xfrm>
            <a:off x="304800" y="1143000"/>
            <a:ext cx="8610600" cy="5105400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500"/>
              </a:spcBef>
              <a:buSzTx/>
              <a:buNone/>
              <a:defRPr sz="2376">
                <a:latin typeface="Courier"/>
                <a:ea typeface="Courier"/>
                <a:cs typeface="Courier"/>
                <a:sym typeface="Courier"/>
              </a:defRPr>
            </a:pPr>
            <a:r>
              <a:t>/* This kind of comment can span multiple lines</a:t>
            </a:r>
          </a:p>
          <a:p>
            <a:pPr marL="339470" indent="-339470" defTabSz="905255">
              <a:spcBef>
                <a:spcPts val="500"/>
              </a:spcBef>
              <a:buSzTx/>
              <a:buNone/>
              <a:defRPr sz="2376">
                <a:latin typeface="Courier"/>
                <a:ea typeface="Courier"/>
                <a:cs typeface="Courier"/>
                <a:sym typeface="Courier"/>
              </a:defRPr>
            </a:pPr>
            <a:r>
              <a:t>  of text – as many as you need </a:t>
            </a:r>
          </a:p>
          <a:p>
            <a:pPr marL="339470" indent="-339470" defTabSz="905255">
              <a:spcBef>
                <a:spcPts val="500"/>
              </a:spcBef>
              <a:buSzTx/>
              <a:buNone/>
              <a:defRPr sz="2376">
                <a:latin typeface="Courier"/>
                <a:ea typeface="Courier"/>
                <a:cs typeface="Courier"/>
                <a:sym typeface="Courier"/>
              </a:defRPr>
            </a:pPr>
            <a:r>
              <a:t>*/</a:t>
            </a:r>
          </a:p>
          <a:p>
            <a:pPr marL="339470" indent="-339470" defTabSz="905255">
              <a:buSzTx/>
              <a:buNone/>
              <a:defRPr sz="2376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339470" indent="-339470" defTabSz="905255">
              <a:spcBef>
                <a:spcPts val="500"/>
              </a:spcBef>
              <a:buSzTx/>
              <a:buNone/>
              <a:defRPr sz="2376">
                <a:latin typeface="Courier"/>
                <a:ea typeface="Courier"/>
                <a:cs typeface="Courier"/>
                <a:sym typeface="Courier"/>
              </a:defRPr>
            </a:pPr>
            <a:r>
              <a:t>// This kind is to the end of the line only</a:t>
            </a:r>
          </a:p>
          <a:p>
            <a:pPr marL="339470" indent="-339470" defTabSz="905255">
              <a:buSzTx/>
              <a:buNone/>
              <a:defRPr sz="2376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339470" indent="-339470" defTabSz="905255">
              <a:spcBef>
                <a:spcPts val="500"/>
              </a:spcBef>
              <a:buSzTx/>
              <a:buNone/>
              <a:defRPr sz="2376" b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/**</a:t>
            </a:r>
            <a:br/>
            <a:r>
              <a:t>  * This kind of comment is a special</a:t>
            </a:r>
            <a:br/>
            <a:r>
              <a:t>  * ‘javadoc’ style comment which we will</a:t>
            </a:r>
          </a:p>
          <a:p>
            <a:pPr marL="339470" indent="-339470" defTabSz="905255">
              <a:spcBef>
                <a:spcPts val="500"/>
              </a:spcBef>
              <a:buSzTx/>
              <a:buNone/>
              <a:defRPr sz="2376" b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* use for API style auto documentation</a:t>
            </a:r>
          </a:p>
          <a:p>
            <a:pPr marL="339470" indent="-339470" defTabSz="905255">
              <a:spcBef>
                <a:spcPts val="500"/>
              </a:spcBef>
              <a:buSzTx/>
              <a:buNone/>
              <a:defRPr sz="2376" b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Data Types"/>
          <p:cNvSpPr txBox="1">
            <a:spLocks noGrp="1"/>
          </p:cNvSpPr>
          <p:nvPr>
            <p:ph type="title" idx="4294967295"/>
          </p:nvPr>
        </p:nvSpPr>
        <p:spPr>
          <a:xfrm>
            <a:off x="685800" y="177800"/>
            <a:ext cx="77724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3680"/>
            </a:lvl1pPr>
          </a:lstStyle>
          <a:p>
            <a:r>
              <a:t>Data Types</a:t>
            </a:r>
          </a:p>
        </p:txBody>
      </p:sp>
      <p:sp>
        <p:nvSpPr>
          <p:cNvPr id="291" name="All values have a type…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10600" cy="525780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All values have a type</a:t>
            </a:r>
          </a:p>
          <a:p>
            <a:pPr>
              <a:buChar char="•"/>
            </a:pPr>
            <a:r>
              <a:t>Primitive types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Represent numbers, characters, boolean values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Integers: byte, short, int, and long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Real numbers: float and double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Characters: char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Truth values: boolean (true or false)</a:t>
            </a:r>
          </a:p>
          <a:p>
            <a:pPr>
              <a:buChar char="•"/>
            </a:pPr>
            <a:r>
              <a:t>Non primitive types are objects, aka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Reference types (not really pointers – no arithmetic), class instances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077200" y="6400800"/>
            <a:ext cx="408940" cy="4213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94" name="java: type safety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java: type safety</a:t>
            </a:r>
          </a:p>
        </p:txBody>
      </p:sp>
      <p:sp>
        <p:nvSpPr>
          <p:cNvPr id="295" name="strongly typed language…"/>
          <p:cNvSpPr txBox="1">
            <a:spLocks noGrp="1"/>
          </p:cNvSpPr>
          <p:nvPr>
            <p:ph type="body" idx="4294967295"/>
          </p:nvPr>
        </p:nvSpPr>
        <p:spPr>
          <a:xfrm>
            <a:off x="381000" y="1219200"/>
            <a:ext cx="8458200" cy="541020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strongly typed language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there cannot be any type errors when the program runs</a:t>
            </a:r>
          </a:p>
          <a:p>
            <a:pPr>
              <a:buChar char="•"/>
            </a:pPr>
            <a:r>
              <a:t>automatic storage management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no dangling pointers</a:t>
            </a:r>
          </a:p>
          <a:p>
            <a:pPr>
              <a:buChar char="•"/>
            </a:pPr>
            <a:r>
              <a:t>array index bounds checking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eek 1 – Recitation"/>
          <p:cNvSpPr txBox="1">
            <a:spLocks noGrp="1"/>
          </p:cNvSpPr>
          <p:nvPr>
            <p:ph type="title" idx="4294967295"/>
          </p:nvPr>
        </p:nvSpPr>
        <p:spPr>
          <a:xfrm>
            <a:off x="1166018" y="374650"/>
            <a:ext cx="6811964" cy="6921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Week 1 – Recitation</a:t>
            </a:r>
          </a:p>
        </p:txBody>
      </p:sp>
      <p:sp>
        <p:nvSpPr>
          <p:cNvPr id="128" name="Installing Java 8…"/>
          <p:cNvSpPr txBox="1">
            <a:spLocks noGrp="1"/>
          </p:cNvSpPr>
          <p:nvPr>
            <p:ph type="body" idx="4294967295"/>
          </p:nvPr>
        </p:nvSpPr>
        <p:spPr>
          <a:xfrm>
            <a:off x="304800" y="1676400"/>
            <a:ext cx="8686800" cy="381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•"/>
            </a:pPr>
            <a:r>
              <a:t>Installing Java 8</a:t>
            </a:r>
          </a:p>
          <a:p>
            <a:pPr>
              <a:lnSpc>
                <a:spcPct val="90000"/>
              </a:lnSpc>
              <a:buChar char="•"/>
            </a:pPr>
            <a:r>
              <a:t>Getting started with Java development setup</a:t>
            </a:r>
          </a:p>
          <a:p>
            <a:pPr>
              <a:lnSpc>
                <a:spcPct val="90000"/>
              </a:lnSpc>
              <a:buChar char="•"/>
            </a:pPr>
            <a:r>
              <a:t>Code and run a simple HelloWorld program</a:t>
            </a:r>
          </a:p>
          <a:p>
            <a:pPr>
              <a:lnSpc>
                <a:spcPct val="90000"/>
              </a:lnSpc>
              <a:buChar char="•"/>
            </a:pPr>
            <a:r>
              <a:t>Open Github account</a:t>
            </a:r>
          </a:p>
          <a:p>
            <a:pPr>
              <a:lnSpc>
                <a:spcPct val="90000"/>
              </a:lnSpc>
              <a:buChar char="•"/>
            </a:pPr>
            <a:r>
              <a:t>Questions of what we covered in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Table"/>
          <p:cNvGraphicFramePr/>
          <p:nvPr/>
        </p:nvGraphicFramePr>
        <p:xfrm>
          <a:off x="71437" y="1090612"/>
          <a:ext cx="8991599" cy="492918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ym typeface="Arial"/>
                        </a:rPr>
                        <a:t>Type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ym typeface="Arial"/>
                        </a:rPr>
                        <a:t>Description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ym typeface="Arial"/>
                        </a:rPr>
                        <a:t>Size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The integer type, with range -2,147,483,648 . . . 2,147,483,647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4 bytes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The type describing a single byte, with range -128 . . . 127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1 byte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The short integer type, with range -32768 . . . 32767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2 bytes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The long integer type, with range  -9,223,372,036,854,775,808 . . . 9,223,372,036,854,775,807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8 bytes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36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600">
                          <a:sym typeface="Arial"/>
                        </a:defRPr>
                      </a:pPr>
                      <a:r>
                        <a:t>The double-precision floating-point type, with a range of about ±10</a:t>
                      </a:r>
                      <a:r>
                        <a:rPr baseline="30000"/>
                        <a:t>308</a:t>
                      </a:r>
                      <a:r>
                        <a:t> and about 15 significant decimal digits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8 bytes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600">
                          <a:sym typeface="Arial"/>
                        </a:defRPr>
                      </a:pPr>
                      <a:r>
                        <a:t>The single-precision floating-point type, with a range of about ±10</a:t>
                      </a:r>
                      <a:r>
                        <a:rPr baseline="30000"/>
                        <a:t>38</a:t>
                      </a:r>
                      <a:r>
                        <a:t> and about 7 significant decimal digits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4 bytes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The character type, representing code units in the Unicode encoding scheme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2 bytes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600">
                          <a:sym typeface="Arial"/>
                        </a:defRPr>
                      </a:pPr>
                      <a:r>
                        <a:t>The type with the two truth values </a:t>
                      </a:r>
                      <a:r>
                        <a:rPr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r>
                        <a:t> and </a:t>
                      </a:r>
                      <a:r>
                        <a:rPr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ym typeface="Arial"/>
                        </a:rPr>
                        <a:t>1 bit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8" name="Primitive Data Types"/>
          <p:cNvSpPr txBox="1"/>
          <p:nvPr/>
        </p:nvSpPr>
        <p:spPr>
          <a:xfrm>
            <a:off x="1905000" y="152400"/>
            <a:ext cx="5943600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 b="1">
                <a:solidFill>
                  <a:srgbClr val="0000FF"/>
                </a:solidFill>
              </a:defRPr>
            </a:lvl1pPr>
          </a:lstStyle>
          <a:p>
            <a:r>
              <a:t>Primitive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perators/Precedence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t>Operators/Precedence</a:t>
            </a:r>
          </a:p>
        </p:txBody>
      </p:sp>
      <p:sp>
        <p:nvSpPr>
          <p:cNvPr id="301" name="subscript [ ], method call ( ), member access .…"/>
          <p:cNvSpPr txBox="1">
            <a:spLocks noGrp="1"/>
          </p:cNvSpPr>
          <p:nvPr>
            <p:ph type="body" idx="4294967295"/>
          </p:nvPr>
        </p:nvSpPr>
        <p:spPr>
          <a:xfrm>
            <a:off x="152400" y="762000"/>
            <a:ext cx="8839200" cy="5943600"/>
          </a:xfrm>
          <a:prstGeom prst="rect">
            <a:avLst/>
          </a:prstGeom>
        </p:spPr>
        <p:txBody>
          <a:bodyPr/>
          <a:lstStyle/>
          <a:p>
            <a:pPr marL="448055" indent="-448055" defTabSz="896111">
              <a:lnSpc>
                <a:spcPct val="90000"/>
              </a:lnSpc>
              <a:spcBef>
                <a:spcPts val="0"/>
              </a:spcBef>
              <a:buAutoNum type="arabicPeriod"/>
              <a:defRPr sz="2352"/>
            </a:pPr>
            <a:r>
              <a:t>subscript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t>, method call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 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member access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448055" indent="-448055" defTabSz="896111">
              <a:lnSpc>
                <a:spcPct val="90000"/>
              </a:lnSpc>
              <a:spcBef>
                <a:spcPts val="0"/>
              </a:spcBef>
              <a:buAutoNum type="arabicPeriod"/>
              <a:defRPr sz="2352"/>
            </a:pPr>
            <a:r>
              <a:t>pre/post-increment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++ --</a:t>
            </a:r>
            <a:r>
              <a:t>, boolean complement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t>, bitwise complement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t>, unary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 -</a:t>
            </a:r>
            <a:r>
              <a:t>, type cast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(type)</a:t>
            </a:r>
            <a:r>
              <a:t>, object creation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/>
          </a:p>
          <a:p>
            <a:pPr marL="448055" indent="-448055" defTabSz="896111">
              <a:lnSpc>
                <a:spcPct val="90000"/>
              </a:lnSpc>
              <a:spcBef>
                <a:spcPts val="0"/>
              </a:spcBef>
              <a:buAutoNum type="arabicPeriod"/>
              <a:defRPr sz="2352"/>
            </a:pPr>
            <a: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* / %</a:t>
            </a:r>
          </a:p>
          <a:p>
            <a:pPr marL="448055" indent="-448055" defTabSz="896111">
              <a:lnSpc>
                <a:spcPct val="90000"/>
              </a:lnSpc>
              <a:spcBef>
                <a:spcPts val="0"/>
              </a:spcBef>
              <a:buAutoNum type="arabicPeriod"/>
              <a:defRPr sz="2352"/>
            </a:pPr>
            <a:r>
              <a:t>binary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 -</a:t>
            </a:r>
            <a:r>
              <a:t>   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t> also concatenates strings)</a:t>
            </a:r>
          </a:p>
          <a:p>
            <a:pPr marL="448055" indent="-448055" defTabSz="896111">
              <a:lnSpc>
                <a:spcPct val="90000"/>
              </a:lnSpc>
              <a:spcBef>
                <a:spcPts val="0"/>
              </a:spcBef>
              <a:buAutoNum type="arabicPeriod"/>
              <a:defRPr sz="2352"/>
            </a:pPr>
            <a:r>
              <a:t>signed shift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&lt;&lt; &gt;&gt;</a:t>
            </a:r>
            <a:r>
              <a:t>, unsigned shift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b="1"/>
          </a:p>
          <a:p>
            <a:pPr marL="448055" indent="-448055" defTabSz="896111">
              <a:lnSpc>
                <a:spcPct val="90000"/>
              </a:lnSpc>
              <a:spcBef>
                <a:spcPts val="0"/>
              </a:spcBef>
              <a:buAutoNum type="arabicPeriod"/>
              <a:defRPr sz="2352"/>
            </a:pPr>
            <a:r>
              <a:t>comparison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&lt; &lt;= &gt; &gt;=</a:t>
            </a:r>
            <a:r>
              <a:t>, class test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endParaRPr b="1"/>
          </a:p>
          <a:p>
            <a:pPr marL="448055" indent="-448055" defTabSz="896111">
              <a:lnSpc>
                <a:spcPct val="90000"/>
              </a:lnSpc>
              <a:spcBef>
                <a:spcPts val="0"/>
              </a:spcBef>
              <a:buAutoNum type="arabicPeriod"/>
              <a:defRPr sz="2352"/>
            </a:pPr>
            <a:r>
              <a:t>equality comparison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== !=</a:t>
            </a:r>
            <a:endParaRPr b="1"/>
          </a:p>
          <a:p>
            <a:pPr marL="448055" indent="-448055" defTabSz="896111">
              <a:lnSpc>
                <a:spcPct val="90000"/>
              </a:lnSpc>
              <a:spcBef>
                <a:spcPts val="0"/>
              </a:spcBef>
              <a:buAutoNum type="arabicPeriod"/>
              <a:defRPr sz="2352"/>
            </a:pPr>
            <a:r>
              <a:t>bitwise and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b="1"/>
          </a:p>
          <a:p>
            <a:pPr marL="448055" indent="-448055" defTabSz="896111">
              <a:lnSpc>
                <a:spcPct val="90000"/>
              </a:lnSpc>
              <a:spcBef>
                <a:spcPts val="0"/>
              </a:spcBef>
              <a:buAutoNum type="arabicPeriod"/>
              <a:defRPr sz="2352"/>
            </a:pPr>
            <a:r>
              <a:t>bitwise 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  <a:p>
            <a:pPr marL="448055" indent="-448055" defTabSz="896111">
              <a:spcBef>
                <a:spcPts val="0"/>
              </a:spcBef>
              <a:buAutoNum type="arabicPeriod"/>
              <a:defRPr sz="2352"/>
            </a:pPr>
            <a:r>
              <a:t>logical (sequential) and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b="1"/>
          </a:p>
          <a:p>
            <a:pPr marL="448055" indent="-448055" defTabSz="896111">
              <a:spcBef>
                <a:spcPts val="0"/>
              </a:spcBef>
              <a:buAutoNum type="arabicPeriod"/>
              <a:defRPr sz="2352"/>
            </a:pPr>
            <a:r>
              <a:t>logical (sequential) or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b="1"/>
          </a:p>
          <a:p>
            <a:pPr marL="448055" indent="-448055" defTabSz="896111">
              <a:spcBef>
                <a:spcPts val="0"/>
              </a:spcBef>
              <a:buAutoNum type="arabicPeriod"/>
              <a:defRPr sz="2352"/>
            </a:pPr>
            <a:r>
              <a:t>conditional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cond ? true-expr : false-expr</a:t>
            </a:r>
            <a:endParaRPr b="1"/>
          </a:p>
          <a:p>
            <a:pPr marL="448055" indent="-448055" defTabSz="896111">
              <a:spcBef>
                <a:spcPts val="0"/>
              </a:spcBef>
              <a:buAutoNum type="arabicPeriod"/>
              <a:defRPr sz="2352"/>
            </a:pPr>
            <a:r>
              <a:t>assignment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, compound assignment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+= -= *= /= &lt;&lt;= &gt;&gt;= &gt;&gt;&gt;= &amp;= |=</a:t>
            </a:r>
          </a:p>
          <a:p>
            <a:pPr marL="448055" indent="-448055" defTabSz="896111">
              <a:spcBef>
                <a:spcPts val="0"/>
              </a:spcBef>
              <a:buSzTx/>
              <a:buNone/>
              <a:defRPr sz="2352"/>
            </a:pPr>
            <a:r>
              <a:t> </a:t>
            </a:r>
            <a:r>
              <a:rPr>
                <a:solidFill>
                  <a:srgbClr val="008000"/>
                </a:solidFill>
              </a:rPr>
              <a:t>Use </a:t>
            </a:r>
            <a:r>
              <a:rPr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 ) </a:t>
            </a:r>
            <a:r>
              <a:rPr>
                <a:solidFill>
                  <a:srgbClr val="008000"/>
                </a:solidFill>
              </a:rPr>
              <a:t>to force a specific order of expression 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ype Compatibility and Conversions"/>
          <p:cNvSpPr txBox="1">
            <a:spLocks noGrp="1"/>
          </p:cNvSpPr>
          <p:nvPr>
            <p:ph type="title" idx="4294967295"/>
          </p:nvPr>
        </p:nvSpPr>
        <p:spPr>
          <a:xfrm>
            <a:off x="76200" y="76200"/>
            <a:ext cx="9067800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13231">
              <a:defRPr sz="3120"/>
            </a:lvl1pPr>
          </a:lstStyle>
          <a:p>
            <a:r>
              <a:t>Type Compatibility and Conversions</a:t>
            </a:r>
          </a:p>
        </p:txBody>
      </p:sp>
      <p:sp>
        <p:nvSpPr>
          <p:cNvPr id="304" name="Compatible types converted automatically – e.g. int to long…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067800" cy="6019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har char="•"/>
              <a:defRPr sz="2400" b="1"/>
            </a:pPr>
            <a:r>
              <a:t>Compatible types converted automatically </a:t>
            </a:r>
            <a:r>
              <a:rPr b="0"/>
              <a:t>– e.g. int to long</a:t>
            </a:r>
          </a:p>
          <a:p>
            <a:pPr marL="742950" lvl="1" indent="-285750">
              <a:spcBef>
                <a:spcPts val="0"/>
              </a:spcBef>
              <a:defRPr sz="2000"/>
            </a:pPr>
            <a:r>
              <a:t>Incompatible would be like double to byte, or char to boolean</a:t>
            </a:r>
          </a:p>
          <a:p>
            <a:pPr marL="742950" lvl="1" indent="-285750">
              <a:spcBef>
                <a:spcPts val="0"/>
              </a:spcBef>
              <a:defRPr sz="2000"/>
            </a:pPr>
            <a:r>
              <a:t>Incompatible types must use </a:t>
            </a:r>
            <a:r>
              <a:rPr i="1"/>
              <a:t>cast</a:t>
            </a:r>
            <a:r>
              <a:t> </a:t>
            </a:r>
          </a:p>
          <a:p>
            <a:pPr>
              <a:spcBef>
                <a:spcPts val="500"/>
              </a:spcBef>
              <a:buChar char="•"/>
              <a:defRPr sz="2400" b="1"/>
            </a:pPr>
            <a:r>
              <a:t>Widening conversion: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In operations on mixed-type operands, the numeric type of the smaller range is converted to the numeric type of the larger range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In an assignment, a numeric type of smaller range can be assigned to a numeric type of larger range without loss of information</a:t>
            </a:r>
          </a:p>
          <a:p>
            <a:pPr marL="742950" lvl="1" indent="-285750">
              <a:spcBef>
                <a:spcPts val="0"/>
              </a:spcBef>
              <a:defRPr sz="2400" b="1"/>
            </a:pPr>
            <a:r>
              <a:t>byte</a:t>
            </a:r>
            <a:r>
              <a:rPr b="0"/>
              <a:t> to </a:t>
            </a:r>
            <a:r>
              <a:t>short</a:t>
            </a:r>
            <a:r>
              <a:rPr b="0"/>
              <a:t> to </a:t>
            </a:r>
            <a:r>
              <a:t>int</a:t>
            </a:r>
            <a:r>
              <a:rPr b="0"/>
              <a:t> to </a:t>
            </a:r>
            <a:r>
              <a:t>long</a:t>
            </a:r>
          </a:p>
          <a:p>
            <a:pPr marL="742950" lvl="1" indent="-285750">
              <a:spcBef>
                <a:spcPts val="0"/>
              </a:spcBef>
              <a:defRPr sz="2400" b="1"/>
            </a:pPr>
            <a:r>
              <a:t>int</a:t>
            </a:r>
            <a:r>
              <a:rPr b="0"/>
              <a:t> kind to </a:t>
            </a:r>
            <a:r>
              <a:t>float</a:t>
            </a:r>
            <a:r>
              <a:rPr b="0"/>
              <a:t> to </a:t>
            </a:r>
            <a:r>
              <a:t>double</a:t>
            </a:r>
          </a:p>
          <a:p>
            <a:pPr>
              <a:spcBef>
                <a:spcPts val="500"/>
              </a:spcBef>
              <a:buChar char="•"/>
              <a:defRPr sz="2400" b="1"/>
            </a:pPr>
            <a:r>
              <a:t>Narrowing conversion</a:t>
            </a:r>
          </a:p>
          <a:p>
            <a:pPr marL="742950" lvl="1" indent="-285750">
              <a:spcBef>
                <a:spcPts val="0"/>
              </a:spcBef>
              <a:defRPr sz="2000"/>
            </a:pPr>
            <a:r>
              <a:t>Must case,  result with be modulo smaller type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85800" y="62484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30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62" y="228600"/>
            <a:ext cx="7970838" cy="66325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he Class Math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t>The Class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Math</a:t>
            </a:r>
          </a:p>
        </p:txBody>
      </p:sp>
      <p:sp>
        <p:nvSpPr>
          <p:cNvPr id="309" name="Rectangle"/>
          <p:cNvSpPr/>
          <p:nvPr/>
        </p:nvSpPr>
        <p:spPr>
          <a:xfrm>
            <a:off x="304800" y="0"/>
            <a:ext cx="1600200" cy="45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Math Methods Use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838200"/>
          </a:xfrm>
          <a:prstGeom prst="rect">
            <a:avLst/>
          </a:prstGeom>
        </p:spPr>
        <p:txBody>
          <a:bodyPr/>
          <a:lstStyle/>
          <a:p>
            <a:r>
              <a:t>Math Methods Use</a:t>
            </a:r>
          </a:p>
        </p:txBody>
      </p:sp>
      <p:sp>
        <p:nvSpPr>
          <p:cNvPr id="312" name="Called using the form Math.methodname (x , y);…"/>
          <p:cNvSpPr txBox="1">
            <a:spLocks noGrp="1"/>
          </p:cNvSpPr>
          <p:nvPr>
            <p:ph type="body" idx="4294967295"/>
          </p:nvPr>
        </p:nvSpPr>
        <p:spPr>
          <a:xfrm>
            <a:off x="0" y="762000"/>
            <a:ext cx="8915400" cy="29718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Called using the form </a:t>
            </a:r>
            <a:r>
              <a:rPr b="1"/>
              <a:t>Math</a:t>
            </a:r>
            <a:r>
              <a:t>.</a:t>
            </a:r>
            <a:r>
              <a:rPr i="1"/>
              <a:t>methodname</a:t>
            </a:r>
            <a:r>
              <a:t> (x , y);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A math method call becomes a value as a result. These can be used in any arithmetic expression. 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These methods are in the standard </a:t>
            </a:r>
            <a:r>
              <a:rPr b="1"/>
              <a:t>Java.lang </a:t>
            </a:r>
            <a:r>
              <a:t>library that gets included automatically with all programs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. 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You don’t need to import it.  </a:t>
            </a:r>
          </a:p>
        </p:txBody>
      </p:sp>
      <p:sp>
        <p:nvSpPr>
          <p:cNvPr id="313" name="// for example,…"/>
          <p:cNvSpPr txBox="1"/>
          <p:nvPr/>
        </p:nvSpPr>
        <p:spPr>
          <a:xfrm>
            <a:off x="1143000" y="4114800"/>
            <a:ext cx="3902879" cy="1584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// for example, </a:t>
            </a:r>
          </a:p>
          <a:p>
            <a:pPr>
              <a:lnSpc>
                <a:spcPct val="9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double x, y;</a:t>
            </a:r>
          </a:p>
          <a:p>
            <a:pPr>
              <a:lnSpc>
                <a:spcPct val="9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y =  179.66;</a:t>
            </a:r>
          </a:p>
          <a:p>
            <a:pPr>
              <a:lnSpc>
                <a:spcPct val="90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x = Math.sqrt (y) + 15.33;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he Char Data Type"/>
          <p:cNvSpPr txBox="1">
            <a:spLocks noGrp="1"/>
          </p:cNvSpPr>
          <p:nvPr>
            <p:ph type="title" idx="4294967295"/>
          </p:nvPr>
        </p:nvSpPr>
        <p:spPr>
          <a:xfrm>
            <a:off x="1371600" y="0"/>
            <a:ext cx="5867400" cy="9144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The Char Data Type</a:t>
            </a:r>
          </a:p>
        </p:txBody>
      </p:sp>
      <p:sp>
        <p:nvSpPr>
          <p:cNvPr id="316" name="char firstLetter = ‘A’; //example char variable declaration…"/>
          <p:cNvSpPr txBox="1">
            <a:spLocks noGrp="1"/>
          </p:cNvSpPr>
          <p:nvPr>
            <p:ph type="body" idx="4294967295"/>
          </p:nvPr>
        </p:nvSpPr>
        <p:spPr>
          <a:xfrm>
            <a:off x="152399" y="838200"/>
            <a:ext cx="8763002" cy="42672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spcBef>
                <a:spcPts val="0"/>
              </a:spcBef>
              <a:buChar char="•"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r>
              <a:t>char firstLetter = ‘A’;</a:t>
            </a:r>
            <a:r>
              <a:rPr b="0"/>
              <a:t> //example char variable declaration</a:t>
            </a:r>
          </a:p>
          <a:p>
            <a:pPr>
              <a:spcBef>
                <a:spcPts val="0"/>
              </a:spcBef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Used for readable text and keyboard symbols</a:t>
            </a:r>
          </a:p>
          <a:p>
            <a:pPr>
              <a:spcBef>
                <a:spcPts val="0"/>
              </a:spcBef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A character is stored in </a:t>
            </a:r>
            <a:r>
              <a:rPr u="sng"/>
              <a:t>16 bit Unicode </a:t>
            </a:r>
            <a:r>
              <a:t>representation, the rightmost 8 bits is ASCII for English language symbols</a:t>
            </a:r>
          </a:p>
          <a:p>
            <a:pPr marL="742950" lvl="1" indent="-28575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 e.g.  the letter ‘A’ is  </a:t>
            </a:r>
          </a:p>
          <a:p>
            <a:pPr marL="742950" lvl="1" indent="-28575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   </a:t>
            </a:r>
            <a:r>
              <a:rPr b="1">
                <a:solidFill>
                  <a:srgbClr val="2F8B20"/>
                </a:solidFill>
              </a:rPr>
              <a:t>00000000  01000001</a:t>
            </a:r>
            <a:r>
              <a:t> (in binary) </a:t>
            </a:r>
          </a:p>
          <a:p>
            <a:pPr marL="742950" lvl="1" indent="-28575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   which is 65 in decimal </a:t>
            </a:r>
          </a:p>
          <a:p>
            <a:pPr marL="742950" lvl="1" indent="-28575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 see Unicode web site for the definition of all represented character symbols</a:t>
            </a:r>
          </a:p>
          <a:p>
            <a:pPr marL="1143000" lvl="2" indent="-228600">
              <a:spcBef>
                <a:spcPts val="0"/>
              </a:spcBef>
              <a:defRPr sz="200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http://www.unicode.org/</a:t>
            </a:r>
          </a:p>
          <a:p>
            <a:pPr marL="742950" lvl="1" indent="-28575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chars can be compared using relational operators</a:t>
            </a:r>
          </a:p>
        </p:txBody>
      </p:sp>
      <p:sp>
        <p:nvSpPr>
          <p:cNvPr id="317" name="For Example:( assume the usual program plumbing exists)…"/>
          <p:cNvSpPr txBox="1"/>
          <p:nvPr/>
        </p:nvSpPr>
        <p:spPr>
          <a:xfrm>
            <a:off x="152400" y="5029200"/>
            <a:ext cx="8991600" cy="15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 Example:( assume the usual program plumbing exists)</a:t>
            </a:r>
          </a:p>
          <a:p>
            <a:pPr>
              <a:defRPr>
                <a:solidFill>
                  <a:srgbClr val="0000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>
              <a:defRPr>
                <a:solidFill>
                  <a:srgbClr val="0000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    char letter1 = ‘b’, letter2 = ‘Z’;</a:t>
            </a:r>
          </a:p>
          <a:p>
            <a:pPr>
              <a:defRPr>
                <a:solidFill>
                  <a:srgbClr val="0000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    if (letter1 &lt;  letter2) System.out.println (“1st letter smaller”);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1" build="p" animBg="1" advAuto="0"/>
      <p:bldP spid="317" grpId="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ASCII Character Subset"/>
          <p:cNvSpPr txBox="1">
            <a:spLocks noGrp="1"/>
          </p:cNvSpPr>
          <p:nvPr>
            <p:ph type="title" idx="4294967295"/>
          </p:nvPr>
        </p:nvSpPr>
        <p:spPr>
          <a:xfrm>
            <a:off x="1600199" y="304800"/>
            <a:ext cx="6172202" cy="838200"/>
          </a:xfrm>
          <a:prstGeom prst="rect">
            <a:avLst/>
          </a:prstGeom>
        </p:spPr>
        <p:txBody>
          <a:bodyPr/>
          <a:lstStyle/>
          <a:p>
            <a:r>
              <a:t>ASCII Character Subset</a:t>
            </a:r>
          </a:p>
        </p:txBody>
      </p:sp>
      <p:sp>
        <p:nvSpPr>
          <p:cNvPr id="320" name="ASCII Character Set is a subset of the Unicode from \u0000 to \u007f"/>
          <p:cNvSpPr txBox="1"/>
          <p:nvPr/>
        </p:nvSpPr>
        <p:spPr>
          <a:xfrm>
            <a:off x="152399" y="1143000"/>
            <a:ext cx="876300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ASCII Character Set is a subset of the Unicode from \u0000 to \u007f</a:t>
            </a:r>
          </a:p>
        </p:txBody>
      </p:sp>
      <p:pic>
        <p:nvPicPr>
          <p:cNvPr id="32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514600"/>
            <a:ext cx="8839200" cy="2828925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Rectangle"/>
          <p:cNvSpPr/>
          <p:nvPr/>
        </p:nvSpPr>
        <p:spPr>
          <a:xfrm>
            <a:off x="-1" y="2590800"/>
            <a:ext cx="1143002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endParaRPr/>
          </a:p>
        </p:txBody>
      </p:sp>
      <p:sp>
        <p:nvSpPr>
          <p:cNvPr id="323" name="First…"/>
          <p:cNvSpPr txBox="1"/>
          <p:nvPr/>
        </p:nvSpPr>
        <p:spPr>
          <a:xfrm>
            <a:off x="0" y="2209800"/>
            <a:ext cx="474673" cy="490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Times New Roman"/>
              </a:defRPr>
            </a:pPr>
            <a:r>
              <a:t>First</a:t>
            </a:r>
          </a:p>
          <a:p>
            <a:pPr>
              <a:defRPr sz="1400">
                <a:latin typeface="+mj-lt"/>
                <a:ea typeface="+mj-ea"/>
                <a:cs typeface="+mj-cs"/>
                <a:sym typeface="Times New Roman"/>
              </a:defRPr>
            </a:pPr>
            <a:r>
              <a:t>digit</a:t>
            </a:r>
          </a:p>
        </p:txBody>
      </p:sp>
      <p:sp>
        <p:nvSpPr>
          <p:cNvPr id="324" name="Second digit"/>
          <p:cNvSpPr txBox="1"/>
          <p:nvPr/>
        </p:nvSpPr>
        <p:spPr>
          <a:xfrm>
            <a:off x="5181600" y="2438400"/>
            <a:ext cx="2338388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Second digit</a:t>
            </a:r>
          </a:p>
        </p:txBody>
      </p:sp>
      <p:sp>
        <p:nvSpPr>
          <p:cNvPr id="325" name="Line"/>
          <p:cNvSpPr/>
          <p:nvPr/>
        </p:nvSpPr>
        <p:spPr>
          <a:xfrm flipH="1">
            <a:off x="533399" y="2362200"/>
            <a:ext cx="2" cy="281940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\u means unicode"/>
          <p:cNvSpPr txBox="1"/>
          <p:nvPr/>
        </p:nvSpPr>
        <p:spPr>
          <a:xfrm>
            <a:off x="3276600" y="1600200"/>
            <a:ext cx="223714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90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\u means unicode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Unicode Format - escapes"/>
          <p:cNvSpPr txBox="1">
            <a:spLocks noGrp="1"/>
          </p:cNvSpPr>
          <p:nvPr>
            <p:ph type="title" idx="4294967295"/>
          </p:nvPr>
        </p:nvSpPr>
        <p:spPr>
          <a:xfrm>
            <a:off x="1066800" y="0"/>
            <a:ext cx="7620000" cy="1447800"/>
          </a:xfrm>
          <a:prstGeom prst="rect">
            <a:avLst/>
          </a:prstGeom>
        </p:spPr>
        <p:txBody>
          <a:bodyPr/>
          <a:lstStyle/>
          <a:p>
            <a:r>
              <a:t>Unicode Format - escapes</a:t>
            </a:r>
          </a:p>
        </p:txBody>
      </p:sp>
      <p:sp>
        <p:nvSpPr>
          <p:cNvPr id="329" name="Description       Escape Sequence   Unicode(hex)…"/>
          <p:cNvSpPr txBox="1"/>
          <p:nvPr/>
        </p:nvSpPr>
        <p:spPr>
          <a:xfrm>
            <a:off x="304800" y="1447800"/>
            <a:ext cx="8686800" cy="3050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tabLst>
                <a:tab pos="4229100" algn="l"/>
                <a:tab pos="5600700" algn="l"/>
              </a:tabLst>
              <a:defRPr sz="2800" i="1">
                <a:latin typeface="+mj-lt"/>
                <a:ea typeface="+mj-ea"/>
                <a:cs typeface="+mj-cs"/>
                <a:sym typeface="Times New Roman"/>
              </a:defRPr>
            </a:pPr>
            <a:r>
              <a:t>Description       Escape Sequence 		Unicode(hex)</a:t>
            </a:r>
          </a:p>
          <a:p>
            <a:pPr>
              <a:spcBef>
                <a:spcPts val="1600"/>
              </a:spcBef>
              <a:tabLst>
                <a:tab pos="4229100" algn="l"/>
                <a:tab pos="5600700" algn="l"/>
              </a:tabLst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Backspace          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\b</a:t>
            </a:r>
            <a:r>
              <a:t>			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\u0008</a:t>
            </a:r>
          </a:p>
          <a:p>
            <a:pPr>
              <a:spcBef>
                <a:spcPts val="1600"/>
              </a:spcBef>
              <a:tabLst>
                <a:tab pos="4229100" algn="l"/>
                <a:tab pos="5600700" algn="l"/>
              </a:tabLst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Tab                     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t>			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\u0009</a:t>
            </a:r>
          </a:p>
          <a:p>
            <a:pPr>
              <a:spcBef>
                <a:spcPts val="1600"/>
              </a:spcBef>
              <a:tabLst>
                <a:tab pos="4229100" algn="l"/>
                <a:tab pos="5600700" algn="l"/>
              </a:tabLst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Linefeed             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t>			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\u000a</a:t>
            </a:r>
          </a:p>
          <a:p>
            <a:pPr>
              <a:spcBef>
                <a:spcPts val="1600"/>
              </a:spcBef>
              <a:tabLst>
                <a:tab pos="4229100" algn="l"/>
                <a:tab pos="5600700" algn="l"/>
              </a:tabLst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Carriage return   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\r</a:t>
            </a:r>
            <a:r>
              <a:t>			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\u000d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asting between char and Numeric Types"/>
          <p:cNvSpPr txBox="1">
            <a:spLocks noGrp="1"/>
          </p:cNvSpPr>
          <p:nvPr>
            <p:ph type="title" idx="4294967295"/>
          </p:nvPr>
        </p:nvSpPr>
        <p:spPr>
          <a:xfrm>
            <a:off x="838200" y="228600"/>
            <a:ext cx="7772400" cy="1428750"/>
          </a:xfrm>
          <a:prstGeom prst="rect">
            <a:avLst/>
          </a:prstGeom>
        </p:spPr>
        <p:txBody>
          <a:bodyPr/>
          <a:lstStyle/>
          <a:p>
            <a:r>
              <a:t>Casting between char and Numeric Types</a:t>
            </a:r>
          </a:p>
        </p:txBody>
      </p:sp>
      <p:sp>
        <p:nvSpPr>
          <p:cNvPr id="332" name="Automatic conversions done as in C…"/>
          <p:cNvSpPr txBox="1"/>
          <p:nvPr/>
        </p:nvSpPr>
        <p:spPr>
          <a:xfrm>
            <a:off x="304800" y="1905000"/>
            <a:ext cx="8686800" cy="316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tabLst>
                <a:tab pos="4229100" algn="l"/>
                <a:tab pos="5600700" algn="l"/>
              </a:tabLst>
              <a:defRPr sz="2800">
                <a:latin typeface="+mn-lt"/>
                <a:ea typeface="+mn-ea"/>
                <a:cs typeface="+mn-cs"/>
                <a:sym typeface="Helvetica"/>
              </a:defRPr>
            </a:pPr>
            <a:r>
              <a:t>Automatic conversions done as in C</a:t>
            </a:r>
          </a:p>
          <a:p>
            <a:pPr>
              <a:spcBef>
                <a:spcPts val="1900"/>
              </a:spcBef>
              <a:tabLst>
                <a:tab pos="4229100" algn="l"/>
                <a:tab pos="5600700" algn="l"/>
              </a:tabLst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>
              <a:spcBef>
                <a:spcPts val="1600"/>
              </a:spcBef>
              <a:tabLst>
                <a:tab pos="4229100" algn="l"/>
                <a:tab pos="5600700" algn="l"/>
              </a:tabLst>
              <a:defRPr sz="2800">
                <a:latin typeface="+mn-lt"/>
                <a:ea typeface="+mn-ea"/>
                <a:cs typeface="+mn-cs"/>
                <a:sym typeface="Helvetica"/>
              </a:defRPr>
            </a:pPr>
            <a:r>
              <a:t>int i = 'a';          // Same as int i = (int)'a';</a:t>
            </a:r>
          </a:p>
          <a:p>
            <a:pPr>
              <a:spcBef>
                <a:spcPts val="1900"/>
              </a:spcBef>
              <a:tabLst>
                <a:tab pos="4229100" algn="l"/>
                <a:tab pos="5600700" algn="l"/>
              </a:tabLst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>
              <a:spcBef>
                <a:spcPts val="1600"/>
              </a:spcBef>
              <a:tabLst>
                <a:tab pos="4229100" algn="l"/>
                <a:tab pos="5600700" algn="l"/>
              </a:tabLst>
              <a:defRPr sz="2800">
                <a:latin typeface="+mn-lt"/>
                <a:ea typeface="+mn-ea"/>
                <a:cs typeface="+mn-cs"/>
                <a:sym typeface="Helvetica"/>
              </a:defRPr>
            </a:pPr>
            <a:r>
              <a:t>char c = 97;      // Same as char c = (char)97;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ontrol statements are like C"/>
          <p:cNvSpPr txBox="1">
            <a:spLocks noGrp="1"/>
          </p:cNvSpPr>
          <p:nvPr>
            <p:ph type="title" idx="4294967295"/>
          </p:nvPr>
        </p:nvSpPr>
        <p:spPr>
          <a:xfrm>
            <a:off x="609600" y="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t>Control statements are like C</a:t>
            </a:r>
          </a:p>
        </p:txBody>
      </p:sp>
      <p:sp>
        <p:nvSpPr>
          <p:cNvPr id="335" name="if (x &lt; y) smaller = x;…"/>
          <p:cNvSpPr txBox="1">
            <a:spLocks noGrp="1"/>
          </p:cNvSpPr>
          <p:nvPr>
            <p:ph type="body" idx="4294967295"/>
          </p:nvPr>
        </p:nvSpPr>
        <p:spPr>
          <a:xfrm>
            <a:off x="152400" y="762000"/>
            <a:ext cx="6858000" cy="4495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2800"/>
            </a:pPr>
            <a:r>
              <a:t>if (x &lt; y) smaller = x;</a:t>
            </a:r>
          </a:p>
          <a:p>
            <a:pPr>
              <a:spcBef>
                <a:spcPts val="0"/>
              </a:spcBef>
              <a:buSzTx/>
              <a:buNone/>
              <a:defRPr sz="2800"/>
            </a:pPr>
            <a:endParaRPr/>
          </a:p>
          <a:p>
            <a:pPr>
              <a:spcBef>
                <a:spcPts val="0"/>
              </a:spcBef>
              <a:buSzTx/>
              <a:buNone/>
              <a:defRPr sz="2800"/>
            </a:pPr>
            <a:r>
              <a:t>if (x &lt; y){ smaller=x; sum = sum + x;}</a:t>
            </a:r>
          </a:p>
          <a:p>
            <a:pPr>
              <a:spcBef>
                <a:spcPts val="0"/>
              </a:spcBef>
              <a:buSzTx/>
              <a:buNone/>
              <a:defRPr sz="2800"/>
            </a:pPr>
            <a:r>
              <a:t>else { smaller = y; sum = sum + y; }</a:t>
            </a:r>
          </a:p>
          <a:p>
            <a:pPr>
              <a:spcBef>
                <a:spcPts val="0"/>
              </a:spcBef>
              <a:buSzTx/>
              <a:buNone/>
              <a:defRPr sz="2800"/>
            </a:pPr>
            <a:endParaRPr/>
          </a:p>
          <a:p>
            <a:pPr>
              <a:spcBef>
                <a:spcPts val="0"/>
              </a:spcBef>
              <a:buSzTx/>
              <a:buNone/>
              <a:defRPr sz="2800"/>
            </a:pPr>
            <a:r>
              <a:t>while (x &lt; y) { y = y - x; }</a:t>
            </a:r>
          </a:p>
          <a:p>
            <a:pPr>
              <a:spcBef>
                <a:spcPts val="0"/>
              </a:spcBef>
              <a:buSzTx/>
              <a:buNone/>
              <a:defRPr sz="2800"/>
            </a:pPr>
            <a:endParaRPr/>
          </a:p>
          <a:p>
            <a:pPr>
              <a:spcBef>
                <a:spcPts val="0"/>
              </a:spcBef>
              <a:buSzTx/>
              <a:buNone/>
              <a:defRPr sz="2800"/>
            </a:pPr>
            <a:r>
              <a:t>do { y = y - x; } while (x &lt; y)</a:t>
            </a:r>
          </a:p>
          <a:p>
            <a:pPr>
              <a:spcBef>
                <a:spcPts val="0"/>
              </a:spcBef>
              <a:buSzTx/>
              <a:buNone/>
              <a:defRPr sz="2800"/>
            </a:pPr>
            <a:endParaRPr/>
          </a:p>
          <a:p>
            <a:pPr>
              <a:spcBef>
                <a:spcPts val="0"/>
              </a:spcBef>
              <a:buSzTx/>
              <a:buNone/>
              <a:defRPr sz="2800"/>
            </a:pPr>
            <a:r>
              <a:t>for (int i = 0; i &lt; max; i++) sum =sum + i;</a:t>
            </a:r>
          </a:p>
        </p:txBody>
      </p:sp>
      <p:sp>
        <p:nvSpPr>
          <p:cNvPr id="336" name="BUT: the conditions must be boolean !"/>
          <p:cNvSpPr txBox="1"/>
          <p:nvPr/>
        </p:nvSpPr>
        <p:spPr>
          <a:xfrm>
            <a:off x="6096000" y="914400"/>
            <a:ext cx="3048000" cy="110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0000FF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BUT: the conditions must be boolean !</a:t>
            </a:r>
          </a:p>
        </p:txBody>
      </p:sp>
      <p:sp>
        <p:nvSpPr>
          <p:cNvPr id="337" name="break;…"/>
          <p:cNvSpPr txBox="1"/>
          <p:nvPr/>
        </p:nvSpPr>
        <p:spPr>
          <a:xfrm>
            <a:off x="7010400" y="2819400"/>
            <a:ext cx="1594505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break; </a:t>
            </a:r>
          </a:p>
          <a:p>
            <a:r>
              <a:t>continue;</a:t>
            </a:r>
          </a:p>
          <a:p>
            <a:r>
              <a:t>work like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" build="p" animBg="1" advAuto="0"/>
      <p:bldP spid="336" grpId="2" animBg="1" advAuto="0"/>
      <p:bldP spid="337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velopment started in June 1991"/>
          <p:cNvSpPr txBox="1"/>
          <p:nvPr/>
        </p:nvSpPr>
        <p:spPr>
          <a:xfrm>
            <a:off x="3517900" y="387408"/>
            <a:ext cx="5720904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Development started in June 1991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alphaModFix amt="10732"/>
            <a:extLst/>
          </a:blip>
          <a:stretch>
            <a:fillRect/>
          </a:stretch>
        </p:blipFill>
        <p:spPr>
          <a:xfrm>
            <a:off x="165100" y="4773"/>
            <a:ext cx="3510522" cy="644840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Designed for interactive television"/>
          <p:cNvSpPr txBox="1"/>
          <p:nvPr/>
        </p:nvSpPr>
        <p:spPr>
          <a:xfrm>
            <a:off x="3800350" y="1554910"/>
            <a:ext cx="5171481" cy="44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Designed for interactive television</a:t>
            </a:r>
          </a:p>
        </p:txBody>
      </p:sp>
      <p:sp>
        <p:nvSpPr>
          <p:cNvPr id="133" name="Sun Microsystems (acquired by Oracle in 2009)"/>
          <p:cNvSpPr txBox="1"/>
          <p:nvPr/>
        </p:nvSpPr>
        <p:spPr>
          <a:xfrm>
            <a:off x="1881137" y="971159"/>
            <a:ext cx="7357667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Sun Microsystems (acquired by Oracle in 2009)</a:t>
            </a:r>
          </a:p>
        </p:txBody>
      </p:sp>
      <p:sp>
        <p:nvSpPr>
          <p:cNvPr id="134" name="5 primary goals for creating a new language"/>
          <p:cNvSpPr txBox="1"/>
          <p:nvPr/>
        </p:nvSpPr>
        <p:spPr>
          <a:xfrm>
            <a:off x="2153840" y="3248672"/>
            <a:ext cx="6812261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lnSpc>
                <a:spcPct val="90000"/>
              </a:lnSpc>
              <a:defRPr sz="2500"/>
            </a:pPr>
            <a:r>
              <a:rPr b="1"/>
              <a:t>5 primary goals</a:t>
            </a:r>
            <a:r>
              <a:t> for creating a new language</a:t>
            </a:r>
          </a:p>
        </p:txBody>
      </p:sp>
      <p:sp>
        <p:nvSpPr>
          <p:cNvPr id="135" name="simple, object-oriented, and familiar"/>
          <p:cNvSpPr txBox="1"/>
          <p:nvPr/>
        </p:nvSpPr>
        <p:spPr>
          <a:xfrm>
            <a:off x="3411140" y="3832423"/>
            <a:ext cx="5457578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simple, object-oriented, and familiar</a:t>
            </a:r>
          </a:p>
        </p:txBody>
      </p:sp>
      <p:sp>
        <p:nvSpPr>
          <p:cNvPr id="136" name="robust and secure"/>
          <p:cNvSpPr txBox="1"/>
          <p:nvPr/>
        </p:nvSpPr>
        <p:spPr>
          <a:xfrm>
            <a:off x="5938440" y="4258423"/>
            <a:ext cx="2924226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robust and secure</a:t>
            </a:r>
          </a:p>
        </p:txBody>
      </p:sp>
      <p:sp>
        <p:nvSpPr>
          <p:cNvPr id="137" name="architecture neutral and portable"/>
          <p:cNvSpPr txBox="1"/>
          <p:nvPr/>
        </p:nvSpPr>
        <p:spPr>
          <a:xfrm>
            <a:off x="3909516" y="4728323"/>
            <a:ext cx="4953150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architecture neutral and portable</a:t>
            </a:r>
          </a:p>
        </p:txBody>
      </p:sp>
      <p:sp>
        <p:nvSpPr>
          <p:cNvPr id="138" name="high-performance"/>
          <p:cNvSpPr txBox="1"/>
          <p:nvPr/>
        </p:nvSpPr>
        <p:spPr>
          <a:xfrm>
            <a:off x="5938440" y="5230074"/>
            <a:ext cx="2924226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high-performance</a:t>
            </a:r>
          </a:p>
        </p:txBody>
      </p:sp>
      <p:sp>
        <p:nvSpPr>
          <p:cNvPr id="139" name="interpreted, threaded and dynamic"/>
          <p:cNvSpPr txBox="1"/>
          <p:nvPr/>
        </p:nvSpPr>
        <p:spPr>
          <a:xfrm>
            <a:off x="3691185" y="5731825"/>
            <a:ext cx="5171481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interpreted, threaded and dynamic</a:t>
            </a:r>
          </a:p>
        </p:txBody>
      </p:sp>
      <p:sp>
        <p:nvSpPr>
          <p:cNvPr id="140" name="Released in 1995/1996"/>
          <p:cNvSpPr txBox="1"/>
          <p:nvPr/>
        </p:nvSpPr>
        <p:spPr>
          <a:xfrm>
            <a:off x="5254203" y="2138662"/>
            <a:ext cx="3717628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Released in 1995/1996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animBg="1" advAuto="0"/>
      <p:bldP spid="132" grpId="3" animBg="1" advAuto="0"/>
      <p:bldP spid="133" grpId="2" animBg="1" advAuto="0"/>
      <p:bldP spid="134" grpId="5" animBg="1" advAuto="0"/>
      <p:bldP spid="135" grpId="6" animBg="1" advAuto="0"/>
      <p:bldP spid="136" grpId="7" animBg="1" advAuto="0"/>
      <p:bldP spid="137" grpId="8" animBg="1" advAuto="0"/>
      <p:bldP spid="138" grpId="9" animBg="1" advAuto="0"/>
      <p:bldP spid="139" grpId="10" animBg="1" advAuto="0"/>
      <p:bldP spid="140" grpId="4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ontrol statements/2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t>Control statements/2</a:t>
            </a:r>
          </a:p>
        </p:txBody>
      </p:sp>
      <p:sp>
        <p:nvSpPr>
          <p:cNvPr id="340" name="Conditional operator ? – short hand for simple if-else…"/>
          <p:cNvSpPr txBox="1">
            <a:spLocks noGrp="1"/>
          </p:cNvSpPr>
          <p:nvPr>
            <p:ph type="body" idx="4294967295"/>
          </p:nvPr>
        </p:nvSpPr>
        <p:spPr>
          <a:xfrm>
            <a:off x="12700" y="685800"/>
            <a:ext cx="8686800" cy="594360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Conditional operator ? </a:t>
            </a:r>
            <a:r>
              <a:rPr sz="2400"/>
              <a:t>– short hand for simple if-else</a:t>
            </a:r>
          </a:p>
          <a:p>
            <a:pPr marL="228600" lvl="2" indent="685800">
              <a:spcBef>
                <a:spcPts val="0"/>
              </a:spcBef>
              <a:buSzTx/>
              <a:buNone/>
              <a:defRPr sz="2800"/>
            </a:pPr>
            <a:r>
              <a:t>int x, y, minVal; // . . . </a:t>
            </a:r>
          </a:p>
          <a:p>
            <a:pPr marL="228600" lvl="2" indent="685800">
              <a:spcBef>
                <a:spcPts val="0"/>
              </a:spcBef>
              <a:buSzTx/>
              <a:buNone/>
              <a:defRPr sz="2800"/>
            </a:pPr>
            <a:r>
              <a:t>minVal =  x&lt;=y ? x : y;</a:t>
            </a:r>
          </a:p>
          <a:p>
            <a:pPr>
              <a:buChar char="•"/>
            </a:pPr>
            <a:r>
              <a:t>Switch statement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switch( someCharacter 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{  case '(':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case '[’: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case '{':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    // Code to process opening symbols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break;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case ')':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case ']':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case '}':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     // Code to process closing symbols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break;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case '\n':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     // Code to handle newline character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break;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default: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          // Code to handle other cases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1600"/>
            </a:pPr>
            <a:r>
              <a:t>}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2590800" y="3124200"/>
            <a:ext cx="6046621" cy="1221232"/>
            <a:chOff x="0" y="0"/>
            <a:chExt cx="6046620" cy="1221231"/>
          </a:xfrm>
        </p:grpSpPr>
        <p:sp>
          <p:nvSpPr>
            <p:cNvPr id="341" name="Could also be…"/>
            <p:cNvSpPr txBox="1"/>
            <p:nvPr/>
          </p:nvSpPr>
          <p:spPr>
            <a:xfrm>
              <a:off x="3352572" y="456939"/>
              <a:ext cx="2694048" cy="764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Could also be</a:t>
              </a:r>
            </a:p>
            <a:p>
              <a:pPr>
                <a:defRPr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an integer expression</a:t>
              </a:r>
            </a:p>
          </p:txBody>
        </p:sp>
        <p:sp>
          <p:nvSpPr>
            <p:cNvPr id="342" name="Line"/>
            <p:cNvSpPr/>
            <p:nvPr/>
          </p:nvSpPr>
          <p:spPr>
            <a:xfrm flipH="1" flipV="1">
              <a:off x="-1" y="0"/>
              <a:ext cx="3352574" cy="83772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1" build="p" animBg="1" advAuto="0"/>
      <p:bldP spid="343" grpId="2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Variable Storage Modes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t>Variable Storage Modes</a:t>
            </a:r>
          </a:p>
        </p:txBody>
      </p:sp>
      <p:sp>
        <p:nvSpPr>
          <p:cNvPr id="346" name="variables that are declared inside the body of a method are local (automatic storage)…"/>
          <p:cNvSpPr txBox="1">
            <a:spLocks noGrp="1"/>
          </p:cNvSpPr>
          <p:nvPr>
            <p:ph type="body" idx="4294967295"/>
          </p:nvPr>
        </p:nvSpPr>
        <p:spPr>
          <a:xfrm>
            <a:off x="-1" y="838200"/>
            <a:ext cx="9144002" cy="6019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har char="•"/>
              <a:defRPr sz="2400"/>
            </a:pPr>
            <a:r>
              <a:t>variables that are declared inside the body of a method are local (automatic storage)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created when the method body is executed and disappear when the method body terminates.</a:t>
            </a:r>
          </a:p>
          <a:p>
            <a:pPr>
              <a:spcBef>
                <a:spcPts val="0"/>
              </a:spcBef>
              <a:buChar char="•"/>
              <a:defRPr sz="2400"/>
            </a:pPr>
            <a:r>
              <a:t>A variable declared outside the body of a method is global to the whole class. 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Its scope outside the class is determined by its access specifier (public, private, protected, </a:t>
            </a:r>
            <a:r>
              <a:rPr i="1"/>
              <a:t>blank</a:t>
            </a:r>
            <a:r>
              <a:t>)</a:t>
            </a:r>
          </a:p>
          <a:p>
            <a:pPr>
              <a:spcBef>
                <a:spcPts val="0"/>
              </a:spcBef>
              <a:buChar char="•"/>
              <a:defRPr sz="2400"/>
            </a:pPr>
            <a:r>
              <a:t>A </a:t>
            </a:r>
            <a:r>
              <a:rPr b="1"/>
              <a:t>static</a:t>
            </a:r>
            <a:r>
              <a:t> variable is allocated once, and remembers</a:t>
            </a:r>
          </a:p>
          <a:p>
            <a:pPr>
              <a:spcBef>
                <a:spcPts val="0"/>
              </a:spcBef>
              <a:buChar char="•"/>
              <a:defRPr sz="2400" b="1"/>
            </a:pPr>
            <a:r>
              <a:t>static final </a:t>
            </a:r>
            <a:r>
              <a:rPr b="0"/>
              <a:t>variables are used as symbolic constants. E.g.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static final double </a:t>
            </a:r>
            <a:r>
              <a:rPr b="1"/>
              <a:t>PI</a:t>
            </a:r>
            <a:r>
              <a:t> = 3.1416;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symbolic constants are defined in uppercase. 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If several words are needed they are separated by the underscore character, e.g. MAX_INT_VALUE.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1" build="p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he static modifier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static </a:t>
            </a:r>
            <a:r>
              <a:t>modifier</a:t>
            </a:r>
          </a:p>
        </p:txBody>
      </p:sp>
      <p:sp>
        <p:nvSpPr>
          <p:cNvPr id="349" name="A static variable is a class level variable, not an instance variable; in effect shared by all objects if not inside a method…"/>
          <p:cNvSpPr txBox="1">
            <a:spLocks noGrp="1"/>
          </p:cNvSpPr>
          <p:nvPr>
            <p:ph type="body" idx="4294967295"/>
          </p:nvPr>
        </p:nvSpPr>
        <p:spPr>
          <a:xfrm>
            <a:off x="228599" y="838200"/>
            <a:ext cx="8763002" cy="5791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har char="•"/>
            </a:pPr>
            <a:r>
              <a:t>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t> variable is a class level variable, not an instance variable; in effect shared by all objects if not inside a method</a:t>
            </a:r>
          </a:p>
          <a:p>
            <a:pPr>
              <a:spcBef>
                <a:spcPts val="0"/>
              </a:spcBef>
              <a:buChar char="•"/>
            </a:pPr>
            <a:r>
              <a:t>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t> method is a class level method, not an instance method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Encapsulates some computation task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Cannot refer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super</a:t>
            </a:r>
          </a:p>
          <a:p>
            <a:pPr>
              <a:spcBef>
                <a:spcPts val="0"/>
              </a:spcBef>
              <a:buChar char="•"/>
            </a:pPr>
            <a:r>
              <a:t>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t> block in a class can be declared to initialize static variables; it is run once when the class is loaded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t> { // static variable inits here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1" build="p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he final Modifier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7620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The 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t> Modifier</a:t>
            </a:r>
          </a:p>
        </p:txBody>
      </p:sp>
      <p:sp>
        <p:nvSpPr>
          <p:cNvPr id="352" name="The final class cannot be extended (no subclasses):…"/>
          <p:cNvSpPr txBox="1">
            <a:spLocks noGrp="1"/>
          </p:cNvSpPr>
          <p:nvPr>
            <p:ph type="body" idx="4294967295"/>
          </p:nvPr>
        </p:nvSpPr>
        <p:spPr>
          <a:xfrm>
            <a:off x="228599" y="990600"/>
            <a:ext cx="8763002" cy="53340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buChar char="•"/>
              <a:defRPr sz="3000"/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3200"/>
              <a:t> class cannot be extended (no subclasses):</a:t>
            </a:r>
          </a:p>
          <a:p>
            <a:pPr>
              <a:buSzTx/>
              <a:buNone/>
            </a:pPr>
            <a:r>
              <a:t>      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final class Math</a:t>
            </a:r>
          </a:p>
          <a:p>
            <a:pPr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{...}</a:t>
            </a:r>
          </a:p>
          <a:p>
            <a:pPr>
              <a:spcBef>
                <a:spcPts val="3800"/>
              </a:spcBef>
              <a:buChar char="•"/>
              <a:defRPr sz="3000"/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3200"/>
              <a:t> variable is a constant:</a:t>
            </a:r>
          </a:p>
          <a:p>
            <a:pPr>
              <a:buSzTx/>
              <a:buNone/>
            </a:pPr>
            <a:r>
              <a:t>      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final static double PI = 3.1416;</a:t>
            </a:r>
          </a:p>
          <a:p>
            <a:pPr>
              <a:spcBef>
                <a:spcPts val="3800"/>
              </a:spcBef>
              <a:buChar char="•"/>
              <a:defRPr sz="3000"/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3200"/>
              <a:t> method cannot be modified by any subclasses.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1" build="p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arbage Collec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Garbage Collection</a:t>
            </a:r>
          </a:p>
        </p:txBody>
      </p:sp>
      <p:sp>
        <p:nvSpPr>
          <p:cNvPr id="355" name="When a constructed object is no longer referenced by any object variable, the memory it consumes will automatically be reclaimed.…"/>
          <p:cNvSpPr txBox="1">
            <a:spLocks noGrp="1"/>
          </p:cNvSpPr>
          <p:nvPr>
            <p:ph type="body" idx="4294967295"/>
          </p:nvPr>
        </p:nvSpPr>
        <p:spPr>
          <a:xfrm>
            <a:off x="228599" y="914400"/>
            <a:ext cx="8763002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When a constructed object is no longer referenced by any object variable, the memory it consumes will automatically be reclaimed.  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 b="1"/>
            </a:pPr>
            <a:r>
              <a:t>No “delete” or destructors. 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The JVM runtime system guarantees that as long as it is possible to access an object by a reference, or a chain of references, the object will never be reclaimed. 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Once the object is unreachable by a chain of references, it can be reclaimed at the discretion of the runtime system if memory is 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It is possible that if memory does not run low, the virtual machine will not attempt to reclaim these objects.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1" build="p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arbage collection means memory leaks are much harder to cause in Java, but not impossible.…"/>
          <p:cNvSpPr txBox="1">
            <a:spLocks noGrp="1"/>
          </p:cNvSpPr>
          <p:nvPr>
            <p:ph type="body" idx="4294967295"/>
          </p:nvPr>
        </p:nvSpPr>
        <p:spPr>
          <a:xfrm>
            <a:off x="0" y="762000"/>
            <a:ext cx="8991600" cy="5943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buChar char="•"/>
              <a:defRPr sz="2800"/>
            </a:pPr>
            <a:r>
              <a:t>Garbage collection means memory leaks are much harder to cause in Java, but not impossible. 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defRPr sz="2800"/>
            </a:pPr>
            <a:r>
              <a:t>If you make native (non Java) method calls that allocate storage, these are typically not tracked by the garbage collector. </a:t>
            </a:r>
          </a:p>
          <a:p>
            <a:pPr>
              <a:lnSpc>
                <a:spcPct val="90000"/>
              </a:lnSpc>
              <a:spcBef>
                <a:spcPts val="300"/>
              </a:spcBef>
              <a:buChar char="•"/>
              <a:defRPr sz="2800"/>
            </a:pPr>
            <a:r>
              <a:t>The garbage collector is a huge improvement over C++, and makes a lot of programming problems simply vanish. </a:t>
            </a:r>
          </a:p>
          <a:p>
            <a:pPr>
              <a:lnSpc>
                <a:spcPct val="90000"/>
              </a:lnSpc>
              <a:spcBef>
                <a:spcPts val="300"/>
              </a:spcBef>
              <a:buChar char="•"/>
              <a:defRPr sz="2800"/>
            </a:pPr>
            <a:r>
              <a:t>It might make Java unsuitable for solving a small subset of problems that cannot tolerate a garbage collector, but the advantage of a garbage collector seems to greatly outweigh this potential drawback.</a:t>
            </a:r>
          </a:p>
        </p:txBody>
      </p:sp>
      <p:sp>
        <p:nvSpPr>
          <p:cNvPr id="358" name="Garbage Collection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382000" cy="685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Garbage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1" build="p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Questions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James Gosling"/>
          <p:cNvSpPr txBox="1">
            <a:spLocks noGrp="1"/>
          </p:cNvSpPr>
          <p:nvPr>
            <p:ph type="title" idx="4294967295"/>
          </p:nvPr>
        </p:nvSpPr>
        <p:spPr>
          <a:xfrm>
            <a:off x="2405856" y="5537200"/>
            <a:ext cx="3862388" cy="6921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t>James Gosling</a:t>
            </a:r>
          </a:p>
        </p:txBody>
      </p:sp>
      <p:pic>
        <p:nvPicPr>
          <p:cNvPr id="1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0"/>
            <a:ext cx="5168900" cy="519906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Inventor of Java programming language"/>
          <p:cNvSpPr txBox="1"/>
          <p:nvPr/>
        </p:nvSpPr>
        <p:spPr>
          <a:xfrm>
            <a:off x="996950" y="6203110"/>
            <a:ext cx="6858000" cy="44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500"/>
            </a:lvl1pPr>
          </a:lstStyle>
          <a:p>
            <a:r>
              <a:t>Inventor of Java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ublic class HelloWorld…"/>
          <p:cNvSpPr txBox="1"/>
          <p:nvPr/>
        </p:nvSpPr>
        <p:spPr>
          <a:xfrm>
            <a:off x="-1" y="1046162"/>
            <a:ext cx="9144002" cy="320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6CB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8000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5B76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HelloWorld</a:t>
            </a:r>
          </a:p>
          <a:p>
            <a:pPr>
              <a:defRPr b="1">
                <a:solidFill>
                  <a:srgbClr val="006CB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{</a:t>
            </a:r>
          </a:p>
          <a:p>
            <a:pPr>
              <a:defRPr b="1">
                <a:solidFill>
                  <a:srgbClr val="006CB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8000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5B76"/>
                </a:solidFill>
              </a:rPr>
              <a:t>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05B76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main(String[] args)</a:t>
            </a:r>
          </a:p>
          <a:p>
            <a:pPr>
              <a:defRPr b="1">
                <a:solidFill>
                  <a:srgbClr val="006CB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   {</a:t>
            </a:r>
          </a:p>
          <a:p>
            <a:pPr>
              <a:defRPr b="1">
                <a:solidFill>
                  <a:srgbClr val="006CB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      //</a:t>
            </a:r>
            <a:r>
              <a:rPr>
                <a:solidFill>
                  <a:srgbClr val="7A9ECD"/>
                </a:solidFill>
                <a:latin typeface="+mj-lt"/>
                <a:ea typeface="+mj-ea"/>
                <a:cs typeface="+mj-cs"/>
                <a:sym typeface="Times New Roman"/>
              </a:rPr>
              <a:t> Display a greeting in the console window</a:t>
            </a:r>
          </a:p>
          <a:p>
            <a:pPr>
              <a:defRPr b="1">
                <a:solidFill>
                  <a:srgbClr val="006CB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>
              <a:defRPr b="1">
                <a:solidFill>
                  <a:srgbClr val="006CB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      System.out.println(</a:t>
            </a:r>
            <a:r>
              <a:rPr>
                <a:solidFill>
                  <a:srgbClr val="00A99D"/>
                </a:solidFill>
              </a:rPr>
              <a:t>"Hello, World!"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>
              <a:defRPr b="1">
                <a:solidFill>
                  <a:srgbClr val="006CB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   }</a:t>
            </a:r>
          </a:p>
          <a:p>
            <a:pPr>
              <a:defRPr b="1">
                <a:solidFill>
                  <a:srgbClr val="006CB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52" name="Program Run:…"/>
          <p:cNvSpPr txBox="1"/>
          <p:nvPr/>
        </p:nvSpPr>
        <p:spPr>
          <a:xfrm>
            <a:off x="635000" y="5753100"/>
            <a:ext cx="266700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Times New Roman"/>
              </a:defRPr>
            </a:pPr>
            <a:r>
              <a:t>Program Run:</a:t>
            </a:r>
            <a:r>
              <a:rPr b="0"/>
              <a:t> </a:t>
            </a:r>
          </a:p>
          <a:p>
            <a:pPr lvl="1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Hello, World!</a:t>
            </a:r>
          </a:p>
        </p:txBody>
      </p:sp>
      <p:sp>
        <p:nvSpPr>
          <p:cNvPr id="153" name="HelloWorld.java"/>
          <p:cNvSpPr txBox="1"/>
          <p:nvPr/>
        </p:nvSpPr>
        <p:spPr>
          <a:xfrm>
            <a:off x="546100" y="228600"/>
            <a:ext cx="3352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b="1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HelloWorld.java</a:t>
            </a:r>
          </a:p>
        </p:txBody>
      </p:sp>
      <p:sp>
        <p:nvSpPr>
          <p:cNvPr id="154" name="filename must match public class name"/>
          <p:cNvSpPr txBox="1"/>
          <p:nvPr/>
        </p:nvSpPr>
        <p:spPr>
          <a:xfrm>
            <a:off x="4064000" y="272095"/>
            <a:ext cx="4089882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i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filename must match public class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build="p" bldLvl="5" animBg="1" advAuto="0"/>
      <p:bldP spid="15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lasses are the fundamental building blocks of Java programs:…"/>
          <p:cNvSpPr txBox="1"/>
          <p:nvPr/>
        </p:nvSpPr>
        <p:spPr>
          <a:xfrm>
            <a:off x="-1" y="954925"/>
            <a:ext cx="9144002" cy="558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marL="269875" indent="-269875">
              <a:buSzPct val="100000"/>
              <a:buChar char="•"/>
              <a:defRPr b="1">
                <a:latin typeface="+mj-lt"/>
                <a:ea typeface="+mj-ea"/>
                <a:cs typeface="+mj-cs"/>
                <a:sym typeface="Times New Roman"/>
              </a:defRPr>
            </a:pPr>
            <a:r>
              <a:t>Classes</a:t>
            </a:r>
            <a:r>
              <a:rPr b="0"/>
              <a:t> are the fundamental building blocks of Java programs: </a:t>
            </a:r>
          </a:p>
          <a:p>
            <a:pPr marL="269875" lvl="1" indent="187325">
              <a:defRPr sz="20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sz="2400"/>
              <a:t>public class HelloWorld</a:t>
            </a:r>
          </a:p>
          <a:p>
            <a:pPr marL="269875" lvl="1" indent="187325"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starts a new </a:t>
            </a:r>
            <a:r>
              <a:rPr b="1"/>
              <a:t>class </a:t>
            </a:r>
            <a:r>
              <a:t>and defines a blue-print for HelloWorld </a:t>
            </a:r>
          </a:p>
          <a:p>
            <a:pPr marL="269875" indent="-269875">
              <a:buSzPct val="100000"/>
              <a:buChar char="•"/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Every source file can contain </a:t>
            </a:r>
            <a:r>
              <a:rPr b="1"/>
              <a:t>at most </a:t>
            </a:r>
            <a:r>
              <a:t>one public class </a:t>
            </a:r>
          </a:p>
          <a:p>
            <a:pPr marL="269875" indent="-269875">
              <a:buSzPct val="100000"/>
              <a:buChar char="•"/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The name of the public class must match the name of the file containing that class:</a:t>
            </a:r>
          </a:p>
          <a:p>
            <a:pPr marL="727075" lvl="1" indent="-269875">
              <a:buSzPct val="100000"/>
              <a:buFont typeface="Arial"/>
              <a:buChar char="•"/>
              <a:defRPr sz="2000" i="1">
                <a:latin typeface="+mj-lt"/>
                <a:ea typeface="+mj-ea"/>
                <a:cs typeface="+mj-cs"/>
                <a:sym typeface="Times New Roman"/>
              </a:defRPr>
            </a:pPr>
            <a:r>
              <a:t>Source code for class </a:t>
            </a:r>
            <a:r>
              <a: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</a:t>
            </a:r>
            <a:r>
              <a:t>must be contained in a file named </a:t>
            </a:r>
            <a:r>
              <a:rPr b="1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HelloWorld.java</a:t>
            </a:r>
            <a:r>
              <a:rPr b="1">
                <a:solidFill>
                  <a:srgbClr val="6E8080"/>
                </a:solidFill>
              </a:rPr>
              <a:t> </a:t>
            </a:r>
          </a:p>
          <a:p>
            <a:pPr marL="269875" indent="-269875">
              <a:buSzPct val="100000"/>
              <a:buChar char="•"/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Every Java application contains a class with a main method</a:t>
            </a:r>
          </a:p>
          <a:p>
            <a:pPr marL="727075" lvl="1" indent="-269875">
              <a:buSzPct val="100000"/>
              <a:buChar char="•"/>
              <a:defRPr sz="2000" i="1">
                <a:latin typeface="+mj-lt"/>
                <a:ea typeface="+mj-ea"/>
                <a:cs typeface="+mj-cs"/>
                <a:sym typeface="Times New Roman"/>
              </a:defRPr>
            </a:pPr>
            <a:r>
              <a:t>When the application starts, the instructions in the main method are executed</a:t>
            </a:r>
          </a:p>
          <a:p>
            <a:pPr marL="727075" lvl="1" indent="-269875">
              <a:buSzPct val="100000"/>
              <a:buChar char="•"/>
              <a:def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 </a:t>
            </a:r>
            <a:r>
              <a:t>static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 </a:t>
            </a:r>
            <a:r>
              <a:t>void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 </a:t>
            </a:r>
            <a:r>
              <a:t>main(String[] args)</a:t>
            </a:r>
          </a:p>
          <a:p>
            <a:pPr marL="269875" lvl="1" indent="187325">
              <a:defRPr>
                <a:solidFill>
                  <a:srgbClr val="6E808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69875" lvl="1" indent="187325">
              <a:defRPr>
                <a:solidFill>
                  <a:srgbClr val="6E808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 . .</a:t>
            </a:r>
          </a:p>
          <a:p>
            <a:pPr marL="269875" lvl="1" indent="187325">
              <a:defRPr>
                <a:solidFill>
                  <a:srgbClr val="6E808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269875" lvl="1" indent="187325"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   declares a </a:t>
            </a:r>
            <a:r>
              <a: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t>method which can take an array of Strings as an argument (usually file names for late binding)</a:t>
            </a:r>
          </a:p>
        </p:txBody>
      </p:sp>
      <p:sp>
        <p:nvSpPr>
          <p:cNvPr id="157" name="The Structure of a Simple Program"/>
          <p:cNvSpPr txBox="1"/>
          <p:nvPr/>
        </p:nvSpPr>
        <p:spPr>
          <a:xfrm>
            <a:off x="1752600" y="152400"/>
            <a:ext cx="73914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The Structure of a Simple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yntax is just like C: free format, tokens and delimeters same…"/>
          <p:cNvSpPr txBox="1"/>
          <p:nvPr/>
        </p:nvSpPr>
        <p:spPr>
          <a:xfrm>
            <a:off x="-1" y="782458"/>
            <a:ext cx="9144002" cy="4989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marL="269875" indent="-269875">
              <a:buSzPct val="100000"/>
              <a:buFont typeface="Arial"/>
              <a:buChar char="•"/>
              <a:defRPr sz="2800" b="1">
                <a:latin typeface="+mj-lt"/>
                <a:ea typeface="+mj-ea"/>
                <a:cs typeface="+mj-cs"/>
                <a:sym typeface="Times New Roman"/>
              </a:defRPr>
            </a:pPr>
            <a:r>
              <a:t>Syntax is just like C: </a:t>
            </a:r>
            <a:r>
              <a:rPr b="0"/>
              <a:t>free format, tokens and delimeters same</a:t>
            </a:r>
          </a:p>
          <a:p>
            <a:pPr marL="269875" indent="-269875">
              <a:buSzPct val="100000"/>
              <a:buChar char="•"/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The body of the class and of the main method contains statements inside the curly brackets (</a:t>
            </a:r>
            <a:r>
              <a: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t>)</a:t>
            </a:r>
          </a:p>
          <a:p>
            <a:pPr marL="269875" indent="-269875">
              <a:buSzPct val="100000"/>
              <a:buChar char="•"/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Each statement ends in a semicolon (</a:t>
            </a:r>
            <a:r>
              <a: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t>)</a:t>
            </a:r>
          </a:p>
          <a:p>
            <a:pPr marL="269875" indent="-269875">
              <a:buSzPct val="100000"/>
              <a:buChar char="•"/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Statements are executed one by one</a:t>
            </a:r>
          </a:p>
          <a:p>
            <a:pPr marL="269875" indent="-269875">
              <a:buSzPct val="100000"/>
              <a:buChar char="•"/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Our example program has a single executable statement:</a:t>
            </a:r>
          </a:p>
          <a:p>
            <a:pPr marL="231775" lvl="1" indent="225425">
              <a:defRPr sz="2800" b="1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System.out.println("Hello, World!");</a:t>
            </a:r>
          </a:p>
          <a:p>
            <a:pPr marL="231775" lvl="1" indent="225425">
              <a:defRPr sz="2800">
                <a:latin typeface="+mj-lt"/>
                <a:ea typeface="+mj-ea"/>
                <a:cs typeface="+mj-cs"/>
                <a:sym typeface="Times New Roman"/>
              </a:defRPr>
            </a:pPr>
            <a:r>
              <a:t> which prints a line of text on the standard output device (console):</a:t>
            </a:r>
          </a:p>
          <a:p>
            <a:pPr marL="231775" lvl="1" indent="225425">
              <a:defRPr sz="2800" b="1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Hello, World!</a:t>
            </a:r>
          </a:p>
        </p:txBody>
      </p:sp>
      <p:sp>
        <p:nvSpPr>
          <p:cNvPr id="160" name="The Structure of a Simple Program: Statements"/>
          <p:cNvSpPr txBox="1"/>
          <p:nvPr/>
        </p:nvSpPr>
        <p:spPr>
          <a:xfrm>
            <a:off x="609599" y="152400"/>
            <a:ext cx="914400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The Structure of a Simple Program: Statements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ystem.out.println(&quot;Hello, World!&quot;);…"/>
          <p:cNvSpPr txBox="1"/>
          <p:nvPr/>
        </p:nvSpPr>
        <p:spPr>
          <a:xfrm>
            <a:off x="-1" y="1066360"/>
            <a:ext cx="9144002" cy="3633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marL="269875" indent="-269875">
              <a:buSzPct val="100000"/>
              <a:buChar char="•"/>
              <a:defRPr sz="280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System.out.println("Hello, World!");</a:t>
            </a:r>
          </a:p>
          <a:p>
            <a:pPr marL="231775" lvl="1" indent="225425"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is</a:t>
            </a:r>
            <a:r>
              <a:rPr>
                <a:solidFill>
                  <a:srgbClr val="6E7069"/>
                </a:solidFill>
              </a:rPr>
              <a:t> </a:t>
            </a:r>
            <a:r>
              <a:t>a </a:t>
            </a:r>
            <a:r>
              <a:rPr i="1"/>
              <a:t>method</a:t>
            </a:r>
            <a:r>
              <a:rPr i="1">
                <a:solidFill>
                  <a:srgbClr val="6E7069"/>
                </a:solidFill>
              </a:rPr>
              <a:t> </a:t>
            </a:r>
            <a:r>
              <a:rPr i="1"/>
              <a:t>call </a:t>
            </a:r>
            <a:r>
              <a:t>of the form</a:t>
            </a:r>
          </a:p>
          <a:p>
            <a:pPr marL="231775" lvl="1" indent="225425">
              <a:defRPr b="1" i="1">
                <a:latin typeface="+mj-lt"/>
                <a:ea typeface="+mj-ea"/>
                <a:cs typeface="+mj-cs"/>
                <a:sym typeface="Times New Roman"/>
              </a:defRPr>
            </a:pPr>
            <a:r>
              <a:t>object.methodName(parameter-arguments); </a:t>
            </a:r>
          </a:p>
          <a:p>
            <a:pPr marL="269875" indent="-269875">
              <a:buSzPct val="100000"/>
              <a:buChar char="•"/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An instance method (not static) call requires:</a:t>
            </a:r>
          </a:p>
          <a:p>
            <a:pPr marL="688975" lvl="1" indent="-231775">
              <a:buSzPct val="100000"/>
              <a:buAutoNum type="arabicPeriod"/>
              <a:defRPr sz="2000" i="1">
                <a:latin typeface="+mj-lt"/>
                <a:ea typeface="+mj-ea"/>
                <a:cs typeface="+mj-cs"/>
                <a:sym typeface="Times New Roman"/>
              </a:defRPr>
            </a:pPr>
            <a:r>
              <a:t>The </a:t>
            </a:r>
            <a:r>
              <a:rPr b="1"/>
              <a:t>object</a:t>
            </a:r>
            <a:r>
              <a:t> that you want to use (in this case, </a:t>
            </a:r>
            <a:r>
              <a: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t>) – specifically the </a:t>
            </a:r>
            <a:r>
              <a:rPr b="1"/>
              <a:t>out</a:t>
            </a:r>
            <a:r>
              <a:t> object found in the System class (which is defined to be the standard output device, i.e. the console/screen)</a:t>
            </a:r>
          </a:p>
          <a:p>
            <a:pPr marL="688975" lvl="1" indent="-231775">
              <a:buSzPct val="100000"/>
              <a:buAutoNum type="arabicPeriod"/>
              <a:defRPr sz="2000" i="1">
                <a:latin typeface="+mj-lt"/>
                <a:ea typeface="+mj-ea"/>
                <a:cs typeface="+mj-cs"/>
                <a:sym typeface="Times New Roman"/>
              </a:defRPr>
            </a:pPr>
            <a:r>
              <a:t>The name of the method you want to use (in this case, </a:t>
            </a:r>
            <a:r>
              <a:rPr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t>) – a method which prints out a string of text followed by a new line character</a:t>
            </a:r>
          </a:p>
          <a:p>
            <a:pPr marL="688975" lvl="1" indent="-231775">
              <a:buSzPct val="100000"/>
              <a:buAutoNum type="arabicPeriod"/>
              <a:defRPr sz="2000" b="1" i="1">
                <a:latin typeface="+mj-lt"/>
                <a:ea typeface="+mj-ea"/>
                <a:cs typeface="+mj-cs"/>
                <a:sym typeface="Times New Roman"/>
              </a:defRPr>
            </a:pPr>
            <a:r>
              <a:t>Parameter arguments</a:t>
            </a:r>
            <a:r>
              <a:rPr b="0"/>
              <a:t> enclosed in parentheses (</a:t>
            </a:r>
            <a:r>
              <a:rPr b="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/>
              <a:t>) containing any other information the method requires (in this case the String, </a:t>
            </a:r>
            <a:r>
              <a:rPr b="0">
                <a:solidFill>
                  <a:srgbClr val="6E8080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b="0"/>
              <a:t>) </a:t>
            </a:r>
          </a:p>
        </p:txBody>
      </p:sp>
      <p:sp>
        <p:nvSpPr>
          <p:cNvPr id="163" name="The Guts of a Simple Program: e.g. Method Calls"/>
          <p:cNvSpPr txBox="1"/>
          <p:nvPr/>
        </p:nvSpPr>
        <p:spPr>
          <a:xfrm>
            <a:off x="1143000" y="228600"/>
            <a:ext cx="77724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The Guts of a Simple Program: e.g. Method Calls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0999" y="5257799"/>
            <a:ext cx="8458201" cy="1346201"/>
            <a:chOff x="0" y="0"/>
            <a:chExt cx="8458200" cy="1346200"/>
          </a:xfrm>
        </p:grpSpPr>
        <p:pic>
          <p:nvPicPr>
            <p:cNvPr id="164" name="calling.png" descr="calling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6200" y="0"/>
              <a:ext cx="8382000" cy="1346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Rectangle"/>
            <p:cNvSpPr/>
            <p:nvPr/>
          </p:nvSpPr>
          <p:spPr>
            <a:xfrm>
              <a:off x="-1" y="-1"/>
              <a:ext cx="1371601" cy="304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66" name="Oval"/>
            <p:cNvSpPr/>
            <p:nvPr/>
          </p:nvSpPr>
          <p:spPr>
            <a:xfrm>
              <a:off x="7086600" y="152400"/>
              <a:ext cx="1295400" cy="5334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167" name="Arguments"/>
            <p:cNvSpPr txBox="1"/>
            <p:nvPr/>
          </p:nvSpPr>
          <p:spPr>
            <a:xfrm>
              <a:off x="7086600" y="228600"/>
              <a:ext cx="1228289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Arguments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8" grpId="2" animBg="1" advAuto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2992</Words>
  <Application>Microsoft Office PowerPoint</Application>
  <PresentationFormat>On-screen Show (4:3)</PresentationFormat>
  <Paragraphs>479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Courier</vt:lpstr>
      <vt:lpstr>Courier New</vt:lpstr>
      <vt:lpstr>Helvetica</vt:lpstr>
      <vt:lpstr>Lucida Sans</vt:lpstr>
      <vt:lpstr>Tahoma</vt:lpstr>
      <vt:lpstr>Times</vt:lpstr>
      <vt:lpstr>Times New Roman</vt:lpstr>
      <vt:lpstr>Wingdings</vt:lpstr>
      <vt:lpstr>Blank Presentation</vt:lpstr>
      <vt:lpstr>Java Basics I</vt:lpstr>
      <vt:lpstr>Java Basics</vt:lpstr>
      <vt:lpstr>Week 1 – Recitation</vt:lpstr>
      <vt:lpstr>PowerPoint Presentation</vt:lpstr>
      <vt:lpstr>James Gosling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static methods - summary</vt:lpstr>
      <vt:lpstr>Another analogy… a class</vt:lpstr>
      <vt:lpstr>Another analogy… an object</vt:lpstr>
      <vt:lpstr>Java Organizing Concept</vt:lpstr>
      <vt:lpstr>Grouping Classes: The Java API</vt:lpstr>
      <vt:lpstr>Accessibility Specifications</vt:lpstr>
      <vt:lpstr>Portability</vt:lpstr>
      <vt:lpstr>Running a program</vt:lpstr>
      <vt:lpstr>Running a program</vt:lpstr>
      <vt:lpstr>Primitive Java is just like C (within methods)</vt:lpstr>
      <vt:lpstr>java: differences from C/C++</vt:lpstr>
      <vt:lpstr>Reserved Words in JAVA(58)</vt:lpstr>
      <vt:lpstr>PowerPoint Presentation</vt:lpstr>
      <vt:lpstr>Identifiers</vt:lpstr>
      <vt:lpstr>Comments are almost like C</vt:lpstr>
      <vt:lpstr>Data Types</vt:lpstr>
      <vt:lpstr>java: type safety</vt:lpstr>
      <vt:lpstr>PowerPoint Presentation</vt:lpstr>
      <vt:lpstr>Operators/Precedence</vt:lpstr>
      <vt:lpstr>Type Compatibility and Conversions</vt:lpstr>
      <vt:lpstr>The Class Math</vt:lpstr>
      <vt:lpstr>Math Methods Use</vt:lpstr>
      <vt:lpstr>The Char Data Type</vt:lpstr>
      <vt:lpstr>ASCII Character Subset</vt:lpstr>
      <vt:lpstr>Unicode Format - escapes</vt:lpstr>
      <vt:lpstr>Casting between char and Numeric Types</vt:lpstr>
      <vt:lpstr>Control statements are like C</vt:lpstr>
      <vt:lpstr>Control statements/2</vt:lpstr>
      <vt:lpstr>Variable Storage Modes</vt:lpstr>
      <vt:lpstr>The static modifier</vt:lpstr>
      <vt:lpstr>The final Modifier</vt:lpstr>
      <vt:lpstr>Garbage Collection</vt:lpstr>
      <vt:lpstr>Garbage Collection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Java Basics</dc:title>
  <dc:creator>Roger Priebe</dc:creator>
  <cp:lastModifiedBy>Roger Priebe</cp:lastModifiedBy>
  <cp:revision>5</cp:revision>
  <dcterms:modified xsi:type="dcterms:W3CDTF">2018-01-10T20:51:09Z</dcterms:modified>
</cp:coreProperties>
</file>