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It's annoying to flip back and forth between slides here.  I suggest putting the classes into a text editor so you can switch windows back and forth to fill in the table.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28387" y="6248400"/>
            <a:ext cx="358413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spcBef>
                <a:spcPts val="0"/>
              </a:spcBef>
              <a:defRPr sz="18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Marlett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Marlett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Marlett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Marlett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eek 4 – OOP II"/>
          <p:cNvSpPr txBox="1">
            <a:spLocks noGrp="1"/>
          </p:cNvSpPr>
          <p:nvPr>
            <p:ph type="title" idx="4294967295"/>
          </p:nvPr>
        </p:nvSpPr>
        <p:spPr>
          <a:xfrm>
            <a:off x="1318418" y="266700"/>
            <a:ext cx="6811964" cy="6921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4000">
                <a:solidFill>
                  <a:srgbClr val="000000"/>
                </a:solidFill>
              </a:defRPr>
            </a:pPr>
            <a:r>
              <a:t>Week 4 – OOP II</a:t>
            </a:r>
          </a:p>
        </p:txBody>
      </p:sp>
      <p:sp>
        <p:nvSpPr>
          <p:cNvPr id="21" name="EE422C - Software Design and Implementation II • Fall 2017"/>
          <p:cNvSpPr txBox="1"/>
          <p:nvPr/>
        </p:nvSpPr>
        <p:spPr>
          <a:xfrm>
            <a:off x="935161" y="838200"/>
            <a:ext cx="7578478" cy="692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 defTabSz="493776">
              <a:lnSpc>
                <a:spcPct val="90000"/>
              </a:lnSpc>
              <a:spcBef>
                <a:spcPts val="0"/>
              </a:spcBef>
              <a:defRPr sz="2160"/>
            </a:lvl1pPr>
          </a:lstStyle>
          <a:p>
            <a:r>
              <a:t>EE422C - Software Design and Implementation II • Fall 2017</a:t>
            </a:r>
          </a:p>
        </p:txBody>
      </p:sp>
      <p:pic>
        <p:nvPicPr>
          <p:cNvPr id="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950" y="2268190"/>
            <a:ext cx="7874001" cy="457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(Slides modified from originals by Prof. Mike Scott)"/>
          <p:cNvSpPr txBox="1"/>
          <p:nvPr/>
        </p:nvSpPr>
        <p:spPr>
          <a:xfrm>
            <a:off x="935161" y="1371600"/>
            <a:ext cx="7578478" cy="48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1500"/>
            </a:lvl1pPr>
          </a:lstStyle>
          <a:p>
            <a:r>
              <a:t>(Slides modified from originals by Prof. Mike Scott)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199" y="189669"/>
            <a:ext cx="11214170" cy="6705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Encapsulation"/>
          <p:cNvSpPr txBox="1">
            <a:spLocks noGrp="1"/>
          </p:cNvSpPr>
          <p:nvPr>
            <p:ph type="title" idx="4294967295"/>
          </p:nvPr>
        </p:nvSpPr>
        <p:spPr>
          <a:xfrm>
            <a:off x="685800" y="152400"/>
            <a:ext cx="7772400" cy="76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</a:defRPr>
            </a:lvl1pPr>
          </a:lstStyle>
          <a:p>
            <a:r>
              <a:t>Encapsulation</a:t>
            </a:r>
          </a:p>
        </p:txBody>
      </p:sp>
      <p:pic>
        <p:nvPicPr>
          <p:cNvPr id="1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016" y="1274397"/>
            <a:ext cx="8750301" cy="518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Inheritance"/>
          <p:cNvSpPr txBox="1">
            <a:spLocks noGrp="1"/>
          </p:cNvSpPr>
          <p:nvPr>
            <p:ph type="title" idx="4294967295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Inheritance</a:t>
            </a:r>
          </a:p>
        </p:txBody>
      </p:sp>
      <p:sp>
        <p:nvSpPr>
          <p:cNvPr id="158" name="The process by which one class acquires the properties (data members) and functionalities (methods) of another class."/>
          <p:cNvSpPr txBox="1"/>
          <p:nvPr/>
        </p:nvSpPr>
        <p:spPr>
          <a:xfrm>
            <a:off x="552263" y="1304070"/>
            <a:ext cx="8281806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0"/>
              </a:spcBef>
              <a:defRPr sz="2500">
                <a:solidFill>
                  <a:srgbClr val="22242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The process by which one class acquires the </a:t>
            </a:r>
            <a:r>
              <a:rPr b="1"/>
              <a:t>properties</a:t>
            </a:r>
            <a:r>
              <a:t> (data members) and </a:t>
            </a:r>
            <a:r>
              <a:rPr b="1"/>
              <a:t>functionalities</a:t>
            </a:r>
            <a:r>
              <a:t> (methods) of another class.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1880762" y="2699580"/>
            <a:ext cx="5624809" cy="3810001"/>
            <a:chOff x="-1878074" y="609600"/>
            <a:chExt cx="5624807" cy="3810000"/>
          </a:xfrm>
        </p:grpSpPr>
        <p:sp>
          <p:nvSpPr>
            <p:cNvPr id="159" name="Rectangle"/>
            <p:cNvSpPr/>
            <p:nvPr/>
          </p:nvSpPr>
          <p:spPr>
            <a:xfrm>
              <a:off x="152400" y="3352800"/>
              <a:ext cx="1828800" cy="1066800"/>
            </a:xfrm>
            <a:prstGeom prst="rect">
              <a:avLst/>
            </a:prstGeom>
            <a:solidFill>
              <a:srgbClr val="CC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spcBef>
                  <a:spcPts val="0"/>
                </a:spcBef>
                <a:defRPr sz="1800"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160" name="superclass"/>
            <p:cNvSpPr txBox="1"/>
            <p:nvPr/>
          </p:nvSpPr>
          <p:spPr>
            <a:xfrm>
              <a:off x="-1878075" y="881380"/>
              <a:ext cx="165867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spcBef>
                  <a:spcPts val="0"/>
                </a:spcBef>
                <a:defRPr b="1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superclass</a:t>
              </a:r>
            </a:p>
          </p:txBody>
        </p:sp>
        <p:sp>
          <p:nvSpPr>
            <p:cNvPr id="161" name="subclass"/>
            <p:cNvSpPr txBox="1"/>
            <p:nvPr/>
          </p:nvSpPr>
          <p:spPr>
            <a:xfrm>
              <a:off x="2397472" y="3624579"/>
              <a:ext cx="134926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spcBef>
                  <a:spcPts val="0"/>
                </a:spcBef>
                <a:defRPr b="1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subclass</a:t>
              </a:r>
            </a:p>
          </p:txBody>
        </p:sp>
        <p:sp>
          <p:nvSpPr>
            <p:cNvPr id="162" name="B"/>
            <p:cNvSpPr txBox="1"/>
            <p:nvPr/>
          </p:nvSpPr>
          <p:spPr>
            <a:xfrm>
              <a:off x="838200" y="3581400"/>
              <a:ext cx="341323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spcBef>
                  <a:spcPts val="0"/>
                </a:spcBef>
                <a:defRPr b="1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163" name="Rectangle"/>
            <p:cNvSpPr/>
            <p:nvPr/>
          </p:nvSpPr>
          <p:spPr>
            <a:xfrm>
              <a:off x="76200" y="609600"/>
              <a:ext cx="1828800" cy="1066800"/>
            </a:xfrm>
            <a:prstGeom prst="rect">
              <a:avLst/>
            </a:prstGeom>
            <a:solidFill>
              <a:srgbClr val="CC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spcBef>
                  <a:spcPts val="0"/>
                </a:spcBef>
                <a:defRPr sz="1800"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164" name="Is-a…"/>
            <p:cNvSpPr txBox="1"/>
            <p:nvPr/>
          </p:nvSpPr>
          <p:spPr>
            <a:xfrm>
              <a:off x="143254" y="2209800"/>
              <a:ext cx="612017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 defTabSz="457200">
                <a:lnSpc>
                  <a:spcPct val="80000"/>
                </a:lnSpc>
                <a:spcBef>
                  <a:spcPts val="0"/>
                </a:spcBef>
                <a:defRPr sz="1800" i="1">
                  <a:latin typeface="Times"/>
                  <a:ea typeface="Times"/>
                  <a:cs typeface="Times"/>
                  <a:sym typeface="Times"/>
                </a:defRPr>
              </a:pPr>
              <a:r>
                <a:t>Is-a </a:t>
              </a:r>
            </a:p>
            <a:p>
              <a:pPr algn="ctr" defTabSz="457200">
                <a:lnSpc>
                  <a:spcPct val="80000"/>
                </a:lnSpc>
                <a:spcBef>
                  <a:spcPts val="0"/>
                </a:spcBef>
                <a:defRPr sz="1800">
                  <a:latin typeface="Times"/>
                  <a:ea typeface="Times"/>
                  <a:cs typeface="Times"/>
                  <a:sym typeface="Times"/>
                </a:defRPr>
              </a:pPr>
              <a:r>
                <a:t>type </a:t>
              </a:r>
            </a:p>
            <a:p>
              <a:pPr algn="ctr" defTabSz="457200">
                <a:lnSpc>
                  <a:spcPct val="80000"/>
                </a:lnSpc>
                <a:spcBef>
                  <a:spcPts val="0"/>
                </a:spcBef>
                <a:defRPr sz="1800">
                  <a:latin typeface="Times"/>
                  <a:ea typeface="Times"/>
                  <a:cs typeface="Times"/>
                  <a:sym typeface="Times"/>
                </a:defRPr>
              </a:pPr>
              <a:r>
                <a:t>of</a:t>
              </a:r>
            </a:p>
          </p:txBody>
        </p:sp>
        <p:sp>
          <p:nvSpPr>
            <p:cNvPr id="165" name="A"/>
            <p:cNvSpPr txBox="1"/>
            <p:nvPr/>
          </p:nvSpPr>
          <p:spPr>
            <a:xfrm>
              <a:off x="838200" y="838200"/>
              <a:ext cx="360943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spcBef>
                  <a:spcPts val="0"/>
                </a:spcBef>
                <a:defRPr b="1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166" name="Shape"/>
            <p:cNvSpPr/>
            <p:nvPr/>
          </p:nvSpPr>
          <p:spPr>
            <a:xfrm>
              <a:off x="762000" y="1676400"/>
              <a:ext cx="457200" cy="167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400" y="5400"/>
                  </a:lnTo>
                  <a:lnTo>
                    <a:pt x="5400" y="21600"/>
                  </a:lnTo>
                  <a:lnTo>
                    <a:pt x="16200" y="21600"/>
                  </a:lnTo>
                  <a:lnTo>
                    <a:pt x="16200" y="54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spcBef>
                  <a:spcPts val="0"/>
                </a:spcBef>
                <a:defRPr sz="1800"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167" name="“extends”"/>
            <p:cNvSpPr txBox="1"/>
            <p:nvPr/>
          </p:nvSpPr>
          <p:spPr>
            <a:xfrm>
              <a:off x="1143000" y="2362200"/>
              <a:ext cx="1069328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457200">
                <a:spcBef>
                  <a:spcPts val="0"/>
                </a:spcBef>
                <a:defRPr sz="1800" b="1">
                  <a:latin typeface="Times"/>
                  <a:ea typeface="Times"/>
                  <a:cs typeface="Times"/>
                  <a:sym typeface="Times"/>
                </a:defRPr>
              </a:pPr>
              <a:r>
                <a:t>“extends”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1" animBg="1" advAuto="0"/>
      <p:bldP spid="168" grpId="2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lass Driver extends Person…"/>
          <p:cNvSpPr txBox="1"/>
          <p:nvPr/>
        </p:nvSpPr>
        <p:spPr>
          <a:xfrm>
            <a:off x="1151077" y="471201"/>
            <a:ext cx="7197099" cy="568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6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class Driver </a:t>
            </a:r>
            <a:r>
              <a:rPr b="1"/>
              <a:t>extends</a:t>
            </a:r>
            <a:r>
              <a:t> Person </a:t>
            </a:r>
          </a:p>
          <a:p>
            <a:pPr defTabSz="457200">
              <a:spcBef>
                <a:spcPts val="16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br/>
            <a:r>
              <a:t>   long driversLicenseNumber;</a:t>
            </a:r>
            <a:br/>
            <a:r>
              <a:t>   Date expirationDate;</a:t>
            </a:r>
            <a:br/>
            <a:r>
              <a:t>}</a:t>
            </a:r>
          </a:p>
          <a:p>
            <a:pPr defTabSz="457200">
              <a:spcBef>
                <a:spcPts val="16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class Student </a:t>
            </a:r>
            <a:r>
              <a:rPr b="1"/>
              <a:t>extends</a:t>
            </a:r>
            <a:r>
              <a:t> Person</a:t>
            </a:r>
          </a:p>
          <a:p>
            <a:pPr defTabSz="457200">
              <a:spcBef>
                <a:spcPts val="16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  </a:t>
            </a:r>
          </a:p>
          <a:p>
            <a:pPr defTabSz="457200">
              <a:spcBef>
                <a:spcPts val="16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String studentID;</a:t>
            </a:r>
          </a:p>
          <a:p>
            <a:pPr defTabSz="457200">
              <a:spcBef>
                <a:spcPts val="16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. . . </a:t>
            </a:r>
          </a:p>
          <a:p>
            <a:pPr defTabSz="457200">
              <a:spcBef>
                <a:spcPts val="16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hy Inheritance?"/>
          <p:cNvSpPr txBox="1">
            <a:spLocks noGrp="1"/>
          </p:cNvSpPr>
          <p:nvPr>
            <p:ph type="title" idx="4294967295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Why Inheritance?</a:t>
            </a:r>
          </a:p>
        </p:txBody>
      </p:sp>
      <p:sp>
        <p:nvSpPr>
          <p:cNvPr id="173" name="Existing classes can be the foundation for new classes"/>
          <p:cNvSpPr txBox="1"/>
          <p:nvPr/>
        </p:nvSpPr>
        <p:spPr>
          <a:xfrm>
            <a:off x="641031" y="1713717"/>
            <a:ext cx="8128503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0"/>
              </a:spcBef>
              <a:defRPr sz="2500">
                <a:solidFill>
                  <a:srgbClr val="2224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Existing classes can be the foundation for new classes</a:t>
            </a:r>
          </a:p>
        </p:txBody>
      </p:sp>
      <p:sp>
        <p:nvSpPr>
          <p:cNvPr id="174" name="Break software into more manageable pieces"/>
          <p:cNvSpPr txBox="1"/>
          <p:nvPr/>
        </p:nvSpPr>
        <p:spPr>
          <a:xfrm>
            <a:off x="641031" y="2654345"/>
            <a:ext cx="8128503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0"/>
              </a:spcBef>
              <a:defRPr sz="2500">
                <a:solidFill>
                  <a:srgbClr val="2224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Break software into more manageable pieces</a:t>
            </a:r>
          </a:p>
        </p:txBody>
      </p:sp>
      <p:sp>
        <p:nvSpPr>
          <p:cNvPr id="175" name="Inheritance provides the reusability of code so that a class has to write only unique features; the rest of the common properties and functionalities can be extended from the another class."/>
          <p:cNvSpPr txBox="1"/>
          <p:nvPr/>
        </p:nvSpPr>
        <p:spPr>
          <a:xfrm>
            <a:off x="579592" y="3716139"/>
            <a:ext cx="7984816" cy="160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0"/>
              </a:spcBef>
              <a:defRPr sz="2500" i="1">
                <a:solidFill>
                  <a:srgbClr val="2224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Inheritance provides the </a:t>
            </a:r>
            <a:r>
              <a:rPr b="1"/>
              <a:t>reusability of code</a:t>
            </a:r>
            <a:r>
              <a:t> so that a class has to write only unique features; the rest of the common properties and functionalities can be extended from the another class.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1" animBg="1" advAuto="0"/>
      <p:bldP spid="174" grpId="2" animBg="1" advAuto="0"/>
      <p:bldP spid="175" grpId="3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verriding vs Overloading Methods"/>
          <p:cNvSpPr txBox="1">
            <a:spLocks noGrp="1"/>
          </p:cNvSpPr>
          <p:nvPr>
            <p:ph type="title" idx="4294967295"/>
          </p:nvPr>
        </p:nvSpPr>
        <p:spPr>
          <a:xfrm>
            <a:off x="152400" y="152400"/>
            <a:ext cx="8991600" cy="6096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3680">
                <a:solidFill>
                  <a:srgbClr val="0000FF"/>
                </a:solidFill>
                <a:effectLst>
                  <a:outerShdw blurRad="11684" dist="23368" dir="2700000" rotWithShape="0">
                    <a:srgbClr val="DDDDDD"/>
                  </a:outerShdw>
                </a:effectLst>
              </a:defRPr>
            </a:lvl1pPr>
          </a:lstStyle>
          <a:p>
            <a:r>
              <a:t>Overriding vs Overloading Methods</a:t>
            </a:r>
          </a:p>
        </p:txBody>
      </p:sp>
      <p:sp>
        <p:nvSpPr>
          <p:cNvPr id="178" name="A method is overloaded if it has multiple definitions that are distinguished from one another by having different numbers or types of parameters…"/>
          <p:cNvSpPr txBox="1">
            <a:spLocks noGrp="1"/>
          </p:cNvSpPr>
          <p:nvPr>
            <p:ph type="body" idx="4294967295"/>
          </p:nvPr>
        </p:nvSpPr>
        <p:spPr>
          <a:xfrm>
            <a:off x="-29350" y="1392063"/>
            <a:ext cx="8991601" cy="55626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  <a:defRPr sz="2400"/>
            </a:pPr>
            <a:r>
              <a:t>A method is </a:t>
            </a:r>
            <a:r>
              <a:rPr b="1" i="1"/>
              <a:t>overloaded</a:t>
            </a:r>
            <a:r>
              <a:rPr i="1"/>
              <a:t> </a:t>
            </a:r>
            <a:r>
              <a:t>if</a:t>
            </a:r>
            <a:r>
              <a:rPr i="1"/>
              <a:t> </a:t>
            </a:r>
            <a:r>
              <a:t>it has multiple definitions that are distinguished from one another by having different numbers or types of parameters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t>Methods with the same name but different parameters are </a:t>
            </a:r>
            <a:r>
              <a:rPr i="1"/>
              <a:t>overloaded</a:t>
            </a:r>
            <a:r>
              <a:t> </a:t>
            </a:r>
          </a:p>
          <a:p>
            <a:pPr>
              <a:buChar char="•"/>
              <a:defRPr sz="2400"/>
            </a:pPr>
            <a:r>
              <a:t>A method is </a:t>
            </a:r>
            <a:r>
              <a:rPr b="1" i="1"/>
              <a:t>overridden</a:t>
            </a:r>
            <a:r>
              <a:t> when a subclass gives a different definition of the method with the same number and types of parameters</a:t>
            </a:r>
          </a:p>
          <a:p>
            <a:pPr marL="742950" lvl="1" indent="-285750">
              <a:spcBef>
                <a:spcPts val="0"/>
              </a:spcBef>
              <a:defRPr sz="2400"/>
            </a:pPr>
            <a:r>
              <a:t>Methods in the class hierarchy which have the same name, return type, and parameters </a:t>
            </a:r>
            <a:r>
              <a:rPr i="1"/>
              <a:t>override</a:t>
            </a:r>
            <a:r>
              <a:t> corresponding inherited methods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build="p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verloading a Method"/>
          <p:cNvSpPr txBox="1">
            <a:spLocks noGrp="1"/>
          </p:cNvSpPr>
          <p:nvPr>
            <p:ph type="title" idx="4294967295"/>
          </p:nvPr>
        </p:nvSpPr>
        <p:spPr>
          <a:xfrm>
            <a:off x="1676400" y="152400"/>
            <a:ext cx="6705600" cy="5334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13231">
              <a:defRPr sz="3120">
                <a:solidFill>
                  <a:srgbClr val="0000FF"/>
                </a:solidFill>
                <a:effectLst>
                  <a:outerShdw blurRad="9906" dist="19812" dir="2700000" rotWithShape="0">
                    <a:srgbClr val="DDDDDD"/>
                  </a:outerShdw>
                </a:effectLst>
              </a:defRPr>
            </a:lvl1pPr>
          </a:lstStyle>
          <a:p>
            <a:r>
              <a:t>Overloading a Method</a:t>
            </a:r>
          </a:p>
        </p:txBody>
      </p:sp>
      <p:sp>
        <p:nvSpPr>
          <p:cNvPr id="181" name="class A…"/>
          <p:cNvSpPr txBox="1">
            <a:spLocks noGrp="1"/>
          </p:cNvSpPr>
          <p:nvPr>
            <p:ph type="body" idx="4294967295"/>
          </p:nvPr>
        </p:nvSpPr>
        <p:spPr>
          <a:xfrm>
            <a:off x="152400" y="685800"/>
            <a:ext cx="8839200" cy="5867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class A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{  int i, j;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   A(int a, int b)  { i = a;  j = b;}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   void show( ) { System.out.println("i and j: " + i + " " + j);  }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class B extends A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{  int k;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  B(int a, int b, int c) 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 {  super(a, b);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    k = c;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 }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</a:t>
            </a:r>
            <a:r>
              <a:rPr>
                <a:solidFill>
                  <a:srgbClr val="009999"/>
                </a:solidFill>
              </a:rPr>
              <a:t>void show(String msg) { System.out.println(msg + k); }  </a:t>
            </a:r>
            <a:r>
              <a:rPr sz="1600">
                <a:solidFill>
                  <a:srgbClr val="009999"/>
                </a:solidFill>
              </a:rPr>
              <a:t>// overloaded show( )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} 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class Demo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{  public static void main(String args[]) 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 {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     B subOb = new B(1, 2, 3);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     </a:t>
            </a:r>
            <a:r>
              <a:rPr>
                <a:solidFill>
                  <a:srgbClr val="0000FF"/>
                </a:solidFill>
              </a:rPr>
              <a:t>subOb.show ("This is k: ");        // this calls show() in B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>
                <a:solidFill>
                  <a:srgbClr val="0000FF"/>
                </a:solidFill>
              </a:defRPr>
            </a:pPr>
            <a:r>
              <a:t>       subOb.show ( );                         // this calls show() in A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}</a:t>
            </a:r>
          </a:p>
        </p:txBody>
      </p:sp>
      <p:sp>
        <p:nvSpPr>
          <p:cNvPr id="182" name="Methods with differing type signatures are overloaded -- not overridden."/>
          <p:cNvSpPr txBox="1"/>
          <p:nvPr/>
        </p:nvSpPr>
        <p:spPr>
          <a:xfrm>
            <a:off x="3429000" y="2286000"/>
            <a:ext cx="5562600" cy="916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0"/>
              </a:spcBef>
              <a:defRPr sz="1800"/>
            </a:lvl1pPr>
          </a:lstStyle>
          <a:p>
            <a:r>
              <a:t>Methods with differing type signatures are overloaded -- not overridden.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8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8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8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8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build="p" animBg="1" advAuto="0"/>
      <p:bldP spid="182" grpId="2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verriding a Method"/>
          <p:cNvSpPr txBox="1">
            <a:spLocks noGrp="1"/>
          </p:cNvSpPr>
          <p:nvPr>
            <p:ph type="title" idx="4294967295"/>
          </p:nvPr>
        </p:nvSpPr>
        <p:spPr>
          <a:xfrm>
            <a:off x="1676400" y="0"/>
            <a:ext cx="6858000" cy="83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Overriding a Method</a:t>
            </a:r>
          </a:p>
        </p:txBody>
      </p:sp>
      <p:sp>
        <p:nvSpPr>
          <p:cNvPr id="185" name="class A…"/>
          <p:cNvSpPr txBox="1">
            <a:spLocks noGrp="1"/>
          </p:cNvSpPr>
          <p:nvPr>
            <p:ph type="body" idx="4294967295"/>
          </p:nvPr>
        </p:nvSpPr>
        <p:spPr>
          <a:xfrm>
            <a:off x="152400" y="457200"/>
            <a:ext cx="8839200" cy="6400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class A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{  int i, j;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  A(int a, int b) 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  {  i = a;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     j = b;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 void show( )  { System.out.println("i and j: " + i + " " + j);}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class B extends A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{  int k;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  B(int a, int b, int c) 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  {   super(a, b);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      k = c;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  </a:t>
            </a:r>
            <a:r>
              <a:rPr>
                <a:solidFill>
                  <a:srgbClr val="0000FF"/>
                </a:solidFill>
              </a:rPr>
              <a:t>void show( ) { System.out.println("k: " + k); }  // overrides show () in A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}  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class Demo 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{  public static void main(String args[ ]) 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{   B subOb = new B(1, 2, 3);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    </a:t>
            </a:r>
            <a:r>
              <a:rPr>
                <a:solidFill>
                  <a:srgbClr val="07631F"/>
                </a:solidFill>
              </a:rPr>
              <a:t>subOb.show( );  // this calls show() in B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>
                <a:solidFill>
                  <a:srgbClr val="07631F"/>
                </a:solidFill>
              </a:defRPr>
            </a:pPr>
            <a:r>
              <a:t>      subOb.super.show( );  // this calls show() in A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buSzTx/>
              <a:buNone/>
              <a:defRPr sz="2000"/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8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8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8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8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8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8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8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1" build="p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olymorphism"/>
          <p:cNvSpPr txBox="1">
            <a:spLocks noGrp="1"/>
          </p:cNvSpPr>
          <p:nvPr>
            <p:ph type="body" sz="quarter" idx="4294967295"/>
          </p:nvPr>
        </p:nvSpPr>
        <p:spPr>
          <a:xfrm>
            <a:off x="824467" y="1347905"/>
            <a:ext cx="7010401" cy="1047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SzTx/>
              <a:buNone/>
              <a:defRPr sz="4400">
                <a:solidFill>
                  <a:srgbClr val="0000FF"/>
                </a:solidFill>
              </a:defRPr>
            </a:lvl1pPr>
          </a:lstStyle>
          <a:p>
            <a:r>
              <a:t>Polymorphism</a:t>
            </a:r>
          </a:p>
        </p:txBody>
      </p:sp>
      <p:sp>
        <p:nvSpPr>
          <p:cNvPr id="188" name="The provision of a single interface to entities of different types"/>
          <p:cNvSpPr txBox="1"/>
          <p:nvPr/>
        </p:nvSpPr>
        <p:spPr>
          <a:xfrm>
            <a:off x="1409439" y="3205790"/>
            <a:ext cx="6543221" cy="101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3200"/>
            </a:pPr>
            <a:r>
              <a:t>The provision of a single interface to entities of different types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inding"/>
          <p:cNvSpPr txBox="1">
            <a:spLocks noGrp="1"/>
          </p:cNvSpPr>
          <p:nvPr>
            <p:ph type="title" idx="4294967295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</a:defRPr>
            </a:lvl1pPr>
          </a:lstStyle>
          <a:p>
            <a:r>
              <a:t>Binding</a:t>
            </a:r>
          </a:p>
        </p:txBody>
      </p:sp>
      <p:sp>
        <p:nvSpPr>
          <p:cNvPr id="191" name="Consider the following method invocation:…"/>
          <p:cNvSpPr txBox="1">
            <a:spLocks noGrp="1"/>
          </p:cNvSpPr>
          <p:nvPr>
            <p:ph type="body" idx="4294967295"/>
          </p:nvPr>
        </p:nvSpPr>
        <p:spPr>
          <a:xfrm>
            <a:off x="799696" y="1613662"/>
            <a:ext cx="8271605" cy="38576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859536">
              <a:lnSpc>
                <a:spcPct val="95000"/>
              </a:lnSpc>
              <a:spcBef>
                <a:spcPts val="0"/>
              </a:spcBef>
              <a:buSzTx/>
              <a:buNone/>
              <a:defRPr sz="3008"/>
            </a:pPr>
            <a:r>
              <a:t>Consider the following method invocation:</a:t>
            </a:r>
          </a:p>
          <a:p>
            <a:pPr marL="322325" indent="-322325" algn="ctr" defTabSz="859536">
              <a:lnSpc>
                <a:spcPct val="95000"/>
              </a:lnSpc>
              <a:spcBef>
                <a:spcPts val="0"/>
              </a:spcBef>
              <a:buSzTx/>
              <a:buNone/>
              <a:defRPr sz="30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obj.doIt();</a:t>
            </a:r>
          </a:p>
          <a:p>
            <a:pPr marL="322325" indent="-322325" algn="ctr" defTabSz="859536">
              <a:lnSpc>
                <a:spcPct val="95000"/>
              </a:lnSpc>
              <a:spcBef>
                <a:spcPts val="0"/>
              </a:spcBef>
              <a:buSzTx/>
              <a:buNone/>
              <a:defRPr sz="3008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 defTabSz="859536">
              <a:lnSpc>
                <a:spcPct val="95000"/>
              </a:lnSpc>
              <a:spcBef>
                <a:spcPts val="0"/>
              </a:spcBef>
              <a:buSzTx/>
              <a:buNone/>
              <a:defRPr sz="3008"/>
            </a:pPr>
            <a:r>
              <a:t>At some point, this invocation is </a:t>
            </a:r>
            <a:r>
              <a:rPr i="1"/>
              <a:t>bound</a:t>
            </a:r>
            <a:r>
              <a:t> to the definition of the method that it invokes</a:t>
            </a:r>
          </a:p>
          <a:p>
            <a:pPr marL="0" indent="0" defTabSz="859536">
              <a:lnSpc>
                <a:spcPct val="95000"/>
              </a:lnSpc>
              <a:spcBef>
                <a:spcPts val="0"/>
              </a:spcBef>
              <a:buSzTx/>
              <a:buNone/>
              <a:defRPr sz="3008"/>
            </a:pPr>
            <a:endParaRPr/>
          </a:p>
          <a:p>
            <a:pPr marL="0" indent="0" defTabSz="859536">
              <a:lnSpc>
                <a:spcPct val="95000"/>
              </a:lnSpc>
              <a:spcBef>
                <a:spcPts val="0"/>
              </a:spcBef>
              <a:buSzTx/>
              <a:buNone/>
              <a:defRPr sz="3008"/>
            </a:pPr>
            <a:r>
              <a:t>If this binding occurred at compile time, then that line of code would call the same method every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build="p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OP helps manage the complexity of software projects"/>
          <p:cNvSpPr txBox="1"/>
          <p:nvPr/>
        </p:nvSpPr>
        <p:spPr>
          <a:xfrm>
            <a:off x="513801" y="2569128"/>
            <a:ext cx="3487143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lnSpc>
                <a:spcPct val="95000"/>
              </a:lnSpc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OOP helps manage the complexity of software projects</a:t>
            </a:r>
          </a:p>
        </p:txBody>
      </p:sp>
      <p:pic>
        <p:nvPicPr>
          <p:cNvPr id="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6429" y="0"/>
            <a:ext cx="8405092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Dynamic Binding"/>
          <p:cNvSpPr txBox="1">
            <a:spLocks noGrp="1"/>
          </p:cNvSpPr>
          <p:nvPr>
            <p:ph type="title" idx="4294967295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</a:defRPr>
            </a:lvl1pPr>
          </a:lstStyle>
          <a:p>
            <a:r>
              <a:t>Dynamic Binding</a:t>
            </a:r>
          </a:p>
        </p:txBody>
      </p:sp>
      <p:sp>
        <p:nvSpPr>
          <p:cNvPr id="194" name="However, Java defers method binding until run time -- this is called dynamic binding or late binding…"/>
          <p:cNvSpPr txBox="1">
            <a:spLocks noGrp="1"/>
          </p:cNvSpPr>
          <p:nvPr>
            <p:ph type="body" idx="4294967295"/>
          </p:nvPr>
        </p:nvSpPr>
        <p:spPr>
          <a:xfrm>
            <a:off x="799696" y="1613662"/>
            <a:ext cx="8271605" cy="38576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SzTx/>
              <a:buNone/>
            </a:pPr>
            <a:r>
              <a:t>However, Java defers method binding until run time -- this is called </a:t>
            </a:r>
            <a:r>
              <a:rPr b="1" i="1"/>
              <a:t>dynamic binding</a:t>
            </a:r>
            <a:r>
              <a:t> or </a:t>
            </a:r>
            <a:r>
              <a:rPr b="1" i="1"/>
              <a:t>late binding</a:t>
            </a:r>
            <a:endParaRPr i="1"/>
          </a:p>
          <a:p>
            <a:pPr marL="0" indent="0">
              <a:lnSpc>
                <a:spcPct val="95000"/>
              </a:lnSpc>
              <a:spcBef>
                <a:spcPts val="0"/>
              </a:spcBef>
              <a:buSzTx/>
              <a:buNone/>
            </a:pPr>
            <a:endParaRPr i="1"/>
          </a:p>
          <a:p>
            <a:pPr marL="0" indent="0">
              <a:lnSpc>
                <a:spcPct val="95000"/>
              </a:lnSpc>
              <a:spcBef>
                <a:spcPts val="0"/>
              </a:spcBef>
              <a:buSzTx/>
              <a:buNone/>
            </a:pPr>
            <a:r>
              <a:t>Late binding provides flexibility in program design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1" build="p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"/>
          <p:cNvGrpSpPr/>
          <p:nvPr/>
        </p:nvGrpSpPr>
        <p:grpSpPr>
          <a:xfrm>
            <a:off x="3124200" y="1369715"/>
            <a:ext cx="1524000" cy="990601"/>
            <a:chOff x="0" y="0"/>
            <a:chExt cx="1524000" cy="990600"/>
          </a:xfrm>
        </p:grpSpPr>
        <p:sp>
          <p:nvSpPr>
            <p:cNvPr id="196" name="Rectangle"/>
            <p:cNvSpPr/>
            <p:nvPr/>
          </p:nvSpPr>
          <p:spPr>
            <a:xfrm>
              <a:off x="0" y="0"/>
              <a:ext cx="1524000" cy="990600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2000" i="1"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197" name="Shape"/>
            <p:cNvSpPr txBox="1"/>
            <p:nvPr/>
          </p:nvSpPr>
          <p:spPr>
            <a:xfrm>
              <a:off x="0" y="0"/>
              <a:ext cx="15240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spcBef>
                  <a:spcPts val="0"/>
                </a:spcBef>
                <a:defRPr sz="2000" i="1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Shape</a:t>
              </a:r>
            </a:p>
          </p:txBody>
        </p:sp>
      </p:grpSp>
      <p:grpSp>
        <p:nvGrpSpPr>
          <p:cNvPr id="201" name="Group"/>
          <p:cNvGrpSpPr/>
          <p:nvPr/>
        </p:nvGrpSpPr>
        <p:grpSpPr>
          <a:xfrm>
            <a:off x="1143000" y="3350915"/>
            <a:ext cx="1981200" cy="1905001"/>
            <a:chOff x="0" y="0"/>
            <a:chExt cx="1981200" cy="1905000"/>
          </a:xfrm>
        </p:grpSpPr>
        <p:sp>
          <p:nvSpPr>
            <p:cNvPr id="199" name="Rectangle"/>
            <p:cNvSpPr/>
            <p:nvPr/>
          </p:nvSpPr>
          <p:spPr>
            <a:xfrm>
              <a:off x="0" y="0"/>
              <a:ext cx="1981200" cy="1905000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2000"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200" name="Triangle"/>
            <p:cNvSpPr txBox="1"/>
            <p:nvPr/>
          </p:nvSpPr>
          <p:spPr>
            <a:xfrm>
              <a:off x="0" y="0"/>
              <a:ext cx="19812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spcBef>
                  <a:spcPts val="0"/>
                </a:spcBef>
                <a:defRPr sz="20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Triangle</a:t>
              </a:r>
            </a:p>
          </p:txBody>
        </p:sp>
      </p:grpSp>
      <p:grpSp>
        <p:nvGrpSpPr>
          <p:cNvPr id="204" name="Group"/>
          <p:cNvGrpSpPr/>
          <p:nvPr/>
        </p:nvGrpSpPr>
        <p:grpSpPr>
          <a:xfrm>
            <a:off x="3429000" y="3350915"/>
            <a:ext cx="2362200" cy="1905001"/>
            <a:chOff x="0" y="0"/>
            <a:chExt cx="2362200" cy="1905000"/>
          </a:xfrm>
        </p:grpSpPr>
        <p:sp>
          <p:nvSpPr>
            <p:cNvPr id="202" name="Rectangle"/>
            <p:cNvSpPr/>
            <p:nvPr/>
          </p:nvSpPr>
          <p:spPr>
            <a:xfrm>
              <a:off x="0" y="0"/>
              <a:ext cx="2362200" cy="1905000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2000"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203" name="Rectangle"/>
            <p:cNvSpPr txBox="1"/>
            <p:nvPr/>
          </p:nvSpPr>
          <p:spPr>
            <a:xfrm>
              <a:off x="0" y="0"/>
              <a:ext cx="23622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spcBef>
                  <a:spcPts val="0"/>
                </a:spcBef>
                <a:defRPr sz="20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Rectangle</a:t>
              </a:r>
            </a:p>
          </p:txBody>
        </p:sp>
      </p:grpSp>
      <p:grpSp>
        <p:nvGrpSpPr>
          <p:cNvPr id="207" name="Group"/>
          <p:cNvGrpSpPr/>
          <p:nvPr/>
        </p:nvGrpSpPr>
        <p:grpSpPr>
          <a:xfrm>
            <a:off x="6019800" y="3350915"/>
            <a:ext cx="1981200" cy="1905001"/>
            <a:chOff x="0" y="0"/>
            <a:chExt cx="1981200" cy="1905000"/>
          </a:xfrm>
        </p:grpSpPr>
        <p:sp>
          <p:nvSpPr>
            <p:cNvPr id="205" name="Rectangle"/>
            <p:cNvSpPr/>
            <p:nvPr/>
          </p:nvSpPr>
          <p:spPr>
            <a:xfrm>
              <a:off x="0" y="0"/>
              <a:ext cx="1981200" cy="1905000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2000"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206" name="Circle"/>
            <p:cNvSpPr txBox="1"/>
            <p:nvPr/>
          </p:nvSpPr>
          <p:spPr>
            <a:xfrm>
              <a:off x="0" y="0"/>
              <a:ext cx="19812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spcBef>
                  <a:spcPts val="0"/>
                </a:spcBef>
                <a:defRPr sz="20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Circle</a:t>
              </a:r>
            </a:p>
          </p:txBody>
        </p:sp>
      </p:grpSp>
      <p:sp>
        <p:nvSpPr>
          <p:cNvPr id="208" name="Line"/>
          <p:cNvSpPr/>
          <p:nvPr/>
        </p:nvSpPr>
        <p:spPr>
          <a:xfrm>
            <a:off x="2285999" y="2893715"/>
            <a:ext cx="4419602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09" name="Line"/>
          <p:cNvSpPr/>
          <p:nvPr/>
        </p:nvSpPr>
        <p:spPr>
          <a:xfrm flipH="1">
            <a:off x="2286000" y="2895302"/>
            <a:ext cx="1588" cy="4572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10" name="Line"/>
          <p:cNvSpPr/>
          <p:nvPr/>
        </p:nvSpPr>
        <p:spPr>
          <a:xfrm flipH="1">
            <a:off x="4571999" y="2895302"/>
            <a:ext cx="1589" cy="4572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11" name="Line"/>
          <p:cNvSpPr/>
          <p:nvPr/>
        </p:nvSpPr>
        <p:spPr>
          <a:xfrm flipH="1">
            <a:off x="6705600" y="2895302"/>
            <a:ext cx="1588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12" name="Triangle"/>
          <p:cNvSpPr/>
          <p:nvPr/>
        </p:nvSpPr>
        <p:spPr>
          <a:xfrm>
            <a:off x="3886200" y="2360315"/>
            <a:ext cx="228600" cy="228601"/>
          </a:xfrm>
          <a:prstGeom prst="triangl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spcBef>
                <a:spcPts val="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213" name="Line"/>
          <p:cNvSpPr/>
          <p:nvPr/>
        </p:nvSpPr>
        <p:spPr>
          <a:xfrm>
            <a:off x="4000499" y="2588915"/>
            <a:ext cx="38102" cy="3048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14" name="is-a"/>
          <p:cNvSpPr txBox="1"/>
          <p:nvPr/>
        </p:nvSpPr>
        <p:spPr>
          <a:xfrm>
            <a:off x="4343400" y="2512715"/>
            <a:ext cx="4089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spcBef>
                <a:spcPts val="0"/>
              </a:spcBef>
              <a:defRPr sz="1600" i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is-a</a:t>
            </a:r>
          </a:p>
        </p:txBody>
      </p:sp>
      <p:sp>
        <p:nvSpPr>
          <p:cNvPr id="215" name="Line"/>
          <p:cNvSpPr/>
          <p:nvPr/>
        </p:nvSpPr>
        <p:spPr>
          <a:xfrm>
            <a:off x="3124200" y="1750715"/>
            <a:ext cx="1524001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16" name="Line"/>
          <p:cNvSpPr/>
          <p:nvPr/>
        </p:nvSpPr>
        <p:spPr>
          <a:xfrm flipV="1">
            <a:off x="3124200" y="1865015"/>
            <a:ext cx="1524001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17" name="void draw()…"/>
          <p:cNvSpPr txBox="1"/>
          <p:nvPr/>
        </p:nvSpPr>
        <p:spPr>
          <a:xfrm>
            <a:off x="3124200" y="1826915"/>
            <a:ext cx="1108532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ct val="80000"/>
              </a:lnSpc>
              <a:spcBef>
                <a:spcPts val="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void draw()</a:t>
            </a:r>
          </a:p>
          <a:p>
            <a:pPr defTabSz="457200">
              <a:lnSpc>
                <a:spcPct val="80000"/>
              </a:lnSpc>
              <a:spcBef>
                <a:spcPts val="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void erase()</a:t>
            </a:r>
          </a:p>
        </p:txBody>
      </p:sp>
      <p:sp>
        <p:nvSpPr>
          <p:cNvPr id="218" name="Line"/>
          <p:cNvSpPr/>
          <p:nvPr/>
        </p:nvSpPr>
        <p:spPr>
          <a:xfrm>
            <a:off x="1143000" y="3731915"/>
            <a:ext cx="1981200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19" name="Line"/>
          <p:cNvSpPr/>
          <p:nvPr/>
        </p:nvSpPr>
        <p:spPr>
          <a:xfrm>
            <a:off x="3428999" y="3731915"/>
            <a:ext cx="2362201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20" name="Line"/>
          <p:cNvSpPr/>
          <p:nvPr/>
        </p:nvSpPr>
        <p:spPr>
          <a:xfrm>
            <a:off x="6019799" y="3731915"/>
            <a:ext cx="1981201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21" name="void draw()…"/>
          <p:cNvSpPr txBox="1"/>
          <p:nvPr/>
        </p:nvSpPr>
        <p:spPr>
          <a:xfrm>
            <a:off x="1295400" y="4722515"/>
            <a:ext cx="1108532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ct val="80000"/>
              </a:lnSpc>
              <a:spcBef>
                <a:spcPts val="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void draw()</a:t>
            </a:r>
          </a:p>
          <a:p>
            <a:pPr defTabSz="457200">
              <a:lnSpc>
                <a:spcPct val="80000"/>
              </a:lnSpc>
              <a:spcBef>
                <a:spcPts val="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void erase()</a:t>
            </a:r>
          </a:p>
        </p:txBody>
      </p:sp>
      <p:sp>
        <p:nvSpPr>
          <p:cNvPr id="222" name="void draw()…"/>
          <p:cNvSpPr txBox="1"/>
          <p:nvPr/>
        </p:nvSpPr>
        <p:spPr>
          <a:xfrm>
            <a:off x="3810000" y="4722515"/>
            <a:ext cx="1108532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ct val="80000"/>
              </a:lnSpc>
              <a:spcBef>
                <a:spcPts val="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void draw()</a:t>
            </a:r>
          </a:p>
          <a:p>
            <a:pPr defTabSz="457200">
              <a:lnSpc>
                <a:spcPct val="80000"/>
              </a:lnSpc>
              <a:spcBef>
                <a:spcPts val="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void erase()</a:t>
            </a:r>
          </a:p>
        </p:txBody>
      </p:sp>
      <p:sp>
        <p:nvSpPr>
          <p:cNvPr id="223" name="void draw()…"/>
          <p:cNvSpPr txBox="1"/>
          <p:nvPr/>
        </p:nvSpPr>
        <p:spPr>
          <a:xfrm>
            <a:off x="6172200" y="4722515"/>
            <a:ext cx="1108532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ct val="80000"/>
              </a:lnSpc>
              <a:spcBef>
                <a:spcPts val="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void draw()</a:t>
            </a:r>
          </a:p>
          <a:p>
            <a:pPr defTabSz="457200">
              <a:lnSpc>
                <a:spcPct val="80000"/>
              </a:lnSpc>
              <a:spcBef>
                <a:spcPts val="0"/>
              </a:spcBef>
              <a:defRPr sz="1600">
                <a:latin typeface="Times"/>
                <a:ea typeface="Times"/>
                <a:cs typeface="Times"/>
                <a:sym typeface="Times"/>
              </a:defRPr>
            </a:pPr>
            <a:r>
              <a:t>void erase()</a:t>
            </a:r>
          </a:p>
        </p:txBody>
      </p:sp>
      <p:sp>
        <p:nvSpPr>
          <p:cNvPr id="224" name="Line"/>
          <p:cNvSpPr/>
          <p:nvPr/>
        </p:nvSpPr>
        <p:spPr>
          <a:xfrm>
            <a:off x="1143000" y="4722515"/>
            <a:ext cx="1981200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3428999" y="4722515"/>
            <a:ext cx="2362201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6019799" y="4722515"/>
            <a:ext cx="1981201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olymorphism"/>
          <p:cNvSpPr txBox="1">
            <a:spLocks noGrp="1"/>
          </p:cNvSpPr>
          <p:nvPr>
            <p:ph type="title" idx="4294967295"/>
          </p:nvPr>
        </p:nvSpPr>
        <p:spPr>
          <a:xfrm>
            <a:off x="685800" y="0"/>
            <a:ext cx="7772400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</a:defRPr>
            </a:lvl1pPr>
          </a:lstStyle>
          <a:p>
            <a:r>
              <a:t>Polymorphism</a:t>
            </a:r>
          </a:p>
        </p:txBody>
      </p:sp>
      <p:sp>
        <p:nvSpPr>
          <p:cNvPr id="229" name="object variables can refer to objects of their declared type AND any objects that are descendants of the declared type…"/>
          <p:cNvSpPr txBox="1">
            <a:spLocks noGrp="1"/>
          </p:cNvSpPr>
          <p:nvPr>
            <p:ph type="body" idx="4294967295"/>
          </p:nvPr>
        </p:nvSpPr>
        <p:spPr>
          <a:xfrm>
            <a:off x="228600" y="914400"/>
            <a:ext cx="8686800" cy="5638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har char="•"/>
            </a:pPr>
            <a:r>
              <a:t>object variables can refer to objects of their declared type AND any objects that are descendants of the declared type</a:t>
            </a:r>
          </a:p>
          <a:p>
            <a:pPr>
              <a:lnSpc>
                <a:spcPct val="90000"/>
              </a:lnSpc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Shape s = new Shape();</a:t>
            </a:r>
            <a:br/>
            <a:r>
              <a:t>s = new Rectangle(); // legal!</a:t>
            </a:r>
            <a:br/>
            <a:r>
              <a:t>s = new Circle(); //legal!</a:t>
            </a:r>
          </a:p>
          <a:p>
            <a:pPr>
              <a:lnSpc>
                <a:spcPct val="90000"/>
              </a:lnSpc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Object obj1; // = what?</a:t>
            </a:r>
          </a:p>
          <a:p>
            <a:pPr>
              <a:lnSpc>
                <a:spcPct val="90000"/>
              </a:lnSpc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obj1 = s;    // legal?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1" build="p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olymorphism"/>
          <p:cNvSpPr txBox="1">
            <a:spLocks noGrp="1"/>
          </p:cNvSpPr>
          <p:nvPr>
            <p:ph type="title" idx="4294967295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</a:defRPr>
            </a:lvl1pPr>
          </a:lstStyle>
          <a:p>
            <a:r>
              <a:t>Polymorphism</a:t>
            </a:r>
          </a:p>
        </p:txBody>
      </p:sp>
      <p:sp>
        <p:nvSpPr>
          <p:cNvPr id="232" name="Shape s;…"/>
          <p:cNvSpPr txBox="1">
            <a:spLocks noGrp="1"/>
          </p:cNvSpPr>
          <p:nvPr>
            <p:ph type="body" idx="4294967295"/>
          </p:nvPr>
        </p:nvSpPr>
        <p:spPr>
          <a:xfrm>
            <a:off x="228599" y="990600"/>
            <a:ext cx="8763002" cy="5562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Shape s;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Random rand = new Random();</a:t>
            </a:r>
            <a:br/>
            <a:r>
              <a:t>if (rand.nextBoolean()) 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s = new Rectangle(); //upcasting</a:t>
            </a:r>
            <a:br/>
            <a:r>
              <a:t>else s = new Circle(); 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s.draw();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ompile Time Poly"/>
          <p:cNvSpPr txBox="1">
            <a:spLocks noGrp="1"/>
          </p:cNvSpPr>
          <p:nvPr>
            <p:ph type="title" idx="4294967295"/>
          </p:nvPr>
        </p:nvSpPr>
        <p:spPr>
          <a:xfrm>
            <a:off x="273835" y="-24234"/>
            <a:ext cx="7772401" cy="838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</a:defRPr>
            </a:lvl1pPr>
          </a:lstStyle>
          <a:p>
            <a:r>
              <a:t>Compile Time Poly</a:t>
            </a:r>
          </a:p>
        </p:txBody>
      </p:sp>
      <p:sp>
        <p:nvSpPr>
          <p:cNvPr id="235" name="class DemoOverload…"/>
          <p:cNvSpPr txBox="1">
            <a:spLocks noGrp="1"/>
          </p:cNvSpPr>
          <p:nvPr>
            <p:ph type="body" idx="4294967295"/>
          </p:nvPr>
        </p:nvSpPr>
        <p:spPr>
          <a:xfrm>
            <a:off x="228599" y="1524000"/>
            <a:ext cx="8763002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9184" indent="-329184" defTabSz="877823">
              <a:spcBef>
                <a:spcPts val="400"/>
              </a:spcBef>
              <a:buSzTx/>
              <a:buNone/>
              <a:defRPr sz="1919"/>
            </a:pPr>
            <a:r>
              <a:t>class DemoOverload</a:t>
            </a:r>
          </a:p>
          <a:p>
            <a:pPr marL="329184" indent="-329184" defTabSz="877823">
              <a:spcBef>
                <a:spcPts val="400"/>
              </a:spcBef>
              <a:buSzTx/>
              <a:buNone/>
              <a:defRPr sz="1919"/>
            </a:pPr>
            <a:r>
              <a:t>{    public int add(int x, int y) {  return x+y;             //method 1}    </a:t>
            </a:r>
          </a:p>
          <a:p>
            <a:pPr marL="329184" indent="-329184" defTabSz="877823">
              <a:spcBef>
                <a:spcPts val="400"/>
              </a:spcBef>
              <a:buSzTx/>
              <a:buNone/>
              <a:defRPr sz="1919"/>
            </a:pPr>
            <a:r>
              <a:t>     public int add(int x, int y, int z) {return x+y+z;  //method 2 }    </a:t>
            </a:r>
          </a:p>
          <a:p>
            <a:pPr marL="329184" indent="-329184" defTabSz="877823">
              <a:spcBef>
                <a:spcPts val="400"/>
              </a:spcBef>
              <a:buSzTx/>
              <a:buNone/>
              <a:defRPr sz="1919"/>
            </a:pPr>
            <a:r>
              <a:t>     public int add(double x, int y) {return (int)x+y;  //method 3}    </a:t>
            </a:r>
          </a:p>
          <a:p>
            <a:pPr marL="329184" indent="-329184" defTabSz="877823">
              <a:spcBef>
                <a:spcPts val="400"/>
              </a:spcBef>
              <a:buSzTx/>
              <a:buNone/>
              <a:defRPr sz="1919"/>
            </a:pPr>
            <a:r>
              <a:t>     public int add(int x, double y) {return x+(int)y;  //method 4}</a:t>
            </a:r>
          </a:p>
          <a:p>
            <a:pPr marL="329184" indent="-329184" defTabSz="877823">
              <a:spcBef>
                <a:spcPts val="400"/>
              </a:spcBef>
              <a:buSzTx/>
              <a:buNone/>
              <a:defRPr sz="1919"/>
            </a:pPr>
            <a:r>
              <a:t>}</a:t>
            </a:r>
          </a:p>
          <a:p>
            <a:pPr marL="329184" indent="-329184" defTabSz="877823">
              <a:spcBef>
                <a:spcPts val="400"/>
              </a:spcBef>
              <a:buSzTx/>
              <a:buNone/>
              <a:defRPr sz="1919"/>
            </a:pPr>
            <a:r>
              <a:t>class Test</a:t>
            </a:r>
          </a:p>
          <a:p>
            <a:pPr marL="329184" indent="-329184" defTabSz="877823">
              <a:spcBef>
                <a:spcPts val="400"/>
              </a:spcBef>
              <a:buSzTx/>
              <a:buNone/>
              <a:defRPr sz="1919"/>
            </a:pPr>
            <a:r>
              <a:t>{    public static void main(String[ ] args)</a:t>
            </a:r>
          </a:p>
          <a:p>
            <a:pPr marL="329184" indent="-329184" defTabSz="877823">
              <a:spcBef>
                <a:spcPts val="400"/>
              </a:spcBef>
              <a:buSzTx/>
              <a:buNone/>
              <a:defRPr sz="1919"/>
            </a:pPr>
            <a:r>
              <a:t>     {    	DemoOverload demo=new DemoOverload();    	System.out.println(demo.add(2,3));      //method 1 called    	System.out.println(demo.add(2,3,4));    //method 2 called </a:t>
            </a:r>
          </a:p>
          <a:p>
            <a:pPr marL="329184" indent="-329184" defTabSz="877823">
              <a:spcBef>
                <a:spcPts val="400"/>
              </a:spcBef>
              <a:buSzTx/>
              <a:buNone/>
              <a:defRPr sz="1919"/>
            </a:pPr>
            <a:r>
              <a:t>             System.out.println(demo.add(2.5,3));    //method 3 called    	System.out.println(demo.add(2,3.4));    //method 4 called    	</a:t>
            </a:r>
          </a:p>
          <a:p>
            <a:pPr marL="329184" indent="-329184" defTabSz="877823">
              <a:spcBef>
                <a:spcPts val="400"/>
              </a:spcBef>
              <a:buSzTx/>
              <a:buNone/>
              <a:defRPr sz="1919"/>
            </a:pPr>
            <a:r>
              <a:t>     }</a:t>
            </a:r>
          </a:p>
          <a:p>
            <a:pPr marL="329184" indent="-329184" defTabSz="877823">
              <a:spcBef>
                <a:spcPts val="400"/>
              </a:spcBef>
              <a:buSzTx/>
              <a:buNone/>
              <a:defRPr sz="1919"/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Method LookUp"/>
          <p:cNvSpPr txBox="1">
            <a:spLocks noGrp="1"/>
          </p:cNvSpPr>
          <p:nvPr>
            <p:ph type="title" idx="4294967295"/>
          </p:nvPr>
        </p:nvSpPr>
        <p:spPr>
          <a:xfrm>
            <a:off x="685800" y="-7620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</a:defRPr>
            </a:lvl1pPr>
          </a:lstStyle>
          <a:p>
            <a:r>
              <a:t>Method LookUp</a:t>
            </a:r>
          </a:p>
        </p:txBody>
      </p:sp>
      <p:sp>
        <p:nvSpPr>
          <p:cNvPr id="238" name="To determine if a method is legal the compiler looks in the class based on the declared type…"/>
          <p:cNvSpPr txBox="1">
            <a:spLocks noGrp="1"/>
          </p:cNvSpPr>
          <p:nvPr>
            <p:ph type="body" idx="4294967295"/>
          </p:nvPr>
        </p:nvSpPr>
        <p:spPr>
          <a:xfrm>
            <a:off x="0" y="914400"/>
            <a:ext cx="8991600" cy="5715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0"/>
              </a:spcBef>
              <a:buChar char="•"/>
              <a:defRPr sz="2400"/>
            </a:pPr>
            <a:r>
              <a:t>To determine if a method is legal the compiler looks in the class based on the declared type</a:t>
            </a:r>
          </a:p>
          <a:p>
            <a:pPr marL="742950" lvl="1" indent="-285750">
              <a:lnSpc>
                <a:spcPct val="95000"/>
              </a:lnSpc>
              <a:spcBef>
                <a:spcPts val="0"/>
              </a:spcBef>
              <a:defRPr sz="2400"/>
            </a:pPr>
            <a:r>
              <a:t>if it finds it great, if not go to the super class and look there</a:t>
            </a:r>
          </a:p>
          <a:p>
            <a:pPr marL="742950" lvl="1" indent="-285750">
              <a:lnSpc>
                <a:spcPct val="95000"/>
              </a:lnSpc>
              <a:spcBef>
                <a:spcPts val="0"/>
              </a:spcBef>
              <a:defRPr sz="2400"/>
            </a:pPr>
            <a:r>
              <a:t>continue until the method is found, or the Object class is reached and the method was never found. (Compile error)</a:t>
            </a:r>
          </a:p>
          <a:p>
            <a:pPr>
              <a:lnSpc>
                <a:spcPct val="95000"/>
              </a:lnSpc>
              <a:spcBef>
                <a:spcPts val="0"/>
              </a:spcBef>
              <a:buChar char="•"/>
              <a:defRPr sz="2400"/>
            </a:pPr>
            <a:r>
              <a:t>To determine which method is actually executed the Java run time system:</a:t>
            </a:r>
          </a:p>
          <a:p>
            <a:pPr marL="742950" lvl="1" indent="-285750">
              <a:lnSpc>
                <a:spcPct val="95000"/>
              </a:lnSpc>
              <a:spcBef>
                <a:spcPts val="0"/>
              </a:spcBef>
              <a:defRPr sz="2400"/>
            </a:pPr>
            <a:r>
              <a:t>starts with the actual run time class of the object that is calling the method</a:t>
            </a:r>
          </a:p>
          <a:p>
            <a:pPr marL="742950" lvl="1" indent="-285750">
              <a:lnSpc>
                <a:spcPct val="95000"/>
              </a:lnSpc>
              <a:spcBef>
                <a:spcPts val="0"/>
              </a:spcBef>
              <a:defRPr sz="2400"/>
            </a:pPr>
            <a:r>
              <a:t>search the class for that method</a:t>
            </a:r>
          </a:p>
          <a:p>
            <a:pPr marL="742950" lvl="1" indent="-285750">
              <a:lnSpc>
                <a:spcPct val="95000"/>
              </a:lnSpc>
              <a:spcBef>
                <a:spcPts val="0"/>
              </a:spcBef>
              <a:defRPr sz="2400"/>
            </a:pPr>
            <a:r>
              <a:t>if found, execute it, otherwise go to the super class and look there, if not found keep looking up the chain</a:t>
            </a:r>
          </a:p>
          <a:p>
            <a:pPr marL="742950" lvl="1" indent="-285750">
              <a:lnSpc>
                <a:spcPct val="95000"/>
              </a:lnSpc>
              <a:spcBef>
                <a:spcPts val="0"/>
              </a:spcBef>
              <a:defRPr sz="2400"/>
            </a:pPr>
            <a:r>
              <a:t>repeat until a version is found</a:t>
            </a:r>
          </a:p>
          <a:p>
            <a:pPr marL="742950" lvl="1" indent="-285750">
              <a:lnSpc>
                <a:spcPct val="95000"/>
              </a:lnSpc>
              <a:spcBef>
                <a:spcPts val="0"/>
              </a:spcBef>
              <a:defRPr sz="2400"/>
            </a:pPr>
            <a:r>
              <a:t>If not found then throw an exception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1" build="p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un Time Poly"/>
          <p:cNvSpPr txBox="1">
            <a:spLocks noGrp="1"/>
          </p:cNvSpPr>
          <p:nvPr>
            <p:ph type="title" idx="4294967295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</a:defRPr>
            </a:lvl1pPr>
          </a:lstStyle>
          <a:p>
            <a:r>
              <a:t>Run Time Poly</a:t>
            </a:r>
          </a:p>
        </p:txBody>
      </p:sp>
      <p:sp>
        <p:nvSpPr>
          <p:cNvPr id="241" name="class Vehicle…"/>
          <p:cNvSpPr txBox="1">
            <a:spLocks noGrp="1"/>
          </p:cNvSpPr>
          <p:nvPr>
            <p:ph type="body" idx="4294967295"/>
          </p:nvPr>
        </p:nvSpPr>
        <p:spPr>
          <a:xfrm>
            <a:off x="228599" y="1752599"/>
            <a:ext cx="8763002" cy="49530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400"/>
              </a:spcBef>
              <a:buSzTx/>
              <a:buNone/>
              <a:defRPr sz="1800"/>
            </a:pPr>
            <a:r>
              <a:t>class Vehicle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{    public void move() {    System.out.println(“Vehicles can move!!”);    }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}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class MotorBike extends Vehicle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{    public void move() 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     {    System.out.println(“MotorBike can move and accelerate too!!”);    }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}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class Test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{    public static void main(String[ ] args)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    {    	Vehicle vh = new MotorBike();    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		vh.move();    // prints MotorBike can move and accelerate too!!    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		vh = new Vehicle();    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		vh.move();    // prints Vehicles can move!!    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     }</a:t>
            </a:r>
          </a:p>
          <a:p>
            <a:pPr>
              <a:spcBef>
                <a:spcPts val="400"/>
              </a:spcBef>
              <a:buSzTx/>
              <a:buNone/>
              <a:defRPr sz="1800"/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1" build="p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A polymorphism problem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229600" cy="5334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13231">
              <a:defRPr sz="3120">
                <a:solidFill>
                  <a:srgbClr val="0000FF"/>
                </a:solidFill>
              </a:defRPr>
            </a:lvl1pPr>
          </a:lstStyle>
          <a:p>
            <a:r>
              <a:t>A polymorphism problem</a:t>
            </a:r>
          </a:p>
        </p:txBody>
      </p:sp>
      <p:sp>
        <p:nvSpPr>
          <p:cNvPr id="244" name="Suppose that the following four classes have been declared:…"/>
          <p:cNvSpPr txBox="1">
            <a:spLocks noGrp="1"/>
          </p:cNvSpPr>
          <p:nvPr>
            <p:ph type="body" idx="4294967295"/>
          </p:nvPr>
        </p:nvSpPr>
        <p:spPr>
          <a:xfrm>
            <a:off x="264949" y="931632"/>
            <a:ext cx="8915401" cy="6096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400"/>
              </a:spcBef>
              <a:buChar char="•"/>
              <a:defRPr sz="2000"/>
            </a:pPr>
            <a:r>
              <a:t>Suppose that the following four classes have been declared:</a:t>
            </a:r>
          </a:p>
          <a:p>
            <a:pPr marL="285750" lvl="1" indent="171450">
              <a:lnSpc>
                <a:spcPct val="70000"/>
              </a:lnSpc>
              <a:spcBef>
                <a:spcPts val="0"/>
              </a:spcBef>
              <a:buSzTx/>
              <a:buNone/>
              <a:defRPr sz="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285750" lvl="1" indent="171450">
              <a:lnSpc>
                <a:spcPct val="7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class Foo </a:t>
            </a:r>
          </a:p>
          <a:p>
            <a:pPr marL="285750" lvl="1" indent="171450">
              <a:lnSpc>
                <a:spcPct val="7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L="285750" lvl="1" indent="171450">
              <a:lnSpc>
                <a:spcPct val="7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public void method1() {System.out.println("foo 1");}</a:t>
            </a:r>
          </a:p>
          <a:p>
            <a:pPr marL="285750" lvl="1" indent="171450">
              <a:lnSpc>
                <a:spcPct val="70000"/>
              </a:lnSpc>
              <a:spcBef>
                <a:spcPts val="0"/>
              </a:spcBef>
              <a:buSzTx/>
              <a:buNone/>
              <a:defRPr sz="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285750" lvl="1" indent="171450">
              <a:lnSpc>
                <a:spcPct val="7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public void method2() {System.out.println("foo 2");}</a:t>
            </a:r>
          </a:p>
          <a:p>
            <a:pPr marL="285750" lvl="1" indent="171450">
              <a:lnSpc>
                <a:spcPct val="70000"/>
              </a:lnSpc>
              <a:spcBef>
                <a:spcPts val="0"/>
              </a:spcBef>
              <a:buSzTx/>
              <a:buNone/>
              <a:defRPr sz="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285750" lvl="1" indent="171450">
              <a:lnSpc>
                <a:spcPct val="7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public String toString() {return "foo”;}</a:t>
            </a:r>
          </a:p>
          <a:p>
            <a:pPr marL="285750" lvl="1" indent="171450">
              <a:lnSpc>
                <a:spcPct val="7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285750" lvl="1" indent="171450">
              <a:lnSpc>
                <a:spcPct val="70000"/>
              </a:lnSpc>
              <a:spcBef>
                <a:spcPts val="0"/>
              </a:spcBef>
              <a:buSzTx/>
              <a:buNone/>
              <a:defRPr sz="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285750" lvl="1" indent="171450">
              <a:lnSpc>
                <a:spcPct val="7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class Bar extends Foo </a:t>
            </a:r>
          </a:p>
          <a:p>
            <a:pPr marL="285750" lvl="1" indent="171450">
              <a:lnSpc>
                <a:spcPct val="7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L="285750" lvl="1" indent="171450">
              <a:lnSpc>
                <a:spcPct val="7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public void method2() {System.out.println("bar 2");}</a:t>
            </a:r>
          </a:p>
          <a:p>
            <a:pPr marL="285750" lvl="1" indent="171450">
              <a:lnSpc>
                <a:spcPct val="7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class Baz extends Foo 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public void method1() {System.out.println("baz 1");}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None/>
              <a:defRPr sz="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public String toString() {return "baz”;}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None/>
              <a:defRPr sz="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class Mumble extends Baz 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public void method2() {System.out.println("mumble 2");}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Add classes from top (superclass) to bottom (subclass).…"/>
          <p:cNvSpPr txBox="1">
            <a:spLocks noGrp="1"/>
          </p:cNvSpPr>
          <p:nvPr>
            <p:ph type="body" sz="half" idx="4294967295"/>
          </p:nvPr>
        </p:nvSpPr>
        <p:spPr>
          <a:xfrm>
            <a:off x="-1" y="838200"/>
            <a:ext cx="9144002" cy="1981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Add classes from top (superclass) to bottom (subclass).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sz="2800"/>
            </a:pPr>
            <a:r>
              <a:t>Include all inherited methods. Show the method outputs.</a:t>
            </a:r>
          </a:p>
        </p:txBody>
      </p:sp>
      <p:sp>
        <p:nvSpPr>
          <p:cNvPr id="247" name="Diagramming the classes &amp; output"/>
          <p:cNvSpPr txBox="1">
            <a:spLocks noGrp="1"/>
          </p:cNvSpPr>
          <p:nvPr>
            <p:ph type="title" idx="4294967295"/>
          </p:nvPr>
        </p:nvSpPr>
        <p:spPr>
          <a:xfrm>
            <a:off x="0" y="152400"/>
            <a:ext cx="8686800" cy="6096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3680">
                <a:solidFill>
                  <a:srgbClr val="0000FF"/>
                </a:solidFill>
              </a:defRPr>
            </a:lvl1pPr>
          </a:lstStyle>
          <a:p>
            <a:r>
              <a:t>Diagramming the classes &amp; output</a:t>
            </a:r>
          </a:p>
        </p:txBody>
      </p:sp>
      <p:pic>
        <p:nvPicPr>
          <p:cNvPr id="24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6350" y="2438400"/>
            <a:ext cx="1744663" cy="1146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4112" y="2439987"/>
            <a:ext cx="3140076" cy="2541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38400" y="2443162"/>
            <a:ext cx="4527550" cy="2536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32050" y="2441575"/>
            <a:ext cx="4724400" cy="3829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1" animBg="1" advAuto="0"/>
      <p:bldP spid="249" grpId="2" animBg="1" advAuto="0"/>
      <p:bldP spid="250" grpId="3" animBg="1" advAuto="0"/>
      <p:bldP spid="251" grpId="4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A polymorphism problem"/>
          <p:cNvSpPr txBox="1">
            <a:spLocks noGrp="1"/>
          </p:cNvSpPr>
          <p:nvPr>
            <p:ph type="title" idx="4294967295"/>
          </p:nvPr>
        </p:nvSpPr>
        <p:spPr>
          <a:xfrm>
            <a:off x="557363" y="-55468"/>
            <a:ext cx="7772401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</a:defRPr>
            </a:lvl1pPr>
          </a:lstStyle>
          <a:p>
            <a:r>
              <a:t>A polymorphism problem</a:t>
            </a:r>
          </a:p>
        </p:txBody>
      </p:sp>
      <p:sp>
        <p:nvSpPr>
          <p:cNvPr id="254" name="What would be the output of the following client code?…"/>
          <p:cNvSpPr txBox="1">
            <a:spLocks noGrp="1"/>
          </p:cNvSpPr>
          <p:nvPr>
            <p:ph type="body" idx="4294967295"/>
          </p:nvPr>
        </p:nvSpPr>
        <p:spPr>
          <a:xfrm>
            <a:off x="100163" y="850316"/>
            <a:ext cx="8686801" cy="54864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lvl="1" indent="171450">
              <a:lnSpc>
                <a:spcPct val="70000"/>
              </a:lnSpc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lnSpc>
                <a:spcPct val="70000"/>
              </a:lnSpc>
              <a:spcBef>
                <a:spcPts val="500"/>
              </a:spcBef>
              <a:buChar char="•"/>
              <a:defRPr sz="2400"/>
            </a:pPr>
            <a:r>
              <a:t>What would be the output of the following client code?</a:t>
            </a:r>
          </a:p>
          <a:p>
            <a:pPr marL="285750" lvl="1" indent="171450">
              <a:lnSpc>
                <a:spcPct val="60000"/>
              </a:lnSpc>
              <a:spcBef>
                <a:spcPts val="0"/>
              </a:spcBef>
              <a:buSzTx/>
              <a:buNone/>
              <a:defRPr sz="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Foo[] pity = {new Baz(), new Bar(), new Mumble(), new Foo()};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(int i = 0; i &lt; pity.length; i++) 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</a:t>
            </a:r>
            <a:r>
              <a:rPr b="1"/>
              <a:t>pity[i]</a:t>
            </a:r>
            <a:r>
              <a:t>);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None/>
              <a:defRPr sz="2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pity[i].method1();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None/>
              <a:defRPr sz="2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pity[i].method2();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System.out.println();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“Offers a clever way of breaking up software programming instructions and data into small, reusable objects, based on certain abstraction principles and design hierarchies”"/>
          <p:cNvSpPr txBox="1"/>
          <p:nvPr/>
        </p:nvSpPr>
        <p:spPr>
          <a:xfrm>
            <a:off x="719783" y="1083933"/>
            <a:ext cx="3487143" cy="336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lnSpc>
                <a:spcPct val="95000"/>
              </a:lnSpc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“Offers a clever way of breaking up software programming instructions and data into small, reusable objects, based on certain abstraction principles and design hierarchies”</a:t>
            </a:r>
          </a:p>
        </p:txBody>
      </p:sp>
      <p:pic>
        <p:nvPicPr>
          <p:cNvPr id="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7426" y="638141"/>
            <a:ext cx="2795142" cy="3993059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-Michael A. Cusumano,  The Business Of Software"/>
          <p:cNvSpPr txBox="1"/>
          <p:nvPr/>
        </p:nvSpPr>
        <p:spPr>
          <a:xfrm>
            <a:off x="4634747" y="4928634"/>
            <a:ext cx="3880500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 defTabSz="457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Helvetica"/>
              </a:defRPr>
            </a:pPr>
            <a:r>
              <a:t>-Michael A. Cusumano, </a:t>
            </a:r>
            <a:br/>
            <a:r>
              <a:t>The Business Of Software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Finding output with tables"/>
          <p:cNvSpPr txBox="1">
            <a:spLocks noGrp="1"/>
          </p:cNvSpPr>
          <p:nvPr>
            <p:ph type="title" idx="4294967295"/>
          </p:nvPr>
        </p:nvSpPr>
        <p:spPr>
          <a:xfrm>
            <a:off x="0" y="-15240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</a:defRPr>
            </a:lvl1pPr>
          </a:lstStyle>
          <a:p>
            <a:r>
              <a:t>Finding output with tables</a:t>
            </a:r>
          </a:p>
        </p:txBody>
      </p:sp>
      <p:graphicFrame>
        <p:nvGraphicFramePr>
          <p:cNvPr id="257" name="Table"/>
          <p:cNvGraphicFramePr/>
          <p:nvPr/>
        </p:nvGraphicFramePr>
        <p:xfrm>
          <a:off x="762000" y="1752600"/>
          <a:ext cx="7620000" cy="296703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1362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</a:pPr>
                      <a:r>
                        <a:rPr sz="2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</a:pPr>
                      <a:r>
                        <a:rPr sz="2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Foo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</a:pPr>
                      <a:r>
                        <a:rPr sz="2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Bar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</a:pPr>
                      <a:r>
                        <a:rPr sz="2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Baz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</a:pPr>
                      <a:r>
                        <a:rPr sz="2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Mumble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method1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method2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36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toString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8" name="Table"/>
          <p:cNvGraphicFramePr/>
          <p:nvPr/>
        </p:nvGraphicFramePr>
        <p:xfrm>
          <a:off x="762000" y="1757362"/>
          <a:ext cx="7620000" cy="296703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1362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</a:pPr>
                      <a:r>
                        <a:rPr sz="2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</a:pPr>
                      <a:r>
                        <a:rPr sz="2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Foo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</a:pPr>
                      <a:r>
                        <a:rPr sz="2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Bar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</a:pPr>
                      <a:r>
                        <a:rPr sz="2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Baz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</a:pPr>
                      <a:r>
                        <a:rPr sz="2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Mumble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method1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 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baz 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method2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 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 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mumble 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36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toString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baz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  <a:defRPr sz="20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9" name="Table"/>
          <p:cNvGraphicFramePr/>
          <p:nvPr/>
        </p:nvGraphicFramePr>
        <p:xfrm>
          <a:off x="762000" y="1752600"/>
          <a:ext cx="7620000" cy="296703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1362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</a:pPr>
                      <a:r>
                        <a:rPr sz="2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        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</a:pPr>
                      <a:r>
                        <a:rPr sz="2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Foo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</a:pPr>
                      <a:r>
                        <a:rPr sz="2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Bar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</a:pPr>
                      <a:r>
                        <a:rPr sz="2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Baz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</a:pPr>
                      <a:r>
                        <a:rPr sz="2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Mumble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method1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 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 i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 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baz 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 i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baz 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method2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 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 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 i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 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mumble 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362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toString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 i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baz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400"/>
                        </a:spcBef>
                      </a:pPr>
                      <a:r>
                        <a:rPr sz="2000" i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baz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0" name="Class"/>
          <p:cNvSpPr txBox="1"/>
          <p:nvPr/>
        </p:nvSpPr>
        <p:spPr>
          <a:xfrm>
            <a:off x="4800600" y="762000"/>
            <a:ext cx="624965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spcBef>
                <a:spcPts val="0"/>
              </a:spcBef>
              <a:defRPr sz="1800" b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Class</a:t>
            </a:r>
          </a:p>
        </p:txBody>
      </p:sp>
      <p:sp>
        <p:nvSpPr>
          <p:cNvPr id="261" name="Line"/>
          <p:cNvSpPr/>
          <p:nvPr/>
        </p:nvSpPr>
        <p:spPr>
          <a:xfrm rot="16200000">
            <a:off x="5143500" y="-1485900"/>
            <a:ext cx="533400" cy="579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74"/>
                  <a:pt x="10800" y="166"/>
                </a:cubicBezTo>
                <a:lnTo>
                  <a:pt x="10800" y="10634"/>
                </a:lnTo>
                <a:cubicBezTo>
                  <a:pt x="10800" y="10726"/>
                  <a:pt x="15635" y="10800"/>
                  <a:pt x="21600" y="10800"/>
                </a:cubicBezTo>
                <a:cubicBezTo>
                  <a:pt x="15635" y="10800"/>
                  <a:pt x="10800" y="10874"/>
                  <a:pt x="10800" y="10966"/>
                </a:cubicBezTo>
                <a:lnTo>
                  <a:pt x="10800" y="21434"/>
                </a:lnTo>
                <a:cubicBezTo>
                  <a:pt x="10800" y="21526"/>
                  <a:pt x="5965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spcBef>
                <a:spcPts val="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1" animBg="1" advAuto="0"/>
      <p:bldP spid="259" grpId="2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olymorphism answer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229600" cy="83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</a:defRPr>
            </a:lvl1pPr>
          </a:lstStyle>
          <a:p>
            <a:r>
              <a:t>Polymorphism answer</a:t>
            </a:r>
          </a:p>
        </p:txBody>
      </p:sp>
      <p:sp>
        <p:nvSpPr>
          <p:cNvPr id="266" name="Foo[] pity = {new Baz(), new Bar(), new Mumble(), new Foo()};…"/>
          <p:cNvSpPr txBox="1">
            <a:spLocks noGrp="1"/>
          </p:cNvSpPr>
          <p:nvPr>
            <p:ph type="body" idx="4294967295"/>
          </p:nvPr>
        </p:nvSpPr>
        <p:spPr>
          <a:xfrm>
            <a:off x="152400" y="990600"/>
            <a:ext cx="8991600" cy="5486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Foo[] pity = {new Baz(), new Bar(), new Mumble(), new Foo()};</a:t>
            </a:r>
          </a:p>
          <a:p>
            <a:pPr>
              <a:lnSpc>
                <a:spcPct val="7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(int i = 0; i &lt; pity.length; i++) </a:t>
            </a:r>
          </a:p>
          <a:p>
            <a:pPr>
              <a:lnSpc>
                <a:spcPct val="7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lnSpc>
                <a:spcPct val="6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System.out.println(pity[i]);</a:t>
            </a:r>
          </a:p>
          <a:p>
            <a:pPr>
              <a:lnSpc>
                <a:spcPct val="6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pity[i].method1();</a:t>
            </a:r>
          </a:p>
          <a:p>
            <a:pPr>
              <a:lnSpc>
                <a:spcPct val="6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pity[i].method2();</a:t>
            </a:r>
          </a:p>
          <a:p>
            <a:pPr>
              <a:lnSpc>
                <a:spcPct val="6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System.out.println();</a:t>
            </a:r>
          </a:p>
          <a:p>
            <a:pPr>
              <a:lnSpc>
                <a:spcPct val="7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lnSpc>
                <a:spcPct val="70000"/>
              </a:lnSpc>
              <a:buSzTx/>
              <a:buNone/>
              <a:defRPr sz="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lnSpc>
                <a:spcPct val="70000"/>
              </a:lnSpc>
              <a:buChar char="•"/>
            </a:pPr>
            <a:r>
              <a:t>Output – make sure you understand this ex:</a:t>
            </a:r>
          </a:p>
          <a:p>
            <a:pPr marL="285750" lvl="1" indent="171450">
              <a:lnSpc>
                <a:spcPct val="6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baz</a:t>
            </a:r>
          </a:p>
          <a:p>
            <a:pPr marL="285750" lvl="1" indent="171450">
              <a:lnSpc>
                <a:spcPct val="6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baz 1</a:t>
            </a:r>
          </a:p>
          <a:p>
            <a:pPr marL="285750" lvl="1" indent="171450">
              <a:lnSpc>
                <a:spcPct val="6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foo 2</a:t>
            </a:r>
          </a:p>
          <a:p>
            <a:pPr marL="285750" lvl="1" indent="171450">
              <a:lnSpc>
                <a:spcPct val="60000"/>
              </a:lnSpc>
              <a:spcBef>
                <a:spcPts val="0"/>
              </a:spcBef>
              <a:buSzTx/>
              <a:buNone/>
              <a:defRPr sz="7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285750" lvl="1" indent="171450">
              <a:lnSpc>
                <a:spcPct val="6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foo</a:t>
            </a:r>
          </a:p>
          <a:p>
            <a:pPr marL="285750" lvl="1" indent="171450">
              <a:lnSpc>
                <a:spcPct val="6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foo 1</a:t>
            </a:r>
          </a:p>
          <a:p>
            <a:pPr marL="285750" lvl="1" indent="171450">
              <a:lnSpc>
                <a:spcPct val="6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bar 2</a:t>
            </a:r>
          </a:p>
          <a:p>
            <a:pPr marL="285750" lvl="1" indent="171450">
              <a:lnSpc>
                <a:spcPct val="60000"/>
              </a:lnSpc>
              <a:spcBef>
                <a:spcPts val="0"/>
              </a:spcBef>
              <a:buSzTx/>
              <a:buNone/>
              <a:defRPr sz="7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285750" lvl="1" indent="171450">
              <a:lnSpc>
                <a:spcPct val="6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baz</a:t>
            </a:r>
          </a:p>
          <a:p>
            <a:pPr marL="285750" lvl="1" indent="171450">
              <a:lnSpc>
                <a:spcPct val="6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baz 1</a:t>
            </a:r>
          </a:p>
          <a:p>
            <a:pPr marL="285750" lvl="1" indent="171450">
              <a:lnSpc>
                <a:spcPct val="6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mumble 2</a:t>
            </a:r>
          </a:p>
          <a:p>
            <a:pPr marL="285750" lvl="1" indent="171450">
              <a:lnSpc>
                <a:spcPct val="60000"/>
              </a:lnSpc>
              <a:spcBef>
                <a:spcPts val="0"/>
              </a:spcBef>
              <a:buSzTx/>
              <a:buNone/>
              <a:defRPr sz="7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285750" lvl="1" indent="171450">
              <a:lnSpc>
                <a:spcPct val="6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foo</a:t>
            </a:r>
          </a:p>
          <a:p>
            <a:pPr marL="285750" lvl="1" indent="171450">
              <a:lnSpc>
                <a:spcPct val="6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foo 1</a:t>
            </a:r>
          </a:p>
          <a:p>
            <a:pPr marL="285750" lvl="1" indent="171450">
              <a:lnSpc>
                <a:spcPct val="60000"/>
              </a:lnSpc>
              <a:spcBef>
                <a:spcPts val="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foo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6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6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6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6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6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1" build="p" bldLvl="5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Inner class: A class can be a member of another class…"/>
          <p:cNvSpPr txBox="1">
            <a:spLocks noGrp="1"/>
          </p:cNvSpPr>
          <p:nvPr>
            <p:ph type="body" idx="4294967295"/>
          </p:nvPr>
        </p:nvSpPr>
        <p:spPr>
          <a:xfrm>
            <a:off x="724605" y="1578935"/>
            <a:ext cx="8128195" cy="37001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400"/>
            </a:pPr>
            <a:r>
              <a:t>Inner class: A class can be a member of another class</a:t>
            </a:r>
          </a:p>
          <a:p>
            <a:pPr marL="621631" lvl="1" indent="-240631">
              <a:lnSpc>
                <a:spcPct val="90000"/>
              </a:lnSpc>
              <a:spcBef>
                <a:spcPts val="0"/>
              </a:spcBef>
              <a:buChar char="•"/>
              <a:defRPr sz="2400"/>
            </a:pPr>
            <a:r>
              <a:t>Can also be inside of any type of block (e.g. a loop)</a:t>
            </a:r>
          </a:p>
          <a:p>
            <a:pPr marL="621631" lvl="1" indent="-240631">
              <a:lnSpc>
                <a:spcPct val="90000"/>
              </a:lnSpc>
              <a:spcBef>
                <a:spcPts val="0"/>
              </a:spcBef>
              <a:buChar char="•"/>
              <a:defRPr sz="2400"/>
            </a:pPr>
            <a:r>
              <a:t>Inner class variables can hide outer class variables</a:t>
            </a:r>
          </a:p>
          <a:p>
            <a:pPr marL="0" lvl="1" indent="228600">
              <a:lnSpc>
                <a:spcPct val="90000"/>
              </a:lnSpc>
              <a:spcBef>
                <a:spcPts val="0"/>
              </a:spcBef>
              <a:buSz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400"/>
            </a:pPr>
            <a:r>
              <a:t>Advantages: In some applications, you can use an inner class to make programs simpler.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400"/>
            </a:pPr>
            <a:r>
              <a:t>An inner class is used for supporting the work of its containing outer class/method, and it cannot be used by other classes.</a:t>
            </a:r>
          </a:p>
        </p:txBody>
      </p:sp>
      <p:sp>
        <p:nvSpPr>
          <p:cNvPr id="269" name="Inner class example"/>
          <p:cNvSpPr txBox="1">
            <a:spLocks noGrp="1"/>
          </p:cNvSpPr>
          <p:nvPr>
            <p:ph type="title" idx="4294967295"/>
          </p:nvPr>
        </p:nvSpPr>
        <p:spPr>
          <a:xfrm>
            <a:off x="685800" y="0"/>
            <a:ext cx="7772400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Inner class 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1" build="p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Inner class example"/>
          <p:cNvSpPr txBox="1">
            <a:spLocks noGrp="1"/>
          </p:cNvSpPr>
          <p:nvPr>
            <p:ph type="title" idx="4294967295"/>
          </p:nvPr>
        </p:nvSpPr>
        <p:spPr>
          <a:xfrm>
            <a:off x="685800" y="0"/>
            <a:ext cx="7772400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</a:defRPr>
            </a:lvl1pPr>
          </a:lstStyle>
          <a:p>
            <a:r>
              <a:t>Inner class example</a:t>
            </a:r>
          </a:p>
        </p:txBody>
      </p:sp>
      <p:sp>
        <p:nvSpPr>
          <p:cNvPr id="272" name="class Outer…"/>
          <p:cNvSpPr txBox="1">
            <a:spLocks noGrp="1"/>
          </p:cNvSpPr>
          <p:nvPr>
            <p:ph type="body" idx="4294967295"/>
          </p:nvPr>
        </p:nvSpPr>
        <p:spPr>
          <a:xfrm>
            <a:off x="228600" y="1295400"/>
            <a:ext cx="64770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400"/>
              </a:spcBef>
              <a:buSzTx/>
              <a:buNone/>
              <a:defRPr sz="2000"/>
            </a:pPr>
            <a:r>
              <a:t>class Outer 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{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int outer_x = 100;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void test() 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{ Inner myInner = new Inner();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myInner.display();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}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// this is an inner class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class Inner 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{ int inner_y = 99;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void display() 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{ System.out.println("display: outer_x = " + outer_x); }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}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}</a:t>
            </a:r>
          </a:p>
        </p:txBody>
      </p:sp>
      <p:sp>
        <p:nvSpPr>
          <p:cNvPr id="273" name="class InnerClassDemo…"/>
          <p:cNvSpPr txBox="1"/>
          <p:nvPr/>
        </p:nvSpPr>
        <p:spPr>
          <a:xfrm>
            <a:off x="4572000" y="1295400"/>
            <a:ext cx="4724400" cy="2419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0"/>
              </a:spcBef>
              <a:defRPr sz="2000"/>
            </a:pPr>
            <a:r>
              <a:t>class InnerClassDemo </a:t>
            </a:r>
          </a:p>
          <a:p>
            <a:pPr defTabSz="457200">
              <a:spcBef>
                <a:spcPts val="0"/>
              </a:spcBef>
              <a:defRPr sz="2000"/>
            </a:pPr>
            <a:r>
              <a:t>{</a:t>
            </a:r>
          </a:p>
          <a:p>
            <a:pPr defTabSz="457200">
              <a:spcBef>
                <a:spcPts val="0"/>
              </a:spcBef>
              <a:defRPr sz="2000"/>
            </a:pPr>
            <a:r>
              <a:t>  public static void main(String args[ ]) </a:t>
            </a:r>
          </a:p>
          <a:p>
            <a:pPr defTabSz="457200">
              <a:spcBef>
                <a:spcPts val="0"/>
              </a:spcBef>
              <a:defRPr sz="2000"/>
            </a:pPr>
            <a:r>
              <a:t>  {</a:t>
            </a:r>
          </a:p>
          <a:p>
            <a:pPr defTabSz="457200">
              <a:spcBef>
                <a:spcPts val="0"/>
              </a:spcBef>
              <a:defRPr sz="2000"/>
            </a:pPr>
            <a:r>
              <a:t>    Outer myOuter = new Outer();</a:t>
            </a:r>
          </a:p>
          <a:p>
            <a:pPr defTabSz="457200">
              <a:spcBef>
                <a:spcPts val="0"/>
              </a:spcBef>
              <a:defRPr sz="2000"/>
            </a:pPr>
            <a:r>
              <a:t>    myOuter.test();</a:t>
            </a:r>
          </a:p>
          <a:p>
            <a:pPr defTabSz="457200">
              <a:spcBef>
                <a:spcPts val="0"/>
              </a:spcBef>
              <a:defRPr sz="2000"/>
            </a:pPr>
            <a:r>
              <a:t>  }</a:t>
            </a:r>
          </a:p>
          <a:p>
            <a:pPr defTabSz="457200">
              <a:spcBef>
                <a:spcPts val="0"/>
              </a:spcBef>
              <a:defRPr sz="2000"/>
            </a:pPr>
            <a:r>
              <a:t>}</a:t>
            </a:r>
          </a:p>
        </p:txBody>
      </p:sp>
      <p:sp>
        <p:nvSpPr>
          <p:cNvPr id="274" name="inner class can access outer class variables…"/>
          <p:cNvSpPr txBox="1"/>
          <p:nvPr/>
        </p:nvSpPr>
        <p:spPr>
          <a:xfrm>
            <a:off x="3695700" y="6027737"/>
            <a:ext cx="4058429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inner class can access outer class variables</a:t>
            </a:r>
          </a:p>
          <a:p>
            <a:pPr defTabSz="457200">
              <a:spcBef>
                <a:spcPts val="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but not vice versa</a:t>
            </a:r>
          </a:p>
        </p:txBody>
      </p:sp>
      <p:sp>
        <p:nvSpPr>
          <p:cNvPr id="275" name="System.out.println(inner_y); // error"/>
          <p:cNvSpPr txBox="1"/>
          <p:nvPr/>
        </p:nvSpPr>
        <p:spPr>
          <a:xfrm>
            <a:off x="4800600" y="4038600"/>
            <a:ext cx="41148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0"/>
              </a:spcBef>
              <a:defRPr sz="2000"/>
            </a:lvl1pPr>
          </a:lstStyle>
          <a:p>
            <a:r>
              <a:t>System.out.println(inner_y); // error</a:t>
            </a:r>
          </a:p>
        </p:txBody>
      </p:sp>
      <p:sp>
        <p:nvSpPr>
          <p:cNvPr id="276" name="Line"/>
          <p:cNvSpPr/>
          <p:nvPr/>
        </p:nvSpPr>
        <p:spPr>
          <a:xfrm flipH="1" flipV="1">
            <a:off x="1142999" y="3505200"/>
            <a:ext cx="3657601" cy="73342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1" build="p" animBg="1" advAuto="0"/>
      <p:bldP spid="273" grpId="2" animBg="1" advAuto="0"/>
      <p:bldP spid="274" grpId="3" animBg="1" advAuto="0"/>
      <p:bldP spid="275" grpId="5" animBg="1" advAuto="0"/>
      <p:bldP spid="276" grpId="4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332740" cy="3835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l" defTabSz="457200">
              <a:defRPr b="0"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279" name="the instanceof Operator"/>
          <p:cNvSpPr txBox="1">
            <a:spLocks noGrp="1"/>
          </p:cNvSpPr>
          <p:nvPr>
            <p:ph type="title" idx="4294967295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</a:defRPr>
            </a:lvl1pPr>
          </a:lstStyle>
          <a:p>
            <a:r>
              <a:t>the instanceof Operator</a:t>
            </a:r>
          </a:p>
        </p:txBody>
      </p:sp>
      <p:sp>
        <p:nvSpPr>
          <p:cNvPr id="280" name="instanceof is a Java keyword.…"/>
          <p:cNvSpPr txBox="1">
            <a:spLocks noGrp="1"/>
          </p:cNvSpPr>
          <p:nvPr>
            <p:ph type="body" idx="4294967295"/>
          </p:nvPr>
        </p:nvSpPr>
        <p:spPr>
          <a:xfrm>
            <a:off x="237216" y="1056298"/>
            <a:ext cx="8991601" cy="60198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instanceof</a:t>
            </a:r>
            <a:r>
              <a:rPr>
                <a:latin typeface="Arial"/>
                <a:ea typeface="Arial"/>
                <a:cs typeface="Arial"/>
                <a:sym typeface="Arial"/>
              </a:rPr>
              <a:t> is a Java keyword.</a:t>
            </a:r>
          </a:p>
          <a:p>
            <a:pPr>
              <a:buChar char="•"/>
            </a:pPr>
            <a:r>
              <a:t>part of a boolean statement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sz="2800"/>
              <a:t>public boolean equals(Object otherObj)</a:t>
            </a:r>
            <a:br>
              <a:rPr sz="2800"/>
            </a:br>
            <a:r>
              <a:rPr sz="2800"/>
              <a:t>{	if otherObj </a:t>
            </a:r>
            <a:r>
              <a:rPr sz="2800" b="1"/>
              <a:t>instanceof</a:t>
            </a:r>
            <a:r>
              <a:rPr sz="2800"/>
              <a:t> Person</a:t>
            </a:r>
            <a:br>
              <a:rPr sz="2800"/>
            </a:br>
            <a:r>
              <a:rPr sz="2800"/>
              <a:t>	{	//now go and cast</a:t>
            </a:r>
            <a:br>
              <a:rPr sz="2800"/>
            </a:br>
            <a:r>
              <a:rPr sz="2800"/>
              <a:t>		// rest of equals method</a:t>
            </a:r>
            <a:br>
              <a:rPr sz="2800"/>
            </a:br>
            <a:r>
              <a:rPr sz="2800"/>
              <a:t>	}</a:t>
            </a:r>
            <a:br>
              <a:rPr sz="2800"/>
            </a:br>
            <a:r>
              <a:rPr sz="2800"/>
              <a:t>}</a:t>
            </a:r>
          </a:p>
          <a:p>
            <a:pPr>
              <a:spcBef>
                <a:spcPts val="600"/>
              </a:spcBef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otherObj is a Person or can be cast to a Person (e.g. subclass objects) it evaluates to true. Otherwise false.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1" build="p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heck that two Persons are equal:…"/>
          <p:cNvSpPr txBox="1">
            <a:spLocks noGrp="1"/>
          </p:cNvSpPr>
          <p:nvPr>
            <p:ph type="body" idx="4294967295"/>
          </p:nvPr>
        </p:nvSpPr>
        <p:spPr>
          <a:xfrm>
            <a:off x="164516" y="1144615"/>
            <a:ext cx="8991601" cy="54102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buChar char="•"/>
              <a:defRPr b="1"/>
            </a:pPr>
            <a:r>
              <a:t>Check that two Persons are equal:</a:t>
            </a:r>
          </a:p>
          <a:p>
            <a:pPr>
              <a:spcBef>
                <a:spcPts val="0"/>
              </a:spcBef>
              <a:buChar char="•"/>
              <a:defRPr b="1"/>
            </a:pPr>
            <a:endParaRPr/>
          </a:p>
          <a:p>
            <a:pPr marL="285750" lvl="1" indent="171450">
              <a:spcBef>
                <a:spcPts val="0"/>
              </a:spcBef>
              <a:buSzTx/>
              <a:buNone/>
              <a:defRPr sz="2800"/>
            </a:pPr>
            <a:r>
              <a:t>public boolean equals (Object otherObject)</a:t>
            </a:r>
          </a:p>
          <a:p>
            <a:pPr marL="285750" lvl="1" indent="171450">
              <a:spcBef>
                <a:spcPts val="0"/>
              </a:spcBef>
              <a:buSzTx/>
              <a:buNone/>
              <a:defRPr sz="2800"/>
            </a:pPr>
            <a:r>
              <a:t>{  </a:t>
            </a:r>
            <a:r>
              <a:rPr b="1">
                <a:solidFill>
                  <a:srgbClr val="0000FF"/>
                </a:solidFill>
              </a:rPr>
              <a:t>// 2 Persons are equal if their names are equal</a:t>
            </a:r>
          </a:p>
          <a:p>
            <a:pPr marL="285750" lvl="1" indent="171450">
              <a:spcBef>
                <a:spcPts val="0"/>
              </a:spcBef>
              <a:buSzTx/>
              <a:buNone/>
              <a:defRPr sz="2800"/>
            </a:pPr>
            <a:r>
              <a:t>   if(otherObject </a:t>
            </a:r>
            <a:r>
              <a:rPr b="1"/>
              <a:t>instanceof</a:t>
            </a:r>
            <a:r>
              <a:t> Person)</a:t>
            </a:r>
          </a:p>
          <a:p>
            <a:pPr marL="285750" lvl="1" indent="171450">
              <a:spcBef>
                <a:spcPts val="0"/>
              </a:spcBef>
              <a:buSzTx/>
              <a:buNone/>
              <a:defRPr sz="2800"/>
            </a:pPr>
            <a:r>
              <a:t>   {   Person other</a:t>
            </a:r>
          </a:p>
          <a:p>
            <a:pPr marL="285750" lvl="1" indent="171450">
              <a:spcBef>
                <a:spcPts val="0"/>
              </a:spcBef>
              <a:buSzTx/>
              <a:buNone/>
              <a:defRPr sz="2800"/>
            </a:pPr>
            <a:r>
              <a:t>			= (Person)otherObject;</a:t>
            </a:r>
          </a:p>
          <a:p>
            <a:pPr marL="285750" lvl="1" indent="171450">
              <a:spcBef>
                <a:spcPts val="0"/>
              </a:spcBef>
              <a:buSzTx/>
              <a:buNone/>
              <a:defRPr sz="2800"/>
            </a:pPr>
            <a:r>
              <a:t>         return</a:t>
            </a:r>
          </a:p>
          <a:p>
            <a:pPr marL="285750" lvl="1" indent="171450">
              <a:spcBef>
                <a:spcPts val="0"/>
              </a:spcBef>
              <a:buSzTx/>
              <a:buNone/>
              <a:defRPr sz="2800"/>
            </a:pPr>
            <a:r>
              <a:t>             ( getName().equals(other.getName()));</a:t>
            </a:r>
          </a:p>
          <a:p>
            <a:pPr marL="285750" lvl="1" indent="171450">
              <a:spcBef>
                <a:spcPts val="0"/>
              </a:spcBef>
              <a:buSzTx/>
              <a:buNone/>
              <a:defRPr sz="2800"/>
            </a:pPr>
            <a:r>
              <a:t>   }</a:t>
            </a:r>
          </a:p>
          <a:p>
            <a:pPr marL="285750" lvl="1" indent="171450">
              <a:spcBef>
                <a:spcPts val="0"/>
              </a:spcBef>
              <a:buSzTx/>
              <a:buNone/>
              <a:defRPr sz="2800"/>
            </a:pPr>
            <a:r>
              <a:t>   else return false;</a:t>
            </a:r>
          </a:p>
          <a:p>
            <a:pPr marL="285750" lvl="1" indent="171450">
              <a:spcBef>
                <a:spcPts val="0"/>
              </a:spcBef>
              <a:buSzTx/>
              <a:buNone/>
              <a:defRPr sz="2800"/>
            </a:pPr>
            <a:r>
              <a:t>}</a:t>
            </a:r>
          </a:p>
        </p:txBody>
      </p:sp>
      <p:sp>
        <p:nvSpPr>
          <p:cNvPr id="283" name="the instanceof Operator"/>
          <p:cNvSpPr txBox="1">
            <a:spLocks noGrp="1"/>
          </p:cNvSpPr>
          <p:nvPr>
            <p:ph type="title" idx="4294967295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the instanceof Operator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1" build="p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A &quot;Perfect&quot; Equals Method"/>
          <p:cNvSpPr txBox="1">
            <a:spLocks noGrp="1"/>
          </p:cNvSpPr>
          <p:nvPr>
            <p:ph type="title" idx="4294967295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</a:defRPr>
            </a:lvl1pPr>
          </a:lstStyle>
          <a:p>
            <a:r>
              <a:t>A "Perfect" Equals Method</a:t>
            </a:r>
          </a:p>
        </p:txBody>
      </p:sp>
      <p:sp>
        <p:nvSpPr>
          <p:cNvPr id="286" name="From Cay Horstmann's Core Java"/>
          <p:cNvSpPr txBox="1">
            <a:spLocks noGrp="1"/>
          </p:cNvSpPr>
          <p:nvPr>
            <p:ph type="body" sz="quarter" idx="4294967295"/>
          </p:nvPr>
        </p:nvSpPr>
        <p:spPr>
          <a:xfrm>
            <a:off x="4800600" y="6477000"/>
            <a:ext cx="4343400" cy="381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Char char="•"/>
              <a:defRPr sz="1600"/>
            </a:pPr>
            <a:r>
              <a:t>From Cay Horstmann's </a:t>
            </a:r>
            <a:r>
              <a:rPr i="1"/>
              <a:t>Core Java</a:t>
            </a:r>
          </a:p>
        </p:txBody>
      </p:sp>
      <p:sp>
        <p:nvSpPr>
          <p:cNvPr id="287" name="public boolean equals(Object otherObject)…"/>
          <p:cNvSpPr txBox="1"/>
          <p:nvPr/>
        </p:nvSpPr>
        <p:spPr>
          <a:xfrm>
            <a:off x="328285" y="1304016"/>
            <a:ext cx="8487430" cy="476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boolean equals(Object otherObject)</a:t>
            </a:r>
          </a:p>
          <a:p>
            <a:pPr defTabSz="457200">
              <a:spcBef>
                <a:spcPts val="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	// check if objects are identical</a:t>
            </a:r>
          </a:p>
          <a:p>
            <a:pPr defTabSz="457200">
              <a:spcBef>
                <a:spcPts val="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if( this == otherObject)</a:t>
            </a:r>
          </a:p>
          <a:p>
            <a:pPr defTabSz="457200">
              <a:spcBef>
                <a:spcPts val="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return true;</a:t>
            </a:r>
          </a:p>
          <a:p>
            <a:pPr defTabSz="457200">
              <a:spcBef>
                <a:spcPts val="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// must return false if explicit parameter null</a:t>
            </a:r>
          </a:p>
          <a:p>
            <a:pPr defTabSz="457200">
              <a:spcBef>
                <a:spcPts val="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if(otherObject == null)</a:t>
            </a:r>
          </a:p>
          <a:p>
            <a:pPr defTabSz="457200">
              <a:spcBef>
                <a:spcPts val="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return false;</a:t>
            </a:r>
          </a:p>
          <a:p>
            <a:pPr defTabSz="457200">
              <a:spcBef>
                <a:spcPts val="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// if objects not of same type they cannot be equal</a:t>
            </a:r>
          </a:p>
          <a:p>
            <a:pPr defTabSz="457200">
              <a:spcBef>
                <a:spcPts val="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if(</a:t>
            </a:r>
            <a:r>
              <a:rPr b="1"/>
              <a:t>this</a:t>
            </a:r>
            <a:r>
              <a:t>.getClass() != otherObject.getClass() )</a:t>
            </a:r>
          </a:p>
          <a:p>
            <a:pPr defTabSz="457200">
              <a:spcBef>
                <a:spcPts val="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return false;</a:t>
            </a:r>
          </a:p>
          <a:p>
            <a:pPr defTabSz="457200">
              <a:spcBef>
                <a:spcPts val="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// now we know otherObject is a non null Person</a:t>
            </a:r>
          </a:p>
          <a:p>
            <a:pPr defTabSz="457200">
              <a:spcBef>
                <a:spcPts val="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Person other = (Person)otherObject;</a:t>
            </a:r>
          </a:p>
          <a:p>
            <a:pPr defTabSz="457200">
              <a:spcBef>
                <a:spcPts val="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return ( getAge() == other.getAge()</a:t>
            </a:r>
          </a:p>
          <a:p>
            <a:pPr defTabSz="457200">
              <a:spcBef>
                <a:spcPts val="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&amp;&amp; getAddress().equals(other.getAddress())</a:t>
            </a:r>
          </a:p>
          <a:p>
            <a:pPr defTabSz="457200">
              <a:spcBef>
                <a:spcPts val="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&amp;&amp; getName().equals( other.getName() );</a:t>
            </a:r>
          </a:p>
          <a:p>
            <a:pPr defTabSz="457200">
              <a:spcBef>
                <a:spcPts val="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he Object Class"/>
          <p:cNvSpPr txBox="1">
            <a:spLocks noGrp="1"/>
          </p:cNvSpPr>
          <p:nvPr>
            <p:ph type="title" idx="4294967295"/>
          </p:nvPr>
        </p:nvSpPr>
        <p:spPr>
          <a:xfrm>
            <a:off x="685800" y="0"/>
            <a:ext cx="77724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>
                <a:solidFill>
                  <a:srgbClr val="0000FF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The 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t> Class</a:t>
            </a:r>
          </a:p>
        </p:txBody>
      </p:sp>
      <p:sp>
        <p:nvSpPr>
          <p:cNvPr id="290" name="The Object class is the root of all Java classes.…"/>
          <p:cNvSpPr txBox="1">
            <a:spLocks noGrp="1"/>
          </p:cNvSpPr>
          <p:nvPr>
            <p:ph type="body" idx="4294967295"/>
          </p:nvPr>
        </p:nvSpPr>
        <p:spPr>
          <a:xfrm>
            <a:off x="228600" y="838200"/>
            <a:ext cx="7924800" cy="5715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600"/>
              </a:spcBef>
              <a:buChar char="•"/>
              <a:defRPr sz="2800"/>
            </a:pPr>
            <a:r>
              <a:t>The Object class is the root of all Java classes.</a:t>
            </a:r>
          </a:p>
          <a:p>
            <a:pPr>
              <a:lnSpc>
                <a:spcPct val="95000"/>
              </a:lnSpc>
              <a:spcBef>
                <a:spcPts val="600"/>
              </a:spcBef>
              <a:buChar char="•"/>
              <a:defRPr sz="2800"/>
            </a:pPr>
            <a:r>
              <a:t>Every class that doesn’t extend another class extends the library class xObject</a:t>
            </a:r>
          </a:p>
          <a:p>
            <a:pPr>
              <a:lnSpc>
                <a:spcPct val="95000"/>
              </a:lnSpc>
              <a:spcBef>
                <a:spcPts val="600"/>
              </a:spcBef>
              <a:buChar char="•"/>
              <a:defRPr sz="2800"/>
            </a:pPr>
            <a:r>
              <a:t>Inherited methods are:</a:t>
            </a:r>
          </a:p>
          <a:p>
            <a:pPr marL="742950" lvl="1" indent="-285750">
              <a:lnSpc>
                <a:spcPct val="95000"/>
              </a:lnSpc>
              <a:spcBef>
                <a:spcPts val="0"/>
              </a:spcBef>
              <a:defRPr sz="2400"/>
            </a:pPr>
            <a:r>
              <a:t>String toString ()</a:t>
            </a:r>
          </a:p>
          <a:p>
            <a:pPr marL="742950" lvl="1" indent="-285750">
              <a:lnSpc>
                <a:spcPct val="95000"/>
              </a:lnSpc>
              <a:spcBef>
                <a:spcPts val="0"/>
              </a:spcBef>
              <a:defRPr sz="2400"/>
            </a:pPr>
            <a:r>
              <a:t>boolean equals (Object other)</a:t>
            </a:r>
          </a:p>
          <a:p>
            <a:pPr marL="742950" lvl="1" indent="-285750">
              <a:lnSpc>
                <a:spcPct val="95000"/>
              </a:lnSpc>
              <a:spcBef>
                <a:spcPts val="0"/>
              </a:spcBef>
              <a:defRPr sz="2400"/>
            </a:pPr>
            <a:r>
              <a:t>Object clone ()</a:t>
            </a:r>
          </a:p>
          <a:p>
            <a:pPr>
              <a:lnSpc>
                <a:spcPct val="95000"/>
              </a:lnSpc>
              <a:spcBef>
                <a:spcPts val="600"/>
              </a:spcBef>
              <a:buChar char="•"/>
              <a:defRPr sz="2800"/>
            </a:pPr>
            <a:r>
              <a:t>The methods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t>The equals() method compares the</a:t>
            </a:r>
            <a:br/>
            <a:r>
              <a:t>contents of two objects. 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t>The toString() method returns a string representation of the object. 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t>The clone() method copy objects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t>A few others later</a:t>
            </a:r>
          </a:p>
        </p:txBody>
      </p:sp>
      <p:sp>
        <p:nvSpPr>
          <p:cNvPr id="291" name="Rectangle"/>
          <p:cNvSpPr/>
          <p:nvPr/>
        </p:nvSpPr>
        <p:spPr>
          <a:xfrm>
            <a:off x="7315200" y="3581400"/>
            <a:ext cx="1371600" cy="2209800"/>
          </a:xfrm>
          <a:prstGeom prst="rect">
            <a:avLst/>
          </a:prstGeom>
          <a:solidFill>
            <a:srgbClr val="BBE0E3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spcBef>
                <a:spcPts val="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292" name="Line"/>
          <p:cNvSpPr/>
          <p:nvPr/>
        </p:nvSpPr>
        <p:spPr>
          <a:xfrm>
            <a:off x="7315200" y="4191000"/>
            <a:ext cx="1371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93" name="Line"/>
          <p:cNvSpPr/>
          <p:nvPr/>
        </p:nvSpPr>
        <p:spPr>
          <a:xfrm>
            <a:off x="7315200" y="4648200"/>
            <a:ext cx="1371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294" name="Object"/>
          <p:cNvSpPr txBox="1"/>
          <p:nvPr/>
        </p:nvSpPr>
        <p:spPr>
          <a:xfrm>
            <a:off x="7467600" y="3657600"/>
            <a:ext cx="713480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spcBef>
                <a:spcPts val="0"/>
              </a:spcBef>
              <a:defRPr sz="1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Object</a:t>
            </a:r>
          </a:p>
        </p:txBody>
      </p:sp>
      <p:sp>
        <p:nvSpPr>
          <p:cNvPr id="295" name="equals()…"/>
          <p:cNvSpPr txBox="1"/>
          <p:nvPr/>
        </p:nvSpPr>
        <p:spPr>
          <a:xfrm>
            <a:off x="7315200" y="4648200"/>
            <a:ext cx="1050241" cy="967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equals()</a:t>
            </a:r>
          </a:p>
          <a:p>
            <a:pPr defTabSz="457200">
              <a:spcBef>
                <a:spcPts val="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toString()</a:t>
            </a:r>
          </a:p>
          <a:p>
            <a:pPr defTabSz="457200">
              <a:spcBef>
                <a:spcPts val="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clone()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1" build="p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he Object Class, cont."/>
          <p:cNvSpPr txBox="1">
            <a:spLocks noGrp="1"/>
          </p:cNvSpPr>
          <p:nvPr>
            <p:ph type="title" idx="4294967295"/>
          </p:nvPr>
        </p:nvSpPr>
        <p:spPr>
          <a:xfrm>
            <a:off x="685800" y="0"/>
            <a:ext cx="77724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>
                <a:solidFill>
                  <a:srgbClr val="0000FF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The 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t> Class, cont.</a:t>
            </a:r>
          </a:p>
        </p:txBody>
      </p:sp>
      <p:sp>
        <p:nvSpPr>
          <p:cNvPr id="298" name="The toString() method returns a string representation of the object.…"/>
          <p:cNvSpPr txBox="1">
            <a:spLocks noGrp="1"/>
          </p:cNvSpPr>
          <p:nvPr>
            <p:ph type="body" idx="4294967295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2800"/>
              </a:spcBef>
              <a:buChar char="•"/>
            </a:pPr>
            <a:r>
              <a:t>The toString() method returns a string representation of the object. </a:t>
            </a:r>
          </a:p>
          <a:p>
            <a:pPr>
              <a:spcBef>
                <a:spcPts val="2800"/>
              </a:spcBef>
              <a:buChar char="•"/>
            </a:pPr>
            <a:r>
              <a:t>The default implementation returns a string consisting of a class name of which the object is an instance, the at sign (@), and a (sequence) number representing this object. </a:t>
            </a:r>
          </a:p>
          <a:p>
            <a:pPr>
              <a:spcBef>
                <a:spcPts val="2800"/>
              </a:spcBef>
              <a:buChar char="•"/>
            </a:pPr>
            <a:r>
              <a:t>If you want something different, override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1" build="p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Overriding toString"/>
          <p:cNvSpPr txBox="1">
            <a:spLocks noGrp="1"/>
          </p:cNvSpPr>
          <p:nvPr>
            <p:ph type="title" idx="4294967295"/>
          </p:nvPr>
        </p:nvSpPr>
        <p:spPr>
          <a:xfrm>
            <a:off x="762000" y="0"/>
            <a:ext cx="7772400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Overriding toString</a:t>
            </a:r>
          </a:p>
        </p:txBody>
      </p:sp>
      <p:sp>
        <p:nvSpPr>
          <p:cNvPr id="301" name="Return a string containing the object’s key state variables, e.g.…"/>
          <p:cNvSpPr txBox="1">
            <a:spLocks noGrp="1"/>
          </p:cNvSpPr>
          <p:nvPr>
            <p:ph type="body" idx="4294967295"/>
          </p:nvPr>
        </p:nvSpPr>
        <p:spPr>
          <a:xfrm>
            <a:off x="0" y="762000"/>
            <a:ext cx="8991600" cy="5867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Char char="•"/>
            </a:pPr>
            <a:r>
              <a:t>Return a string containing the object’s key state variables, e.g.</a:t>
            </a:r>
          </a:p>
          <a:p>
            <a:pPr marL="285750" lvl="1" indent="171450">
              <a:spcBef>
                <a:spcPts val="0"/>
              </a:spcBef>
              <a:buSzTx/>
              <a:buNone/>
              <a:defRPr sz="2800"/>
            </a:pPr>
            <a:r>
              <a:t>public String </a:t>
            </a:r>
            <a:r>
              <a:rPr b="1"/>
              <a:t>toString( ) </a:t>
            </a:r>
          </a:p>
          <a:p>
            <a:pPr marL="285750" lvl="1" indent="171450">
              <a:spcBef>
                <a:spcPts val="0"/>
              </a:spcBef>
              <a:buSzTx/>
              <a:buNone/>
              <a:defRPr sz="2800"/>
            </a:pPr>
            <a:r>
              <a:t>{ return getName( ) + " " + getAge( ) + " ” +  	getAddress() + “ “ + getPhoneNumber( ); </a:t>
            </a:r>
          </a:p>
          <a:p>
            <a:pPr marL="285750" lvl="1" indent="171450">
              <a:spcBef>
                <a:spcPts val="0"/>
              </a:spcBef>
              <a:buSzTx/>
              <a:buNone/>
              <a:defRPr sz="2800"/>
            </a:pPr>
            <a:r>
              <a:t>}</a:t>
            </a:r>
          </a:p>
          <a:p>
            <a:pPr>
              <a:spcBef>
                <a:spcPts val="0"/>
              </a:spcBef>
              <a:buChar char="•"/>
              <a:defRPr b="1"/>
            </a:pPr>
            <a:r>
              <a:t>toString() </a:t>
            </a:r>
            <a:r>
              <a:rPr b="0"/>
              <a:t>is automatically invoked when concatenating an object with a string:</a:t>
            </a:r>
          </a:p>
          <a:p>
            <a:pPr>
              <a:spcBef>
                <a:spcPts val="0"/>
              </a:spcBef>
              <a:buSzTx/>
              <a:buNone/>
            </a:pPr>
            <a:r>
              <a:t>    </a:t>
            </a:r>
            <a:r>
              <a:rPr sz="2800"/>
              <a:t>Person myFriend = new Person(“you”,22,</a:t>
            </a:r>
          </a:p>
          <a:p>
            <a:pPr>
              <a:spcBef>
                <a:spcPts val="0"/>
              </a:spcBef>
              <a:buSzTx/>
              <a:buNone/>
              <a:defRPr sz="2800"/>
            </a:pPr>
            <a:r>
              <a:t>       “100 Longhorn, Austin, TX 77021”, “471-7777” );</a:t>
            </a:r>
          </a:p>
          <a:p>
            <a:pPr marL="285750" lvl="1" indent="171450">
              <a:spcBef>
                <a:spcPts val="0"/>
              </a:spcBef>
              <a:buSzTx/>
              <a:buNone/>
              <a:defRPr sz="2800"/>
            </a:pPr>
            <a:r>
              <a:t>System.out.print(“my friend = ” + myFriend);</a:t>
            </a:r>
          </a:p>
          <a:p>
            <a:pPr marL="285750" lvl="1" indent="171450">
              <a:spcBef>
                <a:spcPts val="0"/>
              </a:spcBef>
              <a:buSzTx/>
              <a:buNone/>
              <a:defRPr sz="2800" i="1"/>
            </a:pPr>
            <a:r>
              <a:t>Prints</a:t>
            </a:r>
          </a:p>
          <a:p>
            <a:pPr marL="285750" lvl="1" indent="171450">
              <a:spcBef>
                <a:spcPts val="0"/>
              </a:spcBef>
              <a:buSzTx/>
              <a:buNone/>
              <a:defRPr sz="2800"/>
            </a:pPr>
            <a:r>
              <a:t>my friend = . . 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1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lueprint analogy"/>
          <p:cNvSpPr txBox="1">
            <a:spLocks noGrp="1"/>
          </p:cNvSpPr>
          <p:nvPr>
            <p:ph type="title" idx="4294967295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Blueprint analogy</a:t>
            </a:r>
          </a:p>
        </p:txBody>
      </p:sp>
      <p:sp>
        <p:nvSpPr>
          <p:cNvPr id="43" name="Audio Player blueprint…"/>
          <p:cNvSpPr txBox="1"/>
          <p:nvPr/>
        </p:nvSpPr>
        <p:spPr>
          <a:xfrm>
            <a:off x="1600200" y="1358899"/>
            <a:ext cx="4876800" cy="2074325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defRPr sz="1400" b="1" u="sng"/>
            </a:pPr>
            <a:r>
              <a:t>Audio Player blueprint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1400" b="1" u="sng"/>
            </a:pPr>
            <a:r>
              <a:t>state:</a:t>
            </a:r>
            <a:br/>
            <a:r>
              <a:rPr u="none"/>
              <a:t>  </a:t>
            </a:r>
            <a:r>
              <a:rPr b="0" u="none"/>
              <a:t>current song</a:t>
            </a:r>
            <a:br>
              <a:rPr b="0" u="none"/>
            </a:br>
            <a:r>
              <a:rPr b="0" u="none"/>
              <a:t>  volume</a:t>
            </a:r>
            <a:br>
              <a:rPr b="0" u="none"/>
            </a:br>
            <a:r>
              <a:rPr b="0" u="none"/>
              <a:t>  battery life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1400" b="1" u="sng"/>
            </a:pPr>
            <a:r>
              <a:t>behavior:</a:t>
            </a:r>
            <a:br/>
            <a:r>
              <a:rPr u="none"/>
              <a:t>  </a:t>
            </a:r>
            <a:r>
              <a:rPr b="0" u="none"/>
              <a:t>power on/off</a:t>
            </a:r>
            <a:br>
              <a:rPr b="0" u="none"/>
            </a:br>
            <a:r>
              <a:rPr b="0" u="none"/>
              <a:t>  change station/song</a:t>
            </a:r>
            <a:br>
              <a:rPr b="0" u="none"/>
            </a:br>
            <a:r>
              <a:rPr b="0" u="none"/>
              <a:t>  change volume</a:t>
            </a:r>
            <a:br>
              <a:rPr b="0" u="none"/>
            </a:br>
            <a:r>
              <a:rPr b="0" u="none"/>
              <a:t>  choose random song</a:t>
            </a:r>
          </a:p>
        </p:txBody>
      </p:sp>
      <p:grpSp>
        <p:nvGrpSpPr>
          <p:cNvPr id="47" name="Group"/>
          <p:cNvGrpSpPr/>
          <p:nvPr/>
        </p:nvGrpSpPr>
        <p:grpSpPr>
          <a:xfrm>
            <a:off x="304800" y="4387850"/>
            <a:ext cx="8077200" cy="2084705"/>
            <a:chOff x="0" y="0"/>
            <a:chExt cx="8077200" cy="2084704"/>
          </a:xfrm>
        </p:grpSpPr>
        <p:sp>
          <p:nvSpPr>
            <p:cNvPr id="44" name="Audio Player #1…"/>
            <p:cNvSpPr txBox="1"/>
            <p:nvPr/>
          </p:nvSpPr>
          <p:spPr>
            <a:xfrm>
              <a:off x="0" y="0"/>
              <a:ext cx="2133600" cy="208470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800"/>
                </a:spcBef>
                <a:defRPr sz="1400" b="1" u="sng">
                  <a:latin typeface="Tahoma"/>
                  <a:ea typeface="Tahoma"/>
                  <a:cs typeface="Tahoma"/>
                  <a:sym typeface="Tahoma"/>
                </a:defRPr>
              </a:pPr>
              <a:r>
                <a:t>Audio Player #1</a:t>
              </a:r>
            </a:p>
            <a:p>
              <a:pPr>
                <a:lnSpc>
                  <a:spcPct val="80000"/>
                </a:lnSpc>
                <a:spcBef>
                  <a:spcPts val="800"/>
                </a:spcBef>
                <a:defRPr sz="1400" b="1" u="sng">
                  <a:latin typeface="Tahoma"/>
                  <a:ea typeface="Tahoma"/>
                  <a:cs typeface="Tahoma"/>
                  <a:sym typeface="Tahoma"/>
                </a:defRPr>
              </a:pPr>
              <a:r>
                <a:t>state:</a:t>
              </a:r>
              <a:br/>
              <a:r>
                <a:rPr b="0" u="none">
                  <a:solidFill>
                    <a:srgbClr val="003399"/>
                  </a:solidFill>
                </a:rPr>
                <a:t>  song = "</a:t>
              </a:r>
              <a:r>
                <a:rPr sz="1200" b="0" u="none">
                  <a:solidFill>
                    <a:srgbClr val="003399"/>
                  </a:solidFill>
                </a:rPr>
                <a:t>1,000,000 Miles</a:t>
              </a:r>
              <a:r>
                <a:rPr b="0" u="none">
                  <a:solidFill>
                    <a:srgbClr val="003399"/>
                  </a:solidFill>
                </a:rPr>
                <a:t>"</a:t>
              </a:r>
              <a:br>
                <a:rPr b="0" u="none">
                  <a:solidFill>
                    <a:srgbClr val="003399"/>
                  </a:solidFill>
                </a:rPr>
              </a:br>
              <a:r>
                <a:rPr b="0" u="none">
                  <a:solidFill>
                    <a:srgbClr val="003399"/>
                  </a:solidFill>
                </a:rPr>
                <a:t>  volume = 17</a:t>
              </a:r>
              <a:br>
                <a:rPr b="0" u="none">
                  <a:solidFill>
                    <a:srgbClr val="003399"/>
                  </a:solidFill>
                </a:rPr>
              </a:br>
              <a:r>
                <a:rPr b="0" u="none">
                  <a:solidFill>
                    <a:srgbClr val="003399"/>
                  </a:solidFill>
                </a:rPr>
                <a:t>  battery life = 2.5 hrs</a:t>
              </a:r>
              <a:endParaRPr>
                <a:solidFill>
                  <a:srgbClr val="003399"/>
                </a:solidFill>
              </a:endParaRPr>
            </a:p>
            <a:p>
              <a:pPr>
                <a:lnSpc>
                  <a:spcPct val="80000"/>
                </a:lnSpc>
                <a:spcBef>
                  <a:spcPts val="800"/>
                </a:spcBef>
                <a:defRPr sz="1400" b="1" u="sng">
                  <a:latin typeface="Tahoma"/>
                  <a:ea typeface="Tahoma"/>
                  <a:cs typeface="Tahoma"/>
                  <a:sym typeface="Tahoma"/>
                </a:defRPr>
              </a:pPr>
              <a:r>
                <a:t>behavior:</a:t>
              </a:r>
              <a:br/>
              <a:r>
                <a:rPr b="0" u="none"/>
                <a:t>  power on/off</a:t>
              </a:r>
              <a:br>
                <a:rPr b="0" u="none"/>
              </a:br>
              <a:r>
                <a:rPr b="0" u="none"/>
                <a:t>  change station/song</a:t>
              </a:r>
              <a:br>
                <a:rPr b="0" u="none"/>
              </a:br>
              <a:r>
                <a:rPr b="0" u="none"/>
                <a:t>  change volume</a:t>
              </a:r>
              <a:br>
                <a:rPr b="0" u="none"/>
              </a:br>
              <a:r>
                <a:rPr b="0" u="none"/>
                <a:t>  choose random song</a:t>
              </a:r>
            </a:p>
          </p:txBody>
        </p:sp>
        <p:sp>
          <p:nvSpPr>
            <p:cNvPr id="45" name="Audio Player #2…"/>
            <p:cNvSpPr txBox="1"/>
            <p:nvPr/>
          </p:nvSpPr>
          <p:spPr>
            <a:xfrm>
              <a:off x="2895600" y="0"/>
              <a:ext cx="2133600" cy="208470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800"/>
                </a:spcBef>
                <a:defRPr sz="1400" b="1" u="sng">
                  <a:latin typeface="Tahoma"/>
                  <a:ea typeface="Tahoma"/>
                  <a:cs typeface="Tahoma"/>
                  <a:sym typeface="Tahoma"/>
                </a:defRPr>
              </a:pPr>
              <a:r>
                <a:t>Audio Player #2</a:t>
              </a:r>
            </a:p>
            <a:p>
              <a:pPr>
                <a:lnSpc>
                  <a:spcPct val="80000"/>
                </a:lnSpc>
                <a:spcBef>
                  <a:spcPts val="800"/>
                </a:spcBef>
                <a:defRPr sz="1400" b="1" u="sng">
                  <a:latin typeface="Tahoma"/>
                  <a:ea typeface="Tahoma"/>
                  <a:cs typeface="Tahoma"/>
                  <a:sym typeface="Tahoma"/>
                </a:defRPr>
              </a:pPr>
              <a:r>
                <a:t>state:</a:t>
              </a:r>
              <a:br/>
              <a:r>
                <a:rPr b="0" u="none">
                  <a:solidFill>
                    <a:srgbClr val="003399"/>
                  </a:solidFill>
                </a:rPr>
                <a:t>  song = "Letting You"</a:t>
              </a:r>
              <a:br>
                <a:rPr b="0" u="none">
                  <a:solidFill>
                    <a:srgbClr val="003399"/>
                  </a:solidFill>
                </a:rPr>
              </a:br>
              <a:r>
                <a:rPr b="0" u="none">
                  <a:solidFill>
                    <a:srgbClr val="003399"/>
                  </a:solidFill>
                </a:rPr>
                <a:t>  volume = 9</a:t>
              </a:r>
              <a:br>
                <a:rPr b="0" u="none">
                  <a:solidFill>
                    <a:srgbClr val="003399"/>
                  </a:solidFill>
                </a:rPr>
              </a:br>
              <a:r>
                <a:rPr b="0" u="none">
                  <a:solidFill>
                    <a:srgbClr val="003399"/>
                  </a:solidFill>
                </a:rPr>
                <a:t>  battery life = 3.41 hrs</a:t>
              </a:r>
              <a:endParaRPr>
                <a:solidFill>
                  <a:srgbClr val="003399"/>
                </a:solidFill>
              </a:endParaRPr>
            </a:p>
            <a:p>
              <a:pPr>
                <a:lnSpc>
                  <a:spcPct val="80000"/>
                </a:lnSpc>
                <a:spcBef>
                  <a:spcPts val="800"/>
                </a:spcBef>
                <a:defRPr sz="1400" b="1" u="sng">
                  <a:latin typeface="Tahoma"/>
                  <a:ea typeface="Tahoma"/>
                  <a:cs typeface="Tahoma"/>
                  <a:sym typeface="Tahoma"/>
                </a:defRPr>
              </a:pPr>
              <a:r>
                <a:t>behavior:</a:t>
              </a:r>
              <a:br/>
              <a:r>
                <a:rPr b="0" u="none"/>
                <a:t>  power on/off</a:t>
              </a:r>
              <a:br>
                <a:rPr b="0" u="none"/>
              </a:br>
              <a:r>
                <a:rPr b="0" u="none"/>
                <a:t>  change station/song</a:t>
              </a:r>
              <a:br>
                <a:rPr b="0" u="none"/>
              </a:br>
              <a:r>
                <a:rPr b="0" u="none"/>
                <a:t>  change volume</a:t>
              </a:r>
              <a:br>
                <a:rPr b="0" u="none"/>
              </a:br>
              <a:r>
                <a:rPr b="0" u="none"/>
                <a:t>  choose random song</a:t>
              </a:r>
            </a:p>
          </p:txBody>
        </p:sp>
        <p:sp>
          <p:nvSpPr>
            <p:cNvPr id="46" name="Audio Player #3…"/>
            <p:cNvSpPr txBox="1"/>
            <p:nvPr/>
          </p:nvSpPr>
          <p:spPr>
            <a:xfrm>
              <a:off x="5943600" y="0"/>
              <a:ext cx="2133600" cy="208470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800"/>
                </a:spcBef>
                <a:defRPr sz="1400" b="1" u="sng">
                  <a:latin typeface="Tahoma"/>
                  <a:ea typeface="Tahoma"/>
                  <a:cs typeface="Tahoma"/>
                  <a:sym typeface="Tahoma"/>
                </a:defRPr>
              </a:pPr>
              <a:r>
                <a:t>Audio Player #3</a:t>
              </a:r>
            </a:p>
            <a:p>
              <a:pPr>
                <a:lnSpc>
                  <a:spcPct val="80000"/>
                </a:lnSpc>
                <a:spcBef>
                  <a:spcPts val="800"/>
                </a:spcBef>
                <a:defRPr sz="1400" b="1" u="sng">
                  <a:latin typeface="Tahoma"/>
                  <a:ea typeface="Tahoma"/>
                  <a:cs typeface="Tahoma"/>
                  <a:sym typeface="Tahoma"/>
                </a:defRPr>
              </a:pPr>
              <a:r>
                <a:t>state:</a:t>
              </a:r>
              <a:br/>
              <a:r>
                <a:rPr b="0" u="none">
                  <a:solidFill>
                    <a:srgbClr val="003399"/>
                  </a:solidFill>
                </a:rPr>
                <a:t>  song = "Discipline"</a:t>
              </a:r>
              <a:br>
                <a:rPr b="0" u="none">
                  <a:solidFill>
                    <a:srgbClr val="003399"/>
                  </a:solidFill>
                </a:rPr>
              </a:br>
              <a:r>
                <a:rPr b="0" u="none">
                  <a:solidFill>
                    <a:srgbClr val="003399"/>
                  </a:solidFill>
                </a:rPr>
                <a:t>  volume = 24</a:t>
              </a:r>
              <a:br>
                <a:rPr b="0" u="none">
                  <a:solidFill>
                    <a:srgbClr val="003399"/>
                  </a:solidFill>
                </a:rPr>
              </a:br>
              <a:r>
                <a:rPr b="0" u="none">
                  <a:solidFill>
                    <a:srgbClr val="003399"/>
                  </a:solidFill>
                </a:rPr>
                <a:t>  battery life = 1.8 hrs</a:t>
              </a:r>
              <a:endParaRPr>
                <a:solidFill>
                  <a:srgbClr val="003399"/>
                </a:solidFill>
              </a:endParaRPr>
            </a:p>
            <a:p>
              <a:pPr>
                <a:lnSpc>
                  <a:spcPct val="80000"/>
                </a:lnSpc>
                <a:spcBef>
                  <a:spcPts val="800"/>
                </a:spcBef>
                <a:defRPr sz="1400" b="1" u="sng">
                  <a:latin typeface="Tahoma"/>
                  <a:ea typeface="Tahoma"/>
                  <a:cs typeface="Tahoma"/>
                  <a:sym typeface="Tahoma"/>
                </a:defRPr>
              </a:pPr>
              <a:r>
                <a:t>behavior:</a:t>
              </a:r>
              <a:br/>
              <a:r>
                <a:rPr b="0" u="none"/>
                <a:t>  power on/off</a:t>
              </a:r>
              <a:br>
                <a:rPr b="0" u="none"/>
              </a:br>
              <a:r>
                <a:rPr b="0" u="none"/>
                <a:t>  change station/song</a:t>
              </a:r>
              <a:br>
                <a:rPr b="0" u="none"/>
              </a:br>
              <a:r>
                <a:rPr b="0" u="none"/>
                <a:t>  change volume</a:t>
              </a:r>
              <a:br>
                <a:rPr b="0" u="none"/>
              </a:br>
              <a:r>
                <a:rPr b="0" u="none"/>
                <a:t>  choose random song</a:t>
              </a:r>
            </a:p>
          </p:txBody>
        </p:sp>
      </p:grpSp>
      <p:grpSp>
        <p:nvGrpSpPr>
          <p:cNvPr id="53" name="Group"/>
          <p:cNvGrpSpPr/>
          <p:nvPr/>
        </p:nvGrpSpPr>
        <p:grpSpPr>
          <a:xfrm>
            <a:off x="2285999" y="3563937"/>
            <a:ext cx="4419601" cy="823914"/>
            <a:chOff x="0" y="0"/>
            <a:chExt cx="4419600" cy="823912"/>
          </a:xfrm>
        </p:grpSpPr>
        <p:grpSp>
          <p:nvGrpSpPr>
            <p:cNvPr id="51" name="Group"/>
            <p:cNvGrpSpPr/>
            <p:nvPr/>
          </p:nvGrpSpPr>
          <p:grpSpPr>
            <a:xfrm>
              <a:off x="0" y="-1"/>
              <a:ext cx="4191000" cy="823914"/>
              <a:chOff x="0" y="0"/>
              <a:chExt cx="4190999" cy="823912"/>
            </a:xfrm>
          </p:grpSpPr>
          <p:sp>
            <p:nvSpPr>
              <p:cNvPr id="48" name="Line"/>
              <p:cNvSpPr/>
              <p:nvPr/>
            </p:nvSpPr>
            <p:spPr>
              <a:xfrm flipH="1">
                <a:off x="0" y="-1"/>
                <a:ext cx="1828800" cy="823914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9" name="Line"/>
              <p:cNvSpPr/>
              <p:nvPr/>
            </p:nvSpPr>
            <p:spPr>
              <a:xfrm>
                <a:off x="1828800" y="-1"/>
                <a:ext cx="152400" cy="823914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0" name="Line"/>
              <p:cNvSpPr/>
              <p:nvPr/>
            </p:nvSpPr>
            <p:spPr>
              <a:xfrm>
                <a:off x="1828799" y="0"/>
                <a:ext cx="2362201" cy="82391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52" name="creates"/>
            <p:cNvSpPr txBox="1"/>
            <p:nvPr/>
          </p:nvSpPr>
          <p:spPr>
            <a:xfrm>
              <a:off x="3413125" y="61912"/>
              <a:ext cx="100647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0"/>
                </a:spcBef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creates</a:t>
              </a:r>
            </a:p>
          </p:txBody>
        </p:sp>
      </p:grpSp>
      <p:pic>
        <p:nvPicPr>
          <p:cNvPr id="54" name="blueprint" descr="blueprint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5600" y="1492250"/>
            <a:ext cx="2209800" cy="1684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video-ipod" descr="video-ipod"/>
          <p:cNvPicPr>
            <a:picLocks noChangeAspect="1"/>
          </p:cNvPicPr>
          <p:nvPr/>
        </p:nvPicPr>
        <p:blipFill>
          <a:blip r:embed="rId3">
            <a:extLst/>
          </a:blip>
          <a:srcRect l="5755" t="5926" r="10791" b="3210"/>
          <a:stretch>
            <a:fillRect/>
          </a:stretch>
        </p:blipFill>
        <p:spPr>
          <a:xfrm>
            <a:off x="2209799" y="5378450"/>
            <a:ext cx="623889" cy="99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video-ipod" descr="video-ipod"/>
          <p:cNvPicPr>
            <a:picLocks noChangeAspect="1"/>
          </p:cNvPicPr>
          <p:nvPr/>
        </p:nvPicPr>
        <p:blipFill>
          <a:blip r:embed="rId3">
            <a:extLst/>
          </a:blip>
          <a:srcRect l="5755" t="5926" r="10791" b="3210"/>
          <a:stretch>
            <a:fillRect/>
          </a:stretch>
        </p:blipFill>
        <p:spPr>
          <a:xfrm>
            <a:off x="5181599" y="5378450"/>
            <a:ext cx="623889" cy="99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video-ipod" descr="video-ipod"/>
          <p:cNvPicPr>
            <a:picLocks noChangeAspect="1"/>
          </p:cNvPicPr>
          <p:nvPr/>
        </p:nvPicPr>
        <p:blipFill>
          <a:blip r:embed="rId3">
            <a:extLst/>
          </a:blip>
          <a:srcRect l="5755" t="5926" r="10791" b="3210"/>
          <a:stretch>
            <a:fillRect/>
          </a:stretch>
        </p:blipFill>
        <p:spPr>
          <a:xfrm>
            <a:off x="8229599" y="5378450"/>
            <a:ext cx="623889" cy="99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he Object Class, cont."/>
          <p:cNvSpPr txBox="1">
            <a:spLocks noGrp="1"/>
          </p:cNvSpPr>
          <p:nvPr>
            <p:ph type="title" idx="4294967295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>
                <a:solidFill>
                  <a:srgbClr val="0000FF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The </a:t>
            </a: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t> Class, cont.</a:t>
            </a:r>
          </a:p>
        </p:txBody>
      </p:sp>
      <p:sp>
        <p:nvSpPr>
          <p:cNvPr id="304" name="The clone() method copies objects…"/>
          <p:cNvSpPr txBox="1">
            <a:spLocks noGrp="1"/>
          </p:cNvSpPr>
          <p:nvPr>
            <p:ph type="body" idx="4294967295"/>
          </p:nvPr>
        </p:nvSpPr>
        <p:spPr>
          <a:xfrm>
            <a:off x="228599" y="990600"/>
            <a:ext cx="8763002" cy="5715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lnSpc>
                <a:spcPct val="95000"/>
              </a:lnSpc>
              <a:buChar char="•"/>
            </a:pPr>
            <a:r>
              <a:t>The clone() method copies objects</a:t>
            </a:r>
            <a:endParaRPr sz="3500"/>
          </a:p>
          <a:p>
            <a:pPr marL="514350" indent="-514350">
              <a:lnSpc>
                <a:spcPct val="95000"/>
              </a:lnSpc>
              <a:buChar char="•"/>
            </a:pPr>
            <a:r>
              <a:t>To create a new object with separate  memory space, use the clone() method, e.g.:</a:t>
            </a:r>
          </a:p>
          <a:p>
            <a:pPr marL="514350" indent="-514350">
              <a:lnSpc>
                <a:spcPct val="95000"/>
              </a:lnSpc>
              <a:buChar char="•"/>
            </a:pPr>
            <a:endParaRPr/>
          </a:p>
          <a:p>
            <a:pPr marL="514350" indent="-514350">
              <a:lnSpc>
                <a:spcPct val="95000"/>
              </a:lnSpc>
              <a:buSzTx/>
              <a:buNone/>
            </a:pPr>
            <a:r>
              <a:t>        newObject = someObject.clone();</a:t>
            </a:r>
          </a:p>
          <a:p>
            <a:pPr marL="514350" indent="-514350">
              <a:lnSpc>
                <a:spcPct val="95000"/>
              </a:lnSpc>
              <a:buChar char="•"/>
            </a:pPr>
            <a:endParaRPr/>
          </a:p>
          <a:p>
            <a:pPr marL="514350" indent="-514350">
              <a:lnSpc>
                <a:spcPct val="95000"/>
              </a:lnSpc>
              <a:buChar char="•"/>
            </a:pPr>
            <a:r>
              <a:t>Not all objects can be cloned. </a:t>
            </a:r>
          </a:p>
          <a:p>
            <a:pPr marL="971550" lvl="1" indent="-514350">
              <a:lnSpc>
                <a:spcPct val="95000"/>
              </a:lnSpc>
              <a:spcBef>
                <a:spcPts val="0"/>
              </a:spcBef>
              <a:defRPr sz="2800"/>
            </a:pPr>
            <a:r>
              <a:t>For an object to be </a:t>
            </a:r>
            <a:r>
              <a:rPr i="1"/>
              <a:t>cloneable</a:t>
            </a:r>
            <a:r>
              <a:t>, its class must implement the </a:t>
            </a:r>
            <a:r>
              <a:rPr b="1"/>
              <a:t>java.lang.Cloneable</a:t>
            </a:r>
            <a:r>
              <a:t> </a:t>
            </a:r>
            <a:r>
              <a:rPr i="1">
                <a:solidFill>
                  <a:srgbClr val="FF0000"/>
                </a:solidFill>
              </a:rPr>
              <a:t>interface</a:t>
            </a:r>
            <a:r>
              <a:t> </a:t>
            </a:r>
          </a:p>
          <a:p>
            <a:pPr marL="971550" lvl="1" indent="-514350">
              <a:lnSpc>
                <a:spcPct val="95000"/>
              </a:lnSpc>
              <a:spcBef>
                <a:spcPts val="0"/>
              </a:spcBef>
              <a:defRPr sz="2800"/>
            </a:pPr>
            <a:r>
              <a:t>more later on interfaces</a:t>
            </a:r>
            <a:r>
              <a:rPr sz="3100">
                <a:latin typeface="Courier"/>
                <a:ea typeface="Courier"/>
                <a:cs typeface="Courier"/>
                <a:sym typeface="Courier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1" build="p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Overriding clone"/>
          <p:cNvSpPr txBox="1">
            <a:spLocks noGrp="1"/>
          </p:cNvSpPr>
          <p:nvPr>
            <p:ph type="title" idx="4294967295"/>
          </p:nvPr>
        </p:nvSpPr>
        <p:spPr>
          <a:xfrm>
            <a:off x="685800" y="0"/>
            <a:ext cx="7772400" cy="792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Overriding clone</a:t>
            </a:r>
          </a:p>
        </p:txBody>
      </p:sp>
      <p:sp>
        <p:nvSpPr>
          <p:cNvPr id="307" name="How to clone a Person:…"/>
          <p:cNvSpPr txBox="1">
            <a:spLocks noGrp="1"/>
          </p:cNvSpPr>
          <p:nvPr>
            <p:ph type="body" idx="4294967295"/>
          </p:nvPr>
        </p:nvSpPr>
        <p:spPr>
          <a:xfrm>
            <a:off x="152400" y="838200"/>
            <a:ext cx="8839200" cy="5562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har char="•"/>
            </a:pPr>
            <a:r>
              <a:t>How to clone a Person: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800"/>
            </a:pPr>
            <a:r>
              <a:t>public Object clone( )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800"/>
            </a:pPr>
            <a:r>
              <a:t>{ 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800"/>
            </a:pPr>
            <a:r>
              <a:t>   Person clonedPerson = new Person( );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800"/>
            </a:pPr>
            <a:r>
              <a:t>   return clonedPerson;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800"/>
            </a:pPr>
            <a:r>
              <a:t>}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800"/>
            </a:pPr>
            <a:endParaRPr/>
          </a:p>
          <a:p>
            <a:pPr>
              <a:lnSpc>
                <a:spcPct val="90000"/>
              </a:lnSpc>
              <a:buChar char="•"/>
            </a:pPr>
            <a:r>
              <a:t>Call clone: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800"/>
            </a:pPr>
            <a:r>
              <a:t>Person friend1 = . . .;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800"/>
            </a:pPr>
            <a:r>
              <a:t>Person friend2 =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None/>
              <a:defRPr sz="2800"/>
            </a:pPr>
            <a:r>
              <a:t>            (Person) friend1.clone();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1" build="p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he three principles of OO SE"/>
          <p:cNvSpPr txBox="1">
            <a:spLocks noGrp="1"/>
          </p:cNvSpPr>
          <p:nvPr>
            <p:ph type="title" idx="4294967295"/>
          </p:nvPr>
        </p:nvSpPr>
        <p:spPr>
          <a:xfrm>
            <a:off x="228600" y="-1"/>
            <a:ext cx="86106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</a:defRPr>
            </a:lvl1pPr>
          </a:lstStyle>
          <a:p>
            <a:r>
              <a:t>The three principles of OO SE</a:t>
            </a:r>
          </a:p>
        </p:txBody>
      </p:sp>
      <p:sp>
        <p:nvSpPr>
          <p:cNvPr id="60" name="Encapsulation…"/>
          <p:cNvSpPr txBox="1">
            <a:spLocks noGrp="1"/>
          </p:cNvSpPr>
          <p:nvPr>
            <p:ph type="body" sz="half" idx="4294967295"/>
          </p:nvPr>
        </p:nvSpPr>
        <p:spPr>
          <a:xfrm>
            <a:off x="228600" y="1219200"/>
            <a:ext cx="4114800" cy="5105400"/>
          </a:xfrm>
          <a:prstGeom prst="rect">
            <a:avLst/>
          </a:prstGeom>
        </p:spPr>
        <p:txBody>
          <a:bodyPr lIns="46037" tIns="46037" rIns="46037" bIns="46037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Char char="•"/>
              <a:defRPr sz="2400" b="1"/>
            </a:pPr>
            <a:r>
              <a:t>Encapsulation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t>Keep variables and the operations performed on those variables together.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•"/>
              <a:defRPr sz="2400" b="1"/>
            </a:pPr>
            <a:r>
              <a:t>Inheritance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t>Each </a:t>
            </a:r>
            <a:r>
              <a:rPr b="1"/>
              <a:t>subclass</a:t>
            </a:r>
            <a:r>
              <a:t> inherits all members of its </a:t>
            </a:r>
            <a:r>
              <a:rPr b="1"/>
              <a:t>superclass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•"/>
              <a:defRPr sz="2400" b="1"/>
            </a:pPr>
            <a:r>
              <a:t>Polymorphism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t>Calling interface is the same despite different data types altering behavior </a:t>
            </a:r>
          </a:p>
        </p:txBody>
      </p:sp>
      <p:grpSp>
        <p:nvGrpSpPr>
          <p:cNvPr id="70" name="Group"/>
          <p:cNvGrpSpPr/>
          <p:nvPr/>
        </p:nvGrpSpPr>
        <p:grpSpPr>
          <a:xfrm>
            <a:off x="4571999" y="4953000"/>
            <a:ext cx="2770769" cy="1524000"/>
            <a:chOff x="0" y="0"/>
            <a:chExt cx="2770767" cy="1524000"/>
          </a:xfrm>
        </p:grpSpPr>
        <p:grpSp>
          <p:nvGrpSpPr>
            <p:cNvPr id="63" name="Group"/>
            <p:cNvGrpSpPr/>
            <p:nvPr/>
          </p:nvGrpSpPr>
          <p:grpSpPr>
            <a:xfrm>
              <a:off x="1066799" y="0"/>
              <a:ext cx="541340" cy="541339"/>
              <a:chOff x="0" y="0"/>
              <a:chExt cx="541338" cy="541338"/>
            </a:xfrm>
          </p:grpSpPr>
          <p:sp>
            <p:nvSpPr>
              <p:cNvPr id="61" name="Circle"/>
              <p:cNvSpPr/>
              <p:nvPr/>
            </p:nvSpPr>
            <p:spPr>
              <a:xfrm>
                <a:off x="-1" y="-1"/>
                <a:ext cx="541340" cy="541340"/>
              </a:xfrm>
              <a:prstGeom prst="ellipse">
                <a:avLst/>
              </a:prstGeom>
              <a:solidFill>
                <a:srgbClr val="00CC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spcBef>
                    <a:spcPts val="0"/>
                  </a:spcBef>
                  <a:defRPr sz="1800"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62" name="var"/>
              <p:cNvSpPr txBox="1"/>
              <p:nvPr/>
            </p:nvSpPr>
            <p:spPr>
              <a:xfrm>
                <a:off x="79270" y="78899"/>
                <a:ext cx="396031" cy="383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defTabSz="457200">
                  <a:spcBef>
                    <a:spcPts val="0"/>
                  </a:spcBef>
                  <a:defRPr sz="1800"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var</a:t>
                </a:r>
              </a:p>
            </p:txBody>
          </p:sp>
        </p:grpSp>
        <p:sp>
          <p:nvSpPr>
            <p:cNvPr id="64" name="Line"/>
            <p:cNvSpPr/>
            <p:nvPr/>
          </p:nvSpPr>
          <p:spPr>
            <a:xfrm flipH="1">
              <a:off x="838200" y="550863"/>
              <a:ext cx="320675" cy="36353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defRPr sz="2400"/>
              </a:pPr>
              <a:endParaRPr/>
            </a:p>
          </p:txBody>
        </p:sp>
        <p:sp>
          <p:nvSpPr>
            <p:cNvPr id="65" name="Line"/>
            <p:cNvSpPr/>
            <p:nvPr/>
          </p:nvSpPr>
          <p:spPr>
            <a:xfrm>
              <a:off x="1563688" y="527050"/>
              <a:ext cx="493713" cy="31115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defRPr sz="2400"/>
              </a:pPr>
              <a:endParaRPr/>
            </a:p>
          </p:txBody>
        </p:sp>
        <p:sp>
          <p:nvSpPr>
            <p:cNvPr id="66" name="Triangle"/>
            <p:cNvSpPr/>
            <p:nvPr/>
          </p:nvSpPr>
          <p:spPr>
            <a:xfrm>
              <a:off x="304800" y="838200"/>
              <a:ext cx="685800" cy="685800"/>
            </a:xfrm>
            <a:prstGeom prst="triangle">
              <a:avLst/>
            </a:prstGeom>
            <a:solidFill>
              <a:srgbClr val="99FF6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spcBef>
                  <a:spcPts val="0"/>
                </a:spcBef>
                <a:defRPr sz="1800"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67" name="draw()"/>
            <p:cNvSpPr txBox="1"/>
            <p:nvPr/>
          </p:nvSpPr>
          <p:spPr>
            <a:xfrm>
              <a:off x="0" y="381000"/>
              <a:ext cx="713368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spcBef>
                  <a:spcPts val="0"/>
                </a:spcBef>
                <a:defRPr sz="18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draw()</a:t>
              </a:r>
            </a:p>
          </p:txBody>
        </p:sp>
        <p:sp>
          <p:nvSpPr>
            <p:cNvPr id="68" name="draw()"/>
            <p:cNvSpPr txBox="1"/>
            <p:nvPr/>
          </p:nvSpPr>
          <p:spPr>
            <a:xfrm>
              <a:off x="2057400" y="304800"/>
              <a:ext cx="713368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spcBef>
                  <a:spcPts val="0"/>
                </a:spcBef>
                <a:defRPr sz="18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draw()</a:t>
              </a:r>
            </a:p>
          </p:txBody>
        </p:sp>
        <p:sp>
          <p:nvSpPr>
            <p:cNvPr id="69" name="Rectangle"/>
            <p:cNvSpPr/>
            <p:nvPr/>
          </p:nvSpPr>
          <p:spPr>
            <a:xfrm>
              <a:off x="1905000" y="838200"/>
              <a:ext cx="533400" cy="609600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spcBef>
                  <a:spcPts val="0"/>
                </a:spcBef>
                <a:defRPr sz="1800"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</p:grpSp>
      <p:grpSp>
        <p:nvGrpSpPr>
          <p:cNvPr id="83" name="Group"/>
          <p:cNvGrpSpPr/>
          <p:nvPr/>
        </p:nvGrpSpPr>
        <p:grpSpPr>
          <a:xfrm>
            <a:off x="5454650" y="1145958"/>
            <a:ext cx="2892426" cy="1898868"/>
            <a:chOff x="0" y="0"/>
            <a:chExt cx="2892425" cy="1898866"/>
          </a:xfrm>
        </p:grpSpPr>
        <p:sp>
          <p:nvSpPr>
            <p:cNvPr id="71" name="Oval"/>
            <p:cNvSpPr/>
            <p:nvPr/>
          </p:nvSpPr>
          <p:spPr>
            <a:xfrm>
              <a:off x="0" y="373279"/>
              <a:ext cx="938213" cy="957263"/>
            </a:xfrm>
            <a:prstGeom prst="ellipse">
              <a:avLst/>
            </a:prstGeom>
            <a:solidFill>
              <a:srgbClr val="99FF6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spcBef>
                  <a:spcPts val="0"/>
                </a:spcBef>
                <a:defRPr sz="1800"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72" name="Line"/>
            <p:cNvSpPr/>
            <p:nvPr/>
          </p:nvSpPr>
          <p:spPr>
            <a:xfrm flipV="1">
              <a:off x="144463" y="533616"/>
              <a:ext cx="676276" cy="6540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defRPr sz="2400"/>
              </a:pPr>
              <a:endParaRPr/>
            </a:p>
          </p:txBody>
        </p:sp>
        <p:sp>
          <p:nvSpPr>
            <p:cNvPr id="73" name="Line"/>
            <p:cNvSpPr/>
            <p:nvPr/>
          </p:nvSpPr>
          <p:spPr>
            <a:xfrm>
              <a:off x="144462" y="533616"/>
              <a:ext cx="688977" cy="6540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defRPr sz="2400"/>
              </a:pPr>
              <a:endParaRPr/>
            </a:p>
          </p:txBody>
        </p:sp>
        <p:sp>
          <p:nvSpPr>
            <p:cNvPr id="74" name="Oval"/>
            <p:cNvSpPr/>
            <p:nvPr/>
          </p:nvSpPr>
          <p:spPr>
            <a:xfrm>
              <a:off x="290513" y="670141"/>
              <a:ext cx="355600" cy="379414"/>
            </a:xfrm>
            <a:prstGeom prst="ellipse">
              <a:avLst/>
            </a:prstGeom>
            <a:solidFill>
              <a:srgbClr val="BB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spcBef>
                  <a:spcPts val="0"/>
                </a:spcBef>
                <a:defRPr sz="1800"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75" name="Oval"/>
            <p:cNvSpPr/>
            <p:nvPr/>
          </p:nvSpPr>
          <p:spPr>
            <a:xfrm>
              <a:off x="1954213" y="370104"/>
              <a:ext cx="938213" cy="957263"/>
            </a:xfrm>
            <a:prstGeom prst="ellipse">
              <a:avLst/>
            </a:prstGeom>
            <a:solidFill>
              <a:srgbClr val="009999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spcBef>
                  <a:spcPts val="0"/>
                </a:spcBef>
                <a:defRPr sz="1800"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76" name="Line"/>
            <p:cNvSpPr/>
            <p:nvPr/>
          </p:nvSpPr>
          <p:spPr>
            <a:xfrm flipV="1">
              <a:off x="2098674" y="530441"/>
              <a:ext cx="676277" cy="6540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defRPr sz="2400"/>
              </a:pPr>
              <a:endParaRPr/>
            </a:p>
          </p:txBody>
        </p:sp>
        <p:sp>
          <p:nvSpPr>
            <p:cNvPr id="77" name="Line"/>
            <p:cNvSpPr/>
            <p:nvPr/>
          </p:nvSpPr>
          <p:spPr>
            <a:xfrm>
              <a:off x="2098675" y="530441"/>
              <a:ext cx="688976" cy="6540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defRPr sz="2400"/>
              </a:pPr>
              <a:endParaRPr/>
            </a:p>
          </p:txBody>
        </p:sp>
        <p:sp>
          <p:nvSpPr>
            <p:cNvPr id="78" name="Oval"/>
            <p:cNvSpPr/>
            <p:nvPr/>
          </p:nvSpPr>
          <p:spPr>
            <a:xfrm>
              <a:off x="2244725" y="666966"/>
              <a:ext cx="355600" cy="379414"/>
            </a:xfrm>
            <a:prstGeom prst="ellipse">
              <a:avLst/>
            </a:prstGeom>
            <a:solidFill>
              <a:srgbClr val="3333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spcBef>
                  <a:spcPts val="0"/>
                </a:spcBef>
                <a:defRPr sz="1800"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79" name="Line"/>
            <p:cNvSpPr/>
            <p:nvPr/>
          </p:nvSpPr>
          <p:spPr>
            <a:xfrm>
              <a:off x="641349" y="0"/>
              <a:ext cx="1722440" cy="403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extrusionOk="0">
                  <a:moveTo>
                    <a:pt x="0" y="20852"/>
                  </a:moveTo>
                  <a:cubicBezTo>
                    <a:pt x="2170" y="14693"/>
                    <a:pt x="4360" y="8534"/>
                    <a:pt x="7008" y="5074"/>
                  </a:cubicBezTo>
                  <a:cubicBezTo>
                    <a:pt x="9635" y="1530"/>
                    <a:pt x="13657" y="-157"/>
                    <a:pt x="15787" y="12"/>
                  </a:cubicBezTo>
                  <a:cubicBezTo>
                    <a:pt x="17917" y="96"/>
                    <a:pt x="18833" y="2037"/>
                    <a:pt x="19808" y="5665"/>
                  </a:cubicBezTo>
                  <a:cubicBezTo>
                    <a:pt x="20764" y="9209"/>
                    <a:pt x="21301" y="18743"/>
                    <a:pt x="21600" y="21443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2400">
                  <a:latin typeface="+mj-lt"/>
                  <a:ea typeface="+mj-ea"/>
                  <a:cs typeface="+mj-cs"/>
                  <a:sym typeface="Times New Roman"/>
                </a:defRPr>
              </a:pPr>
              <a:endParaRPr/>
            </a:p>
          </p:txBody>
        </p:sp>
        <p:sp>
          <p:nvSpPr>
            <p:cNvPr id="80" name="Line"/>
            <p:cNvSpPr/>
            <p:nvPr/>
          </p:nvSpPr>
          <p:spPr>
            <a:xfrm>
              <a:off x="712787" y="1020979"/>
              <a:ext cx="1830525" cy="671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0664" extrusionOk="0">
                  <a:moveTo>
                    <a:pt x="0" y="7672"/>
                  </a:moveTo>
                  <a:cubicBezTo>
                    <a:pt x="2281" y="12755"/>
                    <a:pt x="4581" y="17837"/>
                    <a:pt x="7304" y="19743"/>
                  </a:cubicBezTo>
                  <a:cubicBezTo>
                    <a:pt x="10009" y="21600"/>
                    <a:pt x="13965" y="20281"/>
                    <a:pt x="16246" y="19010"/>
                  </a:cubicBezTo>
                  <a:cubicBezTo>
                    <a:pt x="18509" y="17690"/>
                    <a:pt x="20220" y="15198"/>
                    <a:pt x="20919" y="12071"/>
                  </a:cubicBezTo>
                  <a:cubicBezTo>
                    <a:pt x="21600" y="8894"/>
                    <a:pt x="20974" y="4447"/>
                    <a:pt x="20367" y="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2400">
                  <a:latin typeface="+mj-lt"/>
                  <a:ea typeface="+mj-ea"/>
                  <a:cs typeface="+mj-cs"/>
                  <a:sym typeface="Times New Roman"/>
                </a:defRPr>
              </a:pPr>
              <a:endParaRPr/>
            </a:p>
          </p:txBody>
        </p:sp>
        <p:sp>
          <p:nvSpPr>
            <p:cNvPr id="81" name="Line"/>
            <p:cNvSpPr/>
            <p:nvPr/>
          </p:nvSpPr>
          <p:spPr>
            <a:xfrm>
              <a:off x="1804987" y="1508341"/>
              <a:ext cx="309563" cy="34290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defRPr sz="2400"/>
              </a:pPr>
              <a:endParaRPr/>
            </a:p>
          </p:txBody>
        </p:sp>
        <p:sp>
          <p:nvSpPr>
            <p:cNvPr id="82" name="Line"/>
            <p:cNvSpPr/>
            <p:nvPr/>
          </p:nvSpPr>
          <p:spPr>
            <a:xfrm flipV="1">
              <a:off x="1828799" y="1436904"/>
              <a:ext cx="296864" cy="461963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defRPr sz="2400"/>
              </a:pPr>
              <a:endParaRPr/>
            </a:p>
          </p:txBody>
        </p:sp>
      </p:grpSp>
      <p:grpSp>
        <p:nvGrpSpPr>
          <p:cNvPr id="98" name="Group"/>
          <p:cNvGrpSpPr/>
          <p:nvPr/>
        </p:nvGrpSpPr>
        <p:grpSpPr>
          <a:xfrm>
            <a:off x="4473575" y="3276599"/>
            <a:ext cx="3990266" cy="1143003"/>
            <a:chOff x="0" y="0"/>
            <a:chExt cx="3990265" cy="1143001"/>
          </a:xfrm>
        </p:grpSpPr>
        <p:sp>
          <p:nvSpPr>
            <p:cNvPr id="84" name="Line"/>
            <p:cNvSpPr/>
            <p:nvPr/>
          </p:nvSpPr>
          <p:spPr>
            <a:xfrm rot="5400000">
              <a:off x="743745" y="211931"/>
              <a:ext cx="252413" cy="809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732" y="0"/>
                  </a:lnTo>
                  <a:lnTo>
                    <a:pt x="10732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defRPr sz="2400"/>
              </a:pPr>
              <a:endParaRPr/>
            </a:p>
          </p:txBody>
        </p:sp>
        <p:sp>
          <p:nvSpPr>
            <p:cNvPr id="85" name="Line"/>
            <p:cNvSpPr/>
            <p:nvPr/>
          </p:nvSpPr>
          <p:spPr>
            <a:xfrm rot="16200000" flipH="1">
              <a:off x="1627982" y="137319"/>
              <a:ext cx="234951" cy="941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defRPr sz="2400"/>
              </a:pPr>
              <a:endParaRPr/>
            </a:p>
          </p:txBody>
        </p:sp>
        <p:sp>
          <p:nvSpPr>
            <p:cNvPr id="86" name="Super class"/>
            <p:cNvSpPr txBox="1"/>
            <p:nvPr/>
          </p:nvSpPr>
          <p:spPr>
            <a:xfrm>
              <a:off x="1774825" y="0"/>
              <a:ext cx="1138980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spcBef>
                  <a:spcPts val="0"/>
                </a:spcBef>
                <a:defRPr sz="18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Super class</a:t>
              </a:r>
            </a:p>
          </p:txBody>
        </p:sp>
        <p:sp>
          <p:nvSpPr>
            <p:cNvPr id="87" name="Subclasses"/>
            <p:cNvSpPr txBox="1"/>
            <p:nvPr/>
          </p:nvSpPr>
          <p:spPr>
            <a:xfrm>
              <a:off x="2895600" y="739775"/>
              <a:ext cx="1094666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spcBef>
                  <a:spcPts val="0"/>
                </a:spcBef>
                <a:defRPr sz="18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Subclasses</a:t>
              </a:r>
            </a:p>
          </p:txBody>
        </p:sp>
        <p:grpSp>
          <p:nvGrpSpPr>
            <p:cNvPr id="90" name="Group"/>
            <p:cNvGrpSpPr/>
            <p:nvPr/>
          </p:nvGrpSpPr>
          <p:grpSpPr>
            <a:xfrm>
              <a:off x="990600" y="53974"/>
              <a:ext cx="533401" cy="396242"/>
              <a:chOff x="0" y="0"/>
              <a:chExt cx="533399" cy="396240"/>
            </a:xfrm>
          </p:grpSpPr>
          <p:sp>
            <p:nvSpPr>
              <p:cNvPr id="88" name="Rectangle"/>
              <p:cNvSpPr/>
              <p:nvPr/>
            </p:nvSpPr>
            <p:spPr>
              <a:xfrm>
                <a:off x="0" y="0"/>
                <a:ext cx="533400" cy="381000"/>
              </a:xfrm>
              <a:prstGeom prst="rect">
                <a:avLst/>
              </a:prstGeom>
              <a:solidFill>
                <a:srgbClr val="BBE0E3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spcBef>
                    <a:spcPts val="0"/>
                  </a:spcBef>
                  <a:defRPr sz="2000"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9" name="car"/>
              <p:cNvSpPr txBox="1"/>
              <p:nvPr/>
            </p:nvSpPr>
            <p:spPr>
              <a:xfrm>
                <a:off x="0" y="0"/>
                <a:ext cx="533400" cy="396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457200">
                  <a:spcBef>
                    <a:spcPts val="0"/>
                  </a:spcBef>
                  <a:defRPr sz="2000"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car</a:t>
                </a:r>
              </a:p>
            </p:txBody>
          </p:sp>
        </p:grpSp>
        <p:sp>
          <p:nvSpPr>
            <p:cNvPr id="91" name="Triangle"/>
            <p:cNvSpPr/>
            <p:nvPr/>
          </p:nvSpPr>
          <p:spPr>
            <a:xfrm>
              <a:off x="1219200" y="434975"/>
              <a:ext cx="76201" cy="76200"/>
            </a:xfrm>
            <a:prstGeom prst="triangl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1800"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grpSp>
          <p:nvGrpSpPr>
            <p:cNvPr id="94" name="Group"/>
            <p:cNvGrpSpPr/>
            <p:nvPr/>
          </p:nvGrpSpPr>
          <p:grpSpPr>
            <a:xfrm>
              <a:off x="1600200" y="739774"/>
              <a:ext cx="1219201" cy="396242"/>
              <a:chOff x="0" y="0"/>
              <a:chExt cx="1219199" cy="396240"/>
            </a:xfrm>
          </p:grpSpPr>
          <p:sp>
            <p:nvSpPr>
              <p:cNvPr id="92" name="Rectangle"/>
              <p:cNvSpPr/>
              <p:nvPr/>
            </p:nvSpPr>
            <p:spPr>
              <a:xfrm>
                <a:off x="0" y="0"/>
                <a:ext cx="1219200" cy="381000"/>
              </a:xfrm>
              <a:prstGeom prst="rect">
                <a:avLst/>
              </a:prstGeom>
              <a:solidFill>
                <a:srgbClr val="BBE0E3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spcBef>
                    <a:spcPts val="0"/>
                  </a:spcBef>
                  <a:defRPr sz="2000"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3" name="automatic"/>
              <p:cNvSpPr txBox="1"/>
              <p:nvPr/>
            </p:nvSpPr>
            <p:spPr>
              <a:xfrm>
                <a:off x="0" y="0"/>
                <a:ext cx="1219200" cy="396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457200">
                  <a:spcBef>
                    <a:spcPts val="0"/>
                  </a:spcBef>
                  <a:defRPr sz="2000"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automatic</a:t>
                </a:r>
              </a:p>
            </p:txBody>
          </p:sp>
        </p:grpSp>
        <p:grpSp>
          <p:nvGrpSpPr>
            <p:cNvPr id="97" name="Group"/>
            <p:cNvGrpSpPr/>
            <p:nvPr/>
          </p:nvGrpSpPr>
          <p:grpSpPr>
            <a:xfrm>
              <a:off x="0" y="739774"/>
              <a:ext cx="1012826" cy="403228"/>
              <a:chOff x="0" y="0"/>
              <a:chExt cx="1012825" cy="403226"/>
            </a:xfrm>
          </p:grpSpPr>
          <p:sp>
            <p:nvSpPr>
              <p:cNvPr id="95" name="Rectangle"/>
              <p:cNvSpPr/>
              <p:nvPr/>
            </p:nvSpPr>
            <p:spPr>
              <a:xfrm>
                <a:off x="0" y="0"/>
                <a:ext cx="1012826" cy="403227"/>
              </a:xfrm>
              <a:prstGeom prst="rect">
                <a:avLst/>
              </a:prstGeom>
              <a:solidFill>
                <a:srgbClr val="BBE0E3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spcBef>
                    <a:spcPts val="0"/>
                  </a:spcBef>
                  <a:defRPr sz="1800"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6" name="manual"/>
              <p:cNvSpPr txBox="1"/>
              <p:nvPr/>
            </p:nvSpPr>
            <p:spPr>
              <a:xfrm>
                <a:off x="0" y="0"/>
                <a:ext cx="1012826" cy="3835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457200">
                  <a:spcBef>
                    <a:spcPts val="0"/>
                  </a:spcBef>
                  <a:defRPr sz="1800"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manual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1" build="p" animBg="1" advAuto="0"/>
      <p:bldP spid="70" grpId="4" animBg="1" advAuto="0"/>
      <p:bldP spid="83" grpId="2" animBg="1" advAuto="0"/>
      <p:bldP spid="98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ncapsulation"/>
          <p:cNvSpPr txBox="1">
            <a:spLocks noGrp="1"/>
          </p:cNvSpPr>
          <p:nvPr>
            <p:ph type="title" idx="4294967295"/>
          </p:nvPr>
        </p:nvSpPr>
        <p:spPr>
          <a:xfrm>
            <a:off x="685800" y="152400"/>
            <a:ext cx="7772400" cy="76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</a:defRPr>
            </a:lvl1pPr>
          </a:lstStyle>
          <a:p>
            <a:r>
              <a:t>Encapsulation</a:t>
            </a:r>
          </a:p>
        </p:txBody>
      </p:sp>
      <p:sp>
        <p:nvSpPr>
          <p:cNvPr id="101" name="Encapsulation is the mechanism that binds together the code and data it manipulates into a logical black box that is safe from outside interference and misuse"/>
          <p:cNvSpPr txBox="1">
            <a:spLocks noGrp="1"/>
          </p:cNvSpPr>
          <p:nvPr>
            <p:ph type="body" sz="half" idx="4294967295"/>
          </p:nvPr>
        </p:nvSpPr>
        <p:spPr>
          <a:xfrm>
            <a:off x="233362" y="2236495"/>
            <a:ext cx="8677276" cy="15337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 indent="228600">
              <a:spcBef>
                <a:spcPts val="0"/>
              </a:spcBef>
              <a:buSzTx/>
              <a:buNone/>
              <a:defRPr sz="2800"/>
            </a:pPr>
            <a:r>
              <a:t>Encapsulation is the mechanism that binds together the code and data it manipulates into a logical black box that is safe from outside interference and misuse</a:t>
            </a:r>
          </a:p>
        </p:txBody>
      </p:sp>
      <p:sp>
        <p:nvSpPr>
          <p:cNvPr id="102" name="Let’s see an example…"/>
          <p:cNvSpPr txBox="1"/>
          <p:nvPr/>
        </p:nvSpPr>
        <p:spPr>
          <a:xfrm>
            <a:off x="271406" y="4195692"/>
            <a:ext cx="4233055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228600">
              <a:spcBef>
                <a:spcPts val="0"/>
              </a:spcBef>
              <a:defRPr b="1">
                <a:solidFill>
                  <a:srgbClr val="941100"/>
                </a:solidFill>
              </a:defRPr>
            </a:pPr>
            <a:r>
              <a:t>Let’s see an example…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1" animBg="1" advAuto="0"/>
      <p:bldP spid="102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199" y="189669"/>
            <a:ext cx="11214170" cy="6705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"/>
          <p:cNvSpPr/>
          <p:nvPr/>
        </p:nvSpPr>
        <p:spPr>
          <a:xfrm>
            <a:off x="1096149" y="3144781"/>
            <a:ext cx="1143001" cy="280988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Rectangle"/>
          <p:cNvSpPr/>
          <p:nvPr/>
        </p:nvSpPr>
        <p:spPr>
          <a:xfrm>
            <a:off x="1096149" y="2828285"/>
            <a:ext cx="1143001" cy="280989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A field that cannot be accessed from outside the class…"/>
          <p:cNvSpPr txBox="1">
            <a:spLocks noGrp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500"/>
              </a:spcBef>
              <a:buSzTx/>
              <a:buFont typeface="Marlett"/>
              <a:buNone/>
              <a:defRPr sz="2400" i="1"/>
            </a:pPr>
            <a:r>
              <a:t>A field that cannot be accessed from outside the class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Font typeface="Marlett"/>
              <a:buNone/>
              <a:defRPr sz="900" i="1"/>
            </a:pPr>
            <a:endParaRPr/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Font typeface="Marlett"/>
              <a:buNone/>
              <a:defRPr sz="900" i="1"/>
            </a:pPr>
            <a:endParaRPr/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Font typeface="Marlett"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rgbClr val="003399"/>
                </a:solidFill>
              </a:rPr>
              <a:t>private</a:t>
            </a:r>
            <a:r>
              <a:t>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type</a:t>
            </a:r>
            <a:r>
              <a:t>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name</a:t>
            </a:r>
            <a:r>
              <a:t>;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Font typeface="Marlett"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t>Examples: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Font typeface="Marlett"/>
              <a:buNone/>
              <a:defRPr sz="7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Font typeface="Marlett"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private int id;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Font typeface="Marlett"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private String name;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Font typeface="Marlett"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Font typeface="Marlett"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Client code won't compile if it accesses private fields: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Font typeface="Marlett"/>
              <a:buNone/>
              <a:defRPr sz="700"/>
            </a:pPr>
            <a:endParaRPr/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Font typeface="Marlett"/>
              <a:buNone/>
              <a:defRPr sz="16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PointMain.java:11: x has private access in Point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Font typeface="Marlett"/>
              <a:buNone/>
              <a:defRPr sz="16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System.out.println(p1.x);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Font typeface="Marlett"/>
              <a:buNone/>
              <a:defRPr sz="16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^</a:t>
            </a:r>
          </a:p>
        </p:txBody>
      </p:sp>
      <p:sp>
        <p:nvSpPr>
          <p:cNvPr id="109" name="Private fields"/>
          <p:cNvSpPr txBox="1">
            <a:spLocks noGrp="1"/>
          </p:cNvSpPr>
          <p:nvPr>
            <p:ph type="title" idx="4294967295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Private fields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Accessing private state"/>
          <p:cNvSpPr txBox="1">
            <a:spLocks noGrp="1"/>
          </p:cNvSpPr>
          <p:nvPr>
            <p:ph type="title" idx="4294967295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Accessing private state</a:t>
            </a:r>
          </a:p>
        </p:txBody>
      </p:sp>
      <p:sp>
        <p:nvSpPr>
          <p:cNvPr id="112" name="// A &quot;read-only&quot; access to the x field (&quot;accessor&quot;)…"/>
          <p:cNvSpPr txBox="1">
            <a:spLocks noGrp="1"/>
          </p:cNvSpPr>
          <p:nvPr>
            <p:ph type="body" idx="4294967295"/>
          </p:nvPr>
        </p:nvSpPr>
        <p:spPr>
          <a:xfrm>
            <a:off x="-107300" y="1433798"/>
            <a:ext cx="9067801" cy="51054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Font typeface="Marlett"/>
              <a:buNone/>
              <a:defRPr sz="2000" b="1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// A "read-only" access to the x field ("accessor")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Font typeface="Marlett"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public int getX() {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Font typeface="Marlett"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  return x;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Font typeface="Marlett"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}</a:t>
            </a:r>
          </a:p>
          <a:p>
            <a:pPr marL="285750" lvl="1" indent="171450">
              <a:spcBef>
                <a:spcPts val="0"/>
              </a:spcBef>
              <a:buSzTx/>
              <a:buFont typeface="Marlett"/>
              <a:buNone/>
              <a:defRPr sz="700"/>
            </a:pPr>
            <a:endParaRPr/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Font typeface="Marlett"/>
              <a:buNone/>
              <a:defRPr sz="2000" b="1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// Allows clients to change the x field ("mutator")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Font typeface="Marlett"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public void setX(int newX) {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Font typeface="Marlett"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  x = newX;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Font typeface="Marlett"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}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Font typeface="Marlett"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742950" lvl="1" indent="-285750">
              <a:spcBef>
                <a:spcPts val="0"/>
              </a:spcBef>
              <a:defRPr sz="2400"/>
            </a:pPr>
            <a:r>
              <a:t>Client code will look more like this:</a:t>
            </a:r>
          </a:p>
          <a:p>
            <a:pPr marL="285750" lvl="1" indent="171450">
              <a:spcBef>
                <a:spcPts val="0"/>
              </a:spcBef>
              <a:buSzTx/>
              <a:buFont typeface="Marlett"/>
              <a:buNone/>
              <a:defRPr sz="7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285750" lvl="1" indent="171450">
              <a:spcBef>
                <a:spcPts val="0"/>
              </a:spcBef>
              <a:buSzTx/>
              <a:buFont typeface="Marlett"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System.out.println(</a:t>
            </a:r>
            <a:r>
              <a:rPr b="1">
                <a:solidFill>
                  <a:srgbClr val="003399"/>
                </a:solidFill>
              </a:rPr>
              <a:t>p1.getX()</a:t>
            </a:r>
            <a:r>
              <a:t>);</a:t>
            </a:r>
          </a:p>
          <a:p>
            <a:pPr marL="285750" lvl="1" indent="171450">
              <a:spcBef>
                <a:spcPts val="0"/>
              </a:spcBef>
              <a:buSzTx/>
              <a:buFont typeface="Marlett"/>
              <a:buNone/>
              <a:defRPr sz="2400" b="1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p1.setX(14);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1903</Words>
  <Application>Microsoft Office PowerPoint</Application>
  <PresentationFormat>On-screen Show (4:3)</PresentationFormat>
  <Paragraphs>458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Courier</vt:lpstr>
      <vt:lpstr>Courier New</vt:lpstr>
      <vt:lpstr>Helvetica</vt:lpstr>
      <vt:lpstr>Helvetica Neue</vt:lpstr>
      <vt:lpstr>Marlett</vt:lpstr>
      <vt:lpstr>Tahoma</vt:lpstr>
      <vt:lpstr>Times</vt:lpstr>
      <vt:lpstr>Times New Roman</vt:lpstr>
      <vt:lpstr>Verdana</vt:lpstr>
      <vt:lpstr>Default Design</vt:lpstr>
      <vt:lpstr>Week 4 – OOP II</vt:lpstr>
      <vt:lpstr>PowerPoint Presentation</vt:lpstr>
      <vt:lpstr>PowerPoint Presentation</vt:lpstr>
      <vt:lpstr>Blueprint analogy</vt:lpstr>
      <vt:lpstr>The three principles of OO SE</vt:lpstr>
      <vt:lpstr>Encapsulation</vt:lpstr>
      <vt:lpstr>PowerPoint Presentation</vt:lpstr>
      <vt:lpstr>Private fields</vt:lpstr>
      <vt:lpstr>Accessing private state</vt:lpstr>
      <vt:lpstr>PowerPoint Presentation</vt:lpstr>
      <vt:lpstr>Encapsulation</vt:lpstr>
      <vt:lpstr>Inheritance</vt:lpstr>
      <vt:lpstr>PowerPoint Presentation</vt:lpstr>
      <vt:lpstr>Why Inheritance?</vt:lpstr>
      <vt:lpstr>Overriding vs Overloading Methods</vt:lpstr>
      <vt:lpstr>Overloading a Method</vt:lpstr>
      <vt:lpstr>Overriding a Method</vt:lpstr>
      <vt:lpstr>PowerPoint Presentation</vt:lpstr>
      <vt:lpstr>Binding</vt:lpstr>
      <vt:lpstr>Dynamic Binding</vt:lpstr>
      <vt:lpstr>PowerPoint Presentation</vt:lpstr>
      <vt:lpstr>Polymorphism</vt:lpstr>
      <vt:lpstr>Polymorphism</vt:lpstr>
      <vt:lpstr>Compile Time Poly</vt:lpstr>
      <vt:lpstr>Method LookUp</vt:lpstr>
      <vt:lpstr>Run Time Poly</vt:lpstr>
      <vt:lpstr>A polymorphism problem</vt:lpstr>
      <vt:lpstr>Diagramming the classes &amp; output</vt:lpstr>
      <vt:lpstr>A polymorphism problem</vt:lpstr>
      <vt:lpstr>Finding output with tables</vt:lpstr>
      <vt:lpstr>Polymorphism answer</vt:lpstr>
      <vt:lpstr>Inner class example</vt:lpstr>
      <vt:lpstr>Inner class example</vt:lpstr>
      <vt:lpstr>the instanceof Operator</vt:lpstr>
      <vt:lpstr>the instanceof Operator</vt:lpstr>
      <vt:lpstr>A "Perfect" Equals Method</vt:lpstr>
      <vt:lpstr>The Object Class</vt:lpstr>
      <vt:lpstr>The Object Class, cont.</vt:lpstr>
      <vt:lpstr>Overriding toString</vt:lpstr>
      <vt:lpstr>The Object Class, cont.</vt:lpstr>
      <vt:lpstr>Overriding clone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– OOP II</dc:title>
  <dc:creator>Priebe, Roger</dc:creator>
  <cp:lastModifiedBy>Priebe, Roger</cp:lastModifiedBy>
  <cp:revision>3</cp:revision>
  <dcterms:modified xsi:type="dcterms:W3CDTF">2018-02-01T16:09:41Z</dcterms:modified>
</cp:coreProperties>
</file>