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5BD68-0DB9-4BFC-AF2B-ACA928592D0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06720-2BD7-4947-B810-1A11BA2E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220FD6-8F66-4409-BD7F-13904C7E5D03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017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0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60B2-8934-40FE-9D78-55A666215D9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64A2-3643-49D3-B3A1-DBFA933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Interfaces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46075" lvl="1">
              <a:defRPr/>
            </a:pPr>
            <a:r>
              <a:rPr lang="en-US" dirty="0" smtClean="0">
                <a:ea typeface="+mn-ea"/>
              </a:rPr>
              <a:t>EE 422C</a:t>
            </a:r>
          </a:p>
        </p:txBody>
      </p:sp>
    </p:spTree>
    <p:extLst>
      <p:ext uri="{BB962C8B-B14F-4D97-AF65-F5344CB8AC3E}">
        <p14:creationId xmlns:p14="http://schemas.microsoft.com/office/powerpoint/2010/main" val="1175696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Complete Circle class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 b="1">
                <a:solidFill>
                  <a:srgbClr val="008080"/>
                </a:solidFill>
                <a:latin typeface="Courier New" charset="0"/>
              </a:rPr>
              <a:t>// Represents circles.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public class Circle implements Shape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private double radius;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 b="1">
                <a:solidFill>
                  <a:srgbClr val="008080"/>
                </a:solidFill>
                <a:latin typeface="Courier New" charset="0"/>
              </a:rPr>
              <a:t>    // Constructs a new circle with the given radius.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public Circle(double radius)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this.radius = radius;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 b="1">
                <a:solidFill>
                  <a:srgbClr val="008080"/>
                </a:solidFill>
                <a:latin typeface="Courier New" charset="0"/>
              </a:rPr>
              <a:t>    // Returns the area of this circle.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public double area()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return Math.PI * radius * radius;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 b="1">
                <a:solidFill>
                  <a:srgbClr val="008080"/>
                </a:solidFill>
                <a:latin typeface="Courier New" charset="0"/>
              </a:rPr>
              <a:t>    // Returns the perimeter of this circle.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public double perimeter()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return 2.0 * Math.PI * radius;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8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7104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Complete Rectangle class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57" y="1090840"/>
            <a:ext cx="1051560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solidFill>
                  <a:srgbClr val="008080"/>
                </a:solidFill>
                <a:latin typeface="Courier New" charset="0"/>
              </a:rPr>
              <a:t>// Represents rectangles.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public class Rectangle implements Shape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private double width;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private double height;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solidFill>
                  <a:srgbClr val="008080"/>
                </a:solidFill>
                <a:latin typeface="Courier New" charset="0"/>
              </a:rPr>
              <a:t>    // Constructs a new rectangle with the given dimensions.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public Rectangle(double width, double height)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this.width</a:t>
            </a:r>
            <a:r>
              <a:rPr lang="en-US" sz="1400" b="1" dirty="0">
                <a:latin typeface="Courier New" charset="0"/>
              </a:rPr>
              <a:t> = width;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this.height</a:t>
            </a:r>
            <a:r>
              <a:rPr lang="en-US" sz="1400" b="1" dirty="0">
                <a:latin typeface="Courier New" charset="0"/>
              </a:rPr>
              <a:t> = height;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sz="1400" b="1" dirty="0">
              <a:latin typeface="Courier New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solidFill>
                  <a:srgbClr val="008080"/>
                </a:solidFill>
                <a:latin typeface="Courier New" charset="0"/>
              </a:rPr>
              <a:t>    // Returns the area of this rectangle.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public double area()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    return width * height;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solidFill>
                  <a:srgbClr val="008080"/>
                </a:solidFill>
                <a:latin typeface="Courier New" charset="0"/>
              </a:rPr>
              <a:t>    // Returns the perimeter of this rectangle.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public double perimeter()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    return 2.0 * (width + height);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4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6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Complete Triangle class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742" y="905782"/>
            <a:ext cx="1051560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solidFill>
                  <a:srgbClr val="008080"/>
                </a:solidFill>
                <a:latin typeface="Courier New" charset="0"/>
              </a:rPr>
              <a:t>// Represents triangles.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public class Triangle implements Shape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private double a;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private double b;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private double c;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solidFill>
                  <a:srgbClr val="008080"/>
                </a:solidFill>
                <a:latin typeface="Courier New" charset="0"/>
              </a:rPr>
              <a:t>    // Constructs a new Triangle given side lengths.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public Triangle(double a, double b, double c)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    </a:t>
            </a:r>
            <a:r>
              <a:rPr lang="en-US" sz="1200" b="1" dirty="0" err="1">
                <a:latin typeface="Courier New" charset="0"/>
              </a:rPr>
              <a:t>this.a</a:t>
            </a:r>
            <a:r>
              <a:rPr lang="en-US" sz="1200" b="1" dirty="0">
                <a:latin typeface="Courier New" charset="0"/>
              </a:rPr>
              <a:t> = a;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    </a:t>
            </a:r>
            <a:r>
              <a:rPr lang="en-US" sz="1200" b="1" dirty="0" err="1">
                <a:latin typeface="Courier New" charset="0"/>
              </a:rPr>
              <a:t>this.b</a:t>
            </a:r>
            <a:r>
              <a:rPr lang="en-US" sz="1200" b="1" dirty="0">
                <a:latin typeface="Courier New" charset="0"/>
              </a:rPr>
              <a:t> = b;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    </a:t>
            </a:r>
            <a:r>
              <a:rPr lang="en-US" sz="1200" b="1" dirty="0" err="1">
                <a:latin typeface="Courier New" charset="0"/>
              </a:rPr>
              <a:t>this.c</a:t>
            </a:r>
            <a:r>
              <a:rPr lang="en-US" sz="1200" b="1" dirty="0">
                <a:latin typeface="Courier New" charset="0"/>
              </a:rPr>
              <a:t> = c;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solidFill>
                  <a:srgbClr val="008080"/>
                </a:solidFill>
                <a:latin typeface="Courier New" charset="0"/>
              </a:rPr>
              <a:t>    // Returns this triangle's area using Heron's formula.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public double area()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    double s = (a + b + c) / 2.0;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    return </a:t>
            </a:r>
            <a:r>
              <a:rPr lang="en-US" sz="1200" b="1" dirty="0" err="1">
                <a:latin typeface="Courier New" charset="0"/>
              </a:rPr>
              <a:t>Math.sqrt</a:t>
            </a:r>
            <a:r>
              <a:rPr lang="en-US" sz="1200" b="1" dirty="0">
                <a:latin typeface="Courier New" charset="0"/>
              </a:rPr>
              <a:t>(s * (s - a) * (s - b) * (s - c));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endParaRPr lang="en-US" sz="1200" b="1" dirty="0">
              <a:latin typeface="Courier New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solidFill>
                  <a:srgbClr val="008080"/>
                </a:solidFill>
                <a:latin typeface="Courier New" charset="0"/>
              </a:rPr>
              <a:t>    // Returns the perimeter of this triangle.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public double perimeter() {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    return a + b + c;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  <a:defRPr/>
            </a:pPr>
            <a:r>
              <a:rPr lang="en-US" sz="12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50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Interfaces + polymorphism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+mn-ea"/>
                <a:cs typeface="+mn-cs"/>
              </a:rPr>
              <a:t>Interfaces don't benefit the class so much as the </a:t>
            </a:r>
            <a:r>
              <a:rPr lang="en-US" i="1" smtClean="0">
                <a:ea typeface="+mn-ea"/>
                <a:cs typeface="+mn-cs"/>
              </a:rPr>
              <a:t>client.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Interface's is-a relationship lets the client use polymorphism.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90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900"/>
          </a:p>
          <a:p>
            <a:pPr lvl="1" eaLnBrk="1" hangingPunct="1">
              <a:lnSpc>
                <a:spcPct val="60000"/>
              </a:lnSpc>
              <a:buFontTx/>
              <a:buNone/>
              <a:defRPr/>
            </a:pPr>
            <a:r>
              <a:rPr lang="en-US" sz="2000">
                <a:latin typeface="Courier New" charset="0"/>
              </a:rPr>
              <a:t>	public static void printInfo(</a:t>
            </a:r>
            <a:r>
              <a:rPr lang="en-US" sz="2000" b="1">
                <a:latin typeface="Courier New" charset="0"/>
              </a:rPr>
              <a:t>Shape s</a:t>
            </a:r>
            <a:r>
              <a:rPr lang="en-US" sz="2000">
                <a:latin typeface="Courier New" charset="0"/>
              </a:rPr>
              <a:t>) {</a:t>
            </a:r>
          </a:p>
          <a:p>
            <a:pPr lvl="1" eaLnBrk="1" hangingPunct="1">
              <a:lnSpc>
                <a:spcPct val="60000"/>
              </a:lnSpc>
              <a:buFontTx/>
              <a:buNone/>
              <a:defRPr/>
            </a:pPr>
            <a:r>
              <a:rPr lang="en-US" sz="2000">
                <a:latin typeface="Courier New" charset="0"/>
              </a:rPr>
              <a:t>	    System.out.println("The shape: " + s);</a:t>
            </a:r>
          </a:p>
          <a:p>
            <a:pPr lvl="1" eaLnBrk="1" hangingPunct="1">
              <a:lnSpc>
                <a:spcPct val="60000"/>
              </a:lnSpc>
              <a:buFontTx/>
              <a:buNone/>
              <a:defRPr/>
            </a:pPr>
            <a:r>
              <a:rPr lang="en-US" sz="2000">
                <a:latin typeface="Courier New" charset="0"/>
              </a:rPr>
              <a:t>	    System.out.println("area : " + s.area());</a:t>
            </a:r>
          </a:p>
          <a:p>
            <a:pPr lvl="1" eaLnBrk="1" hangingPunct="1">
              <a:lnSpc>
                <a:spcPct val="60000"/>
              </a:lnSpc>
              <a:buFontTx/>
              <a:buNone/>
              <a:defRPr/>
            </a:pPr>
            <a:r>
              <a:rPr lang="en-US" sz="2000">
                <a:latin typeface="Courier New" charset="0"/>
              </a:rPr>
              <a:t>	    System.out.println("perim: " + s.perimeter());</a:t>
            </a:r>
          </a:p>
          <a:p>
            <a:pPr lvl="1" eaLnBrk="1" hangingPunct="1">
              <a:lnSpc>
                <a:spcPct val="60000"/>
              </a:lnSpc>
              <a:buFontTx/>
              <a:buNone/>
              <a:defRPr/>
            </a:pPr>
            <a:r>
              <a:rPr lang="en-US" sz="2000">
                <a:latin typeface="Courier New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00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Any object that implements the interface may be passed.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90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/>
              <a:t>	</a:t>
            </a:r>
            <a:r>
              <a:rPr lang="en-US" sz="2000">
                <a:latin typeface="Courier New" charset="0"/>
              </a:rPr>
              <a:t>Circle circ = new Circle(12.0);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>
                <a:latin typeface="Courier New" charset="0"/>
              </a:rPr>
              <a:t>	Rectangle rect = new Rectangle(4, 7);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>
                <a:latin typeface="Courier New" charset="0"/>
              </a:rPr>
              <a:t>	Triangle tri = new Triangle(5, 12, 13);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>
                <a:latin typeface="Courier New" charset="0"/>
              </a:rPr>
              <a:t>	printInfo(circ);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>
                <a:latin typeface="Courier New" charset="0"/>
              </a:rPr>
              <a:t>	printInfo(tri);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>
                <a:latin typeface="Courier New" charset="0"/>
              </a:rPr>
              <a:t>	printInfo(rect);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2000" b="1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>
                <a:latin typeface="Courier New" charset="0"/>
              </a:rPr>
              <a:t>	Shape[] shapes = {tri, circ, rect};</a:t>
            </a:r>
          </a:p>
        </p:txBody>
      </p:sp>
    </p:spTree>
    <p:extLst>
      <p:ext uri="{BB962C8B-B14F-4D97-AF65-F5344CB8AC3E}">
        <p14:creationId xmlns:p14="http://schemas.microsoft.com/office/powerpoint/2010/main" val="219715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Interface diagram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smtClean="0"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Arrow goes up from class to interface(s) it implements.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There is a supertype-subtype relationship here;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e.g., all Circles are Shapes, but not all Shapes are Circles.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This kind of picture is also called a </a:t>
            </a:r>
            <a:r>
              <a:rPr lang="en-US" i="1" smtClean="0">
                <a:ea typeface="+mn-ea"/>
              </a:rPr>
              <a:t>UML class diagram</a:t>
            </a:r>
            <a:r>
              <a:rPr lang="en-US" smtClean="0">
                <a:ea typeface="+mn-ea"/>
              </a:rPr>
              <a:t>.</a:t>
            </a:r>
          </a:p>
        </p:txBody>
      </p:sp>
      <p:pic>
        <p:nvPicPr>
          <p:cNvPr id="62467" name="Picture 4" descr="sha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1219200"/>
            <a:ext cx="5186362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54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Relatedness of types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ctr">
              <a:buNone/>
              <a:tabLst>
                <a:tab pos="2170113" algn="l"/>
              </a:tabLst>
              <a:defRPr/>
            </a:pPr>
            <a:r>
              <a:rPr lang="en-US" smtClean="0">
                <a:ea typeface="+mn-ea"/>
                <a:cs typeface="+mn-cs"/>
              </a:rPr>
              <a:t>Write a set of </a:t>
            </a:r>
            <a:r>
              <a:rPr lang="en-US" smtClean="0">
                <a:latin typeface="Courier New" charset="0"/>
                <a:ea typeface="+mn-ea"/>
                <a:cs typeface="+mn-cs"/>
              </a:rPr>
              <a:t>Circle</a:t>
            </a:r>
            <a:r>
              <a:rPr lang="en-US" smtClean="0">
                <a:ea typeface="+mn-ea"/>
                <a:cs typeface="+mn-cs"/>
              </a:rPr>
              <a:t>, </a:t>
            </a:r>
            <a:r>
              <a:rPr lang="en-US" smtClean="0">
                <a:latin typeface="Courier New" charset="0"/>
                <a:ea typeface="+mn-ea"/>
                <a:cs typeface="+mn-cs"/>
              </a:rPr>
              <a:t>Rectangle</a:t>
            </a:r>
            <a:r>
              <a:rPr lang="en-US" smtClean="0">
                <a:ea typeface="+mn-ea"/>
                <a:cs typeface="+mn-cs"/>
              </a:rPr>
              <a:t>, and </a:t>
            </a:r>
            <a:r>
              <a:rPr lang="en-US" smtClean="0">
                <a:latin typeface="Courier New" charset="0"/>
                <a:ea typeface="+mn-ea"/>
                <a:cs typeface="+mn-cs"/>
              </a:rPr>
              <a:t>Triangle</a:t>
            </a:r>
            <a:r>
              <a:rPr lang="en-US" smtClean="0">
                <a:ea typeface="+mn-ea"/>
                <a:cs typeface="+mn-cs"/>
              </a:rPr>
              <a:t> classes.</a:t>
            </a:r>
          </a:p>
          <a:p>
            <a:pPr marL="742950" lvl="1" indent="-285750">
              <a:tabLst>
                <a:tab pos="2170113" algn="l"/>
              </a:tabLst>
              <a:defRPr/>
            </a:pPr>
            <a:endParaRPr lang="en-US" smtClean="0">
              <a:ea typeface="+mn-ea"/>
            </a:endParaRPr>
          </a:p>
          <a:p>
            <a:pPr marL="742950" lvl="1" indent="-285750">
              <a:tabLst>
                <a:tab pos="2170113" algn="l"/>
              </a:tabLst>
              <a:defRPr/>
            </a:pPr>
            <a:endParaRPr lang="en-US" smtClean="0">
              <a:ea typeface="+mn-ea"/>
            </a:endParaRPr>
          </a:p>
          <a:p>
            <a:pPr marL="342900" indent="-342900">
              <a:tabLst>
                <a:tab pos="2170113" algn="l"/>
              </a:tabLst>
              <a:defRPr/>
            </a:pPr>
            <a:r>
              <a:rPr lang="en-US" smtClean="0">
                <a:ea typeface="+mn-ea"/>
                <a:cs typeface="+mn-cs"/>
              </a:rPr>
              <a:t>Certain operations that are common to all shapes.</a:t>
            </a:r>
          </a:p>
          <a:p>
            <a:pPr marL="742950" lvl="1" indent="-285750">
              <a:buNone/>
              <a:tabLst>
                <a:tab pos="2170113" algn="l"/>
              </a:tabLst>
              <a:defRPr/>
            </a:pPr>
            <a:r>
              <a:rPr lang="en-US" smtClean="0">
                <a:ea typeface="+mn-ea"/>
              </a:rPr>
              <a:t>	perimeter	- distance around the outside of the shape</a:t>
            </a:r>
          </a:p>
          <a:p>
            <a:pPr marL="742950" lvl="1" indent="-285750">
              <a:buNone/>
              <a:tabLst>
                <a:tab pos="2170113" algn="l"/>
              </a:tabLst>
              <a:defRPr/>
            </a:pPr>
            <a:r>
              <a:rPr lang="en-US" smtClean="0">
                <a:ea typeface="+mn-ea"/>
              </a:rPr>
              <a:t>	area	- amount of 2D space occupied by the shape</a:t>
            </a:r>
          </a:p>
          <a:p>
            <a:pPr marL="342900" indent="-342900">
              <a:tabLst>
                <a:tab pos="2170113" algn="l"/>
              </a:tabLst>
              <a:defRPr/>
            </a:pPr>
            <a:endParaRPr lang="en-US" smtClean="0">
              <a:ea typeface="+mn-ea"/>
              <a:cs typeface="+mn-cs"/>
            </a:endParaRPr>
          </a:p>
          <a:p>
            <a:pPr marL="342900" indent="-342900">
              <a:tabLst>
                <a:tab pos="2170113" algn="l"/>
              </a:tabLst>
              <a:defRPr/>
            </a:pPr>
            <a:r>
              <a:rPr lang="en-US" smtClean="0">
                <a:ea typeface="+mn-ea"/>
                <a:cs typeface="+mn-cs"/>
              </a:rPr>
              <a:t>Every shape has them but computes them differently.</a:t>
            </a:r>
          </a:p>
        </p:txBody>
      </p:sp>
    </p:spTree>
    <p:extLst>
      <p:ext uri="{BB962C8B-B14F-4D97-AF65-F5344CB8AC3E}">
        <p14:creationId xmlns:p14="http://schemas.microsoft.com/office/powerpoint/2010/main" val="147403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Shape area, perimeter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Rectangle (as defined by width </a:t>
            </a:r>
            <a:r>
              <a:rPr lang="en-US" altLang="en-US" i="1" smtClean="0"/>
              <a:t>w</a:t>
            </a:r>
            <a:r>
              <a:rPr lang="en-US" altLang="en-US" smtClean="0"/>
              <a:t> and height </a:t>
            </a:r>
            <a:r>
              <a:rPr lang="en-US" altLang="en-US" i="1" smtClean="0"/>
              <a:t>h</a:t>
            </a:r>
            <a:r>
              <a:rPr lang="en-US" altLang="en-US" smtClean="0"/>
              <a:t>):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area		= </a:t>
            </a:r>
            <a:r>
              <a:rPr lang="en-US" altLang="en-US" i="1" smtClean="0"/>
              <a:t>w h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perimeter	= 2</a:t>
            </a:r>
            <a:r>
              <a:rPr lang="en-US" altLang="en-US" i="1" smtClean="0"/>
              <a:t>w</a:t>
            </a:r>
            <a:r>
              <a:rPr lang="en-US" altLang="en-US" smtClean="0"/>
              <a:t> + 2</a:t>
            </a:r>
            <a:r>
              <a:rPr lang="en-US" altLang="en-US" i="1" smtClean="0"/>
              <a:t>h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Circle (as defined by radius </a:t>
            </a:r>
            <a:r>
              <a:rPr lang="en-US" altLang="en-US" i="1" smtClean="0"/>
              <a:t>r</a:t>
            </a:r>
            <a:r>
              <a:rPr lang="en-US" altLang="en-US" smtClean="0"/>
              <a:t>):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area		=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	perimeter	= 2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endParaRPr lang="en-US" altLang="en-US" i="1" baseline="-25000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Triangle (as defined by side lengths </a:t>
            </a:r>
            <a:r>
              <a:rPr lang="en-US" altLang="en-US" i="1" smtClean="0"/>
              <a:t>a</a:t>
            </a:r>
            <a:r>
              <a:rPr lang="en-US" altLang="en-US" smtClean="0"/>
              <a:t>, </a:t>
            </a:r>
            <a:r>
              <a:rPr lang="en-US" altLang="en-US" i="1" smtClean="0"/>
              <a:t>b</a:t>
            </a:r>
            <a:r>
              <a:rPr lang="en-US" altLang="en-US" smtClean="0"/>
              <a:t>, and </a:t>
            </a:r>
            <a:r>
              <a:rPr lang="en-US" altLang="en-US" i="1" smtClean="0"/>
              <a:t>c</a:t>
            </a:r>
            <a:r>
              <a:rPr lang="en-US" altLang="en-US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area		= √(</a:t>
            </a:r>
            <a:r>
              <a:rPr lang="en-US" altLang="en-US" i="1" smtClean="0"/>
              <a:t>s</a:t>
            </a:r>
            <a:r>
              <a:rPr lang="en-US" altLang="en-US" smtClean="0"/>
              <a:t> (</a:t>
            </a:r>
            <a:r>
              <a:rPr lang="en-US" altLang="en-US" i="1" smtClean="0"/>
              <a:t>s</a:t>
            </a:r>
            <a:r>
              <a:rPr lang="en-US" altLang="en-US" smtClean="0"/>
              <a:t> - </a:t>
            </a:r>
            <a:r>
              <a:rPr lang="en-US" altLang="en-US" i="1" smtClean="0"/>
              <a:t>a</a:t>
            </a:r>
            <a:r>
              <a:rPr lang="en-US" altLang="en-US" smtClean="0"/>
              <a:t>) (</a:t>
            </a:r>
            <a:r>
              <a:rPr lang="en-US" altLang="en-US" i="1" smtClean="0"/>
              <a:t>s</a:t>
            </a:r>
            <a:r>
              <a:rPr lang="en-US" altLang="en-US" smtClean="0"/>
              <a:t> - </a:t>
            </a:r>
            <a:r>
              <a:rPr lang="en-US" altLang="en-US" i="1" smtClean="0"/>
              <a:t>b</a:t>
            </a:r>
            <a:r>
              <a:rPr lang="en-US" altLang="en-US" smtClean="0"/>
              <a:t>) (</a:t>
            </a:r>
            <a:r>
              <a:rPr lang="en-US" altLang="en-US" i="1" smtClean="0"/>
              <a:t>s</a:t>
            </a:r>
            <a:r>
              <a:rPr lang="en-US" altLang="en-US" smtClean="0"/>
              <a:t> - </a:t>
            </a:r>
            <a:r>
              <a:rPr lang="en-US" altLang="en-US" i="1" smtClean="0"/>
              <a:t>c</a:t>
            </a:r>
            <a:r>
              <a:rPr lang="en-US" altLang="en-US" smtClean="0"/>
              <a:t>))</a:t>
            </a:r>
            <a:endParaRPr lang="en-US" altLang="en-US" i="1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				   where </a:t>
            </a:r>
            <a:r>
              <a:rPr lang="en-US" altLang="en-US" i="1" smtClean="0"/>
              <a:t>s</a:t>
            </a:r>
            <a:r>
              <a:rPr lang="en-US" altLang="en-US" smtClean="0"/>
              <a:t> = ½ (</a:t>
            </a:r>
            <a:r>
              <a:rPr lang="en-US" altLang="en-US" i="1" smtClean="0"/>
              <a:t>a</a:t>
            </a:r>
            <a:r>
              <a:rPr lang="en-US" altLang="en-US" smtClean="0"/>
              <a:t> + </a:t>
            </a:r>
            <a:r>
              <a:rPr lang="en-US" altLang="en-US" i="1" smtClean="0"/>
              <a:t>b</a:t>
            </a:r>
            <a:r>
              <a:rPr lang="en-US" altLang="en-US" smtClean="0"/>
              <a:t> + </a:t>
            </a:r>
            <a:r>
              <a:rPr lang="en-US" altLang="en-US" i="1" smtClean="0"/>
              <a:t>c</a:t>
            </a:r>
            <a:r>
              <a:rPr lang="en-US" altLang="en-US" smtClean="0"/>
              <a:t>)</a:t>
            </a:r>
            <a:r>
              <a:rPr lang="en-US" altLang="en-US" i="1" smtClean="0"/>
              <a:t> 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	perimeter	= </a:t>
            </a:r>
            <a:r>
              <a:rPr lang="en-US" altLang="en-US" i="1" smtClean="0"/>
              <a:t>a</a:t>
            </a:r>
            <a:r>
              <a:rPr lang="en-US" altLang="en-US" smtClean="0"/>
              <a:t> + </a:t>
            </a:r>
            <a:r>
              <a:rPr lang="en-US" altLang="en-US" i="1" smtClean="0"/>
              <a:t>b</a:t>
            </a:r>
            <a:r>
              <a:rPr lang="en-US" altLang="en-US" smtClean="0"/>
              <a:t> + </a:t>
            </a:r>
            <a:r>
              <a:rPr lang="en-US" altLang="en-US" i="1" smtClean="0"/>
              <a:t>c </a:t>
            </a:r>
          </a:p>
        </p:txBody>
      </p:sp>
      <p:sp>
        <p:nvSpPr>
          <p:cNvPr id="973828" name="Rectangle 4"/>
          <p:cNvSpPr>
            <a:spLocks noChangeArrowheads="1"/>
          </p:cNvSpPr>
          <p:nvPr/>
        </p:nvSpPr>
        <p:spPr bwMode="auto">
          <a:xfrm>
            <a:off x="8763000" y="1981200"/>
            <a:ext cx="15240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3829" name="Oval 5"/>
          <p:cNvSpPr>
            <a:spLocks noChangeArrowheads="1"/>
          </p:cNvSpPr>
          <p:nvPr/>
        </p:nvSpPr>
        <p:spPr bwMode="auto">
          <a:xfrm>
            <a:off x="9144000" y="3352800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8001000" y="5105400"/>
            <a:ext cx="2209800" cy="1219200"/>
            <a:chOff x="4128" y="3072"/>
            <a:chExt cx="1392" cy="768"/>
          </a:xfrm>
        </p:grpSpPr>
        <p:sp>
          <p:nvSpPr>
            <p:cNvPr id="973831" name="Line 7"/>
            <p:cNvSpPr>
              <a:spLocks noChangeShapeType="1"/>
            </p:cNvSpPr>
            <p:nvPr/>
          </p:nvSpPr>
          <p:spPr bwMode="auto">
            <a:xfrm flipH="1">
              <a:off x="4128" y="3072"/>
              <a:ext cx="768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832" name="Line 8"/>
            <p:cNvSpPr>
              <a:spLocks noChangeShapeType="1"/>
            </p:cNvSpPr>
            <p:nvPr/>
          </p:nvSpPr>
          <p:spPr bwMode="auto">
            <a:xfrm flipV="1">
              <a:off x="4128" y="3408"/>
              <a:ext cx="13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3833" name="Line 9"/>
            <p:cNvSpPr>
              <a:spLocks noChangeShapeType="1"/>
            </p:cNvSpPr>
            <p:nvPr/>
          </p:nvSpPr>
          <p:spPr bwMode="auto">
            <a:xfrm flipH="1" flipV="1">
              <a:off x="4896" y="3072"/>
              <a:ext cx="62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83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Common behavior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Write shape classes with methods </a:t>
            </a:r>
            <a:r>
              <a:rPr lang="en-US" smtClean="0">
                <a:latin typeface="Courier New" charset="0"/>
                <a:ea typeface="+mn-ea"/>
                <a:cs typeface="+mn-cs"/>
              </a:rPr>
              <a:t>perimeter</a:t>
            </a:r>
            <a:r>
              <a:rPr lang="en-US" smtClean="0">
                <a:ea typeface="+mn-ea"/>
                <a:cs typeface="+mn-cs"/>
              </a:rPr>
              <a:t> and </a:t>
            </a:r>
            <a:r>
              <a:rPr lang="en-US" smtClean="0">
                <a:latin typeface="Courier New" charset="0"/>
                <a:ea typeface="+mn-ea"/>
                <a:cs typeface="+mn-cs"/>
              </a:rPr>
              <a:t>area</a:t>
            </a:r>
            <a:r>
              <a:rPr lang="en-US" smtClean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endParaRPr lang="en-US" smtClean="0">
              <a:ea typeface="+mn-ea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We'd like to be able to write client code that treats different kinds of shape objects in the same way, such as: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Write a method that prints any shape's area and perimeter.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Create an array of shapes that could hold a mixture of the various shape objects.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Write a method that could return a rectangle, a circle, a triangle, or any other shape we've written.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Make a </a:t>
            </a:r>
            <a:r>
              <a:rPr lang="en-US" smtClean="0">
                <a:latin typeface="Courier New" charset="0"/>
                <a:ea typeface="+mn-ea"/>
              </a:rPr>
              <a:t>DrawingPanel</a:t>
            </a:r>
            <a:r>
              <a:rPr lang="en-US" smtClean="0">
                <a:ea typeface="+mn-ea"/>
              </a:rPr>
              <a:t> display many shapes on screen.</a:t>
            </a:r>
          </a:p>
        </p:txBody>
      </p:sp>
    </p:spTree>
    <p:extLst>
      <p:ext uri="{BB962C8B-B14F-4D97-AF65-F5344CB8AC3E}">
        <p14:creationId xmlns:p14="http://schemas.microsoft.com/office/powerpoint/2010/main" val="385102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Interfaces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b="1" smtClean="0">
                <a:ea typeface="+mn-ea"/>
                <a:cs typeface="+mn-cs"/>
              </a:rPr>
              <a:t>interface</a:t>
            </a:r>
            <a:r>
              <a:rPr lang="en-US" smtClean="0">
                <a:ea typeface="+mn-ea"/>
                <a:cs typeface="+mn-cs"/>
              </a:rPr>
              <a:t>: A list of methods that a class can implement.</a:t>
            </a:r>
          </a:p>
          <a:p>
            <a:pPr lvl="1" eaLnBrk="1" hangingPunct="1">
              <a:defRPr/>
            </a:pPr>
            <a:endParaRPr lang="en-US" sz="900"/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Inheritance gives you an is-a relationship and code-sharing.</a:t>
            </a:r>
          </a:p>
          <a:p>
            <a:pPr lvl="2" eaLnBrk="1" hangingPunct="1">
              <a:defRPr/>
            </a:pPr>
            <a:r>
              <a:rPr lang="en-US" smtClean="0">
                <a:ea typeface="+mn-ea"/>
              </a:rPr>
              <a:t>A </a:t>
            </a:r>
            <a:r>
              <a:rPr lang="en-US" smtClean="0">
                <a:latin typeface="Courier New" charset="0"/>
                <a:ea typeface="+mn-ea"/>
              </a:rPr>
              <a:t>Lawyer</a:t>
            </a:r>
            <a:r>
              <a:rPr lang="en-US" smtClean="0">
                <a:ea typeface="+mn-ea"/>
              </a:rPr>
              <a:t> object can be treated as an </a:t>
            </a:r>
            <a:r>
              <a:rPr lang="en-US" smtClean="0">
                <a:latin typeface="Courier New" charset="0"/>
                <a:ea typeface="+mn-ea"/>
              </a:rPr>
              <a:t>Employee</a:t>
            </a:r>
            <a:r>
              <a:rPr lang="en-US" smtClean="0">
                <a:ea typeface="+mn-ea"/>
              </a:rPr>
              <a:t>, and</a:t>
            </a:r>
            <a:br>
              <a:rPr lang="en-US" smtClean="0">
                <a:ea typeface="+mn-ea"/>
              </a:rPr>
            </a:br>
            <a:r>
              <a:rPr lang="en-US" smtClean="0">
                <a:latin typeface="Courier New" charset="0"/>
                <a:ea typeface="+mn-ea"/>
              </a:rPr>
              <a:t>Lawyer</a:t>
            </a:r>
            <a:r>
              <a:rPr lang="en-US" smtClean="0">
                <a:ea typeface="+mn-ea"/>
              </a:rPr>
              <a:t> inherits </a:t>
            </a:r>
            <a:r>
              <a:rPr lang="en-US" smtClean="0">
                <a:latin typeface="Courier New" charset="0"/>
                <a:ea typeface="+mn-ea"/>
              </a:rPr>
              <a:t>Employee</a:t>
            </a:r>
            <a:r>
              <a:rPr lang="en-US" smtClean="0">
                <a:ea typeface="+mn-ea"/>
              </a:rPr>
              <a:t>'s code.</a:t>
            </a:r>
          </a:p>
          <a:p>
            <a:pPr lvl="1" eaLnBrk="1" hangingPunct="1">
              <a:defRPr/>
            </a:pPr>
            <a:endParaRPr lang="en-US" smtClean="0">
              <a:ea typeface="+mn-ea"/>
            </a:endParaRP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Interfaces give you an is-a relationship </a:t>
            </a:r>
            <a:r>
              <a:rPr lang="en-US" i="1" smtClean="0">
                <a:ea typeface="+mn-ea"/>
              </a:rPr>
              <a:t>without </a:t>
            </a:r>
            <a:r>
              <a:rPr lang="en-US" smtClean="0">
                <a:ea typeface="+mn-ea"/>
              </a:rPr>
              <a:t>code sharing.</a:t>
            </a:r>
          </a:p>
          <a:p>
            <a:pPr lvl="2" eaLnBrk="1" hangingPunct="1">
              <a:defRPr/>
            </a:pPr>
            <a:r>
              <a:rPr lang="en-US" smtClean="0">
                <a:ea typeface="+mn-ea"/>
              </a:rPr>
              <a:t>A </a:t>
            </a:r>
            <a:r>
              <a:rPr lang="en-US" smtClean="0">
                <a:latin typeface="Courier New" charset="0"/>
                <a:ea typeface="+mn-ea"/>
              </a:rPr>
              <a:t>Rectangle</a:t>
            </a:r>
            <a:r>
              <a:rPr lang="en-US" smtClean="0">
                <a:ea typeface="+mn-ea"/>
              </a:rPr>
              <a:t> object can be treated as a </a:t>
            </a:r>
            <a:r>
              <a:rPr lang="en-US" smtClean="0">
                <a:latin typeface="Courier New" charset="0"/>
                <a:ea typeface="+mn-ea"/>
              </a:rPr>
              <a:t>Shape</a:t>
            </a:r>
            <a:r>
              <a:rPr lang="en-US" smtClean="0">
                <a:ea typeface="+mn-ea"/>
              </a:rPr>
              <a:t>.</a:t>
            </a:r>
          </a:p>
          <a:p>
            <a:pPr lvl="1" eaLnBrk="1" hangingPunct="1">
              <a:defRPr/>
            </a:pPr>
            <a:endParaRPr lang="en-US" smtClean="0">
              <a:ea typeface="+mn-ea"/>
            </a:endParaRP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Analogous to the idea of roles or certifications:</a:t>
            </a:r>
          </a:p>
          <a:p>
            <a:pPr lvl="2" eaLnBrk="1" hangingPunct="1">
              <a:defRPr/>
            </a:pPr>
            <a:endParaRPr lang="en-US" sz="900"/>
          </a:p>
          <a:p>
            <a:pPr lvl="2" eaLnBrk="1" hangingPunct="1">
              <a:defRPr/>
            </a:pPr>
            <a:r>
              <a:rPr lang="en-US" smtClean="0">
                <a:ea typeface="+mn-ea"/>
              </a:rPr>
              <a:t>"I'm certified as a CPA accountant.  That means I know how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to compute taxes, perform audits, and do consulting."</a:t>
            </a:r>
          </a:p>
          <a:p>
            <a:pPr lvl="2" eaLnBrk="1" hangingPunct="1">
              <a:defRPr/>
            </a:pPr>
            <a:endParaRPr lang="en-US" sz="900"/>
          </a:p>
          <a:p>
            <a:pPr lvl="2" eaLnBrk="1" hangingPunct="1">
              <a:defRPr/>
            </a:pPr>
            <a:r>
              <a:rPr lang="en-US" smtClean="0">
                <a:ea typeface="+mn-ea"/>
              </a:rPr>
              <a:t>"I'm certified as a Shape.  That means I know how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to compute my area and perimeter."</a:t>
            </a:r>
          </a:p>
        </p:txBody>
      </p:sp>
    </p:spTree>
    <p:extLst>
      <p:ext uri="{BB962C8B-B14F-4D97-AF65-F5344CB8AC3E}">
        <p14:creationId xmlns:p14="http://schemas.microsoft.com/office/powerpoint/2010/main" val="94221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Declaring an interface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public interface </a:t>
            </a:r>
            <a:r>
              <a:rPr lang="en-US" b="1" smtClean="0">
                <a:ea typeface="+mn-ea"/>
              </a:rPr>
              <a:t>name</a:t>
            </a:r>
            <a:r>
              <a:rPr lang="en-US" smtClean="0">
                <a:latin typeface="Courier New" charset="0"/>
                <a:ea typeface="+mn-ea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</a:rPr>
              <a:t>    public </a:t>
            </a:r>
            <a:r>
              <a:rPr lang="en-US" sz="2000" b="1"/>
              <a:t>type</a:t>
            </a:r>
            <a:r>
              <a:rPr lang="en-US" sz="2000">
                <a:latin typeface="Courier New" charset="0"/>
              </a:rPr>
              <a:t> </a:t>
            </a:r>
            <a:r>
              <a:rPr lang="en-US" sz="2000" b="1"/>
              <a:t>name</a:t>
            </a:r>
            <a:r>
              <a:rPr lang="en-US" sz="2000">
                <a:latin typeface="Courier New" charset="0"/>
              </a:rPr>
              <a:t>(</a:t>
            </a:r>
            <a:r>
              <a:rPr lang="en-US" sz="2000" b="1"/>
              <a:t>type</a:t>
            </a:r>
            <a:r>
              <a:rPr lang="en-US" sz="2000">
                <a:latin typeface="Courier New" charset="0"/>
              </a:rPr>
              <a:t> </a:t>
            </a:r>
            <a:r>
              <a:rPr lang="en-US" sz="2000" b="1"/>
              <a:t>name</a:t>
            </a:r>
            <a:r>
              <a:rPr lang="en-US" sz="2000">
                <a:latin typeface="Courier New" charset="0"/>
              </a:rPr>
              <a:t>, ..., </a:t>
            </a:r>
            <a:r>
              <a:rPr lang="en-US" sz="2000" b="1"/>
              <a:t>type</a:t>
            </a:r>
            <a:r>
              <a:rPr lang="en-US" sz="2000">
                <a:latin typeface="Courier New" charset="0"/>
              </a:rPr>
              <a:t> </a:t>
            </a:r>
            <a:r>
              <a:rPr lang="en-US" sz="2000" b="1"/>
              <a:t>name</a:t>
            </a:r>
            <a:r>
              <a:rPr lang="en-US" sz="200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</a:rPr>
              <a:t>    public </a:t>
            </a:r>
            <a:r>
              <a:rPr lang="en-US" sz="2000" b="1"/>
              <a:t>type</a:t>
            </a:r>
            <a:r>
              <a:rPr lang="en-US" sz="2000">
                <a:latin typeface="Courier New" charset="0"/>
              </a:rPr>
              <a:t> </a:t>
            </a:r>
            <a:r>
              <a:rPr lang="en-US" sz="2000" b="1"/>
              <a:t>name</a:t>
            </a:r>
            <a:r>
              <a:rPr lang="en-US" sz="2000">
                <a:latin typeface="Courier New" charset="0"/>
              </a:rPr>
              <a:t>(</a:t>
            </a:r>
            <a:r>
              <a:rPr lang="en-US" sz="2000" b="1"/>
              <a:t>type</a:t>
            </a:r>
            <a:r>
              <a:rPr lang="en-US" sz="2000">
                <a:latin typeface="Courier New" charset="0"/>
              </a:rPr>
              <a:t> </a:t>
            </a:r>
            <a:r>
              <a:rPr lang="en-US" sz="2000" b="1"/>
              <a:t>name</a:t>
            </a:r>
            <a:r>
              <a:rPr lang="en-US" sz="2000">
                <a:latin typeface="Courier New" charset="0"/>
              </a:rPr>
              <a:t>, ..., </a:t>
            </a:r>
            <a:r>
              <a:rPr lang="en-US" sz="2000" b="1"/>
              <a:t>type</a:t>
            </a:r>
            <a:r>
              <a:rPr lang="en-US" sz="2000">
                <a:latin typeface="Courier New" charset="0"/>
              </a:rPr>
              <a:t> </a:t>
            </a:r>
            <a:r>
              <a:rPr lang="en-US" sz="2000" b="1"/>
              <a:t>name</a:t>
            </a:r>
            <a:r>
              <a:rPr lang="en-US" sz="200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    </a:t>
            </a:r>
            <a:r>
              <a:rPr lang="en-US" smtClean="0">
                <a:ea typeface="+mn-ea"/>
              </a:rPr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90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10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public interface Vehicle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    public double speed();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    public void setDirection(int direction);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10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1000">
              <a:latin typeface="Courier New" charset="0"/>
            </a:endParaRPr>
          </a:p>
          <a:p>
            <a:pPr eaLnBrk="1" hangingPunct="1">
              <a:defRPr/>
            </a:pPr>
            <a:r>
              <a:rPr lang="en-US" sz="2200" b="1"/>
              <a:t>abstract method</a:t>
            </a:r>
            <a:r>
              <a:rPr lang="en-US" sz="2200"/>
              <a:t>: A header without an implementation.</a:t>
            </a:r>
          </a:p>
          <a:p>
            <a:pPr lvl="1" eaLnBrk="1" hangingPunct="1">
              <a:defRPr/>
            </a:pPr>
            <a:r>
              <a:rPr lang="en-US" sz="2000"/>
              <a:t>The actual body is not specified, to allow/force different classes to implement the behavior in its own way.</a:t>
            </a:r>
          </a:p>
        </p:txBody>
      </p:sp>
    </p:spTree>
    <p:extLst>
      <p:ext uri="{BB962C8B-B14F-4D97-AF65-F5344CB8AC3E}">
        <p14:creationId xmlns:p14="http://schemas.microsoft.com/office/powerpoint/2010/main" val="136024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Shape interface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mtClean="0">
              <a:latin typeface="Courier New" charset="0"/>
              <a:ea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public interface Shape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    public double area();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    public double perimeter();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}</a:t>
            </a:r>
          </a:p>
          <a:p>
            <a:pPr lvl="1" eaLnBrk="1" hangingPunct="1">
              <a:buFontTx/>
              <a:buNone/>
              <a:defRPr/>
            </a:pPr>
            <a:endParaRPr lang="en-US" sz="900">
              <a:latin typeface="Courier New" charset="0"/>
            </a:endParaRPr>
          </a:p>
          <a:p>
            <a:pPr lvl="1" eaLnBrk="1" hangingPunct="1">
              <a:defRPr/>
            </a:pPr>
            <a:endParaRPr lang="en-US" smtClean="0">
              <a:ea typeface="+mn-ea"/>
            </a:endParaRP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This interface describes the features common to all shapes.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(Every shape has an area and perimeter.)</a:t>
            </a:r>
          </a:p>
        </p:txBody>
      </p:sp>
    </p:spTree>
    <p:extLst>
      <p:ext uri="{BB962C8B-B14F-4D97-AF65-F5344CB8AC3E}">
        <p14:creationId xmlns:p14="http://schemas.microsoft.com/office/powerpoint/2010/main" val="2086122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Implementing an interface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public class </a:t>
            </a:r>
            <a:r>
              <a:rPr lang="en-US" b="1" smtClean="0">
                <a:ea typeface="+mn-ea"/>
              </a:rPr>
              <a:t>name</a:t>
            </a:r>
            <a:r>
              <a:rPr lang="en-US" smtClean="0">
                <a:latin typeface="Courier New" charset="0"/>
                <a:ea typeface="+mn-ea"/>
              </a:rPr>
              <a:t> implements </a:t>
            </a:r>
            <a:r>
              <a:rPr lang="en-US" b="1" smtClean="0">
                <a:ea typeface="+mn-ea"/>
              </a:rPr>
              <a:t>interface</a:t>
            </a:r>
            <a:r>
              <a:rPr lang="en-US" smtClean="0">
                <a:latin typeface="Courier New" charset="0"/>
                <a:ea typeface="+mn-ea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100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Example: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public class Bicycle </a:t>
            </a:r>
            <a:r>
              <a:rPr lang="en-US" b="1" smtClean="0">
                <a:latin typeface="Courier New" charset="0"/>
                <a:ea typeface="+mn-ea"/>
              </a:rPr>
              <a:t>implements Vehicle</a:t>
            </a:r>
            <a:r>
              <a:rPr lang="en-US" smtClean="0">
                <a:latin typeface="Courier New" charset="0"/>
                <a:ea typeface="+mn-ea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}</a:t>
            </a:r>
            <a:endParaRPr lang="en-US" sz="100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mtClean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a typeface="+mn-ea"/>
                <a:cs typeface="+mn-cs"/>
              </a:rPr>
              <a:t>A class can declare that it </a:t>
            </a:r>
            <a:r>
              <a:rPr lang="en-US" i="1" smtClean="0">
                <a:ea typeface="+mn-ea"/>
                <a:cs typeface="+mn-cs"/>
              </a:rPr>
              <a:t>implements</a:t>
            </a:r>
            <a:r>
              <a:rPr lang="en-US" smtClean="0">
                <a:ea typeface="+mn-ea"/>
                <a:cs typeface="+mn-cs"/>
              </a:rPr>
              <a:t> an interface.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This means the class must contain each of the abstract methods in that interface.  (Otherwise, it will not compile.)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ea typeface="+mn-ea"/>
              </a:rPr>
              <a:t>	(What must be true about the </a:t>
            </a:r>
            <a:r>
              <a:rPr lang="en-US" smtClean="0">
                <a:latin typeface="Courier New" charset="0"/>
                <a:ea typeface="+mn-ea"/>
              </a:rPr>
              <a:t>Bicycle</a:t>
            </a:r>
            <a:r>
              <a:rPr lang="en-US" smtClean="0">
                <a:ea typeface="+mn-ea"/>
              </a:rPr>
              <a:t> class for it to compile?)</a:t>
            </a:r>
          </a:p>
        </p:txBody>
      </p:sp>
    </p:spTree>
    <p:extLst>
      <p:ext uri="{BB962C8B-B14F-4D97-AF65-F5344CB8AC3E}">
        <p14:creationId xmlns:p14="http://schemas.microsoft.com/office/powerpoint/2010/main" val="2174330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Interface requirements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If a class claims to be a </a:t>
            </a:r>
            <a:r>
              <a:rPr lang="en-US" smtClean="0">
                <a:latin typeface="Courier New" charset="0"/>
                <a:ea typeface="+mn-ea"/>
                <a:cs typeface="+mn-cs"/>
              </a:rPr>
              <a:t>Shape</a:t>
            </a:r>
            <a:r>
              <a:rPr lang="en-US" smtClean="0">
                <a:ea typeface="+mn-ea"/>
                <a:cs typeface="+mn-cs"/>
              </a:rPr>
              <a:t> but doesn't implement the </a:t>
            </a:r>
            <a:r>
              <a:rPr lang="en-US" smtClean="0">
                <a:latin typeface="Courier New" charset="0"/>
                <a:ea typeface="+mn-ea"/>
                <a:cs typeface="+mn-cs"/>
              </a:rPr>
              <a:t>area</a:t>
            </a:r>
            <a:r>
              <a:rPr lang="en-US" smtClean="0">
                <a:ea typeface="+mn-ea"/>
                <a:cs typeface="+mn-cs"/>
              </a:rPr>
              <a:t> and </a:t>
            </a:r>
            <a:r>
              <a:rPr lang="en-US" smtClean="0">
                <a:latin typeface="Courier New" charset="0"/>
                <a:ea typeface="+mn-ea"/>
                <a:cs typeface="+mn-cs"/>
              </a:rPr>
              <a:t>perimeter</a:t>
            </a:r>
            <a:r>
              <a:rPr lang="en-US" smtClean="0">
                <a:ea typeface="+mn-ea"/>
                <a:cs typeface="+mn-cs"/>
              </a:rPr>
              <a:t> methods, it will not compile.</a:t>
            </a:r>
          </a:p>
          <a:p>
            <a:pPr lvl="1" eaLnBrk="1" hangingPunct="1">
              <a:buFontTx/>
              <a:buNone/>
              <a:defRPr/>
            </a:pPr>
            <a:endParaRPr lang="en-US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public class Banana </a:t>
            </a:r>
            <a:r>
              <a:rPr lang="en-US" b="1" smtClean="0">
                <a:solidFill>
                  <a:srgbClr val="A50021"/>
                </a:solidFill>
                <a:latin typeface="Courier New" charset="0"/>
                <a:ea typeface="+mn-ea"/>
              </a:rPr>
              <a:t>implements Shape</a:t>
            </a:r>
            <a:r>
              <a:rPr lang="en-US" smtClean="0">
                <a:latin typeface="Courier New" charset="0"/>
                <a:ea typeface="+mn-ea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    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latin typeface="Courier New" charset="0"/>
                <a:ea typeface="+mn-ea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mtClean="0">
              <a:latin typeface="Courier New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The compiler error message: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solidFill>
                  <a:srgbClr val="800000"/>
                </a:solidFill>
                <a:latin typeface="Courier New" charset="0"/>
                <a:ea typeface="+mn-ea"/>
              </a:rPr>
              <a:t>	Banana.java:1: Banana is not abstract and does not override abstract method area() in Shape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solidFill>
                  <a:srgbClr val="800000"/>
                </a:solidFill>
                <a:latin typeface="Courier New" charset="0"/>
                <a:ea typeface="+mn-ea"/>
              </a:rPr>
              <a:t>	public class Banana implements Shape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solidFill>
                  <a:srgbClr val="800000"/>
                </a:solidFill>
                <a:latin typeface="Courier New" charset="0"/>
                <a:ea typeface="+mn-ea"/>
              </a:rPr>
              <a:t>             ^</a:t>
            </a:r>
          </a:p>
        </p:txBody>
      </p:sp>
    </p:spTree>
    <p:extLst>
      <p:ext uri="{BB962C8B-B14F-4D97-AF65-F5344CB8AC3E}">
        <p14:creationId xmlns:p14="http://schemas.microsoft.com/office/powerpoint/2010/main" val="1504020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671</Words>
  <Application>Microsoft Office PowerPoint</Application>
  <PresentationFormat>Widescreen</PresentationFormat>
  <Paragraphs>202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Symbol</vt:lpstr>
      <vt:lpstr>Office Theme</vt:lpstr>
      <vt:lpstr>Interfaces</vt:lpstr>
      <vt:lpstr>Relatedness of types</vt:lpstr>
      <vt:lpstr>Shape area, perimeter</vt:lpstr>
      <vt:lpstr>Common behavior</vt:lpstr>
      <vt:lpstr>Interfaces</vt:lpstr>
      <vt:lpstr>Declaring an interface</vt:lpstr>
      <vt:lpstr>Shape interface</vt:lpstr>
      <vt:lpstr>Implementing an interface</vt:lpstr>
      <vt:lpstr>Interface requirements</vt:lpstr>
      <vt:lpstr>Complete Circle class</vt:lpstr>
      <vt:lpstr>Complete Rectangle class</vt:lpstr>
      <vt:lpstr>Complete Triangle class</vt:lpstr>
      <vt:lpstr>Interfaces + polymorphism</vt:lpstr>
      <vt:lpstr>Interface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Priebe, Roger</dc:creator>
  <cp:lastModifiedBy>Priebe, Roger</cp:lastModifiedBy>
  <cp:revision>2</cp:revision>
  <dcterms:created xsi:type="dcterms:W3CDTF">2018-02-08T04:23:41Z</dcterms:created>
  <dcterms:modified xsi:type="dcterms:W3CDTF">2018-02-08T16:47:11Z</dcterms:modified>
</cp:coreProperties>
</file>