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1.gif" ContentType="image/gif"/>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39.png" ContentType="image/png"/>
  <Override PartName="/ppt/media/image4.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a:t>
            </a:r>
            <a:r>
              <a:rPr b="0" lang="en-IN" sz="4400" spc="-1" strike="noStrike">
                <a:solidFill>
                  <a:srgbClr val="000000"/>
                </a:solidFill>
                <a:uFill>
                  <a:solidFill>
                    <a:srgbClr val="ffffff"/>
                  </a:solidFill>
                </a:uFill>
                <a:latin typeface="Arial"/>
              </a:rPr>
              <a:t>to edit </a:t>
            </a:r>
            <a:r>
              <a:rPr b="0" lang="en-IN" sz="4400" spc="-1" strike="noStrike">
                <a:solidFill>
                  <a:srgbClr val="000000"/>
                </a:solidFill>
                <a:uFill>
                  <a:solidFill>
                    <a:srgbClr val="ffffff"/>
                  </a:solidFill>
                </a:uFill>
                <a:latin typeface="Arial"/>
              </a:rPr>
              <a:t>the </a:t>
            </a:r>
            <a:r>
              <a:rPr b="0" lang="en-IN" sz="4400" spc="-1" strike="noStrike">
                <a:solidFill>
                  <a:srgbClr val="000000"/>
                </a:solidFill>
                <a:uFill>
                  <a:solidFill>
                    <a:srgbClr val="ffffff"/>
                  </a:solidFill>
                </a:uFill>
                <a:latin typeface="Arial"/>
              </a:rPr>
              <a:t>title </a:t>
            </a:r>
            <a:r>
              <a:rPr b="0" lang="en-IN" sz="4400" spc="-1" strike="noStrike">
                <a:solidFill>
                  <a:srgbClr val="000000"/>
                </a:solidFill>
                <a:uFill>
                  <a:solidFill>
                    <a:srgbClr val="ffffff"/>
                  </a:solidFill>
                </a:uFill>
                <a:latin typeface="Arial"/>
              </a:rPr>
              <a:t>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hyperlink" Target="https://kafka.apache.org/documentation.html#producerapi" TargetMode="External"/><Relationship Id="rId2" Type="http://schemas.openxmlformats.org/officeDocument/2006/relationships/hyperlink" Target="https://kafka.apache.org/documentation.html#consumerapi" TargetMode="External"/><Relationship Id="rId3" Type="http://schemas.openxmlformats.org/officeDocument/2006/relationships/hyperlink" Target="https://kafka.apache.org/documentation/streams" TargetMode="External"/><Relationship Id="rId4" Type="http://schemas.openxmlformats.org/officeDocument/2006/relationships/hyperlink" Target="https://kafka.apache.org/documentation.html#connect" TargetMode="External"/><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hyperlink" Target="https://kafka.apache.org/downloads" TargetMode="External"/><Relationship Id="rId2" Type="http://schemas.openxmlformats.org/officeDocument/2006/relationships/image" Target="../media/image38.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gif"/><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37" name="CustomShape 2"/>
          <p:cNvSpPr/>
          <p:nvPr/>
        </p:nvSpPr>
        <p:spPr>
          <a:xfrm>
            <a:off x="629280" y="1855080"/>
            <a:ext cx="10929600" cy="25261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000000"/>
                </a:solidFill>
                <a:uFill>
                  <a:solidFill>
                    <a:srgbClr val="ffffff"/>
                  </a:solidFill>
                </a:uFill>
                <a:latin typeface="Calibri"/>
                <a:ea typeface="DejaVu Sans"/>
              </a:rPr>
              <a:t>Apache Kafka (Message Queue) with Code</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000000"/>
                </a:solidFill>
                <a:uFill>
                  <a:solidFill>
                    <a:srgbClr val="ffffff"/>
                  </a:solidFill>
                </a:uFill>
                <a:latin typeface="Calibri"/>
                <a:ea typeface="DejaVu Sans"/>
              </a:rPr>
              <a:t>-By Praveen</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70" name="CustomShape 2"/>
          <p:cNvSpPr/>
          <p:nvPr/>
        </p:nvSpPr>
        <p:spPr>
          <a:xfrm>
            <a:off x="2952000" y="86760"/>
            <a:ext cx="6046560" cy="106380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Apache Kafka Architecture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71" name="Picture 3" descr=""/>
          <p:cNvPicPr/>
          <p:nvPr/>
        </p:nvPicPr>
        <p:blipFill>
          <a:blip r:embed="rId1"/>
          <a:stretch/>
        </p:blipFill>
        <p:spPr>
          <a:xfrm>
            <a:off x="10440000" y="105120"/>
            <a:ext cx="1621440" cy="1261440"/>
          </a:xfrm>
          <a:prstGeom prst="rect">
            <a:avLst/>
          </a:prstGeom>
          <a:ln>
            <a:noFill/>
          </a:ln>
        </p:spPr>
      </p:pic>
      <p:pic>
        <p:nvPicPr>
          <p:cNvPr id="72" name="Picture 76" descr=""/>
          <p:cNvPicPr/>
          <p:nvPr/>
        </p:nvPicPr>
        <p:blipFill>
          <a:blip r:embed="rId2"/>
          <a:stretch/>
        </p:blipFill>
        <p:spPr>
          <a:xfrm>
            <a:off x="619560" y="1173960"/>
            <a:ext cx="9606960" cy="49388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74" name="CustomShape 2"/>
          <p:cNvSpPr/>
          <p:nvPr/>
        </p:nvSpPr>
        <p:spPr>
          <a:xfrm>
            <a:off x="576000" y="1376640"/>
            <a:ext cx="11296440" cy="387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Kafka is a distributed, replicated commit log. Kafka does not have the concept of a queue which might seem strange at first, given that it is primary used as a messaging system. Queues have been synonymous with messaging systems for a long time. Let’s break down “distributed, replicated commit log” a bit: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Distributed because Kafka is deployed as a cluster of nodes, for both fault tolerance and scale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Replicated because messages are usually replicated across multiple nodes (servers).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Kafka is so powerful regarding throughput and scalability that it allow you to handle continuous stream of messages</a:t>
            </a:r>
            <a:r>
              <a:rPr b="0" lang="en-IN" sz="18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Commit Log because messages are stored in partitioned, append only logs which are called Topics. This concept of a log is the principal killer feature of Kafka.</a:t>
            </a:r>
            <a:endParaRPr b="0" lang="en-IN" sz="1800" spc="-1" strike="noStrike">
              <a:solidFill>
                <a:srgbClr val="000000"/>
              </a:solidFill>
              <a:uFill>
                <a:solidFill>
                  <a:srgbClr val="ffffff"/>
                </a:solidFill>
              </a:uFill>
              <a:latin typeface="Arial"/>
            </a:endParaRPr>
          </a:p>
        </p:txBody>
      </p:sp>
      <p:sp>
        <p:nvSpPr>
          <p:cNvPr id="75" name="CustomShape 3"/>
          <p:cNvSpPr/>
          <p:nvPr/>
        </p:nvSpPr>
        <p:spPr>
          <a:xfrm>
            <a:off x="2376000" y="119160"/>
            <a:ext cx="741456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Apache Kafka Architecture Cont...</a:t>
            </a:r>
            <a:endParaRPr b="0" lang="en-IN" sz="1800" spc="-1" strike="noStrike">
              <a:solidFill>
                <a:srgbClr val="000000"/>
              </a:solidFill>
              <a:uFill>
                <a:solidFill>
                  <a:srgbClr val="ffffff"/>
                </a:solidFill>
              </a:uFill>
              <a:latin typeface="Arial"/>
            </a:endParaRPr>
          </a:p>
        </p:txBody>
      </p:sp>
      <p:pic>
        <p:nvPicPr>
          <p:cNvPr id="76" name="Picture 3" descr=""/>
          <p:cNvPicPr/>
          <p:nvPr/>
        </p:nvPicPr>
        <p:blipFill>
          <a:blip r:embed="rId1"/>
          <a:stretch/>
        </p:blipFill>
        <p:spPr>
          <a:xfrm>
            <a:off x="10473120" y="105120"/>
            <a:ext cx="1621440" cy="12614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78" name="CustomShape 2"/>
          <p:cNvSpPr/>
          <p:nvPr/>
        </p:nvSpPr>
        <p:spPr>
          <a:xfrm>
            <a:off x="576000" y="773280"/>
            <a:ext cx="11296440" cy="51141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mbria"/>
                <a:ea typeface="Cambria"/>
              </a:rPr>
              <a:t>Following is the step wise workflow of the Pub-Sub Messaging −</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Producers send message to a topic at regular intervals.</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Kafka broker stores all messages in the partitions configured for that particular topic. It ensures the messages are equally shared between partitions. If the producer sends two messages and there are two partitions, Kafka will store one message in the first partition and the second message in the second partition.</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Consumer subscribes to a specific topic.</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Once the consumer subscribes to a topic, Kafka will provide the current offset of the topic to the consumer and also saves the offset in the Zookeeper.</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Consumer will request the Kafka in a regular interval (like 100 Ms) for new messages.</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Once Kafka receives the messages from producers, it forwards these messages to the consumers.</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Consumer will receive the message and process it.</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Once the messages are processed, consumer will send an acknowledgement to the Kafka broker.</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Once Kafka receives an acknowledgement, it changes the offset to the new value and updates it in the Zookeeper. Since offsets are maintained in the Zookeeper.</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This above flow will repeat until the consumer stops the request.</a:t>
            </a: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Cambria"/>
                <a:ea typeface="Cambria"/>
              </a:rPr>
              <a:t>Consumer has the option to rewind/skip to the desired offset of a topic at any time and read all the subsequent messages</a:t>
            </a:r>
            <a:endParaRPr b="0" lang="en-IN" sz="1800" spc="-1" strike="noStrike">
              <a:solidFill>
                <a:srgbClr val="000000"/>
              </a:solidFill>
              <a:uFill>
                <a:solidFill>
                  <a:srgbClr val="ffffff"/>
                </a:solidFill>
              </a:uFill>
              <a:latin typeface="Arial"/>
            </a:endParaRPr>
          </a:p>
        </p:txBody>
      </p:sp>
      <p:sp>
        <p:nvSpPr>
          <p:cNvPr id="79" name="CustomShape 3"/>
          <p:cNvSpPr/>
          <p:nvPr/>
        </p:nvSpPr>
        <p:spPr>
          <a:xfrm>
            <a:off x="1872000" y="71640"/>
            <a:ext cx="662076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Apache Kafka Work Flow</a:t>
            </a:r>
            <a:endParaRPr b="0" lang="en-IN" sz="1800" spc="-1" strike="noStrike">
              <a:solidFill>
                <a:srgbClr val="000000"/>
              </a:solidFill>
              <a:uFill>
                <a:solidFill>
                  <a:srgbClr val="ffffff"/>
                </a:solidFill>
              </a:uFill>
              <a:latin typeface="Arial"/>
            </a:endParaRPr>
          </a:p>
        </p:txBody>
      </p:sp>
      <p:pic>
        <p:nvPicPr>
          <p:cNvPr id="80" name="Picture 3" descr=""/>
          <p:cNvPicPr/>
          <p:nvPr/>
        </p:nvPicPr>
        <p:blipFill>
          <a:blip r:embed="rId1"/>
          <a:stretch/>
        </p:blipFill>
        <p:spPr>
          <a:xfrm>
            <a:off x="10473120" y="105120"/>
            <a:ext cx="1621440" cy="12614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838080" y="1269720"/>
            <a:ext cx="6022080" cy="28314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The </a:t>
            </a:r>
            <a:r>
              <a:rPr b="0" lang="en-IN" sz="1800" spc="-1" strike="noStrike" u="sng">
                <a:solidFill>
                  <a:srgbClr val="0000ff"/>
                </a:solidFill>
                <a:uFill>
                  <a:solidFill>
                    <a:srgbClr val="ffffff"/>
                  </a:solidFill>
                </a:uFill>
                <a:latin typeface="Calibri"/>
                <a:ea typeface="DejaVu Sans"/>
                <a:hlinkClick r:id="rId1"/>
              </a:rPr>
              <a:t>Producer API</a:t>
            </a:r>
            <a:r>
              <a:rPr b="0" lang="en-IN" sz="1800" spc="-1" strike="noStrike">
                <a:solidFill>
                  <a:srgbClr val="000000"/>
                </a:solidFill>
                <a:uFill>
                  <a:solidFill>
                    <a:srgbClr val="ffffff"/>
                  </a:solidFill>
                </a:uFill>
                <a:latin typeface="Calibri"/>
                <a:ea typeface="DejaVu Sans"/>
              </a:rPr>
              <a:t> allows an application to publish a stream of records to one or more Kafka topics.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The </a:t>
            </a:r>
            <a:r>
              <a:rPr b="0" lang="en-IN" sz="1800" spc="-1" strike="noStrike" u="sng">
                <a:solidFill>
                  <a:srgbClr val="0000ff"/>
                </a:solidFill>
                <a:uFill>
                  <a:solidFill>
                    <a:srgbClr val="ffffff"/>
                  </a:solidFill>
                </a:uFill>
                <a:latin typeface="Calibri"/>
                <a:ea typeface="DejaVu Sans"/>
                <a:hlinkClick r:id="rId2"/>
              </a:rPr>
              <a:t>Consumer API</a:t>
            </a:r>
            <a:r>
              <a:rPr b="0" lang="en-IN" sz="1800" spc="-1" strike="noStrike">
                <a:solidFill>
                  <a:srgbClr val="000000"/>
                </a:solidFill>
                <a:uFill>
                  <a:solidFill>
                    <a:srgbClr val="ffffff"/>
                  </a:solidFill>
                </a:uFill>
                <a:latin typeface="Calibri"/>
                <a:ea typeface="DejaVu Sans"/>
              </a:rPr>
              <a:t> allows an application to subscribe to one or more topics and process the stream of records produced to them.</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The </a:t>
            </a:r>
            <a:r>
              <a:rPr b="0" lang="en-IN" sz="1800" spc="-1" strike="noStrike" u="sng">
                <a:solidFill>
                  <a:srgbClr val="0000ff"/>
                </a:solidFill>
                <a:uFill>
                  <a:solidFill>
                    <a:srgbClr val="ffffff"/>
                  </a:solidFill>
                </a:uFill>
                <a:latin typeface="Calibri"/>
                <a:ea typeface="DejaVu Sans"/>
                <a:hlinkClick r:id="rId3"/>
              </a:rPr>
              <a:t>Streams API</a:t>
            </a:r>
            <a:r>
              <a:rPr b="0" lang="en-IN" sz="1800" spc="-1" strike="noStrike">
                <a:solidFill>
                  <a:srgbClr val="000000"/>
                </a:solidFill>
                <a:uFill>
                  <a:solidFill>
                    <a:srgbClr val="ffffff"/>
                  </a:solidFill>
                </a:uFill>
                <a:latin typeface="Calibri"/>
                <a:ea typeface="DejaVu Sans"/>
              </a:rPr>
              <a:t> allows an application to act as a </a:t>
            </a:r>
            <a:r>
              <a:rPr b="0" i="1" lang="en-IN" sz="1800" spc="-1" strike="noStrike">
                <a:solidFill>
                  <a:srgbClr val="000000"/>
                </a:solidFill>
                <a:uFill>
                  <a:solidFill>
                    <a:srgbClr val="ffffff"/>
                  </a:solidFill>
                </a:uFill>
                <a:latin typeface="Calibri"/>
                <a:ea typeface="DejaVu Sans"/>
              </a:rPr>
              <a:t>stream processor</a:t>
            </a:r>
            <a:r>
              <a:rPr b="0" lang="en-IN" sz="1800" spc="-1" strike="noStrike">
                <a:solidFill>
                  <a:srgbClr val="000000"/>
                </a:solidFill>
                <a:uFill>
                  <a:solidFill>
                    <a:srgbClr val="ffffff"/>
                  </a:solidFill>
                </a:uFill>
                <a:latin typeface="Calibri"/>
                <a:ea typeface="DejaVu Sans"/>
              </a:rPr>
              <a:t>, consuming an input stream from one or more topics and producing an output stream to one or more output topics, effectively transforming the input streams to output streams.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The </a:t>
            </a:r>
            <a:r>
              <a:rPr b="0" lang="en-IN" sz="1800" spc="-1" strike="noStrike" u="sng">
                <a:solidFill>
                  <a:srgbClr val="0000ff"/>
                </a:solidFill>
                <a:uFill>
                  <a:solidFill>
                    <a:srgbClr val="ffffff"/>
                  </a:solidFill>
                </a:uFill>
                <a:latin typeface="Calibri"/>
                <a:ea typeface="DejaVu Sans"/>
                <a:hlinkClick r:id="rId4"/>
              </a:rPr>
              <a:t>Connector API</a:t>
            </a:r>
            <a:r>
              <a:rPr b="0" lang="en-IN" sz="1800" spc="-1" strike="noStrike">
                <a:solidFill>
                  <a:srgbClr val="000000"/>
                </a:solidFill>
                <a:uFill>
                  <a:solidFill>
                    <a:srgbClr val="ffffff"/>
                  </a:solidFill>
                </a:uFill>
                <a:latin typeface="Calibri"/>
                <a:ea typeface="DejaVu Sans"/>
              </a:rPr>
              <a:t> allows building and running reusable producers or consumers that connect Kafka topics to existing applications or data systems. For example, a connector to a relational database might capture every change to a table.</a:t>
            </a:r>
            <a:endParaRPr b="0" lang="en-IN" sz="1800" spc="-1" strike="noStrike">
              <a:solidFill>
                <a:srgbClr val="000000"/>
              </a:solidFill>
              <a:uFill>
                <a:solidFill>
                  <a:srgbClr val="ffffff"/>
                </a:solidFill>
              </a:uFill>
              <a:latin typeface="Arial"/>
            </a:endParaRPr>
          </a:p>
        </p:txBody>
      </p:sp>
      <p:sp>
        <p:nvSpPr>
          <p:cNvPr id="83" name="CustomShape 3"/>
          <p:cNvSpPr/>
          <p:nvPr/>
        </p:nvSpPr>
        <p:spPr>
          <a:xfrm>
            <a:off x="2736000" y="119160"/>
            <a:ext cx="618300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Apache Kafka Core API</a:t>
            </a:r>
            <a:endParaRPr b="0" lang="en-IN" sz="1800" spc="-1" strike="noStrike">
              <a:solidFill>
                <a:srgbClr val="000000"/>
              </a:solidFill>
              <a:uFill>
                <a:solidFill>
                  <a:srgbClr val="ffffff"/>
                </a:solidFill>
              </a:uFill>
              <a:latin typeface="Arial"/>
            </a:endParaRPr>
          </a:p>
        </p:txBody>
      </p:sp>
      <p:pic>
        <p:nvPicPr>
          <p:cNvPr id="84" name="Picture 3" descr=""/>
          <p:cNvPicPr/>
          <p:nvPr/>
        </p:nvPicPr>
        <p:blipFill>
          <a:blip r:embed="rId5"/>
          <a:stretch/>
        </p:blipFill>
        <p:spPr>
          <a:xfrm>
            <a:off x="10473120" y="33120"/>
            <a:ext cx="1621440" cy="1261440"/>
          </a:xfrm>
          <a:prstGeom prst="rect">
            <a:avLst/>
          </a:prstGeom>
          <a:ln>
            <a:noFill/>
          </a:ln>
        </p:spPr>
      </p:pic>
      <p:pic>
        <p:nvPicPr>
          <p:cNvPr id="85" name="Picture 1" descr=""/>
          <p:cNvPicPr/>
          <p:nvPr/>
        </p:nvPicPr>
        <p:blipFill>
          <a:blip r:embed="rId6"/>
          <a:stretch/>
        </p:blipFill>
        <p:spPr>
          <a:xfrm>
            <a:off x="6860880" y="1478520"/>
            <a:ext cx="4647600" cy="33134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942840" y="1376640"/>
            <a:ext cx="10929600" cy="14598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Think of s Stream as an infinite. Continuous real-time flow of data.</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data are a key-value pairs.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In </a:t>
            </a:r>
            <a:r>
              <a:rPr b="1" lang="en-IN" sz="1800" spc="-1" strike="noStrike">
                <a:solidFill>
                  <a:srgbClr val="000000"/>
                </a:solidFill>
                <a:uFill>
                  <a:solidFill>
                    <a:srgbClr val="ffffff"/>
                  </a:solidFill>
                </a:uFill>
                <a:latin typeface="Calibri"/>
                <a:ea typeface="DejaVu Sans"/>
              </a:rPr>
              <a:t>Kafka stream API</a:t>
            </a:r>
            <a:r>
              <a:rPr b="0" lang="en-IN" sz="1800" spc="-1" strike="noStrike">
                <a:solidFill>
                  <a:srgbClr val="000000"/>
                </a:solidFill>
                <a:uFill>
                  <a:solidFill>
                    <a:srgbClr val="ffffff"/>
                  </a:solidFill>
                </a:uFill>
                <a:latin typeface="Calibri"/>
                <a:ea typeface="DejaVu Sans"/>
              </a:rPr>
              <a:t> transform and increases data.</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Support per-record stream processing with milisecond.</a:t>
            </a:r>
            <a:endParaRPr b="0" lang="en-IN" sz="1800" spc="-1" strike="noStrike">
              <a:solidFill>
                <a:srgbClr val="000000"/>
              </a:solidFill>
              <a:uFill>
                <a:solidFill>
                  <a:srgbClr val="ffffff"/>
                </a:solidFill>
              </a:uFill>
              <a:latin typeface="Arial"/>
            </a:endParaRPr>
          </a:p>
        </p:txBody>
      </p:sp>
      <p:sp>
        <p:nvSpPr>
          <p:cNvPr id="88" name="CustomShape 3"/>
          <p:cNvSpPr/>
          <p:nvPr/>
        </p:nvSpPr>
        <p:spPr>
          <a:xfrm>
            <a:off x="3816000" y="119160"/>
            <a:ext cx="359856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What is Streams</a:t>
            </a:r>
            <a:endParaRPr b="0" lang="en-IN" sz="1800" spc="-1" strike="noStrike">
              <a:solidFill>
                <a:srgbClr val="000000"/>
              </a:solidFill>
              <a:uFill>
                <a:solidFill>
                  <a:srgbClr val="ffffff"/>
                </a:solidFill>
              </a:uFill>
              <a:latin typeface="Arial"/>
            </a:endParaRPr>
          </a:p>
        </p:txBody>
      </p:sp>
      <p:pic>
        <p:nvPicPr>
          <p:cNvPr id="89" name="Picture 3" descr=""/>
          <p:cNvPicPr/>
          <p:nvPr/>
        </p:nvPicPr>
        <p:blipFill>
          <a:blip r:embed="rId1"/>
          <a:stretch/>
        </p:blipFill>
        <p:spPr>
          <a:xfrm>
            <a:off x="10473120" y="72000"/>
            <a:ext cx="1621440" cy="1261440"/>
          </a:xfrm>
          <a:prstGeom prst="rect">
            <a:avLst/>
          </a:prstGeom>
          <a:ln>
            <a:noFill/>
          </a:ln>
        </p:spPr>
      </p:pic>
      <p:pic>
        <p:nvPicPr>
          <p:cNvPr id="90" name="Picture 92" descr=""/>
          <p:cNvPicPr/>
          <p:nvPr/>
        </p:nvPicPr>
        <p:blipFill>
          <a:blip r:embed="rId2"/>
          <a:stretch/>
        </p:blipFill>
        <p:spPr>
          <a:xfrm>
            <a:off x="1872000" y="3312000"/>
            <a:ext cx="7270560" cy="24400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942840" y="1376640"/>
            <a:ext cx="10929600" cy="3105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Using the following components, Kafka achieves messaging: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1. Topic</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Basically, A Topic is a unique name for Kafka Stream. Topic is a category or feed name to which records are published, and stores messages. Topics in Kafka are always multi-subscriber; that is, a topic can have zero, one, or many consumers that subscribe to the data written to 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3" name="CustomShape 3"/>
          <p:cNvSpPr/>
          <p:nvPr/>
        </p:nvSpPr>
        <p:spPr>
          <a:xfrm>
            <a:off x="3566160" y="11916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Kafka Components</a:t>
            </a:r>
            <a:endParaRPr b="0" lang="en-IN" sz="1800" spc="-1" strike="noStrike">
              <a:solidFill>
                <a:srgbClr val="000000"/>
              </a:solidFill>
              <a:uFill>
                <a:solidFill>
                  <a:srgbClr val="ffffff"/>
                </a:solidFill>
              </a:uFill>
              <a:latin typeface="Arial"/>
            </a:endParaRPr>
          </a:p>
        </p:txBody>
      </p:sp>
      <p:pic>
        <p:nvPicPr>
          <p:cNvPr id="94" name="Picture 3" descr=""/>
          <p:cNvPicPr/>
          <p:nvPr/>
        </p:nvPicPr>
        <p:blipFill>
          <a:blip r:embed="rId1"/>
          <a:stretch/>
        </p:blipFill>
        <p:spPr>
          <a:xfrm>
            <a:off x="10512000" y="105120"/>
            <a:ext cx="1621440" cy="1261440"/>
          </a:xfrm>
          <a:prstGeom prst="rect">
            <a:avLst/>
          </a:prstGeom>
          <a:ln>
            <a:noFill/>
          </a:ln>
        </p:spPr>
      </p:pic>
      <p:pic>
        <p:nvPicPr>
          <p:cNvPr id="95" name="Picture 1" descr=""/>
          <p:cNvPicPr/>
          <p:nvPr/>
        </p:nvPicPr>
        <p:blipFill>
          <a:blip r:embed="rId2"/>
          <a:stretch/>
        </p:blipFill>
        <p:spPr>
          <a:xfrm>
            <a:off x="4949640" y="3113280"/>
            <a:ext cx="7077960" cy="2757600"/>
          </a:xfrm>
          <a:prstGeom prst="rect">
            <a:avLst/>
          </a:prstGeom>
          <a:ln>
            <a:noFill/>
          </a:ln>
        </p:spPr>
      </p:pic>
      <p:sp>
        <p:nvSpPr>
          <p:cNvPr id="96" name="CustomShape 4"/>
          <p:cNvSpPr/>
          <p:nvPr/>
        </p:nvSpPr>
        <p:spPr>
          <a:xfrm>
            <a:off x="942840" y="3338280"/>
            <a:ext cx="4072680" cy="25581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Each partition is an ordered, </a:t>
            </a:r>
            <a:r>
              <a:rPr b="1" lang="en-IN" sz="1800" spc="-1" strike="noStrike">
                <a:solidFill>
                  <a:srgbClr val="000000"/>
                </a:solidFill>
                <a:uFill>
                  <a:solidFill>
                    <a:srgbClr val="ffffff"/>
                  </a:solidFill>
                </a:uFill>
                <a:latin typeface="Calibri"/>
                <a:ea typeface="DejaVu Sans"/>
              </a:rPr>
              <a:t>immutable</a:t>
            </a:r>
            <a:r>
              <a:rPr b="0" lang="en-IN" sz="1800" spc="-1" strike="noStrike">
                <a:solidFill>
                  <a:srgbClr val="000000"/>
                </a:solidFill>
                <a:uFill>
                  <a:solidFill>
                    <a:srgbClr val="ffffff"/>
                  </a:solidFill>
                </a:uFill>
                <a:latin typeface="Calibri"/>
                <a:ea typeface="DejaVu Sans"/>
              </a:rPr>
              <a:t> sequence of records that is continually appended to—a structured commit log. The records in the partitions are each assigned a sequential id number called the offset that uniquely identifies each record within the partition.</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98" name="CustomShape 2"/>
          <p:cNvSpPr/>
          <p:nvPr/>
        </p:nvSpPr>
        <p:spPr>
          <a:xfrm>
            <a:off x="942840" y="1376640"/>
            <a:ext cx="10929600" cy="3105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The Kafka cluster durably persists all published records—whether or not they have been consumed—using a configurable retention period. For example, if the retention policy is set to two days, then for the two days after a record is published, it is available for consumption, after which it will be discarded to free up space. </a:t>
            </a:r>
            <a:r>
              <a:rPr b="1" lang="en-IN" sz="1800" spc="-1" strike="noStrike">
                <a:solidFill>
                  <a:srgbClr val="000000"/>
                </a:solidFill>
                <a:uFill>
                  <a:solidFill>
                    <a:srgbClr val="ffffff"/>
                  </a:solidFill>
                </a:uFill>
                <a:latin typeface="Arial"/>
                <a:ea typeface="DejaVu Sans"/>
              </a:rPr>
              <a:t>Kafka's performance is effectively constant with respect to data size so storing data for a long time is not a problem</a:t>
            </a:r>
            <a:r>
              <a:rPr b="0" lang="en-IN" sz="18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This is one of the biggest difference between RabbitMQ/ActiveMQ and Kafka.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9" name="CustomShape 3"/>
          <p:cNvSpPr/>
          <p:nvPr/>
        </p:nvSpPr>
        <p:spPr>
          <a:xfrm>
            <a:off x="3566160" y="11916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Kafka Components</a:t>
            </a:r>
            <a:endParaRPr b="0" lang="en-IN" sz="1800" spc="-1" strike="noStrike">
              <a:solidFill>
                <a:srgbClr val="000000"/>
              </a:solidFill>
              <a:uFill>
                <a:solidFill>
                  <a:srgbClr val="ffffff"/>
                </a:solidFill>
              </a:uFill>
              <a:latin typeface="Arial"/>
            </a:endParaRPr>
          </a:p>
        </p:txBody>
      </p:sp>
      <p:pic>
        <p:nvPicPr>
          <p:cNvPr id="100" name="Picture 3" descr=""/>
          <p:cNvPicPr/>
          <p:nvPr/>
        </p:nvPicPr>
        <p:blipFill>
          <a:blip r:embed="rId1"/>
          <a:stretch/>
        </p:blipFill>
        <p:spPr>
          <a:xfrm>
            <a:off x="10512000" y="105120"/>
            <a:ext cx="1621440" cy="1261440"/>
          </a:xfrm>
          <a:prstGeom prst="rect">
            <a:avLst/>
          </a:prstGeom>
          <a:ln>
            <a:noFill/>
          </a:ln>
        </p:spPr>
      </p:pic>
      <p:pic>
        <p:nvPicPr>
          <p:cNvPr id="101" name="Picture 2" descr=""/>
          <p:cNvPicPr/>
          <p:nvPr/>
        </p:nvPicPr>
        <p:blipFill>
          <a:blip r:embed="rId2"/>
          <a:stretch/>
        </p:blipFill>
        <p:spPr>
          <a:xfrm>
            <a:off x="3145680" y="3702600"/>
            <a:ext cx="6413040" cy="23616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03" name="CustomShape 2"/>
          <p:cNvSpPr/>
          <p:nvPr/>
        </p:nvSpPr>
        <p:spPr>
          <a:xfrm>
            <a:off x="942840" y="1376640"/>
            <a:ext cx="10929600" cy="36543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2. Kafka Producer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It publishes messages to a Kafka topic.</a:t>
            </a: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Calibri"/>
                <a:ea typeface="DejaVu Sans"/>
              </a:rPr>
              <a:t>The producer is responsible for choosing which record to assign to which partition within the topic.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3. Kafka Consumer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This component subscribes to a topic(s), reads and processes messages from the topic(s).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4. Kafka Broker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Kafka Broker manages the storage of messages in the topic(s). If Kafka has more than one broker, that is what we call a Kafka cluster.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5. Kafka Zookeeper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To offer the brokers with metadata about the processes running in the system and to facilitate health checking and managing and coordinating, Kafka uses Kafka zookeeper.</a:t>
            </a:r>
            <a:endParaRPr b="0" lang="en-IN" sz="1800" spc="-1" strike="noStrike">
              <a:solidFill>
                <a:srgbClr val="000000"/>
              </a:solidFill>
              <a:uFill>
                <a:solidFill>
                  <a:srgbClr val="ffffff"/>
                </a:solidFill>
              </a:uFill>
              <a:latin typeface="Arial"/>
            </a:endParaRPr>
          </a:p>
        </p:txBody>
      </p:sp>
      <p:sp>
        <p:nvSpPr>
          <p:cNvPr id="104" name="CustomShape 3"/>
          <p:cNvSpPr/>
          <p:nvPr/>
        </p:nvSpPr>
        <p:spPr>
          <a:xfrm>
            <a:off x="3744000" y="119160"/>
            <a:ext cx="517500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Kafka Components</a:t>
            </a:r>
            <a:endParaRPr b="0" lang="en-IN" sz="1800" spc="-1" strike="noStrike">
              <a:solidFill>
                <a:srgbClr val="000000"/>
              </a:solidFill>
              <a:uFill>
                <a:solidFill>
                  <a:srgbClr val="ffffff"/>
                </a:solidFill>
              </a:uFill>
              <a:latin typeface="Arial"/>
            </a:endParaRPr>
          </a:p>
        </p:txBody>
      </p:sp>
      <p:pic>
        <p:nvPicPr>
          <p:cNvPr id="105" name="Picture 3" descr=""/>
          <p:cNvPicPr/>
          <p:nvPr/>
        </p:nvPicPr>
        <p:blipFill>
          <a:blip r:embed="rId1"/>
          <a:stretch/>
        </p:blipFill>
        <p:spPr>
          <a:xfrm>
            <a:off x="10473120" y="72000"/>
            <a:ext cx="1621440" cy="12614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07" name="CustomShape 2"/>
          <p:cNvSpPr/>
          <p:nvPr/>
        </p:nvSpPr>
        <p:spPr>
          <a:xfrm>
            <a:off x="371160" y="703080"/>
            <a:ext cx="5613120" cy="365436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DejaVu Sans"/>
              </a:rPr>
              <a:t>Partitions for the same topic are distributed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across multiple brokers in the cluster.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DejaVu Sans"/>
              </a:rPr>
              <a:t>Partitions are replicated across multiple servers;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number of replicas is a configurable parameter.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DejaVu Sans"/>
              </a:rPr>
              <a:t>Each Partition has one server as a </a:t>
            </a:r>
            <a:r>
              <a:rPr b="0" i="1" lang="en-IN" sz="1800" spc="-1" strike="noStrike">
                <a:solidFill>
                  <a:srgbClr val="000000"/>
                </a:solidFill>
                <a:uFill>
                  <a:solidFill>
                    <a:srgbClr val="ffffff"/>
                  </a:solidFill>
                </a:uFill>
                <a:latin typeface="Arial"/>
                <a:ea typeface="DejaVu Sans"/>
              </a:rPr>
              <a:t>leader</a:t>
            </a:r>
            <a:r>
              <a:rPr b="0" lang="en-IN" sz="1800" spc="-1" strike="noStrike">
                <a:solidFill>
                  <a:srgbClr val="000000"/>
                </a:solidFill>
                <a:uFill>
                  <a:solidFill>
                    <a:srgbClr val="ffffff"/>
                  </a:solidFill>
                </a:uFill>
                <a:latin typeface="Arial"/>
                <a:ea typeface="DejaVu Sans"/>
              </a:rPr>
              <a:t> and</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 number of servers as </a:t>
            </a:r>
            <a:r>
              <a:rPr b="0" i="1" lang="en-IN" sz="1800" spc="-1" strike="noStrike">
                <a:solidFill>
                  <a:srgbClr val="000000"/>
                </a:solidFill>
                <a:uFill>
                  <a:solidFill>
                    <a:srgbClr val="ffffff"/>
                  </a:solidFill>
                </a:uFill>
                <a:latin typeface="Arial"/>
                <a:ea typeface="DejaVu Sans"/>
              </a:rPr>
              <a:t>followers.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DejaVu Sans"/>
              </a:rPr>
              <a:t>Each Server acts a leader for some of its partitions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and as a follower for some other.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DejaVu Sans"/>
              </a:rPr>
              <a:t>The Producers are responsible for choosing which</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message to assign to which partition within the    topic based on key assigned to message.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8" name="CustomShape 3"/>
          <p:cNvSpPr/>
          <p:nvPr/>
        </p:nvSpPr>
        <p:spPr>
          <a:xfrm>
            <a:off x="3744000" y="119160"/>
            <a:ext cx="517500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Kafka Components</a:t>
            </a:r>
            <a:endParaRPr b="0" lang="en-IN" sz="1800" spc="-1" strike="noStrike">
              <a:solidFill>
                <a:srgbClr val="000000"/>
              </a:solidFill>
              <a:uFill>
                <a:solidFill>
                  <a:srgbClr val="ffffff"/>
                </a:solidFill>
              </a:uFill>
              <a:latin typeface="Arial"/>
            </a:endParaRPr>
          </a:p>
        </p:txBody>
      </p:sp>
      <p:pic>
        <p:nvPicPr>
          <p:cNvPr id="109" name="Picture 3" descr=""/>
          <p:cNvPicPr/>
          <p:nvPr/>
        </p:nvPicPr>
        <p:blipFill>
          <a:blip r:embed="rId1"/>
          <a:stretch/>
        </p:blipFill>
        <p:spPr>
          <a:xfrm>
            <a:off x="10473120" y="72000"/>
            <a:ext cx="1621440" cy="1261440"/>
          </a:xfrm>
          <a:prstGeom prst="rect">
            <a:avLst/>
          </a:prstGeom>
          <a:ln>
            <a:noFill/>
          </a:ln>
        </p:spPr>
      </p:pic>
      <p:pic>
        <p:nvPicPr>
          <p:cNvPr id="110" name="Picture 1" descr=""/>
          <p:cNvPicPr/>
          <p:nvPr/>
        </p:nvPicPr>
        <p:blipFill>
          <a:blip r:embed="rId2"/>
          <a:stretch/>
        </p:blipFill>
        <p:spPr>
          <a:xfrm>
            <a:off x="5985000" y="1805040"/>
            <a:ext cx="5905440" cy="37083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12" name="CustomShape 2"/>
          <p:cNvSpPr/>
          <p:nvPr/>
        </p:nvSpPr>
        <p:spPr>
          <a:xfrm>
            <a:off x="942840" y="1376640"/>
            <a:ext cx="10929600" cy="39286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There are several use Cases of Kafka that show why we actually use Apache Kafka.</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Messaging</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For a more traditional message broker, Kafka works well as a replacement. We can say Kafka has better throughput, built-in partitioning, replication, and fault-tolerance which makes it a good solution for large-scale message processing applications.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Metrics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For operational monitoring data, Kafka finds the good application. It includes aggregating statistics from distributed applications to produce centralized feeds of operational data.</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Event Sourcing</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Since it supports very large stored log data, that means Kafka is an excellent backend for applications of event sourcing.</a:t>
            </a:r>
            <a:endParaRPr b="0" lang="en-IN" sz="1800" spc="-1" strike="noStrike">
              <a:solidFill>
                <a:srgbClr val="000000"/>
              </a:solidFill>
              <a:uFill>
                <a:solidFill>
                  <a:srgbClr val="ffffff"/>
                </a:solidFill>
              </a:uFill>
              <a:latin typeface="Arial"/>
            </a:endParaRPr>
          </a:p>
        </p:txBody>
      </p:sp>
      <p:sp>
        <p:nvSpPr>
          <p:cNvPr id="113" name="CustomShape 3"/>
          <p:cNvSpPr/>
          <p:nvPr/>
        </p:nvSpPr>
        <p:spPr>
          <a:xfrm>
            <a:off x="3566160" y="11916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Kafka Use Cases</a:t>
            </a:r>
            <a:endParaRPr b="0" lang="en-IN" sz="1800" spc="-1" strike="noStrike">
              <a:solidFill>
                <a:srgbClr val="000000"/>
              </a:solidFill>
              <a:uFill>
                <a:solidFill>
                  <a:srgbClr val="ffffff"/>
                </a:solidFill>
              </a:uFill>
              <a:latin typeface="Arial"/>
            </a:endParaRPr>
          </a:p>
        </p:txBody>
      </p:sp>
      <p:pic>
        <p:nvPicPr>
          <p:cNvPr id="114" name="Picture 3" descr=""/>
          <p:cNvPicPr/>
          <p:nvPr/>
        </p:nvPicPr>
        <p:blipFill>
          <a:blip r:embed="rId1"/>
          <a:stretch/>
        </p:blipFill>
        <p:spPr>
          <a:xfrm>
            <a:off x="10473120" y="72000"/>
            <a:ext cx="1621440" cy="12614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39" name="CustomShape 2"/>
          <p:cNvSpPr/>
          <p:nvPr/>
        </p:nvSpPr>
        <p:spPr>
          <a:xfrm>
            <a:off x="942840" y="1376640"/>
            <a:ext cx="10929600" cy="3402360"/>
          </a:xfrm>
          <a:prstGeom prst="rect">
            <a:avLst/>
          </a:prstGeom>
          <a:noFill/>
          <a:ln>
            <a:noFill/>
          </a:ln>
        </p:spPr>
        <p:style>
          <a:lnRef idx="0"/>
          <a:fillRef idx="0"/>
          <a:effectRef idx="0"/>
          <a:fontRef idx="minor"/>
        </p:style>
        <p:txBody>
          <a:bodyPr lIns="90000" rIns="90000" tIns="45000" bIns="45000"/>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introduction</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Messaging system</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as a Message system</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Architecture</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Work flow</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Core API</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Components</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Use cases</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RabbitMQ Vs Kafka</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Implementation Code</a:t>
            </a:r>
            <a:endParaRPr b="0" lang="en-IN" sz="1800" spc="-1" strike="noStrike">
              <a:solidFill>
                <a:srgbClr val="000000"/>
              </a:solidFill>
              <a:uFill>
                <a:solidFill>
                  <a:srgbClr val="ffffff"/>
                </a:solidFill>
              </a:uFill>
              <a:latin typeface="Arial"/>
            </a:endParaRPr>
          </a:p>
        </p:txBody>
      </p:sp>
      <p:sp>
        <p:nvSpPr>
          <p:cNvPr id="40" name="CustomShape 3"/>
          <p:cNvSpPr/>
          <p:nvPr/>
        </p:nvSpPr>
        <p:spPr>
          <a:xfrm>
            <a:off x="4950720" y="119160"/>
            <a:ext cx="3968280" cy="57636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ea typeface="DejaVu Sans"/>
              </a:rPr>
              <a:t>Agenda</a:t>
            </a:r>
            <a:endParaRPr b="0" lang="en-IN" sz="1800" spc="-1" strike="noStrike">
              <a:solidFill>
                <a:srgbClr val="000000"/>
              </a:solidFill>
              <a:uFill>
                <a:solidFill>
                  <a:srgbClr val="ffffff"/>
                </a:solidFill>
              </a:uFill>
              <a:latin typeface="Arial"/>
            </a:endParaRPr>
          </a:p>
        </p:txBody>
      </p:sp>
      <p:pic>
        <p:nvPicPr>
          <p:cNvPr id="41" name="Picture 5" descr=""/>
          <p:cNvPicPr/>
          <p:nvPr/>
        </p:nvPicPr>
        <p:blipFill>
          <a:blip r:embed="rId1"/>
          <a:stretch/>
        </p:blipFill>
        <p:spPr>
          <a:xfrm>
            <a:off x="10568880" y="23400"/>
            <a:ext cx="1621440" cy="12614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16" name="CustomShape 2"/>
          <p:cNvSpPr/>
          <p:nvPr/>
        </p:nvSpPr>
        <p:spPr>
          <a:xfrm>
            <a:off x="942840" y="1376640"/>
            <a:ext cx="10929600" cy="3928680"/>
          </a:xfrm>
          <a:prstGeom prst="rect">
            <a:avLst/>
          </a:prstGeom>
          <a:noFill/>
          <a:ln>
            <a:noFill/>
          </a:ln>
        </p:spPr>
        <p:style>
          <a:lnRef idx="0"/>
          <a:fillRef idx="0"/>
          <a:effectRef idx="0"/>
          <a:fontRef idx="minor"/>
        </p:style>
      </p:sp>
      <p:sp>
        <p:nvSpPr>
          <p:cNvPr id="117" name="CustomShape 3"/>
          <p:cNvSpPr/>
          <p:nvPr/>
        </p:nvSpPr>
        <p:spPr>
          <a:xfrm>
            <a:off x="3566160" y="119160"/>
            <a:ext cx="5352840" cy="576360"/>
          </a:xfrm>
          <a:prstGeom prst="rect">
            <a:avLst/>
          </a:prstGeom>
          <a:noFill/>
          <a:ln>
            <a:noFill/>
          </a:ln>
        </p:spPr>
        <p:style>
          <a:lnRef idx="0"/>
          <a:fillRef idx="0"/>
          <a:effectRef idx="0"/>
          <a:fontRef idx="minor"/>
        </p:style>
      </p:sp>
      <p:pic>
        <p:nvPicPr>
          <p:cNvPr id="118" name="Picture 1" descr=""/>
          <p:cNvPicPr/>
          <p:nvPr/>
        </p:nvPicPr>
        <p:blipFill>
          <a:blip r:embed="rId1"/>
          <a:stretch/>
        </p:blipFill>
        <p:spPr>
          <a:xfrm>
            <a:off x="540360" y="332640"/>
            <a:ext cx="11227680" cy="57488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20" name="CustomShape 2"/>
          <p:cNvSpPr/>
          <p:nvPr/>
        </p:nvSpPr>
        <p:spPr>
          <a:xfrm>
            <a:off x="942840" y="1376640"/>
            <a:ext cx="10929600" cy="3105720"/>
          </a:xfrm>
          <a:prstGeom prst="rect">
            <a:avLst/>
          </a:prstGeom>
          <a:noFill/>
          <a:ln>
            <a:noFill/>
          </a:ln>
        </p:spPr>
        <p:style>
          <a:lnRef idx="0"/>
          <a:fillRef idx="0"/>
          <a:effectRef idx="0"/>
          <a:fontRef idx="minor"/>
        </p:style>
      </p:sp>
      <p:sp>
        <p:nvSpPr>
          <p:cNvPr id="121" name="CustomShape 3"/>
          <p:cNvSpPr/>
          <p:nvPr/>
        </p:nvSpPr>
        <p:spPr>
          <a:xfrm>
            <a:off x="3566160" y="119160"/>
            <a:ext cx="5352840" cy="576360"/>
          </a:xfrm>
          <a:prstGeom prst="rect">
            <a:avLst/>
          </a:prstGeom>
          <a:noFill/>
          <a:ln>
            <a:noFill/>
          </a:ln>
        </p:spPr>
        <p:style>
          <a:lnRef idx="0"/>
          <a:fillRef idx="0"/>
          <a:effectRef idx="0"/>
          <a:fontRef idx="minor"/>
        </p:style>
      </p:sp>
      <p:pic>
        <p:nvPicPr>
          <p:cNvPr id="122" name="Picture 3" descr=""/>
          <p:cNvPicPr/>
          <p:nvPr/>
        </p:nvPicPr>
        <p:blipFill>
          <a:blip r:embed="rId1"/>
          <a:stretch/>
        </p:blipFill>
        <p:spPr>
          <a:xfrm>
            <a:off x="10473120" y="105120"/>
            <a:ext cx="1621440" cy="1261440"/>
          </a:xfrm>
          <a:prstGeom prst="rect">
            <a:avLst/>
          </a:prstGeom>
          <a:ln>
            <a:noFill/>
          </a:ln>
        </p:spPr>
      </p:pic>
      <p:pic>
        <p:nvPicPr>
          <p:cNvPr id="123" name="Picture 114" descr=""/>
          <p:cNvPicPr/>
          <p:nvPr/>
        </p:nvPicPr>
        <p:blipFill>
          <a:blip r:embed="rId2"/>
          <a:stretch/>
        </p:blipFill>
        <p:spPr>
          <a:xfrm>
            <a:off x="1191600" y="1066680"/>
            <a:ext cx="8800920" cy="45568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907200" y="577080"/>
            <a:ext cx="9567720" cy="5574600"/>
          </a:xfrm>
          <a:prstGeom prst="rect">
            <a:avLst/>
          </a:prstGeom>
          <a:noFill/>
          <a:ln>
            <a:noFill/>
          </a:ln>
        </p:spPr>
        <p:style>
          <a:lnRef idx="0"/>
          <a:fillRef idx="0"/>
          <a:effectRef idx="0"/>
          <a:fontRef idx="minor"/>
        </p:style>
        <p:txBody>
          <a:bodyPr lIns="90000" rIns="90000" tIns="45000" bIns="45000"/>
          <a:p>
            <a:pPr>
              <a:lnSpc>
                <a:spcPct val="100000"/>
              </a:lnSpc>
            </a:pPr>
            <a:r>
              <a:rPr b="0" lang="en-IN" sz="1500" spc="-1" strike="noStrike">
                <a:solidFill>
                  <a:srgbClr val="000000"/>
                </a:solidFill>
                <a:uFill>
                  <a:solidFill>
                    <a:srgbClr val="ffffff"/>
                  </a:solidFill>
                </a:uFill>
                <a:latin typeface="Calibri"/>
                <a:ea typeface="DejaVu Sans"/>
              </a:rPr>
              <a:t>Let’s see how they differ from one another:</a:t>
            </a:r>
            <a:endParaRPr b="0" lang="en-IN" sz="1500" spc="-1" strike="noStrike">
              <a:solidFill>
                <a:srgbClr val="000000"/>
              </a:solidFill>
              <a:uFill>
                <a:solidFill>
                  <a:srgbClr val="ffffff"/>
                </a:solidFill>
              </a:uFill>
              <a:latin typeface="Arial"/>
            </a:endParaRPr>
          </a:p>
          <a:p>
            <a:pPr>
              <a:lnSpc>
                <a:spcPct val="100000"/>
              </a:lnSpc>
            </a:pPr>
            <a:r>
              <a:rPr b="1" lang="en-IN" sz="1500" spc="-1" strike="noStrike">
                <a:solidFill>
                  <a:srgbClr val="000000"/>
                </a:solidFill>
                <a:uFill>
                  <a:solidFill>
                    <a:srgbClr val="ffffff"/>
                  </a:solidFill>
                </a:uFill>
                <a:latin typeface="Calibri"/>
                <a:ea typeface="DejaVu Sans"/>
              </a:rPr>
              <a:t>i. Features</a:t>
            </a:r>
            <a:endParaRPr b="0" lang="en-IN" sz="1500" spc="-1" strike="noStrike">
              <a:solidFill>
                <a:srgbClr val="000000"/>
              </a:solidFill>
              <a:uFill>
                <a:solidFill>
                  <a:srgbClr val="ffffff"/>
                </a:solidFill>
              </a:uFill>
              <a:latin typeface="Arial"/>
            </a:endParaRPr>
          </a:p>
          <a:p>
            <a:pPr>
              <a:lnSpc>
                <a:spcPct val="100000"/>
              </a:lnSpc>
            </a:pPr>
            <a:r>
              <a:rPr b="0" lang="en-IN" sz="1500" spc="-1" strike="noStrike">
                <a:solidFill>
                  <a:srgbClr val="000000"/>
                </a:solidFill>
                <a:uFill>
                  <a:solidFill>
                    <a:srgbClr val="ffffff"/>
                  </a:solidFill>
                </a:uFill>
                <a:latin typeface="Calibri"/>
                <a:ea typeface="DejaVu Sans"/>
              </a:rPr>
              <a:t>Apache Kafka– Basically, Kafka is distributed. Also, with guaranteed durability and availability, the data is shared and replicated.</a:t>
            </a:r>
            <a:endParaRPr b="0" lang="en-IN" sz="1500" spc="-1" strike="noStrike">
              <a:solidFill>
                <a:srgbClr val="000000"/>
              </a:solidFill>
              <a:uFill>
                <a:solidFill>
                  <a:srgbClr val="ffffff"/>
                </a:solidFill>
              </a:uFill>
              <a:latin typeface="Arial"/>
            </a:endParaRPr>
          </a:p>
          <a:p>
            <a:pPr>
              <a:lnSpc>
                <a:spcPct val="100000"/>
              </a:lnSpc>
            </a:pPr>
            <a:r>
              <a:rPr b="0" lang="en-IN" sz="1500" spc="-1" strike="noStrike">
                <a:solidFill>
                  <a:srgbClr val="000000"/>
                </a:solidFill>
                <a:uFill>
                  <a:solidFill>
                    <a:srgbClr val="ffffff"/>
                  </a:solidFill>
                </a:uFill>
                <a:latin typeface="Calibri"/>
                <a:ea typeface="DejaVu Sans"/>
              </a:rPr>
              <a:t>RabbitMQ– It offers relatively less support for these features.</a:t>
            </a:r>
            <a:endParaRPr b="0" lang="en-IN" sz="1500" spc="-1" strike="noStrike">
              <a:solidFill>
                <a:srgbClr val="000000"/>
              </a:solidFill>
              <a:uFill>
                <a:solidFill>
                  <a:srgbClr val="ffffff"/>
                </a:solidFill>
              </a:uFill>
              <a:latin typeface="Arial"/>
            </a:endParaRPr>
          </a:p>
          <a:p>
            <a:pPr>
              <a:lnSpc>
                <a:spcPct val="100000"/>
              </a:lnSpc>
            </a:pPr>
            <a:endParaRPr b="0" lang="en-IN" sz="1500" spc="-1" strike="noStrike">
              <a:solidFill>
                <a:srgbClr val="000000"/>
              </a:solidFill>
              <a:uFill>
                <a:solidFill>
                  <a:srgbClr val="ffffff"/>
                </a:solidFill>
              </a:uFill>
              <a:latin typeface="Arial"/>
            </a:endParaRPr>
          </a:p>
          <a:p>
            <a:pPr>
              <a:lnSpc>
                <a:spcPct val="100000"/>
              </a:lnSpc>
            </a:pPr>
            <a:r>
              <a:rPr b="1" lang="en-IN" sz="1500" spc="-1" strike="noStrike">
                <a:solidFill>
                  <a:srgbClr val="000000"/>
                </a:solidFill>
                <a:uFill>
                  <a:solidFill>
                    <a:srgbClr val="ffffff"/>
                  </a:solidFill>
                </a:uFill>
                <a:latin typeface="Calibri"/>
                <a:ea typeface="DejaVu Sans"/>
              </a:rPr>
              <a:t>ii. Performance rate</a:t>
            </a:r>
            <a:endParaRPr b="0" lang="en-IN" sz="1500" spc="-1" strike="noStrike">
              <a:solidFill>
                <a:srgbClr val="000000"/>
              </a:solidFill>
              <a:uFill>
                <a:solidFill>
                  <a:srgbClr val="ffffff"/>
                </a:solidFill>
              </a:uFill>
              <a:latin typeface="Arial"/>
            </a:endParaRPr>
          </a:p>
          <a:p>
            <a:pPr>
              <a:lnSpc>
                <a:spcPct val="100000"/>
              </a:lnSpc>
            </a:pPr>
            <a:r>
              <a:rPr b="0" lang="en-IN" sz="1500" spc="-1" strike="noStrike">
                <a:solidFill>
                  <a:srgbClr val="000000"/>
                </a:solidFill>
                <a:uFill>
                  <a:solidFill>
                    <a:srgbClr val="ffffff"/>
                  </a:solidFill>
                </a:uFill>
                <a:latin typeface="Calibri"/>
                <a:ea typeface="DejaVu Sans"/>
              </a:rPr>
              <a:t>Apache Kafka — Its performance rate is high to the tune of 100,000 messages/second.</a:t>
            </a:r>
            <a:endParaRPr b="0" lang="en-IN" sz="1500" spc="-1" strike="noStrike">
              <a:solidFill>
                <a:srgbClr val="000000"/>
              </a:solidFill>
              <a:uFill>
                <a:solidFill>
                  <a:srgbClr val="ffffff"/>
                </a:solidFill>
              </a:uFill>
              <a:latin typeface="Arial"/>
            </a:endParaRPr>
          </a:p>
          <a:p>
            <a:pPr>
              <a:lnSpc>
                <a:spcPct val="100000"/>
              </a:lnSpc>
            </a:pPr>
            <a:r>
              <a:rPr b="0" lang="en-IN" sz="1500" spc="-1" strike="noStrike">
                <a:solidFill>
                  <a:srgbClr val="000000"/>
                </a:solidFill>
                <a:uFill>
                  <a:solidFill>
                    <a:srgbClr val="ffffff"/>
                  </a:solidFill>
                </a:uFill>
                <a:latin typeface="Calibri"/>
                <a:ea typeface="DejaVu Sans"/>
              </a:rPr>
              <a:t>RabbitMQ — Whereas, the performance rate of RabbitMQ is around 20,000 messages/second.</a:t>
            </a:r>
            <a:endParaRPr b="0" lang="en-IN" sz="1500" spc="-1" strike="noStrike">
              <a:solidFill>
                <a:srgbClr val="000000"/>
              </a:solidFill>
              <a:uFill>
                <a:solidFill>
                  <a:srgbClr val="ffffff"/>
                </a:solidFill>
              </a:uFill>
              <a:latin typeface="Arial"/>
            </a:endParaRPr>
          </a:p>
          <a:p>
            <a:pPr>
              <a:lnSpc>
                <a:spcPct val="100000"/>
              </a:lnSpc>
            </a:pPr>
            <a:endParaRPr b="0" lang="en-IN" sz="1500" spc="-1" strike="noStrike">
              <a:solidFill>
                <a:srgbClr val="000000"/>
              </a:solidFill>
              <a:uFill>
                <a:solidFill>
                  <a:srgbClr val="ffffff"/>
                </a:solidFill>
              </a:uFill>
              <a:latin typeface="Arial"/>
            </a:endParaRPr>
          </a:p>
          <a:p>
            <a:pPr>
              <a:lnSpc>
                <a:spcPct val="100000"/>
              </a:lnSpc>
            </a:pPr>
            <a:r>
              <a:rPr b="1" lang="en-IN" sz="1500" spc="-1" strike="noStrike">
                <a:solidFill>
                  <a:srgbClr val="000000"/>
                </a:solidFill>
                <a:uFill>
                  <a:solidFill>
                    <a:srgbClr val="ffffff"/>
                  </a:solidFill>
                </a:uFill>
                <a:latin typeface="Calibri"/>
                <a:ea typeface="DejaVu Sans"/>
              </a:rPr>
              <a:t>iii. Processing</a:t>
            </a:r>
            <a:endParaRPr b="0" lang="en-IN" sz="1500" spc="-1" strike="noStrike">
              <a:solidFill>
                <a:srgbClr val="000000"/>
              </a:solidFill>
              <a:uFill>
                <a:solidFill>
                  <a:srgbClr val="ffffff"/>
                </a:solidFill>
              </a:uFill>
              <a:latin typeface="Arial"/>
            </a:endParaRPr>
          </a:p>
          <a:p>
            <a:pPr>
              <a:lnSpc>
                <a:spcPct val="100000"/>
              </a:lnSpc>
            </a:pPr>
            <a:r>
              <a:rPr b="0" lang="en-IN" sz="1500" spc="-1" strike="noStrike">
                <a:solidFill>
                  <a:srgbClr val="000000"/>
                </a:solidFill>
                <a:uFill>
                  <a:solidFill>
                    <a:srgbClr val="ffffff"/>
                  </a:solidFill>
                </a:uFill>
                <a:latin typeface="Calibri"/>
                <a:ea typeface="DejaVu Sans"/>
              </a:rPr>
              <a:t>Apache Kafka — It allows reliable log distributed processing. Also, stream processing semantics built into the Kafka Streams.</a:t>
            </a:r>
            <a:endParaRPr b="0" lang="en-IN" sz="1500" spc="-1" strike="noStrike">
              <a:solidFill>
                <a:srgbClr val="000000"/>
              </a:solidFill>
              <a:uFill>
                <a:solidFill>
                  <a:srgbClr val="ffffff"/>
                </a:solidFill>
              </a:uFill>
              <a:latin typeface="Arial"/>
            </a:endParaRPr>
          </a:p>
          <a:p>
            <a:pPr>
              <a:lnSpc>
                <a:spcPct val="100000"/>
              </a:lnSpc>
            </a:pPr>
            <a:r>
              <a:rPr b="0" lang="en-IN" sz="1500" spc="-1" strike="noStrike">
                <a:solidFill>
                  <a:srgbClr val="000000"/>
                </a:solidFill>
                <a:uFill>
                  <a:solidFill>
                    <a:srgbClr val="ffffff"/>
                  </a:solidFill>
                </a:uFill>
                <a:latin typeface="Calibri"/>
                <a:ea typeface="DejaVu Sans"/>
              </a:rPr>
              <a:t>RabbitMQ — Here, the consumer is just FIFO based, reading from the HEAD and processing 1 by 1.</a:t>
            </a:r>
            <a:endParaRPr b="0" lang="en-IN" sz="1500" spc="-1" strike="noStrike">
              <a:solidFill>
                <a:srgbClr val="000000"/>
              </a:solidFill>
              <a:uFill>
                <a:solidFill>
                  <a:srgbClr val="ffffff"/>
                </a:solidFill>
              </a:uFill>
              <a:latin typeface="Arial"/>
            </a:endParaRPr>
          </a:p>
          <a:p>
            <a:pPr>
              <a:lnSpc>
                <a:spcPct val="100000"/>
              </a:lnSpc>
            </a:pPr>
            <a:endParaRPr b="0" lang="en-IN" sz="1500" spc="-1" strike="noStrike">
              <a:solidFill>
                <a:srgbClr val="000000"/>
              </a:solidFill>
              <a:uFill>
                <a:solidFill>
                  <a:srgbClr val="ffffff"/>
                </a:solidFill>
              </a:uFill>
              <a:latin typeface="Arial"/>
            </a:endParaRPr>
          </a:p>
          <a:p>
            <a:pPr>
              <a:lnSpc>
                <a:spcPct val="100000"/>
              </a:lnSpc>
            </a:pPr>
            <a:r>
              <a:rPr b="1" lang="en-IN" sz="1500" spc="-1" strike="noStrike">
                <a:solidFill>
                  <a:srgbClr val="000000"/>
                </a:solidFill>
                <a:uFill>
                  <a:solidFill>
                    <a:srgbClr val="ffffff"/>
                  </a:solidFill>
                </a:uFill>
                <a:latin typeface="Arial"/>
                <a:ea typeface="DejaVu Sans"/>
              </a:rPr>
              <a:t>iv. Replay</a:t>
            </a:r>
            <a:endParaRPr b="0" lang="en-IN" sz="1500" spc="-1" strike="noStrike">
              <a:solidFill>
                <a:srgbClr val="000000"/>
              </a:solidFill>
              <a:uFill>
                <a:solidFill>
                  <a:srgbClr val="ffffff"/>
                </a:solidFill>
              </a:uFill>
              <a:latin typeface="Arial"/>
            </a:endParaRPr>
          </a:p>
          <a:p>
            <a:pPr>
              <a:lnSpc>
                <a:spcPct val="100000"/>
              </a:lnSpc>
            </a:pPr>
            <a:r>
              <a:rPr b="0" lang="en-IN" sz="1500" spc="-1" strike="noStrike">
                <a:solidFill>
                  <a:srgbClr val="000000"/>
                </a:solidFill>
                <a:uFill>
                  <a:solidFill>
                    <a:srgbClr val="ffffff"/>
                  </a:solidFill>
                </a:uFill>
                <a:latin typeface="Calibri"/>
                <a:ea typeface="DejaVu Sans"/>
              </a:rPr>
              <a:t>When your application needs access to stream history, delivered in partitioned order at least once.  Kafka is a durable message store and clients can get a “replay” of the event stream on demand, as opposed to more traditional message brokers where once a message has been delivered, it is removed from the queue.</a:t>
            </a:r>
            <a:endParaRPr b="0" lang="en-IN" sz="1500" spc="-1" strike="noStrike">
              <a:solidFill>
                <a:srgbClr val="000000"/>
              </a:solidFill>
              <a:uFill>
                <a:solidFill>
                  <a:srgbClr val="ffffff"/>
                </a:solidFill>
              </a:uFill>
              <a:latin typeface="Arial"/>
            </a:endParaRPr>
          </a:p>
          <a:p>
            <a:pPr>
              <a:lnSpc>
                <a:spcPct val="100000"/>
              </a:lnSpc>
            </a:pPr>
            <a:endParaRPr b="0" lang="en-IN" sz="1500" spc="-1" strike="noStrike">
              <a:solidFill>
                <a:srgbClr val="000000"/>
              </a:solidFill>
              <a:uFill>
                <a:solidFill>
                  <a:srgbClr val="ffffff"/>
                </a:solidFill>
              </a:uFill>
              <a:latin typeface="Arial"/>
            </a:endParaRPr>
          </a:p>
        </p:txBody>
      </p:sp>
      <p:sp>
        <p:nvSpPr>
          <p:cNvPr id="126" name="CustomShape 3"/>
          <p:cNvSpPr/>
          <p:nvPr/>
        </p:nvSpPr>
        <p:spPr>
          <a:xfrm>
            <a:off x="3677040" y="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RabbitMQ Vs Kafka</a:t>
            </a:r>
            <a:endParaRPr b="0" lang="en-IN" sz="1800" spc="-1" strike="noStrike">
              <a:solidFill>
                <a:srgbClr val="000000"/>
              </a:solidFill>
              <a:uFill>
                <a:solidFill>
                  <a:srgbClr val="ffffff"/>
                </a:solidFill>
              </a:uFill>
              <a:latin typeface="Arial"/>
            </a:endParaRPr>
          </a:p>
        </p:txBody>
      </p:sp>
      <p:pic>
        <p:nvPicPr>
          <p:cNvPr id="127" name="Picture 3" descr=""/>
          <p:cNvPicPr/>
          <p:nvPr/>
        </p:nvPicPr>
        <p:blipFill>
          <a:blip r:embed="rId1"/>
          <a:stretch/>
        </p:blipFill>
        <p:spPr>
          <a:xfrm>
            <a:off x="10475640" y="120600"/>
            <a:ext cx="1621440" cy="126144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954720" y="845280"/>
            <a:ext cx="9567720" cy="22827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Dependency uses: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&lt;dependency&gt;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&lt;groupId&gt;org.springframework.kafka&lt;/groupId&gt;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&lt;artifactId&gt;spring-kafka&lt;/artifactId&gt;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&lt;/dependency&gt;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566160" y="11916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Implementation of Kafka</a:t>
            </a:r>
            <a:endParaRPr b="0" lang="en-IN" sz="1800" spc="-1" strike="noStrike">
              <a:solidFill>
                <a:srgbClr val="000000"/>
              </a:solidFill>
              <a:uFill>
                <a:solidFill>
                  <a:srgbClr val="ffffff"/>
                </a:solidFill>
              </a:uFill>
              <a:latin typeface="Arial"/>
            </a:endParaRPr>
          </a:p>
        </p:txBody>
      </p:sp>
      <p:pic>
        <p:nvPicPr>
          <p:cNvPr id="131" name="Picture 3" descr=""/>
          <p:cNvPicPr/>
          <p:nvPr/>
        </p:nvPicPr>
        <p:blipFill>
          <a:blip r:embed="rId1"/>
          <a:stretch/>
        </p:blipFill>
        <p:spPr>
          <a:xfrm>
            <a:off x="10475640" y="120600"/>
            <a:ext cx="1621440" cy="12614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954720" y="845280"/>
            <a:ext cx="9567720" cy="58489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Define the KafkaSender class to send message to the kafka topic named as developervisits-topic: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import org.springframework.beans.factory.annotation.Autowired;</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import org.springframework.kafka.core.KafkaTemplate;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import org.springframework.stereotype.Service;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@Service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public class KafkaSender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@Autowired</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private KafkaTemplate&lt;String, String&gt; kafkaTemplate;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String kafkaTopic = "developervisits-topic";</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public void send(String message)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kafkaTemplate.send(kafkaTopic, message);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4" name="CustomShape 3"/>
          <p:cNvSpPr/>
          <p:nvPr/>
        </p:nvSpPr>
        <p:spPr>
          <a:xfrm>
            <a:off x="3566160" y="11916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Implementation of Kafka</a:t>
            </a:r>
            <a:endParaRPr b="0" lang="en-IN" sz="1800" spc="-1" strike="noStrike">
              <a:solidFill>
                <a:srgbClr val="000000"/>
              </a:solidFill>
              <a:uFill>
                <a:solidFill>
                  <a:srgbClr val="ffffff"/>
                </a:solidFill>
              </a:uFill>
              <a:latin typeface="Arial"/>
            </a:endParaRPr>
          </a:p>
        </p:txBody>
      </p:sp>
      <p:pic>
        <p:nvPicPr>
          <p:cNvPr id="135" name="Picture 3" descr=""/>
          <p:cNvPicPr/>
          <p:nvPr/>
        </p:nvPicPr>
        <p:blipFill>
          <a:blip r:embed="rId1"/>
          <a:stretch/>
        </p:blipFill>
        <p:spPr>
          <a:xfrm>
            <a:off x="10475640" y="120600"/>
            <a:ext cx="1621440" cy="12614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907200" y="696240"/>
            <a:ext cx="9567720" cy="58053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Define a Controller which will pass the message and trigger the send message to the Kafka Topic using the KafkaSender class.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import org.springframework.beans.factory.annotation.Autowired;</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import org.springframework.web.bind.annotation.GetMapping;</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import org.springframework.web.bind.annotation.RequestMapping;</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import org.springframework.web.bind.annotation.RequestParam;</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import org.springframework.web.bind.annotation.RestController;</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import com.hcl.service.KafkaSender;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@RestController</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@RequestMapping(value = "/developervisits-kafka/")</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public class ApacheKafkaWebController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	</a:t>
            </a:r>
            <a:r>
              <a:rPr b="0" lang="en-IN" sz="1400" spc="-1" strike="noStrike">
                <a:solidFill>
                  <a:srgbClr val="000000"/>
                </a:solidFill>
                <a:uFill>
                  <a:solidFill>
                    <a:srgbClr val="ffffff"/>
                  </a:solidFill>
                </a:uFill>
                <a:latin typeface="Calibri"/>
                <a:ea typeface="DejaVu Sans"/>
              </a:rPr>
              <a:t>@Autowired</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	</a:t>
            </a:r>
            <a:r>
              <a:rPr b="0" lang="en-IN" sz="1400" spc="-1" strike="noStrike">
                <a:solidFill>
                  <a:srgbClr val="000000"/>
                </a:solidFill>
                <a:uFill>
                  <a:solidFill>
                    <a:srgbClr val="ffffff"/>
                  </a:solidFill>
                </a:uFill>
                <a:latin typeface="Calibri"/>
                <a:ea typeface="DejaVu Sans"/>
              </a:rPr>
              <a:t>KafkaSender kafkaSender;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	</a:t>
            </a:r>
            <a:r>
              <a:rPr b="0" lang="en-IN" sz="1400" spc="-1" strike="noStrike">
                <a:solidFill>
                  <a:srgbClr val="000000"/>
                </a:solidFill>
                <a:uFill>
                  <a:solidFill>
                    <a:srgbClr val="ffffff"/>
                  </a:solidFill>
                </a:uFill>
                <a:latin typeface="Calibri"/>
                <a:ea typeface="DejaVu Sans"/>
              </a:rPr>
              <a:t>@GetMapping(value = "/producer")</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	</a:t>
            </a:r>
            <a:r>
              <a:rPr b="0" lang="en-IN" sz="1400" spc="-1" strike="noStrike">
                <a:solidFill>
                  <a:srgbClr val="000000"/>
                </a:solidFill>
                <a:uFill>
                  <a:solidFill>
                    <a:srgbClr val="ffffff"/>
                  </a:solidFill>
                </a:uFill>
                <a:latin typeface="Calibri"/>
                <a:ea typeface="DejaVu Sans"/>
              </a:rPr>
              <a:t>public String producer(@RequestParam("message") String message) {</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	</a:t>
            </a:r>
            <a:r>
              <a:rPr b="0" lang="en-IN" sz="1400" spc="-1" strike="noStrike">
                <a:solidFill>
                  <a:srgbClr val="000000"/>
                </a:solidFill>
                <a:uFill>
                  <a:solidFill>
                    <a:srgbClr val="ffffff"/>
                  </a:solidFill>
                </a:uFill>
                <a:latin typeface="Calibri"/>
                <a:ea typeface="DejaVu Sans"/>
              </a:rPr>
              <a:t>	</a:t>
            </a:r>
            <a:r>
              <a:rPr b="0" lang="en-IN" sz="1400" spc="-1" strike="noStrike">
                <a:solidFill>
                  <a:srgbClr val="000000"/>
                </a:solidFill>
                <a:uFill>
                  <a:solidFill>
                    <a:srgbClr val="ffffff"/>
                  </a:solidFill>
                </a:uFill>
                <a:latin typeface="Calibri"/>
                <a:ea typeface="DejaVu Sans"/>
              </a:rPr>
              <a:t>kafkaSender.send(message);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	</a:t>
            </a:r>
            <a:r>
              <a:rPr b="0" lang="en-IN" sz="1400" spc="-1" strike="noStrike">
                <a:solidFill>
                  <a:srgbClr val="000000"/>
                </a:solidFill>
                <a:uFill>
                  <a:solidFill>
                    <a:srgbClr val="ffffff"/>
                  </a:solidFill>
                </a:uFill>
                <a:latin typeface="Calibri"/>
                <a:ea typeface="DejaVu Sans"/>
              </a:rPr>
              <a:t>	</a:t>
            </a:r>
            <a:r>
              <a:rPr b="0" lang="en-IN" sz="1400" spc="-1" strike="noStrike">
                <a:solidFill>
                  <a:srgbClr val="000000"/>
                </a:solidFill>
                <a:uFill>
                  <a:solidFill>
                    <a:srgbClr val="ffffff"/>
                  </a:solidFill>
                </a:uFill>
                <a:latin typeface="Calibri"/>
                <a:ea typeface="DejaVu Sans"/>
              </a:rPr>
              <a:t>return "Message sent to the Kafka Topic developervisits-topic Successfully";</a:t>
            </a: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	</a:t>
            </a:r>
            <a:r>
              <a:rPr b="0" lang="en-IN" sz="14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4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38" name="CustomShape 3"/>
          <p:cNvSpPr/>
          <p:nvPr/>
        </p:nvSpPr>
        <p:spPr>
          <a:xfrm>
            <a:off x="3579840" y="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Implementation of Kafka</a:t>
            </a:r>
            <a:endParaRPr b="0" lang="en-IN" sz="1800" spc="-1" strike="noStrike">
              <a:solidFill>
                <a:srgbClr val="000000"/>
              </a:solidFill>
              <a:uFill>
                <a:solidFill>
                  <a:srgbClr val="ffffff"/>
                </a:solidFill>
              </a:uFill>
              <a:latin typeface="Arial"/>
            </a:endParaRPr>
          </a:p>
        </p:txBody>
      </p:sp>
      <p:pic>
        <p:nvPicPr>
          <p:cNvPr id="139" name="Picture 3" descr=""/>
          <p:cNvPicPr/>
          <p:nvPr/>
        </p:nvPicPr>
        <p:blipFill>
          <a:blip r:embed="rId1"/>
          <a:stretch/>
        </p:blipFill>
        <p:spPr>
          <a:xfrm>
            <a:off x="10475640" y="120600"/>
            <a:ext cx="1621440" cy="126144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954720" y="845280"/>
            <a:ext cx="9567720" cy="34642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Finally Define the Spring Boot Class with @SpringBootApplication annotation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import org.springframework.boot.SpringApplication;</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import org.springframework.boot.autoconfigure.SpringBootApplication;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@SpringBootApplication</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public class SpringBootHelloWorldApplication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public static void main(String[] args)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SpringApplication.run(new Object[] {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SpringBootHelloWorldApplication.class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args);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42" name="CustomShape 3"/>
          <p:cNvSpPr/>
          <p:nvPr/>
        </p:nvSpPr>
        <p:spPr>
          <a:xfrm>
            <a:off x="3566160" y="11916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Implementation of Kafka</a:t>
            </a:r>
            <a:endParaRPr b="0" lang="en-IN" sz="1800" spc="-1" strike="noStrike">
              <a:solidFill>
                <a:srgbClr val="000000"/>
              </a:solidFill>
              <a:uFill>
                <a:solidFill>
                  <a:srgbClr val="ffffff"/>
                </a:solidFill>
              </a:uFill>
              <a:latin typeface="Arial"/>
            </a:endParaRPr>
          </a:p>
        </p:txBody>
      </p:sp>
      <p:pic>
        <p:nvPicPr>
          <p:cNvPr id="143" name="Picture 3" descr=""/>
          <p:cNvPicPr/>
          <p:nvPr/>
        </p:nvPicPr>
        <p:blipFill>
          <a:blip r:embed="rId1"/>
          <a:stretch/>
        </p:blipFill>
        <p:spPr>
          <a:xfrm>
            <a:off x="10475640" y="120600"/>
            <a:ext cx="1621440" cy="126144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954720" y="845280"/>
            <a:ext cx="9567720" cy="35928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We are done with the required Java code. Now lets start Apache Kafka. As we had explained in detail in the Getting started with Apache Kafka perform the following.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Download the Apache Kafka from this link:</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u="sng">
                <a:solidFill>
                  <a:srgbClr val="0000ff"/>
                </a:solidFill>
                <a:uFill>
                  <a:solidFill>
                    <a:srgbClr val="ffffff"/>
                  </a:solidFill>
                </a:uFill>
                <a:latin typeface="Arial"/>
                <a:ea typeface="DejaVu Sans"/>
                <a:hlinkClick r:id="rId1"/>
              </a:rPr>
              <a:t>https://kafka.apache.org/downloads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Start Apache Zookeeper-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zookeeper-server-start.bat c:\shareData\development\appachekafka\kafka_2.12-2.0.0\config\zookeeper.properties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Start Apache Kafka-</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kafka-server-start.bat c:\shareData\development\appachekafka\kafka_2.12-2.0.0\config\server.properties</a:t>
            </a:r>
            <a:endParaRPr b="0" lang="en-IN" sz="1800" spc="-1" strike="noStrike">
              <a:solidFill>
                <a:srgbClr val="000000"/>
              </a:solidFill>
              <a:uFill>
                <a:solidFill>
                  <a:srgbClr val="ffffff"/>
                </a:solidFill>
              </a:uFill>
              <a:latin typeface="Arial"/>
            </a:endParaRPr>
          </a:p>
        </p:txBody>
      </p:sp>
      <p:sp>
        <p:nvSpPr>
          <p:cNvPr id="145" name="CustomShape 2"/>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46" name="CustomShape 3"/>
          <p:cNvSpPr/>
          <p:nvPr/>
        </p:nvSpPr>
        <p:spPr>
          <a:xfrm>
            <a:off x="3566160" y="11916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Implementation of Kafka</a:t>
            </a:r>
            <a:endParaRPr b="0" lang="en-IN" sz="1800" spc="-1" strike="noStrike">
              <a:solidFill>
                <a:srgbClr val="000000"/>
              </a:solidFill>
              <a:uFill>
                <a:solidFill>
                  <a:srgbClr val="ffffff"/>
                </a:solidFill>
              </a:uFill>
              <a:latin typeface="Arial"/>
            </a:endParaRPr>
          </a:p>
        </p:txBody>
      </p:sp>
      <p:pic>
        <p:nvPicPr>
          <p:cNvPr id="147" name="Picture 3" descr=""/>
          <p:cNvPicPr/>
          <p:nvPr/>
        </p:nvPicPr>
        <p:blipFill>
          <a:blip r:embed="rId2"/>
          <a:stretch/>
        </p:blipFill>
        <p:spPr>
          <a:xfrm>
            <a:off x="10475640" y="120600"/>
            <a:ext cx="1621440" cy="126144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954720" y="845280"/>
            <a:ext cx="9567720" cy="31057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Next start</a:t>
            </a:r>
            <a:r>
              <a:rPr b="0" lang="en-IN" sz="1800" spc="-1" strike="noStrike">
                <a:solidFill>
                  <a:srgbClr val="000000"/>
                </a:solidFill>
                <a:uFill>
                  <a:solidFill>
                    <a:srgbClr val="ffffff"/>
                  </a:solidFill>
                </a:uFill>
                <a:latin typeface="Calibri"/>
                <a:ea typeface="DejaVu Sans"/>
              </a:rPr>
              <a:t> the Spring Boot Application by running it as a Java Application.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Arial"/>
                <a:ea typeface="DejaVu Sans"/>
              </a:rPr>
              <a:t>CREATE TOPIC ON KAFKA SERVER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Also Start the consumer listening to the </a:t>
            </a:r>
            <a:r>
              <a:rPr b="1" lang="en-IN" sz="1800" spc="-1" strike="noStrike">
                <a:solidFill>
                  <a:srgbClr val="000000"/>
                </a:solidFill>
                <a:uFill>
                  <a:solidFill>
                    <a:srgbClr val="ffffff"/>
                  </a:solidFill>
                </a:uFill>
                <a:latin typeface="Calibri"/>
                <a:ea typeface="DejaVu Sans"/>
              </a:rPr>
              <a:t>developervisits-topic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kafka-topics.bat --create --zookeeper localhost:2181 --replication-factor 1 --partitions 1 --topic </a:t>
            </a:r>
            <a:r>
              <a:rPr b="1" lang="en-IN" sz="1800" spc="-1" strike="noStrike">
                <a:solidFill>
                  <a:srgbClr val="000000"/>
                </a:solidFill>
                <a:uFill>
                  <a:solidFill>
                    <a:srgbClr val="ffffff"/>
                  </a:solidFill>
                </a:uFill>
                <a:latin typeface="Calibri"/>
                <a:ea typeface="DejaVu Sans"/>
              </a:rPr>
              <a:t>developervisits-topic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Arial"/>
                <a:ea typeface="DejaVu Sans"/>
              </a:rPr>
              <a:t>PRODUCER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kafka-console-producer.bat --broker-list localhost:9092 --topic </a:t>
            </a:r>
            <a:r>
              <a:rPr b="1" lang="en-IN" sz="1800" spc="-1" strike="noStrike">
                <a:solidFill>
                  <a:srgbClr val="000000"/>
                </a:solidFill>
                <a:uFill>
                  <a:solidFill>
                    <a:srgbClr val="ffffff"/>
                  </a:solidFill>
                </a:uFill>
                <a:latin typeface="Calibri"/>
                <a:ea typeface="DejaVu Sans"/>
              </a:rPr>
              <a:t>developervisits-topic</a:t>
            </a:r>
            <a:endParaRPr b="0" lang="en-IN" sz="180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Arial"/>
                <a:ea typeface="DejaVu Sans"/>
              </a:rPr>
              <a:t>      </a:t>
            </a:r>
            <a:r>
              <a:rPr b="1" lang="en-IN" sz="1600" spc="-1" strike="noStrike">
                <a:solidFill>
                  <a:srgbClr val="000000"/>
                </a:solidFill>
                <a:uFill>
                  <a:solidFill>
                    <a:srgbClr val="ffffff"/>
                  </a:solidFill>
                </a:uFill>
                <a:latin typeface="Arial"/>
                <a:ea typeface="DejaVu Sans"/>
              </a:rPr>
              <a:t>-OR-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http://localhost:8080/developervisits-kafka/producer?message="test"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Arial"/>
                <a:ea typeface="DejaVu Sans"/>
              </a:rPr>
              <a:t>CONSUMER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kafka-console-consumer.bat --bootstrap-server localhost:9092 --topic </a:t>
            </a:r>
            <a:r>
              <a:rPr b="1" lang="en-IN" sz="1800" spc="-1" strike="noStrike">
                <a:solidFill>
                  <a:srgbClr val="000000"/>
                </a:solidFill>
                <a:uFill>
                  <a:solidFill>
                    <a:srgbClr val="ffffff"/>
                  </a:solidFill>
                </a:uFill>
                <a:latin typeface="Calibri"/>
                <a:ea typeface="DejaVu Sans"/>
              </a:rPr>
              <a:t>developervisits-topic</a:t>
            </a:r>
            <a:r>
              <a:rPr b="0" lang="en-IN" sz="1800" spc="-1" strike="noStrike">
                <a:solidFill>
                  <a:srgbClr val="000000"/>
                </a:solidFill>
                <a:uFill>
                  <a:solidFill>
                    <a:srgbClr val="ffffff"/>
                  </a:solidFill>
                </a:uFill>
                <a:latin typeface="Arial"/>
                <a:ea typeface="DejaVu Sans"/>
              </a:rPr>
              <a:t> --from-beginning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149" name="CustomShape 2"/>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50" name="CustomShape 3"/>
          <p:cNvSpPr/>
          <p:nvPr/>
        </p:nvSpPr>
        <p:spPr>
          <a:xfrm>
            <a:off x="3566160" y="119160"/>
            <a:ext cx="5352840" cy="576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Implementation of Kafka</a:t>
            </a:r>
            <a:endParaRPr b="0" lang="en-IN" sz="1800" spc="-1" strike="noStrike">
              <a:solidFill>
                <a:srgbClr val="000000"/>
              </a:solidFill>
              <a:uFill>
                <a:solidFill>
                  <a:srgbClr val="ffffff"/>
                </a:solidFill>
              </a:uFill>
              <a:latin typeface="Arial"/>
            </a:endParaRPr>
          </a:p>
        </p:txBody>
      </p:sp>
      <p:pic>
        <p:nvPicPr>
          <p:cNvPr id="151" name="Picture 149" descr=""/>
          <p:cNvPicPr/>
          <p:nvPr/>
        </p:nvPicPr>
        <p:blipFill>
          <a:blip r:embed="rId1"/>
          <a:stretch/>
        </p:blipFill>
        <p:spPr>
          <a:xfrm>
            <a:off x="10475640" y="120600"/>
            <a:ext cx="1621440" cy="126144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954720" y="845280"/>
            <a:ext cx="9567720" cy="310572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3200" spc="-1" strike="noStrike">
                <a:solidFill>
                  <a:srgbClr val="000000"/>
                </a:solidFill>
                <a:uFill>
                  <a:solidFill>
                    <a:srgbClr val="ffffff"/>
                  </a:solidFill>
                </a:uFill>
                <a:latin typeface="Calibri"/>
                <a:ea typeface="DejaVu Sans"/>
              </a:rPr>
              <a:t>Questions</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153" name="CustomShape 2"/>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154" name="CustomShape 3"/>
          <p:cNvSpPr/>
          <p:nvPr/>
        </p:nvSpPr>
        <p:spPr>
          <a:xfrm>
            <a:off x="3566160" y="119160"/>
            <a:ext cx="5352840" cy="576360"/>
          </a:xfrm>
          <a:prstGeom prst="rect">
            <a:avLst/>
          </a:prstGeom>
          <a:noFill/>
          <a:ln>
            <a:noFill/>
          </a:ln>
        </p:spPr>
        <p:style>
          <a:lnRef idx="0"/>
          <a:fillRef idx="0"/>
          <a:effectRef idx="0"/>
          <a:fontRef idx="minor"/>
        </p:style>
      </p:sp>
      <p:pic>
        <p:nvPicPr>
          <p:cNvPr id="155" name="Picture 149" descr=""/>
          <p:cNvPicPr/>
          <p:nvPr/>
        </p:nvPicPr>
        <p:blipFill>
          <a:blip r:embed="rId1"/>
          <a:stretch/>
        </p:blipFill>
        <p:spPr>
          <a:xfrm>
            <a:off x="10475640" y="120600"/>
            <a:ext cx="1621440" cy="126144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43" name="CustomShape 2"/>
          <p:cNvSpPr/>
          <p:nvPr/>
        </p:nvSpPr>
        <p:spPr>
          <a:xfrm>
            <a:off x="3240000" y="72000"/>
            <a:ext cx="5976000" cy="15505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Apache Kafka introduction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4" name="CustomShape 3"/>
          <p:cNvSpPr/>
          <p:nvPr/>
        </p:nvSpPr>
        <p:spPr>
          <a:xfrm>
            <a:off x="942840" y="1376640"/>
            <a:ext cx="10929600" cy="36550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Apache Kafka is a software platform which is based on a distributed streaming process.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It is a publish-subscribe messaging system which let exchanging of data between applications, servers, and processors as well.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Apache Kafka was originally developed by </a:t>
            </a:r>
            <a:r>
              <a:rPr b="1" lang="en-IN" sz="1800" spc="-1" strike="noStrike">
                <a:solidFill>
                  <a:srgbClr val="000000"/>
                </a:solidFill>
                <a:uFill>
                  <a:solidFill>
                    <a:srgbClr val="ffffff"/>
                  </a:solidFill>
                </a:uFill>
                <a:latin typeface="Calibri"/>
                <a:ea typeface="DejaVu Sans"/>
              </a:rPr>
              <a:t>LinkedIn in 2010</a:t>
            </a:r>
            <a:r>
              <a:rPr b="0" lang="en-IN" sz="1800" spc="-1" strike="noStrike">
                <a:solidFill>
                  <a:srgbClr val="000000"/>
                </a:solidFill>
                <a:uFill>
                  <a:solidFill>
                    <a:srgbClr val="ffffff"/>
                  </a:solidFill>
                </a:uFill>
                <a:latin typeface="Calibri"/>
                <a:ea typeface="DejaVu Sans"/>
              </a:rPr>
              <a:t>, and later it was donated to the Apache Software Foundation. Currently, it is maintained by </a:t>
            </a:r>
            <a:r>
              <a:rPr b="1" lang="en-IN" sz="1800" spc="-1" strike="noStrike">
                <a:solidFill>
                  <a:srgbClr val="000000"/>
                </a:solidFill>
                <a:uFill>
                  <a:solidFill>
                    <a:srgbClr val="ffffff"/>
                  </a:solidFill>
                </a:uFill>
                <a:latin typeface="Calibri"/>
                <a:ea typeface="DejaVu Sans"/>
              </a:rPr>
              <a:t>Confluent</a:t>
            </a:r>
            <a:r>
              <a:rPr b="0" lang="en-IN" sz="1800" spc="-1" strike="noStrike">
                <a:solidFill>
                  <a:srgbClr val="000000"/>
                </a:solidFill>
                <a:uFill>
                  <a:solidFill>
                    <a:srgbClr val="ffffff"/>
                  </a:solidFill>
                </a:uFill>
                <a:latin typeface="Calibri"/>
                <a:ea typeface="DejaVu Sans"/>
              </a:rPr>
              <a:t> under Apache Software Foundation.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In the year </a:t>
            </a:r>
            <a:r>
              <a:rPr b="1" lang="en-IN" sz="1800" spc="-1" strike="noStrike">
                <a:solidFill>
                  <a:srgbClr val="000000"/>
                </a:solidFill>
                <a:uFill>
                  <a:solidFill>
                    <a:srgbClr val="ffffff"/>
                  </a:solidFill>
                </a:uFill>
                <a:latin typeface="Calibri"/>
                <a:ea typeface="DejaVu Sans"/>
              </a:rPr>
              <a:t>2011</a:t>
            </a:r>
            <a:r>
              <a:rPr b="0" lang="en-IN" sz="1800" spc="-1" strike="noStrike">
                <a:solidFill>
                  <a:srgbClr val="000000"/>
                </a:solidFill>
                <a:uFill>
                  <a:solidFill>
                    <a:srgbClr val="ffffff"/>
                  </a:solidFill>
                </a:uFill>
                <a:latin typeface="Calibri"/>
                <a:ea typeface="DejaVu Sans"/>
              </a:rPr>
              <a:t> Kafka was made public.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Kafka works well as a replacement for a more traditional message broker.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Apache Kafka has resolved the lethargic trouble of data communication between a sender and a receiver.</a:t>
            </a:r>
            <a:endParaRPr b="0" lang="en-IN" sz="1800" spc="-1" strike="noStrike">
              <a:solidFill>
                <a:srgbClr val="000000"/>
              </a:solidFill>
              <a:uFill>
                <a:solidFill>
                  <a:srgbClr val="ffffff"/>
                </a:solidFill>
              </a:uFill>
              <a:latin typeface="Arial"/>
            </a:endParaRPr>
          </a:p>
        </p:txBody>
      </p:sp>
      <p:pic>
        <p:nvPicPr>
          <p:cNvPr id="45" name="Picture 3" descr=""/>
          <p:cNvPicPr/>
          <p:nvPr/>
        </p:nvPicPr>
        <p:blipFill>
          <a:blip r:embed="rId1"/>
          <a:stretch/>
        </p:blipFill>
        <p:spPr>
          <a:xfrm>
            <a:off x="10568880" y="23400"/>
            <a:ext cx="1621440" cy="12614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47" name="CustomShape 2"/>
          <p:cNvSpPr/>
          <p:nvPr/>
        </p:nvSpPr>
        <p:spPr>
          <a:xfrm>
            <a:off x="942840" y="1376640"/>
            <a:ext cx="10929600" cy="3402360"/>
          </a:xfrm>
          <a:prstGeom prst="rect">
            <a:avLst/>
          </a:prstGeom>
          <a:noFill/>
          <a:ln>
            <a:noFill/>
          </a:ln>
        </p:spPr>
        <p:style>
          <a:lnRef idx="0"/>
          <a:fillRef idx="0"/>
          <a:effectRef idx="0"/>
          <a:fontRef idx="minor"/>
        </p:style>
        <p:txBody>
          <a:bodyPr lIns="90000" rIns="90000" tIns="45000" bIns="45000"/>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introduction</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Messaging system</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as a Message system</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Architecture</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Work flow</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Core API</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Components</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Apache kafka Use cases</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RabbitMQ Vs Kafka</a:t>
            </a:r>
            <a:endParaRPr b="0" lang="en-IN" sz="1800" spc="-1" strike="noStrike">
              <a:solidFill>
                <a:srgbClr val="000000"/>
              </a:solidFill>
              <a:uFill>
                <a:solidFill>
                  <a:srgbClr val="ffffff"/>
                </a:solidFill>
              </a:uFill>
              <a:latin typeface="Arial"/>
            </a:endParaRPr>
          </a:p>
          <a:p>
            <a:pPr marL="457200" indent="-455400">
              <a:lnSpc>
                <a:spcPct val="100000"/>
              </a:lnSpc>
              <a:buClr>
                <a:srgbClr val="000000"/>
              </a:buClr>
              <a:buFont typeface="Arial"/>
              <a:buChar char="•"/>
            </a:pPr>
            <a:r>
              <a:rPr b="0" lang="en-IN" sz="2000" spc="-1" strike="noStrike">
                <a:solidFill>
                  <a:srgbClr val="000000"/>
                </a:solidFill>
                <a:uFill>
                  <a:solidFill>
                    <a:srgbClr val="ffffff"/>
                  </a:solidFill>
                </a:uFill>
                <a:latin typeface="Calibri"/>
                <a:ea typeface="DejaVu Sans"/>
              </a:rPr>
              <a:t>Implementation Code</a:t>
            </a:r>
            <a:endParaRPr b="0" lang="en-IN" sz="1800" spc="-1" strike="noStrike">
              <a:solidFill>
                <a:srgbClr val="000000"/>
              </a:solidFill>
              <a:uFill>
                <a:solidFill>
                  <a:srgbClr val="ffffff"/>
                </a:solidFill>
              </a:uFill>
              <a:latin typeface="Arial"/>
            </a:endParaRPr>
          </a:p>
        </p:txBody>
      </p:sp>
      <p:sp>
        <p:nvSpPr>
          <p:cNvPr id="48" name="CustomShape 3"/>
          <p:cNvSpPr/>
          <p:nvPr/>
        </p:nvSpPr>
        <p:spPr>
          <a:xfrm>
            <a:off x="4950720" y="119160"/>
            <a:ext cx="3968280" cy="57636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ea typeface="DejaVu Sans"/>
              </a:rPr>
              <a:t>Agenda</a:t>
            </a:r>
            <a:endParaRPr b="0" lang="en-IN" sz="1800" spc="-1" strike="noStrike">
              <a:solidFill>
                <a:srgbClr val="000000"/>
              </a:solidFill>
              <a:uFill>
                <a:solidFill>
                  <a:srgbClr val="ffffff"/>
                </a:solidFill>
              </a:uFill>
              <a:latin typeface="Arial"/>
            </a:endParaRPr>
          </a:p>
        </p:txBody>
      </p:sp>
      <p:pic>
        <p:nvPicPr>
          <p:cNvPr id="49" name="Picture 5" descr=""/>
          <p:cNvPicPr/>
          <p:nvPr/>
        </p:nvPicPr>
        <p:blipFill>
          <a:blip r:embed="rId1"/>
          <a:stretch/>
        </p:blipFill>
        <p:spPr>
          <a:xfrm>
            <a:off x="10568880" y="23400"/>
            <a:ext cx="1621440" cy="1261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pic>
        <p:nvPicPr>
          <p:cNvPr id="51" name="Picture 3" descr=""/>
          <p:cNvPicPr/>
          <p:nvPr/>
        </p:nvPicPr>
        <p:blipFill>
          <a:blip r:embed="rId1"/>
          <a:stretch/>
        </p:blipFill>
        <p:spPr>
          <a:xfrm>
            <a:off x="613800" y="182880"/>
            <a:ext cx="10607040" cy="5510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pic>
        <p:nvPicPr>
          <p:cNvPr id="53" name="Picture 3" descr=""/>
          <p:cNvPicPr/>
          <p:nvPr/>
        </p:nvPicPr>
        <p:blipFill>
          <a:blip r:embed="rId1"/>
          <a:stretch/>
        </p:blipFill>
        <p:spPr>
          <a:xfrm>
            <a:off x="627120" y="195840"/>
            <a:ext cx="10578960" cy="55760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55" name="CustomShape 2"/>
          <p:cNvSpPr/>
          <p:nvPr/>
        </p:nvSpPr>
        <p:spPr>
          <a:xfrm>
            <a:off x="942840" y="1376640"/>
            <a:ext cx="10929600" cy="33800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There are two types of Messaging System:</a:t>
            </a:r>
            <a:endParaRPr b="0" lang="en-IN" sz="1800" spc="-1" strike="noStrike">
              <a:solidFill>
                <a:srgbClr val="000000"/>
              </a:solidFill>
              <a:uFill>
                <a:solidFill>
                  <a:srgbClr val="ffffff"/>
                </a:solidFill>
              </a:uFill>
              <a:latin typeface="Arial"/>
            </a:endParaRPr>
          </a:p>
          <a:p>
            <a:pPr marL="343080" indent="-341280">
              <a:lnSpc>
                <a:spcPct val="100000"/>
              </a:lnSpc>
              <a:buClr>
                <a:srgbClr val="000000"/>
              </a:buClr>
              <a:buFont typeface="Calibri Light"/>
              <a:buAutoNum type="arabicPeriod"/>
            </a:pPr>
            <a:r>
              <a:rPr b="1" lang="en-IN" sz="1800" spc="-1" strike="noStrike">
                <a:solidFill>
                  <a:srgbClr val="000000"/>
                </a:solidFill>
                <a:uFill>
                  <a:solidFill>
                    <a:srgbClr val="ffffff"/>
                  </a:solidFill>
                </a:uFill>
                <a:latin typeface="Calibri"/>
                <a:ea typeface="DejaVu Sans"/>
              </a:rPr>
              <a:t>Point to Point System</a:t>
            </a:r>
            <a:endParaRPr b="0" lang="en-IN" sz="1800" spc="-1" strike="noStrike">
              <a:solidFill>
                <a:srgbClr val="000000"/>
              </a:solidFill>
              <a:uFill>
                <a:solidFill>
                  <a:srgbClr val="ffffff"/>
                </a:solidFill>
              </a:uFill>
              <a:latin typeface="Arial"/>
            </a:endParaRPr>
          </a:p>
          <a:p>
            <a:pPr marL="343080" indent="-341280">
              <a:lnSpc>
                <a:spcPct val="100000"/>
              </a:lnSpc>
              <a:buClr>
                <a:srgbClr val="000000"/>
              </a:buClr>
              <a:buFont typeface="Calibri Light"/>
              <a:buAutoNum type="arabicPeriod"/>
            </a:pPr>
            <a:r>
              <a:rPr b="1" lang="en-IN" sz="1800" spc="-1" strike="noStrike">
                <a:solidFill>
                  <a:srgbClr val="000000"/>
                </a:solidFill>
                <a:uFill>
                  <a:solidFill>
                    <a:srgbClr val="ffffff"/>
                  </a:solidFill>
                </a:uFill>
                <a:latin typeface="Calibri"/>
                <a:ea typeface="DejaVu Sans"/>
              </a:rPr>
              <a:t>Publish-Subscribe System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1. Point to Point System</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Messages are persisted in a queue, but a particular message can be consumed by a maximum of one consumer only. Once a consumer reads a message in the queue, it disappears from that queue.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The typical example of this system is an Order Processing System, where each order will be processed by one Order Processor, but Multiple Order Processors can work as well at the same time. The following diagram depicts the structure.</a:t>
            </a:r>
            <a:endParaRPr b="0" lang="en-IN" sz="1800" spc="-1" strike="noStrike">
              <a:solidFill>
                <a:srgbClr val="000000"/>
              </a:solidFill>
              <a:uFill>
                <a:solidFill>
                  <a:srgbClr val="ffffff"/>
                </a:solidFill>
              </a:uFill>
              <a:latin typeface="Arial"/>
            </a:endParaRPr>
          </a:p>
        </p:txBody>
      </p:sp>
      <p:sp>
        <p:nvSpPr>
          <p:cNvPr id="56" name="CustomShape 3"/>
          <p:cNvSpPr/>
          <p:nvPr/>
        </p:nvSpPr>
        <p:spPr>
          <a:xfrm>
            <a:off x="4229280" y="68760"/>
            <a:ext cx="4530960" cy="106380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Messaging System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57" name="Picture 3" descr=""/>
          <p:cNvPicPr/>
          <p:nvPr/>
        </p:nvPicPr>
        <p:blipFill>
          <a:blip r:embed="rId1"/>
          <a:stretch/>
        </p:blipFill>
        <p:spPr>
          <a:xfrm>
            <a:off x="10568880" y="0"/>
            <a:ext cx="1621440" cy="1261440"/>
          </a:xfrm>
          <a:prstGeom prst="rect">
            <a:avLst/>
          </a:prstGeom>
          <a:ln>
            <a:noFill/>
          </a:ln>
        </p:spPr>
      </p:pic>
      <p:pic>
        <p:nvPicPr>
          <p:cNvPr id="58" name="Picture 2" descr=""/>
          <p:cNvPicPr/>
          <p:nvPr/>
        </p:nvPicPr>
        <p:blipFill>
          <a:blip r:embed="rId2"/>
          <a:stretch/>
        </p:blipFill>
        <p:spPr>
          <a:xfrm>
            <a:off x="2786400" y="4315680"/>
            <a:ext cx="6484680" cy="18741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60" name="CustomShape 2"/>
          <p:cNvSpPr/>
          <p:nvPr/>
        </p:nvSpPr>
        <p:spPr>
          <a:xfrm>
            <a:off x="942840" y="1376640"/>
            <a:ext cx="10929600" cy="25570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2. Publish-Subscribe System</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Messages are persisted in a topic. Unlike point-to-point system, consumers can subscribe to one or more topic and consume all the messages in that topic. In the Publish-Subscribe system, message producers are called publishers and message consumers are called subscribers.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A real-life example is Dish TV, which publishes different channels like sports, movies, music, etc., and anyone can subscribe to their own set of channels and get them whenever their subscribed channels are available.</a:t>
            </a:r>
            <a:endParaRPr b="0" lang="en-IN" sz="1800" spc="-1" strike="noStrike">
              <a:solidFill>
                <a:srgbClr val="000000"/>
              </a:solidFill>
              <a:uFill>
                <a:solidFill>
                  <a:srgbClr val="ffffff"/>
                </a:solidFill>
              </a:uFill>
              <a:latin typeface="Arial"/>
            </a:endParaRPr>
          </a:p>
        </p:txBody>
      </p:sp>
      <p:sp>
        <p:nvSpPr>
          <p:cNvPr id="61" name="CustomShape 3"/>
          <p:cNvSpPr/>
          <p:nvPr/>
        </p:nvSpPr>
        <p:spPr>
          <a:xfrm>
            <a:off x="4229280" y="68760"/>
            <a:ext cx="4530960" cy="106380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Messaging System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62" name="Picture 3" descr=""/>
          <p:cNvPicPr/>
          <p:nvPr/>
        </p:nvPicPr>
        <p:blipFill>
          <a:blip r:embed="rId1"/>
          <a:stretch/>
        </p:blipFill>
        <p:spPr>
          <a:xfrm>
            <a:off x="10568880" y="0"/>
            <a:ext cx="1621440" cy="1261440"/>
          </a:xfrm>
          <a:prstGeom prst="rect">
            <a:avLst/>
          </a:prstGeom>
          <a:ln>
            <a:noFill/>
          </a:ln>
        </p:spPr>
      </p:pic>
      <p:pic>
        <p:nvPicPr>
          <p:cNvPr id="63" name="Picture 2" descr=""/>
          <p:cNvPicPr/>
          <p:nvPr/>
        </p:nvPicPr>
        <p:blipFill>
          <a:blip r:embed="rId2"/>
          <a:stretch/>
        </p:blipFill>
        <p:spPr>
          <a:xfrm>
            <a:off x="2430360" y="3638880"/>
            <a:ext cx="7954560" cy="24595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9993240" y="6309360"/>
            <a:ext cx="1774800" cy="3632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b9bd5"/>
                </a:solidFill>
                <a:uFill>
                  <a:solidFill>
                    <a:srgbClr val="ffffff"/>
                  </a:solidFill>
                </a:uFill>
                <a:latin typeface="Calibri"/>
                <a:ea typeface="DejaVu Sans"/>
              </a:rPr>
              <a:t>- By Praveen</a:t>
            </a:r>
            <a:endParaRPr b="0" lang="en-IN" sz="1800" spc="-1" strike="noStrike">
              <a:solidFill>
                <a:srgbClr val="000000"/>
              </a:solidFill>
              <a:uFill>
                <a:solidFill>
                  <a:srgbClr val="ffffff"/>
                </a:solidFill>
              </a:uFill>
              <a:latin typeface="Arial"/>
            </a:endParaRPr>
          </a:p>
        </p:txBody>
      </p:sp>
      <p:sp>
        <p:nvSpPr>
          <p:cNvPr id="65" name="CustomShape 2"/>
          <p:cNvSpPr/>
          <p:nvPr/>
        </p:nvSpPr>
        <p:spPr>
          <a:xfrm>
            <a:off x="942840" y="1224000"/>
            <a:ext cx="9999720" cy="2984040"/>
          </a:xfrm>
          <a:prstGeom prst="rect">
            <a:avLst/>
          </a:prstGeom>
          <a:noFill/>
          <a:ln>
            <a:noFill/>
          </a:ln>
        </p:spPr>
        <p:style>
          <a:lnRef idx="0"/>
          <a:fillRef idx="0"/>
          <a:effectRef idx="0"/>
          <a:fontRef idx="minor"/>
        </p:style>
      </p:sp>
      <p:sp>
        <p:nvSpPr>
          <p:cNvPr id="66" name="CustomShape 3"/>
          <p:cNvSpPr/>
          <p:nvPr/>
        </p:nvSpPr>
        <p:spPr>
          <a:xfrm>
            <a:off x="1656000" y="119160"/>
            <a:ext cx="8422560" cy="106308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ea typeface="DejaVu Sans"/>
              </a:rPr>
              <a:t>Apache Kafka as a Messaging System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67" name="Picture 3" descr=""/>
          <p:cNvPicPr/>
          <p:nvPr/>
        </p:nvPicPr>
        <p:blipFill>
          <a:blip r:embed="rId1"/>
          <a:stretch/>
        </p:blipFill>
        <p:spPr>
          <a:xfrm>
            <a:off x="10473120" y="105120"/>
            <a:ext cx="1621440" cy="1261440"/>
          </a:xfrm>
          <a:prstGeom prst="rect">
            <a:avLst/>
          </a:prstGeom>
          <a:ln>
            <a:noFill/>
          </a:ln>
        </p:spPr>
      </p:pic>
      <p:pic>
        <p:nvPicPr>
          <p:cNvPr id="68" name="Picture 1" descr=""/>
          <p:cNvPicPr/>
          <p:nvPr/>
        </p:nvPicPr>
        <p:blipFill>
          <a:blip r:embed="rId2"/>
          <a:stretch/>
        </p:blipFill>
        <p:spPr>
          <a:xfrm>
            <a:off x="1551600" y="1367280"/>
            <a:ext cx="8104320" cy="41770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4476</TotalTime>
  <Application>LibreOffice/5.1.6.2$Linux_X86_64 LibreOffice_project/10m0$Build-2</Application>
  <Words>1678</Words>
  <Paragraphs>276</Paragraphs>
  <Company>HCL Technologies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2020-01-23T09:45:52Z</dcterms:created>
  <dc:creator>Praveen Verma</dc:creator>
  <dc:description/>
  <dc:language>en-IN</dc:language>
  <cp:lastModifiedBy/>
  <dcterms:modified xsi:type="dcterms:W3CDTF">2020-07-13T17:25:29Z</dcterms:modified>
  <cp:revision>58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HCL Technologies</vt:lpwstr>
  </property>
  <property fmtid="{D5CDD505-2E9C-101B-9397-08002B2CF9AE}" pid="4" name="ContentTypeId">
    <vt:lpwstr>0x01010053FF2BE629963646B8143994CEC43B57</vt:lpwstr>
  </property>
  <property fmtid="{D5CDD505-2E9C-101B-9397-08002B2CF9AE}" pid="5" name="HCLClassification">
    <vt:lpwstr>HCL_Cla5s_Publ1c</vt:lpwstr>
  </property>
  <property fmtid="{D5CDD505-2E9C-101B-9397-08002B2CF9AE}" pid="6" name="HCL_Cla5s_D6">
    <vt:lpwstr>False</vt:lpwstr>
  </property>
  <property fmtid="{D5CDD505-2E9C-101B-9397-08002B2CF9AE}" pid="7" name="HiddenSlides">
    <vt:i4>0</vt:i4>
  </property>
  <property fmtid="{D5CDD505-2E9C-101B-9397-08002B2CF9AE}" pid="8" name="HyperlinksChanged">
    <vt:bool>0</vt:bool>
  </property>
  <property fmtid="{D5CDD505-2E9C-101B-9397-08002B2CF9AE}" pid="9" name="LinksUpToDate">
    <vt:bool>0</vt:bool>
  </property>
  <property fmtid="{D5CDD505-2E9C-101B-9397-08002B2CF9AE}" pid="10" name="MMClips">
    <vt:i4>0</vt:i4>
  </property>
  <property fmtid="{D5CDD505-2E9C-101B-9397-08002B2CF9AE}" pid="11" name="Notes">
    <vt:i4>0</vt:i4>
  </property>
  <property fmtid="{D5CDD505-2E9C-101B-9397-08002B2CF9AE}" pid="12" name="PresentationFormat">
    <vt:lpwstr>Widescreen</vt:lpwstr>
  </property>
  <property fmtid="{D5CDD505-2E9C-101B-9397-08002B2CF9AE}" pid="13" name="ScaleCrop">
    <vt:bool>0</vt:bool>
  </property>
  <property fmtid="{D5CDD505-2E9C-101B-9397-08002B2CF9AE}" pid="14" name="ShareDoc">
    <vt:bool>0</vt:bool>
  </property>
  <property fmtid="{D5CDD505-2E9C-101B-9397-08002B2CF9AE}" pid="15" name="Slides">
    <vt:i4>28</vt:i4>
  </property>
  <property fmtid="{D5CDD505-2E9C-101B-9397-08002B2CF9AE}" pid="16" name="TitusGUID">
    <vt:lpwstr>9e82751e-ab37-47f4-a190-32313c3f26cf</vt:lpwstr>
  </property>
</Properties>
</file>