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42" d="100"/>
          <a:sy n="42" d="100"/>
        </p:scale>
        <p:origin x="72" y="8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62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4029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543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5033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1396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6877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9270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9729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6761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209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05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3AC3F77-E4D7-4B9C-8392-E82D486C43B2}" type="datetimeFigureOut">
              <a:rPr lang="en-IN" smtClean="0"/>
              <a:t>30-10-2025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B58C67-E216-4DC0-8E82-DA76C18E98B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3310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7634-532B-43BA-AEE3-33F1970FAA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AI-Powered Collections Strategy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7BEF08-D6E8-4E37-8FC7-5E67D9F800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Leveraging Agentic AI for Scalable, Fair, and Effective Debt Management at </a:t>
            </a:r>
            <a:r>
              <a:rPr lang="en-US" dirty="0" err="1"/>
              <a:t>Geldium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0858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32311-A2F5-4F49-BAF2-6073DD203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892310"/>
          </a:xfrm>
        </p:spPr>
        <p:txBody>
          <a:bodyPr>
            <a:normAutofit/>
          </a:bodyPr>
          <a:lstStyle/>
          <a:p>
            <a:r>
              <a:rPr lang="en-US" sz="4400" dirty="0"/>
              <a:t>From Predictive Model to Adaptive AI System</a:t>
            </a:r>
            <a:endParaRPr lang="en-IN" sz="44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D293BCB-B3B3-4C69-B94E-E0E3F91133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77526"/>
            <a:ext cx="9803518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Structure (visual flow):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Inputs: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Behavioral: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Missed_Payments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Credit_Utilization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Financial: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Credit_Score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Debt_to_Income_Ratio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Customer: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Account_Tenure</a:t>
            </a: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kumimoji="0" lang="en-US" altLang="en-US" sz="18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Employment_Status</a:t>
            </a:r>
            <a:endParaRPr kumimoji="0" lang="en-US" altLang="en-US" sz="18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Decision Logic: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Phase 1 (Rules-Based):</a:t>
            </a:r>
            <a:b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IF </a:t>
            </a:r>
            <a:r>
              <a:rPr kumimoji="0" lang="en-US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Missed_Payments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≥ 2 AND </a:t>
            </a:r>
            <a:r>
              <a:rPr kumimoji="0" lang="en-US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Credit_Utilization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&gt; 80% THEN </a:t>
            </a:r>
            <a:r>
              <a:rPr kumimoji="0" lang="en-US" altLang="en-US" sz="160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Risk_Tier</a:t>
            </a:r>
            <a:r>
              <a:rPr kumimoji="0" lang="en-US" altLang="en-US" sz="16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 = High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Phase 2 (AI-Driven):</a:t>
            </a:r>
            <a:b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Agentic AI tests different outreach strategies (e.g., SMS vs. email) and learns what works best.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Actions: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Automated emails for medium-risk customers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Personalized SMS reminders for high-risk cases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Flagging “Tier 1” customers for human review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Pre-approved flexible payment plan offers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Continuous Learning Loop: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Tracks responses (repayment made / unresponsive)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Feeds results back into AI to optimize future actions</a:t>
            </a:r>
          </a:p>
        </p:txBody>
      </p:sp>
    </p:spTree>
    <p:extLst>
      <p:ext uri="{BB962C8B-B14F-4D97-AF65-F5344CB8AC3E}">
        <p14:creationId xmlns:p14="http://schemas.microsoft.com/office/powerpoint/2010/main" val="821547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0FAD2-9FBF-4220-9CD1-4509343C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Cambria" panose="02040503050406030204" pitchFamily="18" charset="0"/>
                <a:ea typeface="Cambria" panose="02040503050406030204" pitchFamily="18" charset="0"/>
              </a:rPr>
              <a:t>Balancing Automation and Human Judgment</a:t>
            </a:r>
            <a:endParaRPr lang="en-IN" sz="4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D056A-A348-4260-A502-60E33B361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Visual: Two-column comparison table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9BDBA21-755C-41C4-8473-FA38746D4D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320546"/>
              </p:ext>
            </p:extLst>
          </p:nvPr>
        </p:nvGraphicFramePr>
        <p:xfrm>
          <a:off x="838200" y="3086894"/>
          <a:ext cx="10629900" cy="1828800"/>
        </p:xfrm>
        <a:graphic>
          <a:graphicData uri="http://schemas.openxmlformats.org/drawingml/2006/table">
            <a:tbl>
              <a:tblPr/>
              <a:tblGrid>
                <a:gridCol w="3966957">
                  <a:extLst>
                    <a:ext uri="{9D8B030D-6E8A-4147-A177-3AD203B41FA5}">
                      <a16:colId xmlns:a16="http://schemas.microsoft.com/office/drawing/2014/main" val="3993849465"/>
                    </a:ext>
                  </a:extLst>
                </a:gridCol>
                <a:gridCol w="6662943">
                  <a:extLst>
                    <a:ext uri="{9D8B030D-6E8A-4147-A177-3AD203B41FA5}">
                      <a16:colId xmlns:a16="http://schemas.microsoft.com/office/drawing/2014/main" val="21673050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/>
                        <a:t>Agentic AI – Autonomous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b="1"/>
                        <a:t>Human-in-the-Loop – Oversight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96569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Segments customers into risk tiers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Approves hardship or restructuring cases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5476893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Sends reminders and wellness emails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Handles complex disputes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15917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Tests message formats &amp; timings (A/B)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Reviews flagged anomalies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76048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Suggests payment options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Escalates Tier-1 customers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7174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3757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882A5-551B-4A58-BD30-BA1410047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Building a Fair, Transparent, and Compliant System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CAECCE0-6BDA-4EFF-9C8B-A3231C91D12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3216464"/>
            <a:ext cx="115062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Fairness: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Regular audits to ensure no proxy bias (e.g., location, employment status).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Explainability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Built on white-box logic — every decision can be explained.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Regulatory Compliance: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Fully aligned with ECOA and GDPR; all actions are logged.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Human Oversight: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 No high-impact or punitive decision runs without review.</a:t>
            </a:r>
          </a:p>
        </p:txBody>
      </p:sp>
    </p:spTree>
    <p:extLst>
      <p:ext uri="{BB962C8B-B14F-4D97-AF65-F5344CB8AC3E}">
        <p14:creationId xmlns:p14="http://schemas.microsoft.com/office/powerpoint/2010/main" val="254442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D4105-B966-4FE2-BBD2-8542D6378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Cambria" panose="02040503050406030204" pitchFamily="18" charset="0"/>
                <a:ea typeface="Cambria" panose="02040503050406030204" pitchFamily="18" charset="0"/>
              </a:rPr>
              <a:t>Transforming Collections Through Predictive Action</a:t>
            </a:r>
            <a:endParaRPr lang="en-IN" sz="36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79842-7546-44B4-A65F-A9B79BD00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Quantitative Outcomes:</a:t>
            </a:r>
            <a:endParaRPr lang="en-US" dirty="0"/>
          </a:p>
          <a:p>
            <a:r>
              <a:rPr lang="en-US" dirty="0"/>
              <a:t>↓ </a:t>
            </a:r>
            <a:r>
              <a:rPr lang="en-US" b="1" dirty="0"/>
              <a:t>30-day delinquency rate</a:t>
            </a:r>
            <a:r>
              <a:rPr lang="en-US" dirty="0"/>
              <a:t> by 15–20%</a:t>
            </a:r>
          </a:p>
          <a:p>
            <a:r>
              <a:rPr lang="en-US" dirty="0"/>
              <a:t>↑ </a:t>
            </a:r>
            <a:r>
              <a:rPr lang="en-US" b="1" dirty="0"/>
              <a:t>Repayment rates</a:t>
            </a:r>
            <a:r>
              <a:rPr lang="en-US" dirty="0"/>
              <a:t> through targeted, early outreach</a:t>
            </a:r>
          </a:p>
          <a:p>
            <a:r>
              <a:rPr lang="en-US" dirty="0"/>
              <a:t>↓ </a:t>
            </a:r>
            <a:r>
              <a:rPr lang="en-US" b="1" dirty="0"/>
              <a:t>Operational costs</a:t>
            </a:r>
            <a:r>
              <a:rPr lang="en-US" dirty="0"/>
              <a:t> via automation of repetitive tasks</a:t>
            </a:r>
          </a:p>
          <a:p>
            <a:r>
              <a:rPr lang="en-US" b="1" dirty="0"/>
              <a:t>Qualitative Outcomes:</a:t>
            </a:r>
            <a:endParaRPr lang="en-US" dirty="0"/>
          </a:p>
          <a:p>
            <a:r>
              <a:rPr lang="en-US" dirty="0"/>
              <a:t>Better customer trust — supportive, not punitive</a:t>
            </a:r>
          </a:p>
          <a:p>
            <a:r>
              <a:rPr lang="en-US" dirty="0"/>
              <a:t>Full transparency → stronger regulatory confidence</a:t>
            </a:r>
          </a:p>
          <a:p>
            <a:r>
              <a:rPr lang="en-US" dirty="0"/>
              <a:t>24/7 scalability → personalized communication for every customer</a:t>
            </a:r>
          </a:p>
        </p:txBody>
      </p:sp>
    </p:spTree>
    <p:extLst>
      <p:ext uri="{BB962C8B-B14F-4D97-AF65-F5344CB8AC3E}">
        <p14:creationId xmlns:p14="http://schemas.microsoft.com/office/powerpoint/2010/main" val="310987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22FA1-892F-4E86-8C7E-6B101EA84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From Insights to Intelligent Action</a:t>
            </a:r>
            <a:endParaRPr lang="en-IN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954CE-4842-4C1D-85F5-EA7504B5D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Predictive insights (from Tasks 1–2) are now operationalized through AI automation</a:t>
            </a:r>
          </a:p>
          <a:p>
            <a:r>
              <a:rPr lang="en-US" dirty="0"/>
              <a:t>The system learns continuously and improves over time</a:t>
            </a:r>
          </a:p>
          <a:p>
            <a:r>
              <a:rPr lang="en-US" dirty="0"/>
              <a:t>Ethical and transparent guardrails ensure fair, responsible decisions</a:t>
            </a:r>
          </a:p>
          <a:p>
            <a:r>
              <a:rPr lang="en-US" dirty="0"/>
              <a:t>The result: </a:t>
            </a:r>
            <a:r>
              <a:rPr lang="en-US" b="1" dirty="0"/>
              <a:t>a smarter, fairer, customer-first collections ecosystem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1572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F9793F8-D9E6-4700-B5B0-E262FAD2A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006178"/>
          </a:xfrm>
        </p:spPr>
        <p:txBody>
          <a:bodyPr/>
          <a:lstStyle/>
          <a:p>
            <a:r>
              <a:rPr lang="en-US" dirty="0" err="1"/>
              <a:t>Geldium’s</a:t>
            </a:r>
            <a:r>
              <a:rPr lang="en-US" dirty="0"/>
              <a:t> collections strategy — powered by AI, guided by ethics, built for people.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591829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</TotalTime>
  <Words>406</Words>
  <Application>Microsoft Office PowerPoint</Application>
  <PresentationFormat>Widescreen</PresentationFormat>
  <Paragraphs>52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Cambria</vt:lpstr>
      <vt:lpstr>Tw Cen MT</vt:lpstr>
      <vt:lpstr>Tw Cen MT Condensed</vt:lpstr>
      <vt:lpstr>Wingdings 3</vt:lpstr>
      <vt:lpstr>Integral</vt:lpstr>
      <vt:lpstr>AI-Powered Collections Strategy</vt:lpstr>
      <vt:lpstr>From Predictive Model to Adaptive AI System</vt:lpstr>
      <vt:lpstr>Balancing Automation and Human Judgment</vt:lpstr>
      <vt:lpstr>Building a Fair, Transparent, and Compliant System</vt:lpstr>
      <vt:lpstr>Transforming Collections Through Predictive Action</vt:lpstr>
      <vt:lpstr>From Insights to Intelligent Action</vt:lpstr>
      <vt:lpstr>Geldium’s collections strategy — powered by AI, guided by ethics, built for people.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Collections Strategy</dc:title>
  <dc:creator>Dʜʀʋv Sharma</dc:creator>
  <cp:lastModifiedBy>Dʜʀʋv Sharma</cp:lastModifiedBy>
  <cp:revision>2</cp:revision>
  <dcterms:created xsi:type="dcterms:W3CDTF">2025-10-30T14:40:43Z</dcterms:created>
  <dcterms:modified xsi:type="dcterms:W3CDTF">2025-10-30T14:43:43Z</dcterms:modified>
</cp:coreProperties>
</file>