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Lst>
  <p:notesMasterIdLst>
    <p:notesMasterId r:id="rId16"/>
  </p:notesMasterIdLst>
  <p:sldIdLst>
    <p:sldId id="287" r:id="rId2"/>
    <p:sldId id="301" r:id="rId3"/>
    <p:sldId id="305" r:id="rId4"/>
    <p:sldId id="306" r:id="rId5"/>
    <p:sldId id="307" r:id="rId6"/>
    <p:sldId id="329" r:id="rId7"/>
    <p:sldId id="330" r:id="rId8"/>
    <p:sldId id="331" r:id="rId9"/>
    <p:sldId id="332" r:id="rId10"/>
    <p:sldId id="333" r:id="rId11"/>
    <p:sldId id="335" r:id="rId12"/>
    <p:sldId id="336" r:id="rId13"/>
    <p:sldId id="337" r:id="rId14"/>
    <p:sldId id="338" r:id="rId15"/>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F9538B-5623-40C2-AC58-B264470FDF9C}" v="7" dt="2021-10-20T17:18:54.377"/>
    <p1510:client id="{E1B266A6-2D2B-4817-9A70-353A56CDAF07}" v="261" dt="2021-10-20T18:19:14.622"/>
  </p1510:revLst>
</p1510:revInfo>
</file>

<file path=ppt/tableStyles.xml><?xml version="1.0" encoding="utf-8"?>
<a:tblStyleLst xmlns:a="http://schemas.openxmlformats.org/drawingml/2006/main" def="{AD0F0E65-020D-4A5A-8218-F3E2B1FE3488}">
  <a:tblStyle styleId="{AD0F0E65-020D-4A5A-8218-F3E2B1FE348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400"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6887" cy="465137"/>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1925" y="0"/>
            <a:ext cx="3036887" cy="465137"/>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82687" y="698500"/>
            <a:ext cx="4646612" cy="34845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
            <a:headEnd type="none" w="sm" len="sm"/>
            <a:tailEnd type="none" w="sm" len="sm"/>
          </a:ln>
        </p:spPr>
      </p:sp>
      <p:sp>
        <p:nvSpPr>
          <p:cNvPr id="6" name="Google Shape;6;n"/>
          <p:cNvSpPr txBox="1">
            <a:spLocks noGrp="1"/>
          </p:cNvSpPr>
          <p:nvPr>
            <p:ph type="body" idx="1"/>
          </p:nvPr>
        </p:nvSpPr>
        <p:spPr>
          <a:xfrm>
            <a:off x="700087" y="4414837"/>
            <a:ext cx="5610225" cy="4183062"/>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829675"/>
            <a:ext cx="3036887" cy="465137"/>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1925" y="8829675"/>
            <a:ext cx="3036887" cy="465137"/>
          </a:xfrm>
          <a:prstGeom prst="rect">
            <a:avLst/>
          </a:prstGeom>
          <a:noFill/>
          <a:ln>
            <a:noFill/>
          </a:ln>
        </p:spPr>
        <p:txBody>
          <a:bodyPr spcFirstLastPara="1" wrap="square" lIns="94925" tIns="47450" rIns="94925" bIns="47450" anchor="b" anchorCtr="0">
            <a:noAutofit/>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extLst>
      <p:ext uri="{BB962C8B-B14F-4D97-AF65-F5344CB8AC3E}">
        <p14:creationId xmlns:p14="http://schemas.microsoft.com/office/powerpoint/2010/main" val="33879681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Slide">
    <p:spTree>
      <p:nvGrpSpPr>
        <p:cNvPr id="1" name="Shape 11"/>
        <p:cNvGrpSpPr/>
        <p:nvPr/>
      </p:nvGrpSpPr>
      <p:grpSpPr>
        <a:xfrm>
          <a:off x="0" y="0"/>
          <a:ext cx="0" cy="0"/>
          <a:chOff x="0" y="0"/>
          <a:chExt cx="0" cy="0"/>
        </a:xfrm>
      </p:grpSpPr>
      <p:sp>
        <p:nvSpPr>
          <p:cNvPr id="12" name="Google Shape;12;p2"/>
          <p:cNvSpPr txBox="1">
            <a:spLocks noGrp="1"/>
          </p:cNvSpPr>
          <p:nvPr>
            <p:ph type="ctrTitle" hasCustomPrompt="1"/>
          </p:nvPr>
        </p:nvSpPr>
        <p:spPr>
          <a:xfrm>
            <a:off x="685800" y="2130425"/>
            <a:ext cx="7772400" cy="1470025"/>
          </a:xfrm>
          <a:prstGeom prst="rect">
            <a:avLst/>
          </a:prstGeom>
          <a:noFill/>
          <a:ln>
            <a:noFill/>
          </a:ln>
        </p:spPr>
        <p:txBody>
          <a:bodyPr spcFirstLastPara="1" wrap="square" lIns="91425" tIns="91425" rIns="91425" bIns="91425" anchor="t" anchorCtr="0"/>
          <a:lstStyle>
            <a:lvl1pPr marL="0" marR="0" lvl="0" indent="0" algn="ctr" rtl="0">
              <a:spcBef>
                <a:spcPts val="0"/>
              </a:spcBef>
              <a:spcAft>
                <a:spcPts val="0"/>
              </a:spcAft>
              <a:buSzPts val="1400"/>
              <a:buNone/>
              <a:defRPr sz="4400" b="0" i="0" u="none" strike="noStrike" cap="none" baseline="0">
                <a:solidFill>
                  <a:schemeClr val="dk1"/>
                </a:solidFill>
                <a:latin typeface="Times New Roman" panose="02020603050405020304" pitchFamily="18" charset="0"/>
                <a:ea typeface="Calibri"/>
                <a:cs typeface="Calibri"/>
                <a:sym typeface="Calibri"/>
              </a:defRPr>
            </a:lvl1pPr>
            <a:lvl2pPr marL="0" marR="0" lvl="1"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r>
              <a:rPr lang="en-US"/>
              <a:t>Slide option 1 - Title slide</a:t>
            </a:r>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lstStyle>
            <a:lvl1pPr marL="0" marR="0" lvl="0" indent="0" algn="ctr" rtl="0">
              <a:spcBef>
                <a:spcPts val="640"/>
              </a:spcBef>
              <a:spcAft>
                <a:spcPts val="0"/>
              </a:spcAft>
              <a:buClr>
                <a:srgbClr val="888888"/>
              </a:buClr>
              <a:buSzPts val="1400"/>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spcAft>
                <a:spcPts val="0"/>
              </a:spcAft>
              <a:buClr>
                <a:srgbClr val="888888"/>
              </a:buClr>
              <a:buSzPts val="1400"/>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spcAft>
                <a:spcPts val="0"/>
              </a:spcAft>
              <a:buClr>
                <a:srgbClr val="888888"/>
              </a:buClr>
              <a:buSzPts val="1400"/>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spcAft>
                <a:spcPts val="0"/>
              </a:spcAft>
              <a:buClr>
                <a:srgbClr val="888888"/>
              </a:buClr>
              <a:buSzPts val="1400"/>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spcAft>
                <a:spcPts val="0"/>
              </a:spcAft>
              <a:buClr>
                <a:srgbClr val="888888"/>
              </a:buClr>
              <a:buSzPts val="1400"/>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spcAft>
                <a:spcPts val="0"/>
              </a:spcAft>
              <a:buClr>
                <a:srgbClr val="888888"/>
              </a:buClr>
              <a:buSzPts val="1400"/>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spcAft>
                <a:spcPts val="0"/>
              </a:spcAft>
              <a:buClr>
                <a:srgbClr val="888888"/>
              </a:buClr>
              <a:buSzPts val="1400"/>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spcAft>
                <a:spcPts val="0"/>
              </a:spcAft>
              <a:buClr>
                <a:srgbClr val="888888"/>
              </a:buClr>
              <a:buSzPts val="1400"/>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spcAft>
                <a:spcPts val="0"/>
              </a:spcAft>
              <a:buClr>
                <a:srgbClr val="888888"/>
              </a:buClr>
              <a:buSzPts val="1400"/>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7E6F0043-92AC-4D19-9D0D-539B69E4AE3E}"/>
              </a:ext>
            </a:extLst>
          </p:cNvPr>
          <p:cNvSpPr>
            <a:spLocks noGrp="1"/>
          </p:cNvSpPr>
          <p:nvPr>
            <p:ph type="body" sz="quarter" idx="10" hasCustomPrompt="1"/>
          </p:nvPr>
        </p:nvSpPr>
        <p:spPr>
          <a:xfrm>
            <a:off x="628650" y="1143000"/>
            <a:ext cx="8134350" cy="4800600"/>
          </a:xfrm>
          <a:prstGeom prst="rect">
            <a:avLst/>
          </a:prstGeom>
        </p:spPr>
        <p:txBody>
          <a:bodyPr/>
          <a:lstStyle>
            <a:lvl1pPr>
              <a:defRPr baseline="0">
                <a:latin typeface="Times New Roman" panose="02020603050405020304" pitchFamily="18" charset="0"/>
              </a:defRPr>
            </a:lvl1pPr>
          </a:lstStyle>
          <a:p>
            <a:pPr lvl="0"/>
            <a:r>
              <a:rPr lang="en-US"/>
              <a:t>Be concise; too much text deters the viewer. Bullet points are encouraged, but be mindful of spacing.</a:t>
            </a:r>
          </a:p>
        </p:txBody>
      </p:sp>
      <p:sp>
        <p:nvSpPr>
          <p:cNvPr id="13" name="Text Placeholder 12">
            <a:extLst>
              <a:ext uri="{FF2B5EF4-FFF2-40B4-BE49-F238E27FC236}">
                <a16:creationId xmlns:a16="http://schemas.microsoft.com/office/drawing/2014/main" id="{EBC588BD-F109-4F86-8D3B-D7916C63DDBD}"/>
              </a:ext>
            </a:extLst>
          </p:cNvPr>
          <p:cNvSpPr>
            <a:spLocks noGrp="1"/>
          </p:cNvSpPr>
          <p:nvPr>
            <p:ph type="body" sz="quarter" idx="11" hasCustomPrompt="1"/>
          </p:nvPr>
        </p:nvSpPr>
        <p:spPr>
          <a:xfrm>
            <a:off x="609600" y="0"/>
            <a:ext cx="8153400" cy="1066800"/>
          </a:xfrm>
          <a:prstGeom prst="rect">
            <a:avLst/>
          </a:prstGeom>
        </p:spPr>
        <p:txBody>
          <a:bodyPr/>
          <a:lstStyle>
            <a:lvl1pPr>
              <a:defRPr sz="3600" b="1" baseline="0">
                <a:solidFill>
                  <a:schemeClr val="bg1"/>
                </a:solidFill>
                <a:latin typeface="Times New Roman" panose="02020603050405020304" pitchFamily="18" charset="0"/>
              </a:defRPr>
            </a:lvl1pPr>
          </a:lstStyle>
          <a:p>
            <a:pPr lvl="0"/>
            <a:r>
              <a:rPr lang="en-US"/>
              <a:t>Click to add text</a:t>
            </a:r>
          </a:p>
        </p:txBody>
      </p:sp>
    </p:spTree>
    <p:extLst>
      <p:ext uri="{BB962C8B-B14F-4D97-AF65-F5344CB8AC3E}">
        <p14:creationId xmlns:p14="http://schemas.microsoft.com/office/powerpoint/2010/main" val="3770189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Boxes">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5E5F52AB-E22F-4EAD-9362-9F340F7D9B79}"/>
              </a:ext>
            </a:extLst>
          </p:cNvPr>
          <p:cNvCxnSpPr>
            <a:cxnSpLocks/>
          </p:cNvCxnSpPr>
          <p:nvPr userDrawn="1"/>
        </p:nvCxnSpPr>
        <p:spPr>
          <a:xfrm>
            <a:off x="4419600" y="1219200"/>
            <a:ext cx="0" cy="5486400"/>
          </a:xfrm>
          <a:prstGeom prst="line">
            <a:avLst/>
          </a:prstGeom>
        </p:spPr>
        <p:style>
          <a:lnRef idx="1">
            <a:schemeClr val="dk1"/>
          </a:lnRef>
          <a:fillRef idx="0">
            <a:schemeClr val="dk1"/>
          </a:fillRef>
          <a:effectRef idx="0">
            <a:schemeClr val="dk1"/>
          </a:effectRef>
          <a:fontRef idx="minor">
            <a:schemeClr val="tx1"/>
          </a:fontRef>
        </p:style>
      </p:cxnSp>
      <p:sp>
        <p:nvSpPr>
          <p:cNvPr id="13" name="Text Placeholder 12">
            <a:extLst>
              <a:ext uri="{FF2B5EF4-FFF2-40B4-BE49-F238E27FC236}">
                <a16:creationId xmlns:a16="http://schemas.microsoft.com/office/drawing/2014/main" id="{4F48F602-5C5E-4EE6-BCA7-8A04D2608B74}"/>
              </a:ext>
            </a:extLst>
          </p:cNvPr>
          <p:cNvSpPr>
            <a:spLocks noGrp="1"/>
          </p:cNvSpPr>
          <p:nvPr>
            <p:ph type="body" sz="quarter" idx="12" hasCustomPrompt="1"/>
          </p:nvPr>
        </p:nvSpPr>
        <p:spPr>
          <a:xfrm>
            <a:off x="628650" y="1219200"/>
            <a:ext cx="3714750" cy="5486400"/>
          </a:xfrm>
          <a:prstGeom prst="rect">
            <a:avLst/>
          </a:prstGeom>
        </p:spPr>
        <p:txBody>
          <a:bodyPr/>
          <a:lstStyle>
            <a:lvl1pPr>
              <a:defRPr baseline="0">
                <a:latin typeface="Times New Roman" panose="02020603050405020304" pitchFamily="18" charset="0"/>
              </a:defRPr>
            </a:lvl1pPr>
          </a:lstStyle>
          <a:p>
            <a:pPr lvl="0"/>
            <a:r>
              <a:rPr lang="en-US"/>
              <a:t>Be concise; too much text deters the viewer. Bullet points are encouraged, but be mindful of spacing.</a:t>
            </a:r>
          </a:p>
        </p:txBody>
      </p:sp>
      <p:sp>
        <p:nvSpPr>
          <p:cNvPr id="15" name="Text Placeholder 14">
            <a:extLst>
              <a:ext uri="{FF2B5EF4-FFF2-40B4-BE49-F238E27FC236}">
                <a16:creationId xmlns:a16="http://schemas.microsoft.com/office/drawing/2014/main" id="{7EA36CE2-F331-4900-B78C-5FFB15E94139}"/>
              </a:ext>
            </a:extLst>
          </p:cNvPr>
          <p:cNvSpPr>
            <a:spLocks noGrp="1"/>
          </p:cNvSpPr>
          <p:nvPr>
            <p:ph type="body" sz="quarter" idx="13" hasCustomPrompt="1"/>
          </p:nvPr>
        </p:nvSpPr>
        <p:spPr>
          <a:xfrm>
            <a:off x="4495800" y="1219200"/>
            <a:ext cx="4495800" cy="4800600"/>
          </a:xfrm>
          <a:prstGeom prst="rect">
            <a:avLst/>
          </a:prstGeom>
        </p:spPr>
        <p:txBody>
          <a:bodyPr/>
          <a:lstStyle>
            <a:lvl1pPr>
              <a:defRPr baseline="0">
                <a:latin typeface="Times New Roman" panose="02020603050405020304" pitchFamily="18" charset="0"/>
              </a:defRPr>
            </a:lvl1pPr>
          </a:lstStyle>
          <a:p>
            <a:pPr lvl="0"/>
            <a:r>
              <a:rPr lang="en-US"/>
              <a:t>With the right-hand side content box, do not place text too close to the DOES logo in the bottom right-hand corner</a:t>
            </a:r>
          </a:p>
        </p:txBody>
      </p:sp>
      <p:sp>
        <p:nvSpPr>
          <p:cNvPr id="3" name="Text Placeholder 2">
            <a:extLst>
              <a:ext uri="{FF2B5EF4-FFF2-40B4-BE49-F238E27FC236}">
                <a16:creationId xmlns:a16="http://schemas.microsoft.com/office/drawing/2014/main" id="{559FE990-0FF9-4EB0-95BC-D249848B82D0}"/>
              </a:ext>
            </a:extLst>
          </p:cNvPr>
          <p:cNvSpPr>
            <a:spLocks noGrp="1"/>
          </p:cNvSpPr>
          <p:nvPr>
            <p:ph type="body" sz="quarter" idx="14" hasCustomPrompt="1"/>
          </p:nvPr>
        </p:nvSpPr>
        <p:spPr>
          <a:xfrm>
            <a:off x="609600" y="0"/>
            <a:ext cx="8362950" cy="1066800"/>
          </a:xfrm>
          <a:prstGeom prst="rect">
            <a:avLst/>
          </a:prstGeom>
        </p:spPr>
        <p:txBody>
          <a:bodyPr/>
          <a:lstStyle>
            <a:lvl1pPr>
              <a:defRPr sz="3600" b="1">
                <a:solidFill>
                  <a:schemeClr val="bg1"/>
                </a:solidFill>
                <a:latin typeface="Times New Roman" panose="02020603050405020304" pitchFamily="18" charset="0"/>
                <a:cs typeface="Times New Roman" panose="02020603050405020304" pitchFamily="18" charset="0"/>
              </a:defRPr>
            </a:lvl1pPr>
          </a:lstStyle>
          <a:p>
            <a:pPr lvl="0"/>
            <a:r>
              <a:rPr lang="en-US"/>
              <a:t>Click to add text</a:t>
            </a:r>
          </a:p>
        </p:txBody>
      </p:sp>
    </p:spTree>
    <p:extLst>
      <p:ext uri="{BB962C8B-B14F-4D97-AF65-F5344CB8AC3E}">
        <p14:creationId xmlns:p14="http://schemas.microsoft.com/office/powerpoint/2010/main" val="2596693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nd caption">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9A5251E-08B4-4604-A867-3AC821E6725D}"/>
              </a:ext>
            </a:extLst>
          </p:cNvPr>
          <p:cNvSpPr>
            <a:spLocks noGrp="1"/>
          </p:cNvSpPr>
          <p:nvPr>
            <p:ph type="body" sz="quarter" idx="10" hasCustomPrompt="1"/>
          </p:nvPr>
        </p:nvSpPr>
        <p:spPr>
          <a:xfrm>
            <a:off x="5029200" y="1981200"/>
            <a:ext cx="3886200" cy="3657600"/>
          </a:xfrm>
          <a:prstGeom prst="rect">
            <a:avLst/>
          </a:prstGeom>
        </p:spPr>
        <p:txBody>
          <a:bodyPr/>
          <a:lstStyle>
            <a:lvl1pPr>
              <a:defRPr baseline="0">
                <a:latin typeface="Times New Roman" panose="02020603050405020304" pitchFamily="18" charset="0"/>
              </a:defRPr>
            </a:lvl1pPr>
          </a:lstStyle>
          <a:p>
            <a:pPr lvl="0"/>
            <a:r>
              <a:rPr lang="en-US"/>
              <a:t>Align text with top of the image. It is acceptable to cover up the red line on the left hand side of the background with an image, provided the image is flush with the blue banner at the top and the bottom of the slide.</a:t>
            </a:r>
          </a:p>
        </p:txBody>
      </p:sp>
      <p:sp>
        <p:nvSpPr>
          <p:cNvPr id="10" name="Picture Placeholder 9">
            <a:extLst>
              <a:ext uri="{FF2B5EF4-FFF2-40B4-BE49-F238E27FC236}">
                <a16:creationId xmlns:a16="http://schemas.microsoft.com/office/drawing/2014/main" id="{D5EB2A66-5F53-4BE6-B8E4-7BDCB3348E85}"/>
              </a:ext>
            </a:extLst>
          </p:cNvPr>
          <p:cNvSpPr>
            <a:spLocks noGrp="1"/>
          </p:cNvSpPr>
          <p:nvPr>
            <p:ph type="pic" sz="quarter" idx="11"/>
          </p:nvPr>
        </p:nvSpPr>
        <p:spPr>
          <a:xfrm>
            <a:off x="685800" y="1981200"/>
            <a:ext cx="4191000" cy="3657600"/>
          </a:xfrm>
          <a:prstGeom prst="rect">
            <a:avLst/>
          </a:prstGeom>
        </p:spPr>
        <p:txBody>
          <a:bodyPr/>
          <a:lstStyle/>
          <a:p>
            <a:endParaRPr lang="en-US"/>
          </a:p>
        </p:txBody>
      </p:sp>
      <p:sp>
        <p:nvSpPr>
          <p:cNvPr id="13" name="Text Placeholder 12">
            <a:extLst>
              <a:ext uri="{FF2B5EF4-FFF2-40B4-BE49-F238E27FC236}">
                <a16:creationId xmlns:a16="http://schemas.microsoft.com/office/drawing/2014/main" id="{EA95970D-B91F-47BD-9AC5-A3D19BEC758E}"/>
              </a:ext>
            </a:extLst>
          </p:cNvPr>
          <p:cNvSpPr>
            <a:spLocks noGrp="1"/>
          </p:cNvSpPr>
          <p:nvPr>
            <p:ph type="body" sz="quarter" idx="12" hasCustomPrompt="1"/>
          </p:nvPr>
        </p:nvSpPr>
        <p:spPr>
          <a:xfrm>
            <a:off x="609600" y="0"/>
            <a:ext cx="8305800" cy="1066800"/>
          </a:xfrm>
          <a:prstGeom prst="rect">
            <a:avLst/>
          </a:prstGeom>
        </p:spPr>
        <p:txBody>
          <a:bodyPr/>
          <a:lstStyle>
            <a:lvl1pPr>
              <a:defRPr sz="3600" b="1" baseline="0">
                <a:solidFill>
                  <a:schemeClr val="bg1"/>
                </a:solidFill>
                <a:latin typeface="Times New Roman" panose="02020603050405020304" pitchFamily="18" charset="0"/>
              </a:defRPr>
            </a:lvl1pPr>
          </a:lstStyle>
          <a:p>
            <a:pPr lvl="0"/>
            <a:r>
              <a:rPr lang="en-US"/>
              <a:t>Click to add text</a:t>
            </a:r>
          </a:p>
        </p:txBody>
      </p:sp>
    </p:spTree>
    <p:extLst>
      <p:ext uri="{BB962C8B-B14F-4D97-AF65-F5344CB8AC3E}">
        <p14:creationId xmlns:p14="http://schemas.microsoft.com/office/powerpoint/2010/main" val="4269618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 Caption and Tex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9A5251E-08B4-4604-A867-3AC821E6725D}"/>
              </a:ext>
            </a:extLst>
          </p:cNvPr>
          <p:cNvSpPr>
            <a:spLocks noGrp="1"/>
          </p:cNvSpPr>
          <p:nvPr>
            <p:ph type="body" sz="quarter" idx="10" hasCustomPrompt="1"/>
          </p:nvPr>
        </p:nvSpPr>
        <p:spPr>
          <a:xfrm>
            <a:off x="5029200" y="1981200"/>
            <a:ext cx="3886200" cy="3657600"/>
          </a:xfrm>
          <a:prstGeom prst="rect">
            <a:avLst/>
          </a:prstGeom>
        </p:spPr>
        <p:txBody>
          <a:bodyPr/>
          <a:lstStyle>
            <a:lvl1pPr>
              <a:defRPr baseline="0">
                <a:latin typeface="Times New Roman" panose="02020603050405020304" pitchFamily="18" charset="0"/>
              </a:defRPr>
            </a:lvl1pPr>
          </a:lstStyle>
          <a:p>
            <a:pPr lvl="0"/>
            <a:r>
              <a:rPr lang="en-US"/>
              <a:t>Text goes here</a:t>
            </a:r>
          </a:p>
        </p:txBody>
      </p:sp>
      <p:sp>
        <p:nvSpPr>
          <p:cNvPr id="10" name="Picture Placeholder 9">
            <a:extLst>
              <a:ext uri="{FF2B5EF4-FFF2-40B4-BE49-F238E27FC236}">
                <a16:creationId xmlns:a16="http://schemas.microsoft.com/office/drawing/2014/main" id="{D5EB2A66-5F53-4BE6-B8E4-7BDCB3348E85}"/>
              </a:ext>
            </a:extLst>
          </p:cNvPr>
          <p:cNvSpPr>
            <a:spLocks noGrp="1"/>
          </p:cNvSpPr>
          <p:nvPr>
            <p:ph type="pic" sz="quarter" idx="11"/>
          </p:nvPr>
        </p:nvSpPr>
        <p:spPr>
          <a:xfrm>
            <a:off x="685800" y="1981200"/>
            <a:ext cx="4191000" cy="3276600"/>
          </a:xfrm>
          <a:prstGeom prst="rect">
            <a:avLst/>
          </a:prstGeom>
        </p:spPr>
        <p:txBody>
          <a:bodyPr/>
          <a:lstStyle/>
          <a:p>
            <a:endParaRPr lang="en-US"/>
          </a:p>
        </p:txBody>
      </p:sp>
      <p:sp>
        <p:nvSpPr>
          <p:cNvPr id="4" name="Text Placeholder 3">
            <a:extLst>
              <a:ext uri="{FF2B5EF4-FFF2-40B4-BE49-F238E27FC236}">
                <a16:creationId xmlns:a16="http://schemas.microsoft.com/office/drawing/2014/main" id="{2208A91A-FB12-4A97-9D2F-487665B90EE5}"/>
              </a:ext>
            </a:extLst>
          </p:cNvPr>
          <p:cNvSpPr>
            <a:spLocks noGrp="1"/>
          </p:cNvSpPr>
          <p:nvPr>
            <p:ph type="body" sz="quarter" idx="12" hasCustomPrompt="1"/>
          </p:nvPr>
        </p:nvSpPr>
        <p:spPr>
          <a:xfrm>
            <a:off x="685800" y="5334000"/>
            <a:ext cx="4191000" cy="304800"/>
          </a:xfrm>
          <a:prstGeom prst="rect">
            <a:avLst/>
          </a:prstGeom>
        </p:spPr>
        <p:txBody>
          <a:bodyPr/>
          <a:lstStyle>
            <a:lvl1pPr>
              <a:defRPr i="1" baseline="0">
                <a:latin typeface="Times New Roman" panose="02020603050405020304" pitchFamily="18" charset="0"/>
              </a:defRPr>
            </a:lvl1pPr>
          </a:lstStyle>
          <a:p>
            <a:pPr lvl="0"/>
            <a:r>
              <a:rPr lang="en-US" i="1"/>
              <a:t>Caption of photo in italics</a:t>
            </a:r>
            <a:endParaRPr lang="en-US"/>
          </a:p>
        </p:txBody>
      </p:sp>
      <p:sp>
        <p:nvSpPr>
          <p:cNvPr id="6" name="Text Placeholder 5">
            <a:extLst>
              <a:ext uri="{FF2B5EF4-FFF2-40B4-BE49-F238E27FC236}">
                <a16:creationId xmlns:a16="http://schemas.microsoft.com/office/drawing/2014/main" id="{0C53B3FD-7E27-459D-B827-10128DBC021D}"/>
              </a:ext>
            </a:extLst>
          </p:cNvPr>
          <p:cNvSpPr>
            <a:spLocks noGrp="1"/>
          </p:cNvSpPr>
          <p:nvPr>
            <p:ph type="body" sz="quarter" idx="13" hasCustomPrompt="1"/>
          </p:nvPr>
        </p:nvSpPr>
        <p:spPr>
          <a:xfrm>
            <a:off x="609600" y="0"/>
            <a:ext cx="8305800" cy="1066800"/>
          </a:xfrm>
          <a:prstGeom prst="rect">
            <a:avLst/>
          </a:prstGeom>
        </p:spPr>
        <p:txBody>
          <a:bodyPr/>
          <a:lstStyle>
            <a:lvl1pPr>
              <a:defRPr sz="3600" b="1" baseline="0">
                <a:solidFill>
                  <a:schemeClr val="bg1"/>
                </a:solidFill>
                <a:latin typeface="Times New Roman" panose="02020603050405020304" pitchFamily="18" charset="0"/>
              </a:defRPr>
            </a:lvl1pPr>
          </a:lstStyle>
          <a:p>
            <a:pPr lvl="0"/>
            <a:r>
              <a:rPr lang="en-US"/>
              <a:t>Click to add text</a:t>
            </a:r>
          </a:p>
        </p:txBody>
      </p:sp>
    </p:spTree>
    <p:extLst>
      <p:ext uri="{BB962C8B-B14F-4D97-AF65-F5344CB8AC3E}">
        <p14:creationId xmlns:p14="http://schemas.microsoft.com/office/powerpoint/2010/main" val="581792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5E5F52AB-E22F-4EAD-9362-9F340F7D9B79}"/>
              </a:ext>
            </a:extLst>
          </p:cNvPr>
          <p:cNvCxnSpPr>
            <a:cxnSpLocks/>
          </p:cNvCxnSpPr>
          <p:nvPr userDrawn="1"/>
        </p:nvCxnSpPr>
        <p:spPr>
          <a:xfrm>
            <a:off x="4419600" y="1219200"/>
            <a:ext cx="0" cy="5486400"/>
          </a:xfrm>
          <a:prstGeom prst="line">
            <a:avLst/>
          </a:prstGeom>
        </p:spPr>
        <p:style>
          <a:lnRef idx="1">
            <a:schemeClr val="dk1"/>
          </a:lnRef>
          <a:fillRef idx="0">
            <a:schemeClr val="dk1"/>
          </a:fillRef>
          <a:effectRef idx="0">
            <a:schemeClr val="dk1"/>
          </a:effectRef>
          <a:fontRef idx="minor">
            <a:schemeClr val="tx1"/>
          </a:fontRef>
        </p:style>
      </p:cxnSp>
      <p:sp>
        <p:nvSpPr>
          <p:cNvPr id="13" name="Text Placeholder 12">
            <a:extLst>
              <a:ext uri="{FF2B5EF4-FFF2-40B4-BE49-F238E27FC236}">
                <a16:creationId xmlns:a16="http://schemas.microsoft.com/office/drawing/2014/main" id="{4F48F602-5C5E-4EE6-BCA7-8A04D2608B74}"/>
              </a:ext>
            </a:extLst>
          </p:cNvPr>
          <p:cNvSpPr>
            <a:spLocks noGrp="1"/>
          </p:cNvSpPr>
          <p:nvPr>
            <p:ph type="body" sz="quarter" idx="12" hasCustomPrompt="1"/>
          </p:nvPr>
        </p:nvSpPr>
        <p:spPr>
          <a:xfrm>
            <a:off x="628650" y="1219200"/>
            <a:ext cx="3714750" cy="533400"/>
          </a:xfrm>
          <a:prstGeom prst="rect">
            <a:avLst/>
          </a:prstGeom>
        </p:spPr>
        <p:txBody>
          <a:bodyPr/>
          <a:lstStyle>
            <a:lvl1pPr>
              <a:defRPr baseline="0">
                <a:latin typeface="Times New Roman" panose="02020603050405020304" pitchFamily="18" charset="0"/>
              </a:defRPr>
            </a:lvl1pPr>
          </a:lstStyle>
          <a:p>
            <a:pPr lvl="0"/>
            <a:r>
              <a:rPr lang="en-US"/>
              <a:t>Title of left-hand side </a:t>
            </a:r>
          </a:p>
        </p:txBody>
      </p:sp>
      <p:sp>
        <p:nvSpPr>
          <p:cNvPr id="15" name="Text Placeholder 14">
            <a:extLst>
              <a:ext uri="{FF2B5EF4-FFF2-40B4-BE49-F238E27FC236}">
                <a16:creationId xmlns:a16="http://schemas.microsoft.com/office/drawing/2014/main" id="{7EA36CE2-F331-4900-B78C-5FFB15E94139}"/>
              </a:ext>
            </a:extLst>
          </p:cNvPr>
          <p:cNvSpPr>
            <a:spLocks noGrp="1"/>
          </p:cNvSpPr>
          <p:nvPr>
            <p:ph type="body" sz="quarter" idx="13" hasCustomPrompt="1"/>
          </p:nvPr>
        </p:nvSpPr>
        <p:spPr>
          <a:xfrm>
            <a:off x="4495800" y="1219200"/>
            <a:ext cx="4343398" cy="533400"/>
          </a:xfrm>
          <a:prstGeom prst="rect">
            <a:avLst/>
          </a:prstGeom>
        </p:spPr>
        <p:txBody>
          <a:bodyPr/>
          <a:lstStyle>
            <a:lvl1pPr>
              <a:defRPr baseline="0">
                <a:latin typeface="Times New Roman" panose="02020603050405020304" pitchFamily="18" charset="0"/>
              </a:defRPr>
            </a:lvl1pPr>
          </a:lstStyle>
          <a:p>
            <a:pPr lvl="0"/>
            <a:r>
              <a:rPr lang="en-US"/>
              <a:t>Title of right-hand side</a:t>
            </a:r>
          </a:p>
        </p:txBody>
      </p:sp>
      <p:sp>
        <p:nvSpPr>
          <p:cNvPr id="5" name="Text Placeholder 4">
            <a:extLst>
              <a:ext uri="{FF2B5EF4-FFF2-40B4-BE49-F238E27FC236}">
                <a16:creationId xmlns:a16="http://schemas.microsoft.com/office/drawing/2014/main" id="{4E43C22C-6205-4575-895D-2552809839E4}"/>
              </a:ext>
            </a:extLst>
          </p:cNvPr>
          <p:cNvSpPr>
            <a:spLocks noGrp="1"/>
          </p:cNvSpPr>
          <p:nvPr>
            <p:ph type="body" sz="quarter" idx="14" hasCustomPrompt="1"/>
          </p:nvPr>
        </p:nvSpPr>
        <p:spPr>
          <a:xfrm>
            <a:off x="628650" y="1752600"/>
            <a:ext cx="3714750" cy="4876800"/>
          </a:xfrm>
          <a:prstGeom prst="rect">
            <a:avLst/>
          </a:prstGeom>
        </p:spPr>
        <p:txBody>
          <a:bodyPr/>
          <a:lstStyle>
            <a:lvl1pPr>
              <a:defRPr baseline="0">
                <a:latin typeface="Times New Roman" panose="02020603050405020304" pitchFamily="18" charset="0"/>
              </a:defRPr>
            </a:lvl1pPr>
          </a:lstStyle>
          <a:p>
            <a:pPr lvl="0"/>
            <a:r>
              <a:rPr lang="en-US"/>
              <a:t>Content goes here</a:t>
            </a:r>
          </a:p>
        </p:txBody>
      </p:sp>
      <p:sp>
        <p:nvSpPr>
          <p:cNvPr id="8" name="Text Placeholder 7">
            <a:extLst>
              <a:ext uri="{FF2B5EF4-FFF2-40B4-BE49-F238E27FC236}">
                <a16:creationId xmlns:a16="http://schemas.microsoft.com/office/drawing/2014/main" id="{E4EC2A07-CF58-4ACA-BB4A-11470193C52D}"/>
              </a:ext>
            </a:extLst>
          </p:cNvPr>
          <p:cNvSpPr>
            <a:spLocks noGrp="1"/>
          </p:cNvSpPr>
          <p:nvPr>
            <p:ph type="body" sz="quarter" idx="15" hasCustomPrompt="1"/>
          </p:nvPr>
        </p:nvSpPr>
        <p:spPr>
          <a:xfrm>
            <a:off x="4495800" y="1752600"/>
            <a:ext cx="4343400" cy="4191000"/>
          </a:xfrm>
          <a:prstGeom prst="rect">
            <a:avLst/>
          </a:prstGeom>
        </p:spPr>
        <p:txBody>
          <a:bodyPr/>
          <a:lstStyle>
            <a:lvl1pPr>
              <a:defRPr baseline="0">
                <a:latin typeface="Times New Roman" panose="02020603050405020304" pitchFamily="18" charset="0"/>
              </a:defRPr>
            </a:lvl1pPr>
          </a:lstStyle>
          <a:p>
            <a:pPr lvl="0"/>
            <a:r>
              <a:rPr lang="en-US"/>
              <a:t>Content here; do not place text near the logo</a:t>
            </a:r>
          </a:p>
        </p:txBody>
      </p:sp>
      <p:sp>
        <p:nvSpPr>
          <p:cNvPr id="10" name="Text Placeholder 9">
            <a:extLst>
              <a:ext uri="{FF2B5EF4-FFF2-40B4-BE49-F238E27FC236}">
                <a16:creationId xmlns:a16="http://schemas.microsoft.com/office/drawing/2014/main" id="{3369567D-FB45-4837-B425-EF68D8B2647C}"/>
              </a:ext>
            </a:extLst>
          </p:cNvPr>
          <p:cNvSpPr>
            <a:spLocks noGrp="1"/>
          </p:cNvSpPr>
          <p:nvPr>
            <p:ph type="body" sz="quarter" idx="16" hasCustomPrompt="1"/>
          </p:nvPr>
        </p:nvSpPr>
        <p:spPr>
          <a:xfrm>
            <a:off x="609600" y="0"/>
            <a:ext cx="8229598" cy="1066800"/>
          </a:xfrm>
          <a:prstGeom prst="rect">
            <a:avLst/>
          </a:prstGeom>
        </p:spPr>
        <p:txBody>
          <a:bodyPr/>
          <a:lstStyle>
            <a:lvl1pPr>
              <a:defRPr sz="3600" b="1" baseline="0">
                <a:solidFill>
                  <a:schemeClr val="bg1"/>
                </a:solidFill>
                <a:latin typeface="Times New Roman" panose="02020603050405020304" pitchFamily="18" charset="0"/>
              </a:defRPr>
            </a:lvl1pPr>
          </a:lstStyle>
          <a:p>
            <a:pPr lvl="0"/>
            <a:r>
              <a:rPr lang="en-US"/>
              <a:t>Click to add text</a:t>
            </a:r>
          </a:p>
        </p:txBody>
      </p:sp>
    </p:spTree>
    <p:extLst>
      <p:ext uri="{BB962C8B-B14F-4D97-AF65-F5344CB8AC3E}">
        <p14:creationId xmlns:p14="http://schemas.microsoft.com/office/powerpoint/2010/main" val="1202147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a:blip r:embed="rId8"/>
          <a:srcRect/>
          <a:stretch/>
        </p:blipFill>
        <p:spPr>
          <a:xfrm>
            <a:off x="0" y="9525"/>
            <a:ext cx="9143999" cy="685799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6C5ED0-2CAD-654F-827F-2CAF056C2D15}"/>
              </a:ext>
            </a:extLst>
          </p:cNvPr>
          <p:cNvPicPr>
            <a:picLocks noChangeAspect="1"/>
          </p:cNvPicPr>
          <p:nvPr/>
        </p:nvPicPr>
        <p:blipFill>
          <a:blip r:embed="rId2"/>
          <a:srcRect/>
          <a:stretch/>
        </p:blipFill>
        <p:spPr>
          <a:xfrm>
            <a:off x="-10274" y="1571"/>
            <a:ext cx="9170276" cy="6854857"/>
          </a:xfrm>
          <a:prstGeom prst="rect">
            <a:avLst/>
          </a:prstGeom>
        </p:spPr>
      </p:pic>
      <p:sp>
        <p:nvSpPr>
          <p:cNvPr id="5" name="TextBox 4">
            <a:extLst>
              <a:ext uri="{FF2B5EF4-FFF2-40B4-BE49-F238E27FC236}">
                <a16:creationId xmlns:a16="http://schemas.microsoft.com/office/drawing/2014/main" id="{42F1DB45-9BB3-BE43-95A0-E8C25AE1E2B4}"/>
              </a:ext>
            </a:extLst>
          </p:cNvPr>
          <p:cNvSpPr txBox="1"/>
          <p:nvPr/>
        </p:nvSpPr>
        <p:spPr>
          <a:xfrm>
            <a:off x="0" y="1797006"/>
            <a:ext cx="9144000" cy="2308324"/>
          </a:xfrm>
          <a:prstGeom prst="rect">
            <a:avLst/>
          </a:prstGeom>
          <a:noFill/>
        </p:spPr>
        <p:txBody>
          <a:bodyPr wrap="square" lIns="91440" tIns="45720" rIns="91440" bIns="45720" rtlCol="0" anchor="t">
            <a:spAutoFit/>
          </a:bodyPr>
          <a:lstStyle/>
          <a:p>
            <a:pPr algn="ctr"/>
            <a:r>
              <a:rPr lang="en-US" sz="3600" b="1" dirty="0">
                <a:solidFill>
                  <a:schemeClr val="bg1"/>
                </a:solidFill>
                <a:latin typeface="Times New Roman"/>
                <a:cs typeface="Times New Roman"/>
              </a:rPr>
              <a:t>Pikes Peak Data</a:t>
            </a:r>
          </a:p>
          <a:p>
            <a:pPr algn="ctr"/>
            <a:endParaRPr lang="en-US" sz="3600" b="1" dirty="0">
              <a:solidFill>
                <a:schemeClr val="bg1"/>
              </a:solidFill>
              <a:latin typeface="Times New Roman"/>
              <a:cs typeface="Times New Roman"/>
            </a:endParaRPr>
          </a:p>
          <a:p>
            <a:pPr algn="ctr"/>
            <a:r>
              <a:rPr lang="en-US" sz="3600" b="1" dirty="0">
                <a:solidFill>
                  <a:schemeClr val="bg1"/>
                </a:solidFill>
                <a:latin typeface="Times New Roman"/>
                <a:cs typeface="Times New Roman"/>
              </a:rPr>
              <a:t>Exploratory Data Analysis (Demographics)</a:t>
            </a:r>
            <a:endParaRPr lang="en-US" sz="3600" dirty="0">
              <a:solidFill>
                <a:schemeClr val="bg1"/>
              </a:solidFill>
              <a:latin typeface="Times New Roman"/>
              <a:cs typeface="Times New Roman"/>
            </a:endParaRPr>
          </a:p>
          <a:p>
            <a:pPr algn="ctr"/>
            <a:endParaRPr lang="en-US" sz="3600" dirty="0">
              <a:solidFill>
                <a:schemeClr val="bg1"/>
              </a:solidFill>
            </a:endParaRPr>
          </a:p>
        </p:txBody>
      </p:sp>
      <p:sp>
        <p:nvSpPr>
          <p:cNvPr id="6" name="TextBox 5">
            <a:extLst>
              <a:ext uri="{FF2B5EF4-FFF2-40B4-BE49-F238E27FC236}">
                <a16:creationId xmlns:a16="http://schemas.microsoft.com/office/drawing/2014/main" id="{FC6049F1-58D0-47CB-974B-9EA95DE6EBA2}"/>
              </a:ext>
            </a:extLst>
          </p:cNvPr>
          <p:cNvSpPr txBox="1"/>
          <p:nvPr/>
        </p:nvSpPr>
        <p:spPr>
          <a:xfrm>
            <a:off x="3181234" y="4558604"/>
            <a:ext cx="2781531" cy="1384995"/>
          </a:xfrm>
          <a:prstGeom prst="rect">
            <a:avLst/>
          </a:prstGeom>
        </p:spPr>
        <p:txBody>
          <a:bodyPr wrap="none" rtlCol="0">
            <a:spAutoFit/>
          </a:bodyPr>
          <a:lstStyle/>
          <a:p>
            <a:pPr algn="l"/>
            <a:r>
              <a:rPr lang="en-US" sz="2800" b="1" dirty="0">
                <a:solidFill>
                  <a:schemeClr val="bg1"/>
                </a:solidFill>
                <a:latin typeface="Times New Roman" panose="02020603050405020304" pitchFamily="18" charset="0"/>
                <a:cs typeface="Times New Roman" panose="02020603050405020304" pitchFamily="18" charset="0"/>
              </a:rPr>
              <a:t>By: Dhruv Singh</a:t>
            </a:r>
          </a:p>
          <a:p>
            <a:pPr algn="l"/>
            <a:endParaRPr lang="en-US" sz="2800" b="1" dirty="0">
              <a:solidFill>
                <a:schemeClr val="bg1"/>
              </a:solidFill>
              <a:latin typeface="Times New Roman" panose="02020603050405020304" pitchFamily="18" charset="0"/>
              <a:cs typeface="Times New Roman" panose="02020603050405020304" pitchFamily="18" charset="0"/>
            </a:endParaRPr>
          </a:p>
          <a:p>
            <a:pPr algn="l"/>
            <a:r>
              <a:rPr lang="en-US" sz="2800" b="1">
                <a:solidFill>
                  <a:schemeClr val="bg1"/>
                </a:solidFill>
                <a:latin typeface="Times New Roman" panose="02020603050405020304" pitchFamily="18" charset="0"/>
                <a:cs typeface="Times New Roman" panose="02020603050405020304" pitchFamily="18" charset="0"/>
              </a:rPr>
              <a:t>     1.24.2022</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ED49F05-3C88-4BDA-9468-58F8A60B6E4E}"/>
              </a:ext>
            </a:extLst>
          </p:cNvPr>
          <p:cNvSpPr txBox="1"/>
          <p:nvPr/>
        </p:nvSpPr>
        <p:spPr>
          <a:xfrm>
            <a:off x="1027416" y="236305"/>
            <a:ext cx="6771405" cy="707886"/>
          </a:xfrm>
          <a:prstGeom prst="rect">
            <a:avLst/>
          </a:prstGeom>
        </p:spPr>
        <p:txBody>
          <a:bodyPr wrap="none" rtlCol="0">
            <a:spAutoFit/>
          </a:bodyPr>
          <a:lstStyle/>
          <a:p>
            <a:pPr algn="l"/>
            <a:r>
              <a:rPr lang="en-US" sz="4000" b="1" dirty="0">
                <a:solidFill>
                  <a:srgbClr val="00B050"/>
                </a:solidFill>
              </a:rPr>
              <a:t>Mission Analytics Exercise</a:t>
            </a:r>
          </a:p>
        </p:txBody>
      </p:sp>
    </p:spTree>
    <p:extLst>
      <p:ext uri="{BB962C8B-B14F-4D97-AF65-F5344CB8AC3E}">
        <p14:creationId xmlns:p14="http://schemas.microsoft.com/office/powerpoint/2010/main" val="2685495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11674E-9534-4C7B-86F4-7C6F794A6710}"/>
              </a:ext>
            </a:extLst>
          </p:cNvPr>
          <p:cNvSpPr>
            <a:spLocks noGrp="1"/>
          </p:cNvSpPr>
          <p:nvPr>
            <p:ph type="body" sz="quarter" idx="10"/>
          </p:nvPr>
        </p:nvSpPr>
        <p:spPr>
          <a:xfrm>
            <a:off x="628650" y="1143000"/>
            <a:ext cx="8515350" cy="1066800"/>
          </a:xfrm>
        </p:spPr>
        <p:txBody>
          <a:bodyPr/>
          <a:lstStyle/>
          <a:p>
            <a:r>
              <a:rPr lang="en-US" sz="2400" dirty="0"/>
              <a:t>Abs(10</a:t>
            </a:r>
            <a:r>
              <a:rPr lang="en-US" sz="2400" baseline="30000" dirty="0"/>
              <a:t>th</a:t>
            </a:r>
            <a:r>
              <a:rPr lang="en-US" sz="2400" dirty="0"/>
              <a:t> Percentile – Chris Doe) = 49.72 - 43.229 = 6.491 minutes</a:t>
            </a:r>
          </a:p>
        </p:txBody>
      </p:sp>
      <p:sp>
        <p:nvSpPr>
          <p:cNvPr id="3" name="Text Placeholder 2">
            <a:extLst>
              <a:ext uri="{FF2B5EF4-FFF2-40B4-BE49-F238E27FC236}">
                <a16:creationId xmlns:a16="http://schemas.microsoft.com/office/drawing/2014/main" id="{46223888-0673-4389-8C9C-21CFA79D023A}"/>
              </a:ext>
            </a:extLst>
          </p:cNvPr>
          <p:cNvSpPr>
            <a:spLocks noGrp="1"/>
          </p:cNvSpPr>
          <p:nvPr>
            <p:ph type="body" sz="quarter" idx="11"/>
          </p:nvPr>
        </p:nvSpPr>
        <p:spPr/>
        <p:txBody>
          <a:bodyPr/>
          <a:lstStyle/>
          <a:p>
            <a:r>
              <a:rPr lang="en-US" dirty="0"/>
              <a:t>Chris Doe Performance (Benchmarking)</a:t>
            </a:r>
          </a:p>
        </p:txBody>
      </p:sp>
      <p:pic>
        <p:nvPicPr>
          <p:cNvPr id="5" name="Picture 4">
            <a:extLst>
              <a:ext uri="{FF2B5EF4-FFF2-40B4-BE49-F238E27FC236}">
                <a16:creationId xmlns:a16="http://schemas.microsoft.com/office/drawing/2014/main" id="{C8320C73-E68A-435A-B33E-2C7FFFCB8383}"/>
              </a:ext>
            </a:extLst>
          </p:cNvPr>
          <p:cNvPicPr>
            <a:picLocks noChangeAspect="1"/>
          </p:cNvPicPr>
          <p:nvPr/>
        </p:nvPicPr>
        <p:blipFill>
          <a:blip r:embed="rId2"/>
          <a:stretch>
            <a:fillRect/>
          </a:stretch>
        </p:blipFill>
        <p:spPr>
          <a:xfrm>
            <a:off x="1464067" y="1713911"/>
            <a:ext cx="6215865" cy="4869392"/>
          </a:xfrm>
          <a:prstGeom prst="rect">
            <a:avLst/>
          </a:prstGeom>
        </p:spPr>
      </p:pic>
    </p:spTree>
    <p:extLst>
      <p:ext uri="{BB962C8B-B14F-4D97-AF65-F5344CB8AC3E}">
        <p14:creationId xmlns:p14="http://schemas.microsoft.com/office/powerpoint/2010/main" val="3822100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4D5672-8F7A-43B8-B90B-CD020B1E3E3C}"/>
              </a:ext>
            </a:extLst>
          </p:cNvPr>
          <p:cNvSpPr>
            <a:spLocks noGrp="1"/>
          </p:cNvSpPr>
          <p:nvPr>
            <p:ph type="body" sz="quarter" idx="10"/>
          </p:nvPr>
        </p:nvSpPr>
        <p:spPr>
          <a:xfrm>
            <a:off x="628649" y="1143000"/>
            <a:ext cx="8153399" cy="2031715"/>
          </a:xfrm>
        </p:spPr>
        <p:txBody>
          <a:bodyPr/>
          <a:lstStyle/>
          <a:p>
            <a:r>
              <a:rPr lang="en-US" sz="2800" dirty="0"/>
              <a:t>Division Totals</a:t>
            </a:r>
          </a:p>
        </p:txBody>
      </p:sp>
      <p:sp>
        <p:nvSpPr>
          <p:cNvPr id="3" name="Text Placeholder 2">
            <a:extLst>
              <a:ext uri="{FF2B5EF4-FFF2-40B4-BE49-F238E27FC236}">
                <a16:creationId xmlns:a16="http://schemas.microsoft.com/office/drawing/2014/main" id="{8734EC3C-2950-4866-8A10-765704396951}"/>
              </a:ext>
            </a:extLst>
          </p:cNvPr>
          <p:cNvSpPr>
            <a:spLocks noGrp="1"/>
          </p:cNvSpPr>
          <p:nvPr>
            <p:ph type="body" sz="quarter" idx="11"/>
          </p:nvPr>
        </p:nvSpPr>
        <p:spPr/>
        <p:txBody>
          <a:bodyPr/>
          <a:lstStyle/>
          <a:p>
            <a:r>
              <a:rPr lang="en-US" dirty="0"/>
              <a:t>Race Results by Division</a:t>
            </a:r>
          </a:p>
        </p:txBody>
      </p:sp>
      <p:graphicFrame>
        <p:nvGraphicFramePr>
          <p:cNvPr id="5" name="Table 4">
            <a:extLst>
              <a:ext uri="{FF2B5EF4-FFF2-40B4-BE49-F238E27FC236}">
                <a16:creationId xmlns:a16="http://schemas.microsoft.com/office/drawing/2014/main" id="{E6C4C441-3E68-4FCE-A600-247525B6FAB2}"/>
              </a:ext>
            </a:extLst>
          </p:cNvPr>
          <p:cNvGraphicFramePr>
            <a:graphicFrameLocks noGrp="1"/>
          </p:cNvGraphicFramePr>
          <p:nvPr>
            <p:extLst>
              <p:ext uri="{D42A27DB-BD31-4B8C-83A1-F6EECF244321}">
                <p14:modId xmlns:p14="http://schemas.microsoft.com/office/powerpoint/2010/main" val="1512126454"/>
              </p:ext>
            </p:extLst>
          </p:nvPr>
        </p:nvGraphicFramePr>
        <p:xfrm>
          <a:off x="6400799" y="2158857"/>
          <a:ext cx="2730568" cy="3721100"/>
        </p:xfrm>
        <a:graphic>
          <a:graphicData uri="http://schemas.openxmlformats.org/drawingml/2006/table">
            <a:tbl>
              <a:tblPr/>
              <a:tblGrid>
                <a:gridCol w="950128">
                  <a:extLst>
                    <a:ext uri="{9D8B030D-6E8A-4147-A177-3AD203B41FA5}">
                      <a16:colId xmlns:a16="http://schemas.microsoft.com/office/drawing/2014/main" val="2937592609"/>
                    </a:ext>
                  </a:extLst>
                </a:gridCol>
                <a:gridCol w="890220">
                  <a:extLst>
                    <a:ext uri="{9D8B030D-6E8A-4147-A177-3AD203B41FA5}">
                      <a16:colId xmlns:a16="http://schemas.microsoft.com/office/drawing/2014/main" val="2425925665"/>
                    </a:ext>
                  </a:extLst>
                </a:gridCol>
                <a:gridCol w="890220">
                  <a:extLst>
                    <a:ext uri="{9D8B030D-6E8A-4147-A177-3AD203B41FA5}">
                      <a16:colId xmlns:a16="http://schemas.microsoft.com/office/drawing/2014/main" val="2425635399"/>
                    </a:ext>
                  </a:extLst>
                </a:gridCol>
              </a:tblGrid>
              <a:tr h="343171">
                <a:tc>
                  <a:txBody>
                    <a:bodyPr/>
                    <a:lstStyle/>
                    <a:p>
                      <a:pPr algn="ctr" fontAlgn="ctr"/>
                      <a:r>
                        <a:rPr lang="en-US" sz="2400" b="1" i="0" u="none" strike="noStrike" dirty="0">
                          <a:solidFill>
                            <a:srgbClr val="FFFFFF"/>
                          </a:solidFill>
                          <a:effectLst/>
                          <a:latin typeface="Times New Roman" panose="02020603050405020304" pitchFamily="18" charset="0"/>
                          <a:cs typeface="Times New Roman" panose="02020603050405020304" pitchFamily="18" charset="0"/>
                        </a:rPr>
                        <a:t>Age</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c>
                  <a:txBody>
                    <a:bodyPr/>
                    <a:lstStyle/>
                    <a:p>
                      <a:pPr algn="ctr" fontAlgn="ctr"/>
                      <a:r>
                        <a:rPr lang="en-US" sz="2400" b="1" i="0" u="none" strike="noStrike" dirty="0">
                          <a:solidFill>
                            <a:srgbClr val="FFFFFF"/>
                          </a:solidFill>
                          <a:effectLst/>
                          <a:latin typeface="Times New Roman" panose="02020603050405020304" pitchFamily="18" charset="0"/>
                          <a:cs typeface="Times New Roman" panose="02020603050405020304" pitchFamily="18" charset="0"/>
                        </a:rPr>
                        <a:t>F</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c>
                  <a:txBody>
                    <a:bodyPr/>
                    <a:lstStyle/>
                    <a:p>
                      <a:pPr algn="ctr" fontAlgn="ctr"/>
                      <a:r>
                        <a:rPr lang="en-US" sz="2400" b="1" i="0" u="none" strike="noStrike">
                          <a:solidFill>
                            <a:srgbClr val="FFFFFF"/>
                          </a:solidFill>
                          <a:effectLst/>
                          <a:latin typeface="Times New Roman" panose="02020603050405020304" pitchFamily="18" charset="0"/>
                          <a:cs typeface="Times New Roman" panose="02020603050405020304" pitchFamily="18" charset="0"/>
                        </a:rPr>
                        <a:t>M</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extLst>
                  <a:ext uri="{0D108BD9-81ED-4DB2-BD59-A6C34878D82A}">
                    <a16:rowId xmlns:a16="http://schemas.microsoft.com/office/drawing/2014/main" val="3486026196"/>
                  </a:ext>
                </a:extLst>
              </a:tr>
              <a:tr h="343171">
                <a:tc>
                  <a:txBody>
                    <a:bodyPr/>
                    <a:lstStyle/>
                    <a:p>
                      <a:pPr algn="ctr" fontAlgn="ctr"/>
                      <a:r>
                        <a:rPr lang="en-US" sz="2400" b="1" i="0" u="none" strike="noStrike" dirty="0">
                          <a:solidFill>
                            <a:srgbClr val="000000"/>
                          </a:solidFill>
                          <a:effectLst/>
                          <a:latin typeface="Times New Roman" panose="02020603050405020304" pitchFamily="18" charset="0"/>
                          <a:cs typeface="Times New Roman" panose="02020603050405020304" pitchFamily="18" charset="0"/>
                        </a:rPr>
                        <a:t>0-14</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2400" b="0" i="0" u="none" strike="noStrike">
                          <a:solidFill>
                            <a:srgbClr val="000000"/>
                          </a:solidFill>
                          <a:effectLst/>
                          <a:latin typeface="Times New Roman" panose="02020603050405020304" pitchFamily="18" charset="0"/>
                          <a:cs typeface="Times New Roman" panose="02020603050405020304" pitchFamily="18" charset="0"/>
                        </a:rPr>
                        <a:t>12</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2400" b="0" i="0" u="none" strike="noStrike">
                          <a:solidFill>
                            <a:srgbClr val="000000"/>
                          </a:solidFill>
                          <a:effectLst/>
                          <a:latin typeface="Times New Roman" panose="02020603050405020304" pitchFamily="18" charset="0"/>
                          <a:cs typeface="Times New Roman" panose="02020603050405020304" pitchFamily="18" charset="0"/>
                        </a:rPr>
                        <a:t>26</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extLst>
                  <a:ext uri="{0D108BD9-81ED-4DB2-BD59-A6C34878D82A}">
                    <a16:rowId xmlns:a16="http://schemas.microsoft.com/office/drawing/2014/main" val="3952916163"/>
                  </a:ext>
                </a:extLst>
              </a:tr>
              <a:tr h="343171">
                <a:tc>
                  <a:txBody>
                    <a:bodyPr/>
                    <a:lstStyle/>
                    <a:p>
                      <a:pPr algn="ctr" fontAlgn="ctr"/>
                      <a:r>
                        <a:rPr lang="en-US" sz="2400" b="1" i="0" u="none" strike="noStrike" dirty="0">
                          <a:solidFill>
                            <a:srgbClr val="000000"/>
                          </a:solidFill>
                          <a:effectLst/>
                          <a:latin typeface="Times New Roman" panose="02020603050405020304" pitchFamily="18" charset="0"/>
                          <a:cs typeface="Times New Roman" panose="02020603050405020304" pitchFamily="18" charset="0"/>
                        </a:rPr>
                        <a:t>15-19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Times New Roman" panose="02020603050405020304" pitchFamily="18" charset="0"/>
                          <a:cs typeface="Times New Roman" panose="02020603050405020304" pitchFamily="18" charset="0"/>
                        </a:rPr>
                        <a:t>27</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Times New Roman" panose="02020603050405020304" pitchFamily="18" charset="0"/>
                          <a:cs typeface="Times New Roman" panose="02020603050405020304" pitchFamily="18" charset="0"/>
                        </a:rPr>
                        <a:t>45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2607396326"/>
                  </a:ext>
                </a:extLst>
              </a:tr>
              <a:tr h="343171">
                <a:tc>
                  <a:txBody>
                    <a:bodyPr/>
                    <a:lstStyle/>
                    <a:p>
                      <a:pPr algn="ctr" fontAlgn="ctr"/>
                      <a:r>
                        <a:rPr lang="en-US" sz="2400" b="1" i="0" u="none" strike="noStrike" dirty="0">
                          <a:solidFill>
                            <a:srgbClr val="000000"/>
                          </a:solidFill>
                          <a:effectLst/>
                          <a:latin typeface="Times New Roman" panose="02020603050405020304" pitchFamily="18" charset="0"/>
                          <a:cs typeface="Times New Roman" panose="02020603050405020304" pitchFamily="18" charset="0"/>
                        </a:rPr>
                        <a:t>20-29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2400" b="0" i="0" u="none" strike="noStrike" dirty="0">
                          <a:solidFill>
                            <a:srgbClr val="000000"/>
                          </a:solidFill>
                          <a:effectLst/>
                          <a:latin typeface="Times New Roman" panose="02020603050405020304" pitchFamily="18" charset="0"/>
                          <a:cs typeface="Times New Roman" panose="02020603050405020304" pitchFamily="18" charset="0"/>
                        </a:rPr>
                        <a:t>230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2400" b="0" i="0" u="none" strike="noStrike" dirty="0">
                          <a:solidFill>
                            <a:srgbClr val="000000"/>
                          </a:solidFill>
                          <a:effectLst/>
                          <a:latin typeface="Times New Roman" panose="02020603050405020304" pitchFamily="18" charset="0"/>
                          <a:cs typeface="Times New Roman" panose="02020603050405020304" pitchFamily="18" charset="0"/>
                        </a:rPr>
                        <a:t>144</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extLst>
                  <a:ext uri="{0D108BD9-81ED-4DB2-BD59-A6C34878D82A}">
                    <a16:rowId xmlns:a16="http://schemas.microsoft.com/office/drawing/2014/main" val="872359727"/>
                  </a:ext>
                </a:extLst>
              </a:tr>
              <a:tr h="343171">
                <a:tc>
                  <a:txBody>
                    <a:bodyPr/>
                    <a:lstStyle/>
                    <a:p>
                      <a:pPr algn="ctr" fontAlgn="ctr"/>
                      <a:r>
                        <a:rPr lang="en-US" sz="2400" b="1" i="0" u="none" strike="noStrike" dirty="0">
                          <a:solidFill>
                            <a:srgbClr val="000000"/>
                          </a:solidFill>
                          <a:effectLst/>
                          <a:latin typeface="Times New Roman" panose="02020603050405020304" pitchFamily="18" charset="0"/>
                          <a:cs typeface="Times New Roman" panose="02020603050405020304" pitchFamily="18" charset="0"/>
                        </a:rPr>
                        <a:t>30-39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Times New Roman" panose="02020603050405020304" pitchFamily="18" charset="0"/>
                          <a:cs typeface="Times New Roman" panose="02020603050405020304" pitchFamily="18" charset="0"/>
                        </a:rPr>
                        <a:t>421</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Times New Roman" panose="02020603050405020304" pitchFamily="18" charset="0"/>
                          <a:cs typeface="Times New Roman" panose="02020603050405020304" pitchFamily="18" charset="0"/>
                        </a:rPr>
                        <a:t>349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3930413159"/>
                  </a:ext>
                </a:extLst>
              </a:tr>
              <a:tr h="343171">
                <a:tc>
                  <a:txBody>
                    <a:bodyPr/>
                    <a:lstStyle/>
                    <a:p>
                      <a:pPr algn="ctr" fontAlgn="ctr"/>
                      <a:r>
                        <a:rPr lang="en-US" sz="2400" b="1" i="0" u="none" strike="noStrike" dirty="0">
                          <a:solidFill>
                            <a:srgbClr val="000000"/>
                          </a:solidFill>
                          <a:effectLst/>
                          <a:latin typeface="Times New Roman" panose="02020603050405020304" pitchFamily="18" charset="0"/>
                          <a:cs typeface="Times New Roman" panose="02020603050405020304" pitchFamily="18" charset="0"/>
                        </a:rPr>
                        <a:t>40-49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2400" b="0" i="0" u="none" strike="noStrike">
                          <a:solidFill>
                            <a:srgbClr val="000000"/>
                          </a:solidFill>
                          <a:effectLst/>
                          <a:latin typeface="Times New Roman" panose="02020603050405020304" pitchFamily="18" charset="0"/>
                          <a:cs typeface="Times New Roman" panose="02020603050405020304" pitchFamily="18" charset="0"/>
                        </a:rPr>
                        <a:t>283</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2400" b="0" i="0" u="none" strike="noStrike">
                          <a:solidFill>
                            <a:srgbClr val="000000"/>
                          </a:solidFill>
                          <a:effectLst/>
                          <a:latin typeface="Times New Roman" panose="02020603050405020304" pitchFamily="18" charset="0"/>
                          <a:cs typeface="Times New Roman" panose="02020603050405020304" pitchFamily="18" charset="0"/>
                        </a:rPr>
                        <a:t>415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extLst>
                  <a:ext uri="{0D108BD9-81ED-4DB2-BD59-A6C34878D82A}">
                    <a16:rowId xmlns:a16="http://schemas.microsoft.com/office/drawing/2014/main" val="2107932348"/>
                  </a:ext>
                </a:extLst>
              </a:tr>
              <a:tr h="343171">
                <a:tc>
                  <a:txBody>
                    <a:bodyPr/>
                    <a:lstStyle/>
                    <a:p>
                      <a:pPr algn="ctr" fontAlgn="ctr"/>
                      <a:r>
                        <a:rPr lang="en-US" sz="2400" b="1" i="0" u="none" strike="noStrike" dirty="0">
                          <a:solidFill>
                            <a:srgbClr val="000000"/>
                          </a:solidFill>
                          <a:effectLst/>
                          <a:latin typeface="Times New Roman" panose="02020603050405020304" pitchFamily="18" charset="0"/>
                          <a:cs typeface="Times New Roman" panose="02020603050405020304" pitchFamily="18" charset="0"/>
                        </a:rPr>
                        <a:t>50-59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Times New Roman" panose="02020603050405020304" pitchFamily="18" charset="0"/>
                          <a:cs typeface="Times New Roman" panose="02020603050405020304" pitchFamily="18" charset="0"/>
                        </a:rPr>
                        <a:t>105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Times New Roman" panose="02020603050405020304" pitchFamily="18" charset="0"/>
                          <a:cs typeface="Times New Roman" panose="02020603050405020304" pitchFamily="18" charset="0"/>
                        </a:rPr>
                        <a:t>206</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34358819"/>
                  </a:ext>
                </a:extLst>
              </a:tr>
              <a:tr h="343171">
                <a:tc>
                  <a:txBody>
                    <a:bodyPr/>
                    <a:lstStyle/>
                    <a:p>
                      <a:pPr algn="ctr" fontAlgn="ctr"/>
                      <a:r>
                        <a:rPr lang="en-US" sz="2400" b="1" i="0" u="none" strike="noStrike" dirty="0">
                          <a:solidFill>
                            <a:srgbClr val="000000"/>
                          </a:solidFill>
                          <a:effectLst/>
                          <a:latin typeface="Times New Roman" panose="02020603050405020304" pitchFamily="18" charset="0"/>
                          <a:cs typeface="Times New Roman" panose="02020603050405020304" pitchFamily="18" charset="0"/>
                        </a:rPr>
                        <a:t>60-69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2400" b="0" i="0" u="none" strike="noStrike">
                          <a:solidFill>
                            <a:srgbClr val="000000"/>
                          </a:solidFill>
                          <a:effectLst/>
                          <a:latin typeface="Times New Roman" panose="02020603050405020304" pitchFamily="18" charset="0"/>
                          <a:cs typeface="Times New Roman" panose="02020603050405020304" pitchFamily="18" charset="0"/>
                        </a:rPr>
                        <a:t>24</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2400" b="0" i="0" u="none" strike="noStrike" dirty="0">
                          <a:solidFill>
                            <a:srgbClr val="000000"/>
                          </a:solidFill>
                          <a:effectLst/>
                          <a:latin typeface="Times New Roman" panose="02020603050405020304" pitchFamily="18" charset="0"/>
                          <a:cs typeface="Times New Roman" panose="02020603050405020304" pitchFamily="18" charset="0"/>
                        </a:rPr>
                        <a:t>69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extLst>
                  <a:ext uri="{0D108BD9-81ED-4DB2-BD59-A6C34878D82A}">
                    <a16:rowId xmlns:a16="http://schemas.microsoft.com/office/drawing/2014/main" val="1191538712"/>
                  </a:ext>
                </a:extLst>
              </a:tr>
              <a:tr h="343171">
                <a:tc>
                  <a:txBody>
                    <a:bodyPr/>
                    <a:lstStyle/>
                    <a:p>
                      <a:pPr algn="ctr" fontAlgn="ctr"/>
                      <a:r>
                        <a:rPr lang="en-US" sz="2400" b="1" i="0" u="none" strike="noStrike" dirty="0">
                          <a:solidFill>
                            <a:srgbClr val="000000"/>
                          </a:solidFill>
                          <a:effectLst/>
                          <a:latin typeface="Times New Roman" panose="02020603050405020304" pitchFamily="18" charset="0"/>
                          <a:cs typeface="Times New Roman" panose="02020603050405020304" pitchFamily="18" charset="0"/>
                        </a:rPr>
                        <a:t>70-79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Times New Roman" panose="02020603050405020304" pitchFamily="18" charset="0"/>
                          <a:cs typeface="Times New Roman" panose="02020603050405020304" pitchFamily="18" charset="0"/>
                        </a:rPr>
                        <a:t>3</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Times New Roman" panose="02020603050405020304" pitchFamily="18" charset="0"/>
                          <a:cs typeface="Times New Roman" panose="02020603050405020304" pitchFamily="18" charset="0"/>
                        </a:rPr>
                        <a:t>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45671777"/>
                  </a:ext>
                </a:extLst>
              </a:tr>
              <a:tr h="343171">
                <a:tc>
                  <a:txBody>
                    <a:bodyPr/>
                    <a:lstStyle/>
                    <a:p>
                      <a:pPr algn="ctr" fontAlgn="ctr"/>
                      <a:r>
                        <a:rPr lang="en-US" sz="2400" b="1" i="0" u="none" strike="noStrike" dirty="0">
                          <a:solidFill>
                            <a:srgbClr val="000000"/>
                          </a:solidFill>
                          <a:effectLst/>
                          <a:latin typeface="Times New Roman" panose="02020603050405020304" pitchFamily="18" charset="0"/>
                          <a:cs typeface="Times New Roman" panose="02020603050405020304" pitchFamily="18" charset="0"/>
                        </a:rPr>
                        <a:t>80-89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2400" b="0" i="0" u="none" strike="noStrike">
                          <a:solidFill>
                            <a:srgbClr val="000000"/>
                          </a:solidFill>
                          <a:effectLst/>
                          <a:latin typeface="Times New Roman" panose="02020603050405020304" pitchFamily="18" charset="0"/>
                          <a:cs typeface="Times New Roman" panose="02020603050405020304" pitchFamily="18" charset="0"/>
                        </a:rPr>
                        <a:t> </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2400" b="0" i="0" u="none" strike="noStrike" dirty="0">
                          <a:solidFill>
                            <a:srgbClr val="000000"/>
                          </a:solidFill>
                          <a:effectLst/>
                          <a:latin typeface="Times New Roman" panose="02020603050405020304" pitchFamily="18" charset="0"/>
                          <a:cs typeface="Times New Roman" panose="02020603050405020304" pitchFamily="18" charset="0"/>
                        </a:rPr>
                        <a:t>2</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3843809322"/>
                  </a:ext>
                </a:extLst>
              </a:tr>
            </a:tbl>
          </a:graphicData>
        </a:graphic>
      </p:graphicFrame>
      <p:pic>
        <p:nvPicPr>
          <p:cNvPr id="6" name="Picture 5">
            <a:extLst>
              <a:ext uri="{FF2B5EF4-FFF2-40B4-BE49-F238E27FC236}">
                <a16:creationId xmlns:a16="http://schemas.microsoft.com/office/drawing/2014/main" id="{9E04F9E0-24CA-4E05-968E-853E620D49D0}"/>
              </a:ext>
            </a:extLst>
          </p:cNvPr>
          <p:cNvPicPr>
            <a:picLocks noChangeAspect="1"/>
          </p:cNvPicPr>
          <p:nvPr/>
        </p:nvPicPr>
        <p:blipFill>
          <a:blip r:embed="rId2"/>
          <a:stretch>
            <a:fillRect/>
          </a:stretch>
        </p:blipFill>
        <p:spPr>
          <a:xfrm>
            <a:off x="18252" y="1843944"/>
            <a:ext cx="6382547" cy="4546580"/>
          </a:xfrm>
          <a:prstGeom prst="rect">
            <a:avLst/>
          </a:prstGeom>
        </p:spPr>
      </p:pic>
    </p:spTree>
    <p:extLst>
      <p:ext uri="{BB962C8B-B14F-4D97-AF65-F5344CB8AC3E}">
        <p14:creationId xmlns:p14="http://schemas.microsoft.com/office/powerpoint/2010/main" val="2353324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644218-BCA9-4DE4-B459-7C089203716E}"/>
              </a:ext>
            </a:extLst>
          </p:cNvPr>
          <p:cNvSpPr>
            <a:spLocks noGrp="1"/>
          </p:cNvSpPr>
          <p:nvPr>
            <p:ph type="body" sz="quarter" idx="10"/>
          </p:nvPr>
        </p:nvSpPr>
        <p:spPr>
          <a:xfrm>
            <a:off x="609600" y="1143000"/>
            <a:ext cx="8153400" cy="2185827"/>
          </a:xfrm>
        </p:spPr>
        <p:txBody>
          <a:bodyPr/>
          <a:lstStyle/>
          <a:p>
            <a:r>
              <a:rPr lang="en-US" sz="2800" dirty="0"/>
              <a:t>Division Averages</a:t>
            </a:r>
          </a:p>
        </p:txBody>
      </p:sp>
      <p:sp>
        <p:nvSpPr>
          <p:cNvPr id="3" name="Text Placeholder 2">
            <a:extLst>
              <a:ext uri="{FF2B5EF4-FFF2-40B4-BE49-F238E27FC236}">
                <a16:creationId xmlns:a16="http://schemas.microsoft.com/office/drawing/2014/main" id="{2A3B61F8-4D39-4E75-83B5-92936472F726}"/>
              </a:ext>
            </a:extLst>
          </p:cNvPr>
          <p:cNvSpPr>
            <a:spLocks noGrp="1"/>
          </p:cNvSpPr>
          <p:nvPr>
            <p:ph type="body" sz="quarter" idx="11"/>
          </p:nvPr>
        </p:nvSpPr>
        <p:spPr/>
        <p:txBody>
          <a:bodyPr/>
          <a:lstStyle/>
          <a:p>
            <a:r>
              <a:rPr lang="en-US" dirty="0"/>
              <a:t>Division Performance</a:t>
            </a:r>
          </a:p>
        </p:txBody>
      </p:sp>
      <p:graphicFrame>
        <p:nvGraphicFramePr>
          <p:cNvPr id="5" name="Table 4">
            <a:extLst>
              <a:ext uri="{FF2B5EF4-FFF2-40B4-BE49-F238E27FC236}">
                <a16:creationId xmlns:a16="http://schemas.microsoft.com/office/drawing/2014/main" id="{27CFD77D-50CC-4934-B4FC-613AC0E1167E}"/>
              </a:ext>
            </a:extLst>
          </p:cNvPr>
          <p:cNvGraphicFramePr>
            <a:graphicFrameLocks noGrp="1"/>
          </p:cNvGraphicFramePr>
          <p:nvPr>
            <p:extLst>
              <p:ext uri="{D42A27DB-BD31-4B8C-83A1-F6EECF244321}">
                <p14:modId xmlns:p14="http://schemas.microsoft.com/office/powerpoint/2010/main" val="2783137933"/>
              </p:ext>
            </p:extLst>
          </p:nvPr>
        </p:nvGraphicFramePr>
        <p:xfrm>
          <a:off x="6389014" y="2108769"/>
          <a:ext cx="2754985" cy="3721100"/>
        </p:xfrm>
        <a:graphic>
          <a:graphicData uri="http://schemas.openxmlformats.org/drawingml/2006/table">
            <a:tbl>
              <a:tblPr/>
              <a:tblGrid>
                <a:gridCol w="991795">
                  <a:extLst>
                    <a:ext uri="{9D8B030D-6E8A-4147-A177-3AD203B41FA5}">
                      <a16:colId xmlns:a16="http://schemas.microsoft.com/office/drawing/2014/main" val="415599201"/>
                    </a:ext>
                  </a:extLst>
                </a:gridCol>
                <a:gridCol w="881595">
                  <a:extLst>
                    <a:ext uri="{9D8B030D-6E8A-4147-A177-3AD203B41FA5}">
                      <a16:colId xmlns:a16="http://schemas.microsoft.com/office/drawing/2014/main" val="2103503279"/>
                    </a:ext>
                  </a:extLst>
                </a:gridCol>
                <a:gridCol w="881595">
                  <a:extLst>
                    <a:ext uri="{9D8B030D-6E8A-4147-A177-3AD203B41FA5}">
                      <a16:colId xmlns:a16="http://schemas.microsoft.com/office/drawing/2014/main" val="1090862750"/>
                    </a:ext>
                  </a:extLst>
                </a:gridCol>
              </a:tblGrid>
              <a:tr h="335380">
                <a:tc>
                  <a:txBody>
                    <a:bodyPr/>
                    <a:lstStyle/>
                    <a:p>
                      <a:pPr algn="ctr" fontAlgn="ctr"/>
                      <a:r>
                        <a:rPr lang="en-US" sz="2400" b="1" i="0" u="none" strike="noStrike" dirty="0">
                          <a:solidFill>
                            <a:srgbClr val="FFFFFF"/>
                          </a:solidFill>
                          <a:effectLst/>
                          <a:latin typeface="Times New Roman" panose="02020603050405020304" pitchFamily="18" charset="0"/>
                          <a:cs typeface="Times New Roman" panose="02020603050405020304" pitchFamily="18" charset="0"/>
                        </a:rPr>
                        <a:t>Age</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c>
                  <a:txBody>
                    <a:bodyPr/>
                    <a:lstStyle/>
                    <a:p>
                      <a:pPr algn="ctr" fontAlgn="ctr"/>
                      <a:r>
                        <a:rPr lang="en-US" sz="2400" b="1" i="0" u="none" strike="noStrike" dirty="0">
                          <a:solidFill>
                            <a:srgbClr val="FFFFFF"/>
                          </a:solidFill>
                          <a:effectLst/>
                          <a:latin typeface="Times New Roman" panose="02020603050405020304" pitchFamily="18" charset="0"/>
                          <a:cs typeface="Times New Roman" panose="02020603050405020304" pitchFamily="18" charset="0"/>
                        </a:rPr>
                        <a:t>F</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c>
                  <a:txBody>
                    <a:bodyPr/>
                    <a:lstStyle/>
                    <a:p>
                      <a:pPr algn="ctr" fontAlgn="ctr"/>
                      <a:r>
                        <a:rPr lang="en-US" sz="2400" b="1" i="0" u="none" strike="noStrike">
                          <a:solidFill>
                            <a:srgbClr val="FFFFFF"/>
                          </a:solidFill>
                          <a:effectLst/>
                          <a:latin typeface="Times New Roman" panose="02020603050405020304" pitchFamily="18" charset="0"/>
                          <a:cs typeface="Times New Roman" panose="02020603050405020304" pitchFamily="18" charset="0"/>
                        </a:rPr>
                        <a:t>M</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extLst>
                  <a:ext uri="{0D108BD9-81ED-4DB2-BD59-A6C34878D82A}">
                    <a16:rowId xmlns:a16="http://schemas.microsoft.com/office/drawing/2014/main" val="579829477"/>
                  </a:ext>
                </a:extLst>
              </a:tr>
              <a:tr h="335380">
                <a:tc>
                  <a:txBody>
                    <a:bodyPr/>
                    <a:lstStyle/>
                    <a:p>
                      <a:pPr algn="ctr" fontAlgn="ctr"/>
                      <a:r>
                        <a:rPr lang="en-US" sz="2400" b="1" i="0" u="none" strike="noStrike" dirty="0">
                          <a:solidFill>
                            <a:srgbClr val="000000"/>
                          </a:solidFill>
                          <a:effectLst/>
                          <a:latin typeface="Times New Roman" panose="02020603050405020304" pitchFamily="18" charset="0"/>
                          <a:cs typeface="Times New Roman" panose="02020603050405020304" pitchFamily="18" charset="0"/>
                        </a:rPr>
                        <a:t>0-14</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2400" b="0" i="0" u="none" strike="noStrike">
                          <a:solidFill>
                            <a:srgbClr val="000000"/>
                          </a:solidFill>
                          <a:effectLst/>
                          <a:latin typeface="Times New Roman" panose="02020603050405020304" pitchFamily="18" charset="0"/>
                          <a:cs typeface="Times New Roman" panose="02020603050405020304" pitchFamily="18" charset="0"/>
                        </a:rPr>
                        <a:t>58.89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2400" b="0" i="0" u="none" strike="noStrike">
                          <a:solidFill>
                            <a:srgbClr val="000000"/>
                          </a:solidFill>
                          <a:effectLst/>
                          <a:latin typeface="Times New Roman" panose="02020603050405020304" pitchFamily="18" charset="0"/>
                          <a:cs typeface="Times New Roman" panose="02020603050405020304" pitchFamily="18" charset="0"/>
                        </a:rPr>
                        <a:t>55.04</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extLst>
                  <a:ext uri="{0D108BD9-81ED-4DB2-BD59-A6C34878D82A}">
                    <a16:rowId xmlns:a16="http://schemas.microsoft.com/office/drawing/2014/main" val="4111135926"/>
                  </a:ext>
                </a:extLst>
              </a:tr>
              <a:tr h="335380">
                <a:tc>
                  <a:txBody>
                    <a:bodyPr/>
                    <a:lstStyle/>
                    <a:p>
                      <a:pPr algn="ctr" fontAlgn="ctr"/>
                      <a:r>
                        <a:rPr lang="en-US" sz="2400" b="1" i="0" u="none" strike="noStrike">
                          <a:solidFill>
                            <a:srgbClr val="000000"/>
                          </a:solidFill>
                          <a:effectLst/>
                          <a:latin typeface="Times New Roman" panose="02020603050405020304" pitchFamily="18" charset="0"/>
                          <a:cs typeface="Times New Roman" panose="02020603050405020304" pitchFamily="18" charset="0"/>
                        </a:rPr>
                        <a:t>15-19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Times New Roman" panose="02020603050405020304" pitchFamily="18" charset="0"/>
                          <a:cs typeface="Times New Roman" panose="02020603050405020304" pitchFamily="18" charset="0"/>
                        </a:rPr>
                        <a:t>52.21</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Times New Roman" panose="02020603050405020304" pitchFamily="18" charset="0"/>
                          <a:cs typeface="Times New Roman" panose="02020603050405020304" pitchFamily="18" charset="0"/>
                        </a:rPr>
                        <a:t>46.65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4152315097"/>
                  </a:ext>
                </a:extLst>
              </a:tr>
              <a:tr h="335380">
                <a:tc>
                  <a:txBody>
                    <a:bodyPr/>
                    <a:lstStyle/>
                    <a:p>
                      <a:pPr algn="ctr" fontAlgn="ctr"/>
                      <a:r>
                        <a:rPr lang="en-US" sz="2400" b="1" i="0" u="none" strike="noStrike">
                          <a:solidFill>
                            <a:srgbClr val="000000"/>
                          </a:solidFill>
                          <a:effectLst/>
                          <a:latin typeface="Times New Roman" panose="02020603050405020304" pitchFamily="18" charset="0"/>
                          <a:cs typeface="Times New Roman" panose="02020603050405020304" pitchFamily="18" charset="0"/>
                        </a:rPr>
                        <a:t>20-29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2400" b="0" i="0" u="none" strike="noStrike">
                          <a:solidFill>
                            <a:srgbClr val="000000"/>
                          </a:solidFill>
                          <a:effectLst/>
                          <a:latin typeface="Times New Roman" panose="02020603050405020304" pitchFamily="18" charset="0"/>
                          <a:cs typeface="Times New Roman" panose="02020603050405020304" pitchFamily="18" charset="0"/>
                        </a:rPr>
                        <a:t>57.36</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2400" b="0" i="0" u="none" strike="noStrike">
                          <a:solidFill>
                            <a:srgbClr val="000000"/>
                          </a:solidFill>
                          <a:effectLst/>
                          <a:latin typeface="Times New Roman" panose="02020603050405020304" pitchFamily="18" charset="0"/>
                          <a:cs typeface="Times New Roman" panose="02020603050405020304" pitchFamily="18" charset="0"/>
                        </a:rPr>
                        <a:t>49.52</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extLst>
                  <a:ext uri="{0D108BD9-81ED-4DB2-BD59-A6C34878D82A}">
                    <a16:rowId xmlns:a16="http://schemas.microsoft.com/office/drawing/2014/main" val="3351183936"/>
                  </a:ext>
                </a:extLst>
              </a:tr>
              <a:tr h="335380">
                <a:tc>
                  <a:txBody>
                    <a:bodyPr/>
                    <a:lstStyle/>
                    <a:p>
                      <a:pPr algn="ctr" fontAlgn="ctr"/>
                      <a:r>
                        <a:rPr lang="en-US" sz="2400" b="1" i="0" u="none" strike="noStrike" dirty="0">
                          <a:solidFill>
                            <a:srgbClr val="000000"/>
                          </a:solidFill>
                          <a:effectLst/>
                          <a:latin typeface="Times New Roman" panose="02020603050405020304" pitchFamily="18" charset="0"/>
                          <a:cs typeface="Times New Roman" panose="02020603050405020304" pitchFamily="18" charset="0"/>
                        </a:rPr>
                        <a:t>30-39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Times New Roman" panose="02020603050405020304" pitchFamily="18" charset="0"/>
                          <a:cs typeface="Times New Roman" panose="02020603050405020304" pitchFamily="18" charset="0"/>
                        </a:rPr>
                        <a:t>58.71</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Times New Roman" panose="02020603050405020304" pitchFamily="18" charset="0"/>
                          <a:cs typeface="Times New Roman" panose="02020603050405020304" pitchFamily="18" charset="0"/>
                        </a:rPr>
                        <a:t>51.72</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29895067"/>
                  </a:ext>
                </a:extLst>
              </a:tr>
              <a:tr h="335380">
                <a:tc>
                  <a:txBody>
                    <a:bodyPr/>
                    <a:lstStyle/>
                    <a:p>
                      <a:pPr algn="ctr" fontAlgn="ctr"/>
                      <a:r>
                        <a:rPr lang="en-US" sz="2400" b="1" i="0" u="none" strike="noStrike">
                          <a:solidFill>
                            <a:srgbClr val="000000"/>
                          </a:solidFill>
                          <a:effectLst/>
                          <a:latin typeface="Times New Roman" panose="02020603050405020304" pitchFamily="18" charset="0"/>
                          <a:cs typeface="Times New Roman" panose="02020603050405020304" pitchFamily="18" charset="0"/>
                        </a:rPr>
                        <a:t>40-49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2400" b="0" i="0" u="none" strike="noStrike" dirty="0">
                          <a:solidFill>
                            <a:srgbClr val="000000"/>
                          </a:solidFill>
                          <a:effectLst/>
                          <a:latin typeface="Times New Roman" panose="02020603050405020304" pitchFamily="18" charset="0"/>
                          <a:cs typeface="Times New Roman" panose="02020603050405020304" pitchFamily="18" charset="0"/>
                        </a:rPr>
                        <a:t>57.87</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2400" b="0" i="0" u="none" strike="noStrike" dirty="0">
                          <a:solidFill>
                            <a:srgbClr val="000000"/>
                          </a:solidFill>
                          <a:effectLst/>
                          <a:latin typeface="Times New Roman" panose="02020603050405020304" pitchFamily="18" charset="0"/>
                          <a:cs typeface="Times New Roman" panose="02020603050405020304" pitchFamily="18" charset="0"/>
                        </a:rPr>
                        <a:t>51.61</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extLst>
                  <a:ext uri="{0D108BD9-81ED-4DB2-BD59-A6C34878D82A}">
                    <a16:rowId xmlns:a16="http://schemas.microsoft.com/office/drawing/2014/main" val="3866725504"/>
                  </a:ext>
                </a:extLst>
              </a:tr>
              <a:tr h="335380">
                <a:tc>
                  <a:txBody>
                    <a:bodyPr/>
                    <a:lstStyle/>
                    <a:p>
                      <a:pPr algn="ctr" fontAlgn="ctr"/>
                      <a:r>
                        <a:rPr lang="en-US" sz="2400" b="1" i="0" u="none" strike="noStrike">
                          <a:solidFill>
                            <a:srgbClr val="000000"/>
                          </a:solidFill>
                          <a:effectLst/>
                          <a:latin typeface="Times New Roman" panose="02020603050405020304" pitchFamily="18" charset="0"/>
                          <a:cs typeface="Times New Roman" panose="02020603050405020304" pitchFamily="18" charset="0"/>
                        </a:rPr>
                        <a:t>50-59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Times New Roman" panose="02020603050405020304" pitchFamily="18" charset="0"/>
                          <a:cs typeface="Times New Roman" panose="02020603050405020304" pitchFamily="18" charset="0"/>
                        </a:rPr>
                        <a:t>62.68</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Times New Roman" panose="02020603050405020304" pitchFamily="18" charset="0"/>
                          <a:cs typeface="Times New Roman" panose="02020603050405020304" pitchFamily="18" charset="0"/>
                        </a:rPr>
                        <a:t>53.9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672774178"/>
                  </a:ext>
                </a:extLst>
              </a:tr>
              <a:tr h="335380">
                <a:tc>
                  <a:txBody>
                    <a:bodyPr/>
                    <a:lstStyle/>
                    <a:p>
                      <a:pPr algn="ctr" fontAlgn="ctr"/>
                      <a:r>
                        <a:rPr lang="en-US" sz="2400" b="1" i="0" u="none" strike="noStrike">
                          <a:solidFill>
                            <a:srgbClr val="000000"/>
                          </a:solidFill>
                          <a:effectLst/>
                          <a:latin typeface="Times New Roman" panose="02020603050405020304" pitchFamily="18" charset="0"/>
                          <a:cs typeface="Times New Roman" panose="02020603050405020304" pitchFamily="18" charset="0"/>
                        </a:rPr>
                        <a:t>60-69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2400" b="0" i="0" u="none" strike="noStrike">
                          <a:solidFill>
                            <a:srgbClr val="000000"/>
                          </a:solidFill>
                          <a:effectLst/>
                          <a:latin typeface="Times New Roman" panose="02020603050405020304" pitchFamily="18" charset="0"/>
                          <a:cs typeface="Times New Roman" panose="02020603050405020304" pitchFamily="18" charset="0"/>
                        </a:rPr>
                        <a:t>60.01</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2400" b="0" i="0" u="none" strike="noStrike" dirty="0">
                          <a:solidFill>
                            <a:srgbClr val="000000"/>
                          </a:solidFill>
                          <a:effectLst/>
                          <a:latin typeface="Times New Roman" panose="02020603050405020304" pitchFamily="18" charset="0"/>
                          <a:cs typeface="Times New Roman" panose="02020603050405020304" pitchFamily="18" charset="0"/>
                        </a:rPr>
                        <a:t>58.47</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extLst>
                  <a:ext uri="{0D108BD9-81ED-4DB2-BD59-A6C34878D82A}">
                    <a16:rowId xmlns:a16="http://schemas.microsoft.com/office/drawing/2014/main" val="662988922"/>
                  </a:ext>
                </a:extLst>
              </a:tr>
              <a:tr h="335380">
                <a:tc>
                  <a:txBody>
                    <a:bodyPr/>
                    <a:lstStyle/>
                    <a:p>
                      <a:pPr algn="ctr" fontAlgn="ctr"/>
                      <a:r>
                        <a:rPr lang="en-US" sz="2400" b="1" i="0" u="none" strike="noStrike" dirty="0">
                          <a:solidFill>
                            <a:srgbClr val="000000"/>
                          </a:solidFill>
                          <a:effectLst/>
                          <a:latin typeface="Times New Roman" panose="02020603050405020304" pitchFamily="18" charset="0"/>
                          <a:cs typeface="Times New Roman" panose="02020603050405020304" pitchFamily="18" charset="0"/>
                        </a:rPr>
                        <a:t>70-79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Times New Roman" panose="02020603050405020304" pitchFamily="18" charset="0"/>
                          <a:cs typeface="Times New Roman" panose="02020603050405020304" pitchFamily="18" charset="0"/>
                        </a:rPr>
                        <a:t>64.11</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Times New Roman" panose="02020603050405020304" pitchFamily="18" charset="0"/>
                          <a:cs typeface="Times New Roman" panose="02020603050405020304" pitchFamily="18" charset="0"/>
                        </a:rPr>
                        <a:t>59.26</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885418188"/>
                  </a:ext>
                </a:extLst>
              </a:tr>
              <a:tr h="335380">
                <a:tc>
                  <a:txBody>
                    <a:bodyPr/>
                    <a:lstStyle/>
                    <a:p>
                      <a:pPr algn="ctr" fontAlgn="ctr"/>
                      <a:r>
                        <a:rPr lang="en-US" sz="2400" b="1" i="0" u="none" strike="noStrike">
                          <a:solidFill>
                            <a:srgbClr val="000000"/>
                          </a:solidFill>
                          <a:effectLst/>
                          <a:latin typeface="Times New Roman" panose="02020603050405020304" pitchFamily="18" charset="0"/>
                          <a:cs typeface="Times New Roman" panose="02020603050405020304" pitchFamily="18" charset="0"/>
                        </a:rPr>
                        <a:t>80-89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2400" b="0" i="0" u="none" strike="noStrike">
                          <a:solidFill>
                            <a:srgbClr val="000000"/>
                          </a:solidFill>
                          <a:effectLst/>
                          <a:latin typeface="Times New Roman" panose="02020603050405020304" pitchFamily="18" charset="0"/>
                          <a:cs typeface="Times New Roman" panose="02020603050405020304" pitchFamily="18" charset="0"/>
                        </a:rPr>
                        <a:t> </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n-US" sz="2400" b="0" i="0" u="none" strike="noStrike" dirty="0">
                          <a:solidFill>
                            <a:srgbClr val="000000"/>
                          </a:solidFill>
                          <a:effectLst/>
                          <a:latin typeface="Times New Roman" panose="02020603050405020304" pitchFamily="18" charset="0"/>
                          <a:cs typeface="Times New Roman" panose="02020603050405020304" pitchFamily="18" charset="0"/>
                        </a:rPr>
                        <a:t>73.66</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CE6F1"/>
                    </a:solidFill>
                  </a:tcPr>
                </a:tc>
                <a:extLst>
                  <a:ext uri="{0D108BD9-81ED-4DB2-BD59-A6C34878D82A}">
                    <a16:rowId xmlns:a16="http://schemas.microsoft.com/office/drawing/2014/main" val="122830700"/>
                  </a:ext>
                </a:extLst>
              </a:tr>
            </a:tbl>
          </a:graphicData>
        </a:graphic>
      </p:graphicFrame>
      <p:pic>
        <p:nvPicPr>
          <p:cNvPr id="6" name="Picture 5">
            <a:extLst>
              <a:ext uri="{FF2B5EF4-FFF2-40B4-BE49-F238E27FC236}">
                <a16:creationId xmlns:a16="http://schemas.microsoft.com/office/drawing/2014/main" id="{E20F5078-D0F2-4BA0-8D9C-C41F862A01DC}"/>
              </a:ext>
            </a:extLst>
          </p:cNvPr>
          <p:cNvPicPr>
            <a:picLocks noChangeAspect="1"/>
          </p:cNvPicPr>
          <p:nvPr/>
        </p:nvPicPr>
        <p:blipFill>
          <a:blip r:embed="rId2"/>
          <a:stretch>
            <a:fillRect/>
          </a:stretch>
        </p:blipFill>
        <p:spPr>
          <a:xfrm>
            <a:off x="92466" y="1745890"/>
            <a:ext cx="6296547" cy="4561340"/>
          </a:xfrm>
          <a:prstGeom prst="rect">
            <a:avLst/>
          </a:prstGeom>
        </p:spPr>
      </p:pic>
    </p:spTree>
    <p:extLst>
      <p:ext uri="{BB962C8B-B14F-4D97-AF65-F5344CB8AC3E}">
        <p14:creationId xmlns:p14="http://schemas.microsoft.com/office/powerpoint/2010/main" val="4130151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857F35F-372B-445B-8DD0-380C34E7D9FC}"/>
              </a:ext>
            </a:extLst>
          </p:cNvPr>
          <p:cNvSpPr>
            <a:spLocks noGrp="1"/>
          </p:cNvSpPr>
          <p:nvPr>
            <p:ph type="body" sz="quarter" idx="10"/>
          </p:nvPr>
        </p:nvSpPr>
        <p:spPr>
          <a:xfrm>
            <a:off x="628650" y="1143000"/>
            <a:ext cx="8134350" cy="5715000"/>
          </a:xfrm>
        </p:spPr>
        <p:txBody>
          <a:bodyPr/>
          <a:lstStyle/>
          <a:p>
            <a:pPr marL="571500" indent="-571500">
              <a:buFont typeface="+mj-lt"/>
              <a:buAutoNum type="arabicPeriod"/>
            </a:pPr>
            <a:r>
              <a:rPr lang="en-US" sz="2400" dirty="0"/>
              <a:t>Male performance metrics were lower than Females. This helps us contextualize performance. </a:t>
            </a:r>
          </a:p>
          <a:p>
            <a:pPr marL="571500" indent="-571500">
              <a:buFont typeface="+mj-lt"/>
              <a:buAutoNum type="arabicPeriod"/>
            </a:pPr>
            <a:endParaRPr lang="en-US" sz="2400" dirty="0"/>
          </a:p>
          <a:p>
            <a:pPr marL="571500" indent="-571500">
              <a:buFont typeface="+mj-lt"/>
              <a:buAutoNum type="arabicPeriod"/>
            </a:pPr>
            <a:r>
              <a:rPr lang="en-US" sz="2400" dirty="0"/>
              <a:t>Gun Time and Net Time, while highly correlated are significantly different. It may make sense to use one or the other, but not both.</a:t>
            </a:r>
          </a:p>
          <a:p>
            <a:pPr marL="571500" indent="-571500">
              <a:buFont typeface="+mj-lt"/>
              <a:buAutoNum type="arabicPeriod"/>
            </a:pPr>
            <a:endParaRPr lang="en-US" sz="2400" dirty="0"/>
          </a:p>
          <a:p>
            <a:pPr marL="571500" indent="-571500">
              <a:buFont typeface="+mj-lt"/>
              <a:buAutoNum type="arabicPeriod"/>
            </a:pPr>
            <a:r>
              <a:rPr lang="en-US" sz="2400" dirty="0"/>
              <a:t>Chris is 0.6 standard deviations below the 10</a:t>
            </a:r>
            <a:r>
              <a:rPr lang="en-US" sz="2400" baseline="30000" dirty="0"/>
              <a:t>th</a:t>
            </a:r>
            <a:r>
              <a:rPr lang="en-US" sz="2400" dirty="0"/>
              <a:t> percentile. Knowing this helps him improve his performance.</a:t>
            </a:r>
          </a:p>
          <a:p>
            <a:pPr marL="571500" indent="-571500">
              <a:buFont typeface="+mj-lt"/>
              <a:buAutoNum type="arabicPeriod"/>
            </a:pPr>
            <a:endParaRPr lang="en-US" sz="2400" dirty="0"/>
          </a:p>
          <a:p>
            <a:pPr marL="571500" indent="-571500">
              <a:buFont typeface="+mj-lt"/>
              <a:buAutoNum type="arabicPeriod"/>
            </a:pPr>
            <a:r>
              <a:rPr lang="en-US" sz="2400" dirty="0"/>
              <a:t>Population age is normally distributed. High and low timings at extremes are accounted for by smaller populations, and may skew overall averages. Looking at averages for largest groups separately can tell us something.</a:t>
            </a:r>
          </a:p>
          <a:p>
            <a:pPr marL="571500" indent="-571500">
              <a:buFont typeface="+mj-lt"/>
              <a:buAutoNum type="arabicPeriod"/>
            </a:pPr>
            <a:endParaRPr lang="en-US" sz="2400" dirty="0"/>
          </a:p>
          <a:p>
            <a:pPr marL="571500" indent="-571500">
              <a:buFont typeface="+mj-lt"/>
              <a:buAutoNum type="arabicPeriod"/>
            </a:pPr>
            <a:endParaRPr lang="en-US" sz="2400" dirty="0"/>
          </a:p>
          <a:p>
            <a:pPr marL="571500" indent="-571500">
              <a:buFont typeface="+mj-lt"/>
              <a:buAutoNum type="arabicPeriod"/>
            </a:pPr>
            <a:endParaRPr lang="en-US" sz="2400" dirty="0"/>
          </a:p>
        </p:txBody>
      </p:sp>
      <p:sp>
        <p:nvSpPr>
          <p:cNvPr id="3" name="Text Placeholder 2">
            <a:extLst>
              <a:ext uri="{FF2B5EF4-FFF2-40B4-BE49-F238E27FC236}">
                <a16:creationId xmlns:a16="http://schemas.microsoft.com/office/drawing/2014/main" id="{D71E8F2B-9C86-412A-AE7A-DF2A85A1CD63}"/>
              </a:ext>
            </a:extLst>
          </p:cNvPr>
          <p:cNvSpPr>
            <a:spLocks noGrp="1"/>
          </p:cNvSpPr>
          <p:nvPr>
            <p:ph type="body" sz="quarter" idx="11"/>
          </p:nvPr>
        </p:nvSpPr>
        <p:spPr/>
        <p:txBody>
          <a:bodyPr/>
          <a:lstStyle/>
          <a:p>
            <a:r>
              <a:rPr lang="en-US" dirty="0"/>
              <a:t>Conclusion</a:t>
            </a:r>
          </a:p>
        </p:txBody>
      </p:sp>
    </p:spTree>
    <p:extLst>
      <p:ext uri="{BB962C8B-B14F-4D97-AF65-F5344CB8AC3E}">
        <p14:creationId xmlns:p14="http://schemas.microsoft.com/office/powerpoint/2010/main" val="157720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C78CB73-93CA-469E-9490-6FE1B6710440}"/>
              </a:ext>
            </a:extLst>
          </p:cNvPr>
          <p:cNvSpPr>
            <a:spLocks noGrp="1"/>
          </p:cNvSpPr>
          <p:nvPr>
            <p:ph type="body" sz="quarter" idx="10"/>
          </p:nvPr>
        </p:nvSpPr>
        <p:spPr/>
        <p:txBody>
          <a:bodyPr/>
          <a:lstStyle/>
          <a:p>
            <a:pPr marL="285750" indent="-285750">
              <a:buFont typeface="Arial" panose="020B0604020202020204" pitchFamily="34" charset="0"/>
              <a:buChar char="•"/>
            </a:pPr>
            <a:r>
              <a:rPr lang="en-US" sz="2800" dirty="0"/>
              <a:t>Data Quality: for variables such as age. Quality control at front end prior to analysis</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More data to augment existing data</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Considering other variables such as pace, and metrics such as median to further analysis</a:t>
            </a:r>
          </a:p>
        </p:txBody>
      </p:sp>
      <p:sp>
        <p:nvSpPr>
          <p:cNvPr id="3" name="Text Placeholder 2">
            <a:extLst>
              <a:ext uri="{FF2B5EF4-FFF2-40B4-BE49-F238E27FC236}">
                <a16:creationId xmlns:a16="http://schemas.microsoft.com/office/drawing/2014/main" id="{3CDC3CA7-A13A-4395-871D-5851045A19FE}"/>
              </a:ext>
            </a:extLst>
          </p:cNvPr>
          <p:cNvSpPr>
            <a:spLocks noGrp="1"/>
          </p:cNvSpPr>
          <p:nvPr>
            <p:ph type="body" sz="quarter" idx="11"/>
          </p:nvPr>
        </p:nvSpPr>
        <p:spPr/>
        <p:txBody>
          <a:bodyPr/>
          <a:lstStyle/>
          <a:p>
            <a:r>
              <a:rPr lang="en-US" dirty="0"/>
              <a:t>Recommendations</a:t>
            </a:r>
          </a:p>
        </p:txBody>
      </p:sp>
    </p:spTree>
    <p:extLst>
      <p:ext uri="{BB962C8B-B14F-4D97-AF65-F5344CB8AC3E}">
        <p14:creationId xmlns:p14="http://schemas.microsoft.com/office/powerpoint/2010/main" val="2462909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68A6-3FCE-417C-BF93-01E0920A776B}"/>
              </a:ext>
            </a:extLst>
          </p:cNvPr>
          <p:cNvSpPr>
            <a:spLocks noGrp="1"/>
          </p:cNvSpPr>
          <p:nvPr>
            <p:ph type="ctrTitle"/>
          </p:nvPr>
        </p:nvSpPr>
        <p:spPr>
          <a:xfrm>
            <a:off x="685800" y="1431783"/>
            <a:ext cx="7772400" cy="1470025"/>
          </a:xfrm>
        </p:spPr>
        <p:txBody>
          <a:bodyPr/>
          <a:lstStyle/>
          <a:p>
            <a:r>
              <a:rPr lang="en-US" b="1" dirty="0">
                <a:solidFill>
                  <a:schemeClr val="tx1"/>
                </a:solidFill>
                <a:latin typeface="Times New Roman"/>
                <a:cs typeface="Times New Roman"/>
              </a:rPr>
              <a:t>To identify performance by division</a:t>
            </a:r>
            <a:endParaRPr lang="en-US" dirty="0">
              <a:solidFill>
                <a:schemeClr val="tx1"/>
              </a:solidFill>
              <a:latin typeface="Times New Roman"/>
              <a:cs typeface="Times New Roman"/>
            </a:endParaRPr>
          </a:p>
          <a:p>
            <a:endParaRPr lang="en-US" dirty="0"/>
          </a:p>
        </p:txBody>
      </p:sp>
      <p:sp>
        <p:nvSpPr>
          <p:cNvPr id="3" name="Subtitle 2">
            <a:extLst>
              <a:ext uri="{FF2B5EF4-FFF2-40B4-BE49-F238E27FC236}">
                <a16:creationId xmlns:a16="http://schemas.microsoft.com/office/drawing/2014/main" id="{3A0B3B84-E32B-4494-AD56-6615FF54921F}"/>
              </a:ext>
            </a:extLst>
          </p:cNvPr>
          <p:cNvSpPr>
            <a:spLocks noGrp="1"/>
          </p:cNvSpPr>
          <p:nvPr>
            <p:ph type="subTitle" idx="1"/>
          </p:nvPr>
        </p:nvSpPr>
        <p:spPr>
          <a:xfrm>
            <a:off x="760285" y="3714744"/>
            <a:ext cx="7602876" cy="1329865"/>
          </a:xfrm>
        </p:spPr>
        <p:txBody>
          <a:bodyPr/>
          <a:lstStyle/>
          <a:p>
            <a:r>
              <a:rPr lang="en-US" i="1" dirty="0">
                <a:latin typeface="Times New Roman"/>
              </a:rPr>
              <a:t>Doing so will help benchmark individual performance using group performance</a:t>
            </a:r>
          </a:p>
        </p:txBody>
      </p:sp>
      <p:sp>
        <p:nvSpPr>
          <p:cNvPr id="4" name="Text Placeholder 2">
            <a:extLst>
              <a:ext uri="{FF2B5EF4-FFF2-40B4-BE49-F238E27FC236}">
                <a16:creationId xmlns:a16="http://schemas.microsoft.com/office/drawing/2014/main" id="{A5F5F28C-6943-4FCE-8F26-EC9D0CB035F7}"/>
              </a:ext>
            </a:extLst>
          </p:cNvPr>
          <p:cNvSpPr txBox="1">
            <a:spLocks/>
          </p:cNvSpPr>
          <p:nvPr/>
        </p:nvSpPr>
        <p:spPr>
          <a:xfrm>
            <a:off x="609600" y="0"/>
            <a:ext cx="8153400" cy="1066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t>Ph</a:t>
            </a:r>
            <a:endParaRPr lang="en-US" dirty="0"/>
          </a:p>
        </p:txBody>
      </p:sp>
      <p:sp>
        <p:nvSpPr>
          <p:cNvPr id="5" name="Text Placeholder 2">
            <a:extLst>
              <a:ext uri="{FF2B5EF4-FFF2-40B4-BE49-F238E27FC236}">
                <a16:creationId xmlns:a16="http://schemas.microsoft.com/office/drawing/2014/main" id="{277F651D-FDD7-4A90-AD25-AE0DADAB1C57}"/>
              </a:ext>
            </a:extLst>
          </p:cNvPr>
          <p:cNvSpPr txBox="1">
            <a:spLocks/>
          </p:cNvSpPr>
          <p:nvPr/>
        </p:nvSpPr>
        <p:spPr>
          <a:xfrm>
            <a:off x="685800" y="22710"/>
            <a:ext cx="8153400" cy="1066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a:solidFill>
                  <a:schemeClr val="bg1"/>
                </a:solidFill>
                <a:latin typeface="Times New Roman" panose="02020603050405020304" pitchFamily="18" charset="0"/>
                <a:cs typeface="Times New Roman" panose="02020603050405020304" pitchFamily="18" charset="0"/>
              </a:rPr>
              <a:t>Objective</a:t>
            </a:r>
          </a:p>
        </p:txBody>
      </p:sp>
    </p:spTree>
    <p:extLst>
      <p:ext uri="{BB962C8B-B14F-4D97-AF65-F5344CB8AC3E}">
        <p14:creationId xmlns:p14="http://schemas.microsoft.com/office/powerpoint/2010/main" val="493786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2B89C0-6C86-4646-BBFF-15EDB9AFDDB6}"/>
              </a:ext>
            </a:extLst>
          </p:cNvPr>
          <p:cNvSpPr>
            <a:spLocks noGrp="1"/>
          </p:cNvSpPr>
          <p:nvPr>
            <p:ph type="body" sz="quarter" idx="10"/>
          </p:nvPr>
        </p:nvSpPr>
        <p:spPr>
          <a:xfrm>
            <a:off x="628650" y="1143000"/>
            <a:ext cx="8134350" cy="2863922"/>
          </a:xfrm>
        </p:spPr>
        <p:txBody>
          <a:bodyPr/>
          <a:lstStyle/>
          <a:p>
            <a:pPr marL="457200" indent="-457200">
              <a:buFont typeface="Arial" panose="020B0604020202020204" pitchFamily="34" charset="0"/>
              <a:buChar char="•"/>
            </a:pPr>
            <a:r>
              <a:rPr lang="en-US" sz="2800" u="sng" dirty="0"/>
              <a:t>Dataset</a:t>
            </a:r>
            <a:r>
              <a:rPr lang="en-US" sz="2800" dirty="0"/>
              <a:t>: 2006 Pike’s Peak 10k Race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u="sng" dirty="0"/>
              <a:t>People: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Total Males: 1265, Total Females: 1105</a:t>
            </a:r>
          </a:p>
          <a:p>
            <a:pPr marL="457200" indent="-457200">
              <a:buFont typeface="Arial" panose="020B0604020202020204" pitchFamily="34" charset="0"/>
              <a:buChar char="•"/>
            </a:pPr>
            <a:r>
              <a:rPr lang="en-US" sz="2800" dirty="0"/>
              <a:t>Age Range: 9 years old to 84 years old</a:t>
            </a:r>
          </a:p>
          <a:p>
            <a:endParaRPr lang="en-US" sz="2800" dirty="0"/>
          </a:p>
        </p:txBody>
      </p:sp>
      <p:sp>
        <p:nvSpPr>
          <p:cNvPr id="3" name="Text Placeholder 2">
            <a:extLst>
              <a:ext uri="{FF2B5EF4-FFF2-40B4-BE49-F238E27FC236}">
                <a16:creationId xmlns:a16="http://schemas.microsoft.com/office/drawing/2014/main" id="{7DB07B55-29E4-4E24-9627-B47EC06C2650}"/>
              </a:ext>
            </a:extLst>
          </p:cNvPr>
          <p:cNvSpPr>
            <a:spLocks noGrp="1"/>
          </p:cNvSpPr>
          <p:nvPr>
            <p:ph type="body" sz="quarter" idx="11"/>
          </p:nvPr>
        </p:nvSpPr>
        <p:spPr/>
        <p:txBody>
          <a:bodyPr/>
          <a:lstStyle/>
          <a:p>
            <a:r>
              <a:rPr lang="en-US" dirty="0"/>
              <a:t>Overview of Data</a:t>
            </a:r>
          </a:p>
        </p:txBody>
      </p:sp>
      <p:sp>
        <p:nvSpPr>
          <p:cNvPr id="6" name="TextBox 5">
            <a:extLst>
              <a:ext uri="{FF2B5EF4-FFF2-40B4-BE49-F238E27FC236}">
                <a16:creationId xmlns:a16="http://schemas.microsoft.com/office/drawing/2014/main" id="{C2A79EEF-B13D-4791-836E-35431FF1CB8A}"/>
              </a:ext>
            </a:extLst>
          </p:cNvPr>
          <p:cNvSpPr txBox="1"/>
          <p:nvPr/>
        </p:nvSpPr>
        <p:spPr>
          <a:xfrm>
            <a:off x="647272" y="4006922"/>
            <a:ext cx="8496727" cy="2677656"/>
          </a:xfrm>
          <a:prstGeom prst="rect">
            <a:avLst/>
          </a:prstGeom>
        </p:spPr>
        <p:txBody>
          <a:bodyPr wrap="square" rtlCol="0">
            <a:spAutoFit/>
          </a:bodyPr>
          <a:lstStyle/>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u="sng" dirty="0">
                <a:latin typeface="Times New Roman" panose="02020603050405020304" pitchFamily="18" charset="0"/>
                <a:cs typeface="Times New Roman" panose="02020603050405020304" pitchFamily="18" charset="0"/>
              </a:rPr>
              <a:t>Performance</a:t>
            </a:r>
            <a:r>
              <a:rPr lang="en-US"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Total Time, Range: 28 min to 110 min, Avg: 56 min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Pace, Range: 4 min/mi to 17 min/mi, Avg: 8 min</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400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70B992-46B9-4DC8-A6CD-EF1734F077AD}"/>
              </a:ext>
            </a:extLst>
          </p:cNvPr>
          <p:cNvSpPr>
            <a:spLocks noGrp="1"/>
          </p:cNvSpPr>
          <p:nvPr>
            <p:ph type="body" sz="quarter" idx="10"/>
          </p:nvPr>
        </p:nvSpPr>
        <p:spPr>
          <a:xfrm>
            <a:off x="628650" y="1143000"/>
            <a:ext cx="8134350" cy="5715000"/>
          </a:xfrm>
        </p:spPr>
        <p:txBody>
          <a:bodyPr/>
          <a:lstStyle/>
          <a:p>
            <a:pPr marL="457200" indent="-457200">
              <a:buFont typeface="Arial" panose="020B0604020202020204" pitchFamily="34" charset="0"/>
              <a:buChar char="•"/>
            </a:pPr>
            <a:r>
              <a:rPr lang="en-US" sz="2800" dirty="0"/>
              <a:t>Variables of Interest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u="sng" dirty="0"/>
              <a:t>Numeric Variables:</a:t>
            </a:r>
            <a:endParaRPr lang="en-US" sz="2800" dirty="0"/>
          </a:p>
          <a:p>
            <a:pPr marL="457200" indent="-457200">
              <a:buFont typeface="Arial" panose="020B0604020202020204" pitchFamily="34" charset="0"/>
              <a:buChar char="•"/>
            </a:pPr>
            <a:r>
              <a:rPr lang="en-US" sz="2800" dirty="0"/>
              <a:t>Net Time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u="sng" dirty="0"/>
              <a:t>Categorical Variables: </a:t>
            </a:r>
          </a:p>
          <a:p>
            <a:pPr marL="457200" indent="-457200">
              <a:buFont typeface="Arial" panose="020B0604020202020204" pitchFamily="34" charset="0"/>
              <a:buChar char="•"/>
            </a:pPr>
            <a:r>
              <a:rPr lang="en-US" sz="2800" dirty="0"/>
              <a:t>Age</a:t>
            </a:r>
          </a:p>
          <a:p>
            <a:pPr marL="457200" indent="-457200">
              <a:buFont typeface="Arial" panose="020B0604020202020204" pitchFamily="34" charset="0"/>
              <a:buChar char="•"/>
            </a:pPr>
            <a:r>
              <a:rPr lang="en-US" sz="2800" dirty="0"/>
              <a:t>Gender</a:t>
            </a:r>
          </a:p>
          <a:p>
            <a:pPr marL="457200" indent="-457200">
              <a:buFont typeface="Arial" panose="020B0604020202020204" pitchFamily="34" charset="0"/>
              <a:buChar char="•"/>
            </a:pPr>
            <a:r>
              <a:rPr lang="en-US" sz="2800" dirty="0"/>
              <a:t>Division</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000" i="1" dirty="0"/>
              <a:t>Disclaimer: data with age less than 5 years old, a total of 9 data points were treated as outliers/inaccurate/missing, and were imputed using back filling and forward filling</a:t>
            </a:r>
          </a:p>
        </p:txBody>
      </p:sp>
      <p:sp>
        <p:nvSpPr>
          <p:cNvPr id="3" name="Text Placeholder 2">
            <a:extLst>
              <a:ext uri="{FF2B5EF4-FFF2-40B4-BE49-F238E27FC236}">
                <a16:creationId xmlns:a16="http://schemas.microsoft.com/office/drawing/2014/main" id="{12BC03A1-A60B-482B-A898-50DD5F554CC4}"/>
              </a:ext>
            </a:extLst>
          </p:cNvPr>
          <p:cNvSpPr>
            <a:spLocks noGrp="1"/>
          </p:cNvSpPr>
          <p:nvPr>
            <p:ph type="body" sz="quarter" idx="11"/>
          </p:nvPr>
        </p:nvSpPr>
        <p:spPr/>
        <p:txBody>
          <a:bodyPr/>
          <a:lstStyle/>
          <a:p>
            <a:r>
              <a:rPr lang="en-US" dirty="0"/>
              <a:t>Analysis: Approach</a:t>
            </a:r>
          </a:p>
        </p:txBody>
      </p:sp>
    </p:spTree>
    <p:extLst>
      <p:ext uri="{BB962C8B-B14F-4D97-AF65-F5344CB8AC3E}">
        <p14:creationId xmlns:p14="http://schemas.microsoft.com/office/powerpoint/2010/main" val="142952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C8AEED-4EB4-4895-AD5E-2BDD0C1F96C3}"/>
              </a:ext>
            </a:extLst>
          </p:cNvPr>
          <p:cNvSpPr>
            <a:spLocks noGrp="1"/>
          </p:cNvSpPr>
          <p:nvPr>
            <p:ph type="body" sz="quarter" idx="10"/>
          </p:nvPr>
        </p:nvSpPr>
        <p:spPr>
          <a:xfrm>
            <a:off x="628650" y="1143000"/>
            <a:ext cx="8134350" cy="5715000"/>
          </a:xfrm>
        </p:spPr>
        <p:txBody>
          <a:bodyPr/>
          <a:lstStyle/>
          <a:p>
            <a:pPr marL="457200" indent="-457200">
              <a:buFont typeface="+mj-lt"/>
              <a:buAutoNum type="arabicPeriod"/>
            </a:pPr>
            <a:r>
              <a:rPr lang="en-US" sz="2400" dirty="0"/>
              <a:t>Male Mean: </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52.13 minutes, Median: 51.38</a:t>
            </a:r>
          </a:p>
          <a:p>
            <a:pPr lvl="2"/>
            <a:r>
              <a:rPr lang="en-US" sz="2400" dirty="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Female Mean: 58.47 minutes, Median: 57.85</a:t>
            </a:r>
          </a:p>
          <a:p>
            <a:pPr marL="457200" indent="-457200">
              <a:buFont typeface="+mj-lt"/>
              <a:buAutoNum type="arabicPeriod"/>
            </a:pP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While highly correlated (0.9), Gun Time and Net Time are still significantly different (p-value&lt;0.05)</a:t>
            </a:r>
          </a:p>
          <a:p>
            <a:pPr marL="457200" indent="-457200">
              <a:buFont typeface="+mj-lt"/>
              <a:buAutoNum type="arabicPeriod"/>
            </a:pP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Chris Doe’s Net Time is 6.491 minutes below the 10</a:t>
            </a:r>
            <a:r>
              <a:rPr lang="en-US" sz="2400" baseline="30000" dirty="0">
                <a:cs typeface="Times New Roman" panose="02020603050405020304" pitchFamily="18" charset="0"/>
              </a:rPr>
              <a:t>th</a:t>
            </a:r>
            <a:r>
              <a:rPr lang="en-US" sz="2400" dirty="0">
                <a:cs typeface="Times New Roman" panose="02020603050405020304" pitchFamily="18" charset="0"/>
              </a:rPr>
              <a:t> percentile</a:t>
            </a:r>
          </a:p>
          <a:p>
            <a:pPr marL="457200" indent="-457200">
              <a:buFont typeface="+mj-lt"/>
              <a:buAutoNum type="arabicPeriod"/>
            </a:pP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Females in every division have a higher Net Time than Male. </a:t>
            </a:r>
          </a:p>
          <a:p>
            <a:r>
              <a:rPr lang="en-US" sz="2400" dirty="0">
                <a:cs typeface="Times New Roman" panose="02020603050405020304" pitchFamily="18" charset="0"/>
              </a:rPr>
              <a:t>      </a:t>
            </a:r>
          </a:p>
          <a:p>
            <a:r>
              <a:rPr lang="en-US" sz="2400" dirty="0">
                <a:cs typeface="Times New Roman" panose="02020603050405020304" pitchFamily="18" charset="0"/>
              </a:rPr>
              <a:t>      The 14-19 age category performs best relative to other age 	categories, for 	each gender. </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p>
            <a:endParaRPr lang="en-US" sz="2400" dirty="0">
              <a:cs typeface="Times New Roman" panose="02020603050405020304" pitchFamily="18" charset="0"/>
            </a:endParaRPr>
          </a:p>
          <a:p>
            <a:pPr marL="457200" indent="-457200">
              <a:buFont typeface="+mj-lt"/>
              <a:buAutoNum type="arabicPeriod"/>
            </a:pP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p>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703A010-4E4A-4410-8B30-FF2FF865265F}"/>
              </a:ext>
            </a:extLst>
          </p:cNvPr>
          <p:cNvSpPr>
            <a:spLocks noGrp="1"/>
          </p:cNvSpPr>
          <p:nvPr>
            <p:ph type="body" sz="quarter" idx="11"/>
          </p:nvPr>
        </p:nvSpPr>
        <p:spPr/>
        <p:txBody>
          <a:bodyPr/>
          <a:lstStyle/>
          <a:p>
            <a:r>
              <a:rPr lang="en-US" dirty="0"/>
              <a:t>Summary: Findings</a:t>
            </a:r>
          </a:p>
        </p:txBody>
      </p:sp>
    </p:spTree>
    <p:extLst>
      <p:ext uri="{BB962C8B-B14F-4D97-AF65-F5344CB8AC3E}">
        <p14:creationId xmlns:p14="http://schemas.microsoft.com/office/powerpoint/2010/main" val="3841068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21FBBB-00ED-4896-B70F-9B0843CB9B42}"/>
              </a:ext>
            </a:extLst>
          </p:cNvPr>
          <p:cNvSpPr>
            <a:spLocks noGrp="1"/>
          </p:cNvSpPr>
          <p:nvPr>
            <p:ph type="body" sz="quarter" idx="10"/>
          </p:nvPr>
        </p:nvSpPr>
        <p:spPr/>
        <p:txBody>
          <a:bodyPr/>
          <a:lstStyle/>
          <a:p>
            <a:r>
              <a:rPr lang="en-US" sz="2400" b="1" dirty="0"/>
              <a:t>Mean, Median, Mode, and Range of Net Time in Minutes</a:t>
            </a:r>
          </a:p>
        </p:txBody>
      </p:sp>
      <p:sp>
        <p:nvSpPr>
          <p:cNvPr id="3" name="Text Placeholder 2">
            <a:extLst>
              <a:ext uri="{FF2B5EF4-FFF2-40B4-BE49-F238E27FC236}">
                <a16:creationId xmlns:a16="http://schemas.microsoft.com/office/drawing/2014/main" id="{5470667B-6AD7-4308-AF70-43D5E7B915F2}"/>
              </a:ext>
            </a:extLst>
          </p:cNvPr>
          <p:cNvSpPr>
            <a:spLocks noGrp="1"/>
          </p:cNvSpPr>
          <p:nvPr>
            <p:ph type="body" sz="quarter" idx="11"/>
          </p:nvPr>
        </p:nvSpPr>
        <p:spPr/>
        <p:txBody>
          <a:bodyPr/>
          <a:lstStyle/>
          <a:p>
            <a:r>
              <a:rPr lang="en-US" dirty="0"/>
              <a:t>Race Results by Gender</a:t>
            </a:r>
          </a:p>
        </p:txBody>
      </p:sp>
      <p:graphicFrame>
        <p:nvGraphicFramePr>
          <p:cNvPr id="9" name="Table 8">
            <a:extLst>
              <a:ext uri="{FF2B5EF4-FFF2-40B4-BE49-F238E27FC236}">
                <a16:creationId xmlns:a16="http://schemas.microsoft.com/office/drawing/2014/main" id="{A258EC77-AB46-4D4B-9E2D-D3F986AC1A6C}"/>
              </a:ext>
            </a:extLst>
          </p:cNvPr>
          <p:cNvGraphicFramePr>
            <a:graphicFrameLocks noGrp="1"/>
          </p:cNvGraphicFramePr>
          <p:nvPr>
            <p:extLst>
              <p:ext uri="{D42A27DB-BD31-4B8C-83A1-F6EECF244321}">
                <p14:modId xmlns:p14="http://schemas.microsoft.com/office/powerpoint/2010/main" val="3871109231"/>
              </p:ext>
            </p:extLst>
          </p:nvPr>
        </p:nvGraphicFramePr>
        <p:xfrm>
          <a:off x="667822" y="2178121"/>
          <a:ext cx="8003568" cy="3647326"/>
        </p:xfrm>
        <a:graphic>
          <a:graphicData uri="http://schemas.openxmlformats.org/drawingml/2006/table">
            <a:tbl>
              <a:tblPr/>
              <a:tblGrid>
                <a:gridCol w="1105879">
                  <a:extLst>
                    <a:ext uri="{9D8B030D-6E8A-4147-A177-3AD203B41FA5}">
                      <a16:colId xmlns:a16="http://schemas.microsoft.com/office/drawing/2014/main" val="1100516219"/>
                    </a:ext>
                  </a:extLst>
                </a:gridCol>
                <a:gridCol w="3778350">
                  <a:extLst>
                    <a:ext uri="{9D8B030D-6E8A-4147-A177-3AD203B41FA5}">
                      <a16:colId xmlns:a16="http://schemas.microsoft.com/office/drawing/2014/main" val="2931793080"/>
                    </a:ext>
                  </a:extLst>
                </a:gridCol>
                <a:gridCol w="3119339">
                  <a:extLst>
                    <a:ext uri="{9D8B030D-6E8A-4147-A177-3AD203B41FA5}">
                      <a16:colId xmlns:a16="http://schemas.microsoft.com/office/drawing/2014/main" val="3271318342"/>
                    </a:ext>
                  </a:extLst>
                </a:gridCol>
              </a:tblGrid>
              <a:tr h="618191">
                <a:tc>
                  <a:txBody>
                    <a:bodyPr/>
                    <a:lstStyle/>
                    <a:p>
                      <a:pPr algn="ctr" fontAlgn="ctr"/>
                      <a:r>
                        <a:rPr lang="en-US" sz="2400" b="1" i="0" u="none" strike="noStrike">
                          <a:solidFill>
                            <a:srgbClr val="FFFFFF"/>
                          </a:solidFill>
                          <a:effectLst/>
                          <a:latin typeface="Times New Roman" panose="02020603050405020304" pitchFamily="18" charset="0"/>
                          <a:cs typeface="Times New Roman" panose="02020603050405020304" pitchFamily="18" charset="0"/>
                        </a:rPr>
                        <a:t>Metric</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tc>
                  <a:txBody>
                    <a:bodyPr/>
                    <a:lstStyle/>
                    <a:p>
                      <a:pPr algn="ctr" fontAlgn="ctr"/>
                      <a:r>
                        <a:rPr lang="en-US" sz="2400" b="1" i="0" u="none" strike="noStrike" dirty="0">
                          <a:solidFill>
                            <a:srgbClr val="FFFFFF"/>
                          </a:solidFill>
                          <a:effectLst/>
                          <a:latin typeface="Times New Roman" panose="02020603050405020304" pitchFamily="18" charset="0"/>
                          <a:cs typeface="Times New Roman" panose="02020603050405020304" pitchFamily="18" charset="0"/>
                        </a:rPr>
                        <a:t>M</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algn="ctr" fontAlgn="ctr"/>
                      <a:r>
                        <a:rPr lang="en-US" sz="2400" b="1" i="0" u="none" strike="noStrike" dirty="0">
                          <a:solidFill>
                            <a:srgbClr val="FFFFFF"/>
                          </a:solidFill>
                          <a:effectLst/>
                          <a:latin typeface="Times New Roman" panose="02020603050405020304" pitchFamily="18" charset="0"/>
                          <a:cs typeface="Times New Roman" panose="02020603050405020304" pitchFamily="18" charset="0"/>
                        </a:rPr>
                        <a:t>F</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4F81BD"/>
                    </a:solidFill>
                  </a:tcPr>
                </a:tc>
                <a:extLst>
                  <a:ext uri="{0D108BD9-81ED-4DB2-BD59-A6C34878D82A}">
                    <a16:rowId xmlns:a16="http://schemas.microsoft.com/office/drawing/2014/main" val="2839815575"/>
                  </a:ext>
                </a:extLst>
              </a:tr>
              <a:tr h="597584">
                <a:tc>
                  <a:txBody>
                    <a:bodyPr/>
                    <a:lstStyle/>
                    <a:p>
                      <a:pPr algn="ctr" fontAlgn="ctr"/>
                      <a:r>
                        <a:rPr lang="en-US" sz="2400" b="1" i="0" u="none" strike="noStrike">
                          <a:solidFill>
                            <a:srgbClr val="000000"/>
                          </a:solidFill>
                          <a:effectLst/>
                          <a:latin typeface="Times New Roman" panose="02020603050405020304" pitchFamily="18" charset="0"/>
                          <a:cs typeface="Times New Roman" panose="02020603050405020304" pitchFamily="18" charset="0"/>
                        </a:rPr>
                        <a:t>Mean</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2400" b="0" i="0" u="none" strike="noStrike" dirty="0">
                          <a:solidFill>
                            <a:srgbClr val="000000"/>
                          </a:solidFill>
                          <a:effectLst/>
                          <a:latin typeface="Times New Roman" panose="02020603050405020304" pitchFamily="18" charset="0"/>
                          <a:cs typeface="Times New Roman" panose="02020603050405020304" pitchFamily="18" charset="0"/>
                        </a:rPr>
                        <a:t>52.13</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2400" b="0" i="0" u="none" strike="noStrike" dirty="0">
                          <a:solidFill>
                            <a:srgbClr val="000000"/>
                          </a:solidFill>
                          <a:effectLst/>
                          <a:latin typeface="Times New Roman" panose="02020603050405020304" pitchFamily="18" charset="0"/>
                          <a:cs typeface="Times New Roman" panose="02020603050405020304" pitchFamily="18" charset="0"/>
                        </a:rPr>
                        <a:t>58.47</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extLst>
                  <a:ext uri="{0D108BD9-81ED-4DB2-BD59-A6C34878D82A}">
                    <a16:rowId xmlns:a16="http://schemas.microsoft.com/office/drawing/2014/main" val="1974313075"/>
                  </a:ext>
                </a:extLst>
              </a:tr>
              <a:tr h="597584">
                <a:tc>
                  <a:txBody>
                    <a:bodyPr/>
                    <a:lstStyle/>
                    <a:p>
                      <a:pPr algn="ctr" fontAlgn="ctr"/>
                      <a:r>
                        <a:rPr lang="en-US" sz="2400" b="1" i="0" u="none" strike="noStrike">
                          <a:solidFill>
                            <a:srgbClr val="000000"/>
                          </a:solidFill>
                          <a:effectLst/>
                          <a:latin typeface="Times New Roman" panose="02020603050405020304" pitchFamily="18" charset="0"/>
                          <a:cs typeface="Times New Roman" panose="02020603050405020304" pitchFamily="18" charset="0"/>
                        </a:rPr>
                        <a:t>Median</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Times New Roman" panose="02020603050405020304" pitchFamily="18" charset="0"/>
                          <a:cs typeface="Times New Roman" panose="02020603050405020304" pitchFamily="18" charset="0"/>
                        </a:rPr>
                        <a:t>51.38</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Times New Roman" panose="02020603050405020304" pitchFamily="18" charset="0"/>
                          <a:cs typeface="Times New Roman" panose="02020603050405020304" pitchFamily="18" charset="0"/>
                        </a:rPr>
                        <a:t>57.85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3474544717"/>
                  </a:ext>
                </a:extLst>
              </a:tr>
              <a:tr h="1215776">
                <a:tc>
                  <a:txBody>
                    <a:bodyPr/>
                    <a:lstStyle/>
                    <a:p>
                      <a:pPr algn="ctr" fontAlgn="ctr"/>
                      <a:r>
                        <a:rPr lang="en-US" sz="2400" b="1" i="0" u="none" strike="noStrike">
                          <a:solidFill>
                            <a:srgbClr val="000000"/>
                          </a:solidFill>
                          <a:effectLst/>
                          <a:latin typeface="Times New Roman" panose="02020603050405020304" pitchFamily="18" charset="0"/>
                          <a:cs typeface="Times New Roman" panose="02020603050405020304" pitchFamily="18" charset="0"/>
                        </a:rPr>
                        <a:t>Mode</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2400" b="0" i="0" u="none" strike="noStrike" dirty="0">
                          <a:solidFill>
                            <a:srgbClr val="000000"/>
                          </a:solidFill>
                          <a:effectLst/>
                          <a:latin typeface="Times New Roman" panose="02020603050405020304" pitchFamily="18" charset="0"/>
                          <a:cs typeface="Times New Roman" panose="02020603050405020304" pitchFamily="18" charset="0"/>
                        </a:rPr>
                        <a:t>35.47, 47.08, 47.38, 49.80, 49.97, 51.33, 52.10, 52.70, 54.40, 56.72</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ctr" fontAlgn="ctr"/>
                      <a:r>
                        <a:rPr lang="en-US" sz="2400" b="0" i="0" u="none" strike="noStrike" dirty="0">
                          <a:solidFill>
                            <a:srgbClr val="000000"/>
                          </a:solidFill>
                          <a:effectLst/>
                          <a:latin typeface="Times New Roman" panose="02020603050405020304" pitchFamily="18" charset="0"/>
                          <a:cs typeface="Times New Roman" panose="02020603050405020304" pitchFamily="18" charset="0"/>
                        </a:rPr>
                        <a:t>48.10, 51.58, 52.98, 53.48, 59.00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extLst>
                  <a:ext uri="{0D108BD9-81ED-4DB2-BD59-A6C34878D82A}">
                    <a16:rowId xmlns:a16="http://schemas.microsoft.com/office/drawing/2014/main" val="576343967"/>
                  </a:ext>
                </a:extLst>
              </a:tr>
              <a:tr h="618191">
                <a:tc>
                  <a:txBody>
                    <a:bodyPr/>
                    <a:lstStyle/>
                    <a:p>
                      <a:pPr algn="ctr" fontAlgn="ctr"/>
                      <a:r>
                        <a:rPr lang="en-US" sz="2400" b="1" i="0" u="none" strike="noStrike">
                          <a:solidFill>
                            <a:srgbClr val="000000"/>
                          </a:solidFill>
                          <a:effectLst/>
                          <a:latin typeface="Times New Roman" panose="02020603050405020304" pitchFamily="18" charset="0"/>
                          <a:cs typeface="Times New Roman" panose="02020603050405020304" pitchFamily="18" charset="0"/>
                        </a:rPr>
                        <a:t>Range</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Times New Roman" panose="02020603050405020304" pitchFamily="18" charset="0"/>
                          <a:cs typeface="Times New Roman" panose="02020603050405020304" pitchFamily="18" charset="0"/>
                        </a:rPr>
                        <a:t>71.85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Times New Roman" panose="02020603050405020304" pitchFamily="18" charset="0"/>
                          <a:cs typeface="Times New Roman" panose="02020603050405020304" pitchFamily="18" charset="0"/>
                        </a:rPr>
                        <a:t>73.85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5B3D7"/>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088712"/>
                  </a:ext>
                </a:extLst>
              </a:tr>
            </a:tbl>
          </a:graphicData>
        </a:graphic>
      </p:graphicFrame>
    </p:spTree>
    <p:extLst>
      <p:ext uri="{BB962C8B-B14F-4D97-AF65-F5344CB8AC3E}">
        <p14:creationId xmlns:p14="http://schemas.microsoft.com/office/powerpoint/2010/main" val="4094606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C008A6-2F5B-4853-9A44-5BEA6C48CD2D}"/>
              </a:ext>
            </a:extLst>
          </p:cNvPr>
          <p:cNvSpPr>
            <a:spLocks noGrp="1"/>
          </p:cNvSpPr>
          <p:nvPr>
            <p:ph type="body" sz="quarter" idx="11"/>
          </p:nvPr>
        </p:nvSpPr>
        <p:spPr/>
        <p:txBody>
          <a:bodyPr/>
          <a:lstStyle/>
          <a:p>
            <a:r>
              <a:rPr lang="en-US" dirty="0"/>
              <a:t>Race Results by Gender</a:t>
            </a:r>
          </a:p>
        </p:txBody>
      </p:sp>
      <p:pic>
        <p:nvPicPr>
          <p:cNvPr id="5" name="Picture 4">
            <a:extLst>
              <a:ext uri="{FF2B5EF4-FFF2-40B4-BE49-F238E27FC236}">
                <a16:creationId xmlns:a16="http://schemas.microsoft.com/office/drawing/2014/main" id="{21592B24-D66B-426F-8978-A97708C603B0}"/>
              </a:ext>
            </a:extLst>
          </p:cNvPr>
          <p:cNvPicPr>
            <a:picLocks noChangeAspect="1"/>
          </p:cNvPicPr>
          <p:nvPr/>
        </p:nvPicPr>
        <p:blipFill>
          <a:blip r:embed="rId2"/>
          <a:stretch>
            <a:fillRect/>
          </a:stretch>
        </p:blipFill>
        <p:spPr>
          <a:xfrm>
            <a:off x="973705" y="1171256"/>
            <a:ext cx="7009575" cy="4993240"/>
          </a:xfrm>
          <a:prstGeom prst="rect">
            <a:avLst/>
          </a:prstGeom>
        </p:spPr>
      </p:pic>
    </p:spTree>
    <p:extLst>
      <p:ext uri="{BB962C8B-B14F-4D97-AF65-F5344CB8AC3E}">
        <p14:creationId xmlns:p14="http://schemas.microsoft.com/office/powerpoint/2010/main" val="3627427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965ABF-D11F-42D7-943E-4106C52D9E47}"/>
              </a:ext>
            </a:extLst>
          </p:cNvPr>
          <p:cNvSpPr>
            <a:spLocks noGrp="1"/>
          </p:cNvSpPr>
          <p:nvPr>
            <p:ph type="body" sz="quarter" idx="10"/>
          </p:nvPr>
        </p:nvSpPr>
        <p:spPr>
          <a:xfrm>
            <a:off x="628649" y="1143000"/>
            <a:ext cx="8299593" cy="769405"/>
          </a:xfrm>
        </p:spPr>
        <p:txBody>
          <a:bodyPr/>
          <a:lstStyle/>
          <a:p>
            <a:r>
              <a:rPr lang="en-US" sz="2000" dirty="0"/>
              <a:t>      Pearson’s (r) Correlation Coefficient = 0.994857</a:t>
            </a:r>
            <a:endParaRPr lang="en-US" dirty="0"/>
          </a:p>
        </p:txBody>
      </p:sp>
      <p:sp>
        <p:nvSpPr>
          <p:cNvPr id="3" name="Text Placeholder 2">
            <a:extLst>
              <a:ext uri="{FF2B5EF4-FFF2-40B4-BE49-F238E27FC236}">
                <a16:creationId xmlns:a16="http://schemas.microsoft.com/office/drawing/2014/main" id="{0468084A-26BA-490A-9813-B0B0665971FD}"/>
              </a:ext>
            </a:extLst>
          </p:cNvPr>
          <p:cNvSpPr>
            <a:spLocks noGrp="1"/>
          </p:cNvSpPr>
          <p:nvPr>
            <p:ph type="body" sz="quarter" idx="11"/>
          </p:nvPr>
        </p:nvSpPr>
        <p:spPr/>
        <p:txBody>
          <a:bodyPr/>
          <a:lstStyle/>
          <a:p>
            <a:r>
              <a:rPr lang="en-US" dirty="0"/>
              <a:t>Gun Time vs. Net Time: Correlation</a:t>
            </a:r>
          </a:p>
        </p:txBody>
      </p:sp>
      <p:pic>
        <p:nvPicPr>
          <p:cNvPr id="11" name="Picture 10">
            <a:extLst>
              <a:ext uri="{FF2B5EF4-FFF2-40B4-BE49-F238E27FC236}">
                <a16:creationId xmlns:a16="http://schemas.microsoft.com/office/drawing/2014/main" id="{B050ACE2-3001-4E51-9E1D-37927EF568BA}"/>
              </a:ext>
            </a:extLst>
          </p:cNvPr>
          <p:cNvPicPr>
            <a:picLocks noChangeAspect="1"/>
          </p:cNvPicPr>
          <p:nvPr/>
        </p:nvPicPr>
        <p:blipFill>
          <a:blip r:embed="rId2"/>
          <a:stretch>
            <a:fillRect/>
          </a:stretch>
        </p:blipFill>
        <p:spPr>
          <a:xfrm>
            <a:off x="1488887" y="1662876"/>
            <a:ext cx="5906951" cy="4614634"/>
          </a:xfrm>
          <a:prstGeom prst="rect">
            <a:avLst/>
          </a:prstGeom>
        </p:spPr>
      </p:pic>
    </p:spTree>
    <p:extLst>
      <p:ext uri="{BB962C8B-B14F-4D97-AF65-F5344CB8AC3E}">
        <p14:creationId xmlns:p14="http://schemas.microsoft.com/office/powerpoint/2010/main" val="3020685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EE765F-12C0-4BB6-B667-CC45FA9FE22A}"/>
              </a:ext>
            </a:extLst>
          </p:cNvPr>
          <p:cNvSpPr>
            <a:spLocks noGrp="1"/>
          </p:cNvSpPr>
          <p:nvPr>
            <p:ph type="body" sz="quarter" idx="10"/>
          </p:nvPr>
        </p:nvSpPr>
        <p:spPr/>
        <p:txBody>
          <a:bodyPr/>
          <a:lstStyle/>
          <a:p>
            <a:r>
              <a:rPr lang="en-US" sz="2400" dirty="0"/>
              <a:t>T-Statistic: 9.03, P-Value2.38e-19 =&gt;  Significantly Different</a:t>
            </a:r>
            <a:endParaRPr lang="en-US" sz="2000" dirty="0"/>
          </a:p>
        </p:txBody>
      </p:sp>
      <p:sp>
        <p:nvSpPr>
          <p:cNvPr id="3" name="Text Placeholder 2">
            <a:extLst>
              <a:ext uri="{FF2B5EF4-FFF2-40B4-BE49-F238E27FC236}">
                <a16:creationId xmlns:a16="http://schemas.microsoft.com/office/drawing/2014/main" id="{0BB04F22-2F16-4B4A-BFB5-86DCD02EEBEA}"/>
              </a:ext>
            </a:extLst>
          </p:cNvPr>
          <p:cNvSpPr>
            <a:spLocks noGrp="1"/>
          </p:cNvSpPr>
          <p:nvPr>
            <p:ph type="body" sz="quarter" idx="11"/>
          </p:nvPr>
        </p:nvSpPr>
        <p:spPr/>
        <p:txBody>
          <a:bodyPr/>
          <a:lstStyle/>
          <a:p>
            <a:r>
              <a:rPr lang="en-US" dirty="0"/>
              <a:t>Gun Time vs. Net Time: T Test</a:t>
            </a:r>
          </a:p>
        </p:txBody>
      </p:sp>
      <p:pic>
        <p:nvPicPr>
          <p:cNvPr id="5" name="Picture 4">
            <a:extLst>
              <a:ext uri="{FF2B5EF4-FFF2-40B4-BE49-F238E27FC236}">
                <a16:creationId xmlns:a16="http://schemas.microsoft.com/office/drawing/2014/main" id="{928B2908-2EF8-4B5E-9AD8-97C22AD7B8EC}"/>
              </a:ext>
            </a:extLst>
          </p:cNvPr>
          <p:cNvPicPr>
            <a:picLocks noChangeAspect="1"/>
          </p:cNvPicPr>
          <p:nvPr/>
        </p:nvPicPr>
        <p:blipFill>
          <a:blip r:embed="rId2"/>
          <a:stretch>
            <a:fillRect/>
          </a:stretch>
        </p:blipFill>
        <p:spPr>
          <a:xfrm>
            <a:off x="1024635" y="1508429"/>
            <a:ext cx="6272797" cy="4971298"/>
          </a:xfrm>
          <a:prstGeom prst="rect">
            <a:avLst/>
          </a:prstGeom>
        </p:spPr>
      </p:pic>
    </p:spTree>
    <p:extLst>
      <p:ext uri="{BB962C8B-B14F-4D97-AF65-F5344CB8AC3E}">
        <p14:creationId xmlns:p14="http://schemas.microsoft.com/office/powerpoint/2010/main" val="396278786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algn="l">
          <a:defRPr sz="1600" dirty="0" smtClean="0"/>
        </a:defPPr>
      </a:lstStyle>
    </a:tx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1638</TotalTime>
  <Words>562</Words>
  <Application>Microsoft Office PowerPoint</Application>
  <PresentationFormat>On-screen Show (4:3)</PresentationFormat>
  <Paragraphs>150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PowerPoint Presentation</vt:lpstr>
      <vt:lpstr>To identify performance by division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Gregory, Joy (DOES)</dc:creator>
  <cp:lastModifiedBy>Dhruv Singh</cp:lastModifiedBy>
  <cp:revision>608</cp:revision>
  <dcterms:modified xsi:type="dcterms:W3CDTF">2022-01-26T17:19:26Z</dcterms:modified>
</cp:coreProperties>
</file>