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28"/>
  </p:notesMasterIdLst>
  <p:sldIdLst>
    <p:sldId id="287" r:id="rId2"/>
    <p:sldId id="301" r:id="rId3"/>
    <p:sldId id="305" r:id="rId4"/>
    <p:sldId id="306" r:id="rId5"/>
    <p:sldId id="307" r:id="rId6"/>
    <p:sldId id="308" r:id="rId7"/>
    <p:sldId id="309" r:id="rId8"/>
    <p:sldId id="310" r:id="rId9"/>
    <p:sldId id="315" r:id="rId10"/>
    <p:sldId id="316" r:id="rId11"/>
    <p:sldId id="317" r:id="rId12"/>
    <p:sldId id="318" r:id="rId13"/>
    <p:sldId id="319" r:id="rId14"/>
    <p:sldId id="321" r:id="rId15"/>
    <p:sldId id="320" r:id="rId16"/>
    <p:sldId id="322" r:id="rId17"/>
    <p:sldId id="324" r:id="rId18"/>
    <p:sldId id="325" r:id="rId19"/>
    <p:sldId id="326" r:id="rId20"/>
    <p:sldId id="323" r:id="rId21"/>
    <p:sldId id="311" r:id="rId22"/>
    <p:sldId id="328" r:id="rId23"/>
    <p:sldId id="327" r:id="rId24"/>
    <p:sldId id="312" r:id="rId25"/>
    <p:sldId id="313" r:id="rId26"/>
    <p:sldId id="314" r:id="rId27"/>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F9538B-5623-40C2-AC58-B264470FDF9C}" v="7" dt="2021-10-20T17:18:54.377"/>
    <p1510:client id="{E1B266A6-2D2B-4817-9A70-353A56CDAF07}" v="261" dt="2021-10-20T18:19:14.622"/>
  </p1510:revLst>
</p1510:revInfo>
</file>

<file path=ppt/tableStyles.xml><?xml version="1.0" encoding="utf-8"?>
<a:tblStyleLst xmlns:a="http://schemas.openxmlformats.org/drawingml/2006/main" def="{AD0F0E65-020D-4A5A-8218-F3E2B1FE3488}">
  <a:tblStyle styleId="{AD0F0E65-020D-4A5A-8218-F3E2B1FE34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1460" y="1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6887" cy="465137"/>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1925" y="0"/>
            <a:ext cx="3036887" cy="465137"/>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82687" y="698500"/>
            <a:ext cx="4646612" cy="34845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
            <a:headEnd type="none" w="sm" len="sm"/>
            <a:tailEnd type="none" w="sm" len="sm"/>
          </a:ln>
        </p:spPr>
      </p:sp>
      <p:sp>
        <p:nvSpPr>
          <p:cNvPr id="6" name="Google Shape;6;n"/>
          <p:cNvSpPr txBox="1">
            <a:spLocks noGrp="1"/>
          </p:cNvSpPr>
          <p:nvPr>
            <p:ph type="body" idx="1"/>
          </p:nvPr>
        </p:nvSpPr>
        <p:spPr>
          <a:xfrm>
            <a:off x="700087" y="4414837"/>
            <a:ext cx="5610225" cy="4183062"/>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829675"/>
            <a:ext cx="3036887" cy="465137"/>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1925" y="8829675"/>
            <a:ext cx="3036887" cy="465137"/>
          </a:xfrm>
          <a:prstGeom prst="rect">
            <a:avLst/>
          </a:prstGeom>
          <a:noFill/>
          <a:ln>
            <a:noFill/>
          </a:ln>
        </p:spPr>
        <p:txBody>
          <a:bodyPr spcFirstLastPara="1" wrap="square" lIns="94925" tIns="47450" rIns="94925" bIns="4745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extLst>
      <p:ext uri="{BB962C8B-B14F-4D97-AF65-F5344CB8AC3E}">
        <p14:creationId xmlns:p14="http://schemas.microsoft.com/office/powerpoint/2010/main" val="33879681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Slide">
    <p:spTree>
      <p:nvGrpSpPr>
        <p:cNvPr id="1" name="Shape 11"/>
        <p:cNvGrpSpPr/>
        <p:nvPr/>
      </p:nvGrpSpPr>
      <p:grpSpPr>
        <a:xfrm>
          <a:off x="0" y="0"/>
          <a:ext cx="0" cy="0"/>
          <a:chOff x="0" y="0"/>
          <a:chExt cx="0" cy="0"/>
        </a:xfrm>
      </p:grpSpPr>
      <p:sp>
        <p:nvSpPr>
          <p:cNvPr id="12" name="Google Shape;12;p2"/>
          <p:cNvSpPr txBox="1">
            <a:spLocks noGrp="1"/>
          </p:cNvSpPr>
          <p:nvPr>
            <p:ph type="ctrTitle" hasCustomPrompt="1"/>
          </p:nvPr>
        </p:nvSpPr>
        <p:spPr>
          <a:xfrm>
            <a:off x="685800" y="2130425"/>
            <a:ext cx="7772400" cy="1470025"/>
          </a:xfrm>
          <a:prstGeom prst="rect">
            <a:avLst/>
          </a:prstGeom>
          <a:noFill/>
          <a:ln>
            <a:noFill/>
          </a:ln>
        </p:spPr>
        <p:txBody>
          <a:bodyPr spcFirstLastPara="1" wrap="square" lIns="91425" tIns="91425" rIns="91425" bIns="91425" anchor="t" anchorCtr="0"/>
          <a:lstStyle>
            <a:lvl1pPr marL="0" marR="0" lvl="0" indent="0" algn="ctr" rtl="0">
              <a:spcBef>
                <a:spcPts val="0"/>
              </a:spcBef>
              <a:spcAft>
                <a:spcPts val="0"/>
              </a:spcAft>
              <a:buSzPts val="1400"/>
              <a:buNone/>
              <a:defRPr sz="4400" b="0" i="0" u="none" strike="noStrike" cap="none" baseline="0">
                <a:solidFill>
                  <a:schemeClr val="dk1"/>
                </a:solidFill>
                <a:latin typeface="Times New Roman" panose="02020603050405020304" pitchFamily="18" charset="0"/>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r>
              <a:rPr lang="en-US"/>
              <a:t>Slide option 1 - Title slide</a:t>
            </a:r>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L="0" marR="0" lvl="0" indent="0" algn="ctr" rtl="0">
              <a:spcBef>
                <a:spcPts val="640"/>
              </a:spcBef>
              <a:spcAft>
                <a:spcPts val="0"/>
              </a:spcAft>
              <a:buClr>
                <a:srgbClr val="888888"/>
              </a:buClr>
              <a:buSzPts val="1400"/>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spcAft>
                <a:spcPts val="0"/>
              </a:spcAft>
              <a:buClr>
                <a:srgbClr val="888888"/>
              </a:buClr>
              <a:buSzPts val="14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spcAft>
                <a:spcPts val="0"/>
              </a:spcAft>
              <a:buClr>
                <a:srgbClr val="888888"/>
              </a:buClr>
              <a:buSzPts val="1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spcAft>
                <a:spcPts val="0"/>
              </a:spcAft>
              <a:buClr>
                <a:srgbClr val="888888"/>
              </a:buClr>
              <a:buSzPts val="14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spcAft>
                <a:spcPts val="0"/>
              </a:spcAft>
              <a:buClr>
                <a:srgbClr val="888888"/>
              </a:buClr>
              <a:buSzPts val="14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spcAft>
                <a:spcPts val="0"/>
              </a:spcAft>
              <a:buClr>
                <a:srgbClr val="888888"/>
              </a:buClr>
              <a:buSzPts val="14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14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14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1400"/>
              <a:buFont typeface="Arial"/>
              <a:buNone/>
              <a:defRPr sz="2000" b="0" i="0" u="none" strike="noStrike" cap="none">
                <a:solidFill>
                  <a:srgbClr val="888888"/>
                </a:solidFill>
                <a:latin typeface="Calibri"/>
                <a:ea typeface="Calibri"/>
                <a:cs typeface="Calibri"/>
                <a:sym typeface="Calibri"/>
              </a:defRPr>
            </a:lvl9pPr>
          </a:lstStyle>
          <a:p>
            <a:endParaRPr/>
          </a:p>
        </p:txBody>
      </p:sp>
      <p:pic>
        <p:nvPicPr>
          <p:cNvPr id="4" name="Picture 3">
            <a:extLst>
              <a:ext uri="{FF2B5EF4-FFF2-40B4-BE49-F238E27FC236}">
                <a16:creationId xmlns:a16="http://schemas.microsoft.com/office/drawing/2014/main" id="{0503D4DC-79CD-4918-93A8-B290FB61B59D}"/>
              </a:ext>
            </a:extLst>
          </p:cNvPr>
          <p:cNvPicPr>
            <a:picLocks noChangeAspect="1"/>
          </p:cNvPicPr>
          <p:nvPr userDrawn="1"/>
        </p:nvPicPr>
        <p:blipFill>
          <a:blip r:embed="rId2"/>
          <a:stretch>
            <a:fillRect/>
          </a:stretch>
        </p:blipFill>
        <p:spPr>
          <a:xfrm>
            <a:off x="6705600" y="6019800"/>
            <a:ext cx="2315818" cy="68311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E6F0043-92AC-4D19-9D0D-539B69E4AE3E}"/>
              </a:ext>
            </a:extLst>
          </p:cNvPr>
          <p:cNvSpPr>
            <a:spLocks noGrp="1"/>
          </p:cNvSpPr>
          <p:nvPr>
            <p:ph type="body" sz="quarter" idx="10" hasCustomPrompt="1"/>
          </p:nvPr>
        </p:nvSpPr>
        <p:spPr>
          <a:xfrm>
            <a:off x="628650" y="1143000"/>
            <a:ext cx="8134350" cy="4800600"/>
          </a:xfrm>
          <a:prstGeom prst="rect">
            <a:avLst/>
          </a:prstGeom>
        </p:spPr>
        <p:txBody>
          <a:bodyPr/>
          <a:lstStyle>
            <a:lvl1pPr>
              <a:defRPr baseline="0">
                <a:latin typeface="Times New Roman" panose="02020603050405020304" pitchFamily="18" charset="0"/>
              </a:defRPr>
            </a:lvl1pPr>
          </a:lstStyle>
          <a:p>
            <a:pPr lvl="0"/>
            <a:r>
              <a:rPr lang="en-US"/>
              <a:t>Be concise; too much text deters the viewer. Bullet points are encouraged, but be mindful of spacing.</a:t>
            </a:r>
          </a:p>
        </p:txBody>
      </p:sp>
      <p:pic>
        <p:nvPicPr>
          <p:cNvPr id="9" name="Picture 8">
            <a:extLst>
              <a:ext uri="{FF2B5EF4-FFF2-40B4-BE49-F238E27FC236}">
                <a16:creationId xmlns:a16="http://schemas.microsoft.com/office/drawing/2014/main" id="{57DA9F8C-4B53-4BEB-B340-EDBF920FD196}"/>
              </a:ext>
            </a:extLst>
          </p:cNvPr>
          <p:cNvPicPr>
            <a:picLocks noChangeAspect="1"/>
          </p:cNvPicPr>
          <p:nvPr userDrawn="1"/>
        </p:nvPicPr>
        <p:blipFill>
          <a:blip r:embed="rId2"/>
          <a:stretch>
            <a:fillRect/>
          </a:stretch>
        </p:blipFill>
        <p:spPr>
          <a:xfrm>
            <a:off x="6705600" y="6019800"/>
            <a:ext cx="2315818" cy="683117"/>
          </a:xfrm>
          <a:prstGeom prst="rect">
            <a:avLst/>
          </a:prstGeom>
        </p:spPr>
      </p:pic>
      <p:sp>
        <p:nvSpPr>
          <p:cNvPr id="13" name="Text Placeholder 12">
            <a:extLst>
              <a:ext uri="{FF2B5EF4-FFF2-40B4-BE49-F238E27FC236}">
                <a16:creationId xmlns:a16="http://schemas.microsoft.com/office/drawing/2014/main" id="{EBC588BD-F109-4F86-8D3B-D7916C63DDBD}"/>
              </a:ext>
            </a:extLst>
          </p:cNvPr>
          <p:cNvSpPr>
            <a:spLocks noGrp="1"/>
          </p:cNvSpPr>
          <p:nvPr>
            <p:ph type="body" sz="quarter" idx="11" hasCustomPrompt="1"/>
          </p:nvPr>
        </p:nvSpPr>
        <p:spPr>
          <a:xfrm>
            <a:off x="609600" y="0"/>
            <a:ext cx="8153400" cy="1066800"/>
          </a:xfrm>
          <a:prstGeom prst="rect">
            <a:avLst/>
          </a:prstGeom>
        </p:spPr>
        <p:txBody>
          <a:bodyPr/>
          <a:lstStyle>
            <a:lvl1pPr>
              <a:defRPr sz="3600" b="1" baseline="0">
                <a:solidFill>
                  <a:schemeClr val="bg1"/>
                </a:solidFill>
                <a:latin typeface="Times New Roman" panose="02020603050405020304" pitchFamily="18" charset="0"/>
              </a:defRPr>
            </a:lvl1pPr>
          </a:lstStyle>
          <a:p>
            <a:pPr lvl="0"/>
            <a:r>
              <a:rPr lang="en-US"/>
              <a:t>Click to add text</a:t>
            </a:r>
          </a:p>
        </p:txBody>
      </p:sp>
    </p:spTree>
    <p:extLst>
      <p:ext uri="{BB962C8B-B14F-4D97-AF65-F5344CB8AC3E}">
        <p14:creationId xmlns:p14="http://schemas.microsoft.com/office/powerpoint/2010/main" val="377018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Boxes">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5E5F52AB-E22F-4EAD-9362-9F340F7D9B79}"/>
              </a:ext>
            </a:extLst>
          </p:cNvPr>
          <p:cNvCxnSpPr>
            <a:cxnSpLocks/>
          </p:cNvCxnSpPr>
          <p:nvPr userDrawn="1"/>
        </p:nvCxnSpPr>
        <p:spPr>
          <a:xfrm>
            <a:off x="4419600" y="1219200"/>
            <a:ext cx="0" cy="5486400"/>
          </a:xfrm>
          <a:prstGeom prst="line">
            <a:avLst/>
          </a:prstGeom>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4F48F602-5C5E-4EE6-BCA7-8A04D2608B74}"/>
              </a:ext>
            </a:extLst>
          </p:cNvPr>
          <p:cNvSpPr>
            <a:spLocks noGrp="1"/>
          </p:cNvSpPr>
          <p:nvPr>
            <p:ph type="body" sz="quarter" idx="12" hasCustomPrompt="1"/>
          </p:nvPr>
        </p:nvSpPr>
        <p:spPr>
          <a:xfrm>
            <a:off x="628650" y="1219200"/>
            <a:ext cx="3714750" cy="5486400"/>
          </a:xfrm>
          <a:prstGeom prst="rect">
            <a:avLst/>
          </a:prstGeom>
        </p:spPr>
        <p:txBody>
          <a:bodyPr/>
          <a:lstStyle>
            <a:lvl1pPr>
              <a:defRPr baseline="0">
                <a:latin typeface="Times New Roman" panose="02020603050405020304" pitchFamily="18" charset="0"/>
              </a:defRPr>
            </a:lvl1pPr>
          </a:lstStyle>
          <a:p>
            <a:pPr lvl="0"/>
            <a:r>
              <a:rPr lang="en-US"/>
              <a:t>Be concise; too much text deters the viewer. Bullet points are encouraged, but be mindful of spacing.</a:t>
            </a:r>
          </a:p>
        </p:txBody>
      </p:sp>
      <p:sp>
        <p:nvSpPr>
          <p:cNvPr id="15" name="Text Placeholder 14">
            <a:extLst>
              <a:ext uri="{FF2B5EF4-FFF2-40B4-BE49-F238E27FC236}">
                <a16:creationId xmlns:a16="http://schemas.microsoft.com/office/drawing/2014/main" id="{7EA36CE2-F331-4900-B78C-5FFB15E94139}"/>
              </a:ext>
            </a:extLst>
          </p:cNvPr>
          <p:cNvSpPr>
            <a:spLocks noGrp="1"/>
          </p:cNvSpPr>
          <p:nvPr>
            <p:ph type="body" sz="quarter" idx="13" hasCustomPrompt="1"/>
          </p:nvPr>
        </p:nvSpPr>
        <p:spPr>
          <a:xfrm>
            <a:off x="4495800" y="1219200"/>
            <a:ext cx="4495800" cy="4800600"/>
          </a:xfrm>
          <a:prstGeom prst="rect">
            <a:avLst/>
          </a:prstGeom>
        </p:spPr>
        <p:txBody>
          <a:bodyPr/>
          <a:lstStyle>
            <a:lvl1pPr>
              <a:defRPr baseline="0">
                <a:latin typeface="Times New Roman" panose="02020603050405020304" pitchFamily="18" charset="0"/>
              </a:defRPr>
            </a:lvl1pPr>
          </a:lstStyle>
          <a:p>
            <a:pPr lvl="0"/>
            <a:r>
              <a:rPr lang="en-US"/>
              <a:t>With the right-hand side content box, do not place text too close to the DOES logo in the bottom right-hand corner</a:t>
            </a:r>
          </a:p>
        </p:txBody>
      </p:sp>
      <p:pic>
        <p:nvPicPr>
          <p:cNvPr id="16" name="Picture 15">
            <a:extLst>
              <a:ext uri="{FF2B5EF4-FFF2-40B4-BE49-F238E27FC236}">
                <a16:creationId xmlns:a16="http://schemas.microsoft.com/office/drawing/2014/main" id="{597C9BCB-DC41-4427-9747-E331B8E8D2E3}"/>
              </a:ext>
            </a:extLst>
          </p:cNvPr>
          <p:cNvPicPr>
            <a:picLocks noChangeAspect="1"/>
          </p:cNvPicPr>
          <p:nvPr userDrawn="1"/>
        </p:nvPicPr>
        <p:blipFill>
          <a:blip r:embed="rId2"/>
          <a:stretch>
            <a:fillRect/>
          </a:stretch>
        </p:blipFill>
        <p:spPr>
          <a:xfrm>
            <a:off x="6705600" y="6019800"/>
            <a:ext cx="2315818" cy="683117"/>
          </a:xfrm>
          <a:prstGeom prst="rect">
            <a:avLst/>
          </a:prstGeom>
        </p:spPr>
      </p:pic>
      <p:sp>
        <p:nvSpPr>
          <p:cNvPr id="3" name="Text Placeholder 2">
            <a:extLst>
              <a:ext uri="{FF2B5EF4-FFF2-40B4-BE49-F238E27FC236}">
                <a16:creationId xmlns:a16="http://schemas.microsoft.com/office/drawing/2014/main" id="{559FE990-0FF9-4EB0-95BC-D249848B82D0}"/>
              </a:ext>
            </a:extLst>
          </p:cNvPr>
          <p:cNvSpPr>
            <a:spLocks noGrp="1"/>
          </p:cNvSpPr>
          <p:nvPr>
            <p:ph type="body" sz="quarter" idx="14" hasCustomPrompt="1"/>
          </p:nvPr>
        </p:nvSpPr>
        <p:spPr>
          <a:xfrm>
            <a:off x="609600" y="0"/>
            <a:ext cx="8362950" cy="1066800"/>
          </a:xfrm>
          <a:prstGeom prst="rect">
            <a:avLst/>
          </a:prstGeom>
        </p:spPr>
        <p:txBody>
          <a:bodyPr/>
          <a:lstStyle>
            <a:lvl1pPr>
              <a:defRPr sz="3600" b="1">
                <a:solidFill>
                  <a:schemeClr val="bg1"/>
                </a:solidFill>
                <a:latin typeface="Times New Roman" panose="02020603050405020304" pitchFamily="18" charset="0"/>
                <a:cs typeface="Times New Roman" panose="02020603050405020304" pitchFamily="18" charset="0"/>
              </a:defRPr>
            </a:lvl1pPr>
          </a:lstStyle>
          <a:p>
            <a:pPr lvl="0"/>
            <a:r>
              <a:rPr lang="en-US"/>
              <a:t>Click to add text</a:t>
            </a:r>
          </a:p>
        </p:txBody>
      </p:sp>
    </p:spTree>
    <p:extLst>
      <p:ext uri="{BB962C8B-B14F-4D97-AF65-F5344CB8AC3E}">
        <p14:creationId xmlns:p14="http://schemas.microsoft.com/office/powerpoint/2010/main" val="259669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caption">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9A5251E-08B4-4604-A867-3AC821E6725D}"/>
              </a:ext>
            </a:extLst>
          </p:cNvPr>
          <p:cNvSpPr>
            <a:spLocks noGrp="1"/>
          </p:cNvSpPr>
          <p:nvPr>
            <p:ph type="body" sz="quarter" idx="10" hasCustomPrompt="1"/>
          </p:nvPr>
        </p:nvSpPr>
        <p:spPr>
          <a:xfrm>
            <a:off x="5029200" y="1981200"/>
            <a:ext cx="3886200" cy="3657600"/>
          </a:xfrm>
          <a:prstGeom prst="rect">
            <a:avLst/>
          </a:prstGeom>
        </p:spPr>
        <p:txBody>
          <a:bodyPr/>
          <a:lstStyle>
            <a:lvl1pPr>
              <a:defRPr baseline="0">
                <a:latin typeface="Times New Roman" panose="02020603050405020304" pitchFamily="18" charset="0"/>
              </a:defRPr>
            </a:lvl1pPr>
          </a:lstStyle>
          <a:p>
            <a:pPr lvl="0"/>
            <a:r>
              <a:rPr lang="en-US"/>
              <a:t>Align text with top of the image. It is acceptable to cover up the red line on the left hand side of the background with an image, provided the image is flush with the blue banner at the top and the bottom of the slide.</a:t>
            </a:r>
          </a:p>
        </p:txBody>
      </p:sp>
      <p:sp>
        <p:nvSpPr>
          <p:cNvPr id="10" name="Picture Placeholder 9">
            <a:extLst>
              <a:ext uri="{FF2B5EF4-FFF2-40B4-BE49-F238E27FC236}">
                <a16:creationId xmlns:a16="http://schemas.microsoft.com/office/drawing/2014/main" id="{D5EB2A66-5F53-4BE6-B8E4-7BDCB3348E85}"/>
              </a:ext>
            </a:extLst>
          </p:cNvPr>
          <p:cNvSpPr>
            <a:spLocks noGrp="1"/>
          </p:cNvSpPr>
          <p:nvPr>
            <p:ph type="pic" sz="quarter" idx="11"/>
          </p:nvPr>
        </p:nvSpPr>
        <p:spPr>
          <a:xfrm>
            <a:off x="685800" y="1981200"/>
            <a:ext cx="4191000" cy="3657600"/>
          </a:xfrm>
          <a:prstGeom prst="rect">
            <a:avLst/>
          </a:prstGeom>
        </p:spPr>
        <p:txBody>
          <a:bodyPr/>
          <a:lstStyle/>
          <a:p>
            <a:endParaRPr lang="en-US"/>
          </a:p>
        </p:txBody>
      </p:sp>
      <p:pic>
        <p:nvPicPr>
          <p:cNvPr id="11" name="Picture 10">
            <a:extLst>
              <a:ext uri="{FF2B5EF4-FFF2-40B4-BE49-F238E27FC236}">
                <a16:creationId xmlns:a16="http://schemas.microsoft.com/office/drawing/2014/main" id="{CC5DC6CC-B276-46A9-BC7F-B7E6C10CC95A}"/>
              </a:ext>
            </a:extLst>
          </p:cNvPr>
          <p:cNvPicPr>
            <a:picLocks noChangeAspect="1"/>
          </p:cNvPicPr>
          <p:nvPr userDrawn="1"/>
        </p:nvPicPr>
        <p:blipFill>
          <a:blip r:embed="rId2"/>
          <a:stretch>
            <a:fillRect/>
          </a:stretch>
        </p:blipFill>
        <p:spPr>
          <a:xfrm>
            <a:off x="6705600" y="6019800"/>
            <a:ext cx="2315818" cy="683117"/>
          </a:xfrm>
          <a:prstGeom prst="rect">
            <a:avLst/>
          </a:prstGeom>
        </p:spPr>
      </p:pic>
      <p:sp>
        <p:nvSpPr>
          <p:cNvPr id="13" name="Text Placeholder 12">
            <a:extLst>
              <a:ext uri="{FF2B5EF4-FFF2-40B4-BE49-F238E27FC236}">
                <a16:creationId xmlns:a16="http://schemas.microsoft.com/office/drawing/2014/main" id="{EA95970D-B91F-47BD-9AC5-A3D19BEC758E}"/>
              </a:ext>
            </a:extLst>
          </p:cNvPr>
          <p:cNvSpPr>
            <a:spLocks noGrp="1"/>
          </p:cNvSpPr>
          <p:nvPr>
            <p:ph type="body" sz="quarter" idx="12" hasCustomPrompt="1"/>
          </p:nvPr>
        </p:nvSpPr>
        <p:spPr>
          <a:xfrm>
            <a:off x="609600" y="0"/>
            <a:ext cx="8305800" cy="1066800"/>
          </a:xfrm>
          <a:prstGeom prst="rect">
            <a:avLst/>
          </a:prstGeom>
        </p:spPr>
        <p:txBody>
          <a:bodyPr/>
          <a:lstStyle>
            <a:lvl1pPr>
              <a:defRPr sz="3600" b="1" baseline="0">
                <a:solidFill>
                  <a:schemeClr val="bg1"/>
                </a:solidFill>
                <a:latin typeface="Times New Roman" panose="02020603050405020304" pitchFamily="18" charset="0"/>
              </a:defRPr>
            </a:lvl1pPr>
          </a:lstStyle>
          <a:p>
            <a:pPr lvl="0"/>
            <a:r>
              <a:rPr lang="en-US"/>
              <a:t>Click to add text</a:t>
            </a:r>
          </a:p>
        </p:txBody>
      </p:sp>
    </p:spTree>
    <p:extLst>
      <p:ext uri="{BB962C8B-B14F-4D97-AF65-F5344CB8AC3E}">
        <p14:creationId xmlns:p14="http://schemas.microsoft.com/office/powerpoint/2010/main" val="426961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 Caption and Tex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9A5251E-08B4-4604-A867-3AC821E6725D}"/>
              </a:ext>
            </a:extLst>
          </p:cNvPr>
          <p:cNvSpPr>
            <a:spLocks noGrp="1"/>
          </p:cNvSpPr>
          <p:nvPr>
            <p:ph type="body" sz="quarter" idx="10" hasCustomPrompt="1"/>
          </p:nvPr>
        </p:nvSpPr>
        <p:spPr>
          <a:xfrm>
            <a:off x="5029200" y="1981200"/>
            <a:ext cx="3886200" cy="3657600"/>
          </a:xfrm>
          <a:prstGeom prst="rect">
            <a:avLst/>
          </a:prstGeom>
        </p:spPr>
        <p:txBody>
          <a:bodyPr/>
          <a:lstStyle>
            <a:lvl1pPr>
              <a:defRPr baseline="0">
                <a:latin typeface="Times New Roman" panose="02020603050405020304" pitchFamily="18" charset="0"/>
              </a:defRPr>
            </a:lvl1pPr>
          </a:lstStyle>
          <a:p>
            <a:pPr lvl="0"/>
            <a:r>
              <a:rPr lang="en-US"/>
              <a:t>Text goes here</a:t>
            </a:r>
          </a:p>
        </p:txBody>
      </p:sp>
      <p:sp>
        <p:nvSpPr>
          <p:cNvPr id="10" name="Picture Placeholder 9">
            <a:extLst>
              <a:ext uri="{FF2B5EF4-FFF2-40B4-BE49-F238E27FC236}">
                <a16:creationId xmlns:a16="http://schemas.microsoft.com/office/drawing/2014/main" id="{D5EB2A66-5F53-4BE6-B8E4-7BDCB3348E85}"/>
              </a:ext>
            </a:extLst>
          </p:cNvPr>
          <p:cNvSpPr>
            <a:spLocks noGrp="1"/>
          </p:cNvSpPr>
          <p:nvPr>
            <p:ph type="pic" sz="quarter" idx="11"/>
          </p:nvPr>
        </p:nvSpPr>
        <p:spPr>
          <a:xfrm>
            <a:off x="685800" y="1981200"/>
            <a:ext cx="4191000" cy="3276600"/>
          </a:xfrm>
          <a:prstGeom prst="rect">
            <a:avLst/>
          </a:prstGeom>
        </p:spPr>
        <p:txBody>
          <a:bodyPr/>
          <a:lstStyle/>
          <a:p>
            <a:endParaRPr lang="en-US"/>
          </a:p>
        </p:txBody>
      </p:sp>
      <p:sp>
        <p:nvSpPr>
          <p:cNvPr id="4" name="Text Placeholder 3">
            <a:extLst>
              <a:ext uri="{FF2B5EF4-FFF2-40B4-BE49-F238E27FC236}">
                <a16:creationId xmlns:a16="http://schemas.microsoft.com/office/drawing/2014/main" id="{2208A91A-FB12-4A97-9D2F-487665B90EE5}"/>
              </a:ext>
            </a:extLst>
          </p:cNvPr>
          <p:cNvSpPr>
            <a:spLocks noGrp="1"/>
          </p:cNvSpPr>
          <p:nvPr>
            <p:ph type="body" sz="quarter" idx="12" hasCustomPrompt="1"/>
          </p:nvPr>
        </p:nvSpPr>
        <p:spPr>
          <a:xfrm>
            <a:off x="685800" y="5334000"/>
            <a:ext cx="4191000" cy="304800"/>
          </a:xfrm>
          <a:prstGeom prst="rect">
            <a:avLst/>
          </a:prstGeom>
        </p:spPr>
        <p:txBody>
          <a:bodyPr/>
          <a:lstStyle>
            <a:lvl1pPr>
              <a:defRPr i="1" baseline="0">
                <a:latin typeface="Times New Roman" panose="02020603050405020304" pitchFamily="18" charset="0"/>
              </a:defRPr>
            </a:lvl1pPr>
          </a:lstStyle>
          <a:p>
            <a:pPr lvl="0"/>
            <a:r>
              <a:rPr lang="en-US" i="1"/>
              <a:t>Caption of photo in italics</a:t>
            </a:r>
            <a:endParaRPr lang="en-US"/>
          </a:p>
        </p:txBody>
      </p:sp>
      <p:pic>
        <p:nvPicPr>
          <p:cNvPr id="7" name="Picture 6">
            <a:extLst>
              <a:ext uri="{FF2B5EF4-FFF2-40B4-BE49-F238E27FC236}">
                <a16:creationId xmlns:a16="http://schemas.microsoft.com/office/drawing/2014/main" id="{1C264BC0-9D38-4221-A36A-B7897B6B4EA4}"/>
              </a:ext>
            </a:extLst>
          </p:cNvPr>
          <p:cNvPicPr>
            <a:picLocks noChangeAspect="1"/>
          </p:cNvPicPr>
          <p:nvPr userDrawn="1"/>
        </p:nvPicPr>
        <p:blipFill>
          <a:blip r:embed="rId2"/>
          <a:stretch>
            <a:fillRect/>
          </a:stretch>
        </p:blipFill>
        <p:spPr>
          <a:xfrm>
            <a:off x="6705600" y="6019800"/>
            <a:ext cx="2315818" cy="683117"/>
          </a:xfrm>
          <a:prstGeom prst="rect">
            <a:avLst/>
          </a:prstGeom>
        </p:spPr>
      </p:pic>
      <p:sp>
        <p:nvSpPr>
          <p:cNvPr id="6" name="Text Placeholder 5">
            <a:extLst>
              <a:ext uri="{FF2B5EF4-FFF2-40B4-BE49-F238E27FC236}">
                <a16:creationId xmlns:a16="http://schemas.microsoft.com/office/drawing/2014/main" id="{0C53B3FD-7E27-459D-B827-10128DBC021D}"/>
              </a:ext>
            </a:extLst>
          </p:cNvPr>
          <p:cNvSpPr>
            <a:spLocks noGrp="1"/>
          </p:cNvSpPr>
          <p:nvPr>
            <p:ph type="body" sz="quarter" idx="13" hasCustomPrompt="1"/>
          </p:nvPr>
        </p:nvSpPr>
        <p:spPr>
          <a:xfrm>
            <a:off x="609600" y="0"/>
            <a:ext cx="8305800" cy="1066800"/>
          </a:xfrm>
          <a:prstGeom prst="rect">
            <a:avLst/>
          </a:prstGeom>
        </p:spPr>
        <p:txBody>
          <a:bodyPr/>
          <a:lstStyle>
            <a:lvl1pPr>
              <a:defRPr sz="3600" b="1" baseline="0">
                <a:solidFill>
                  <a:schemeClr val="bg1"/>
                </a:solidFill>
                <a:latin typeface="Times New Roman" panose="02020603050405020304" pitchFamily="18" charset="0"/>
              </a:defRPr>
            </a:lvl1pPr>
          </a:lstStyle>
          <a:p>
            <a:pPr lvl="0"/>
            <a:r>
              <a:rPr lang="en-US"/>
              <a:t>Click to add text</a:t>
            </a:r>
          </a:p>
        </p:txBody>
      </p:sp>
    </p:spTree>
    <p:extLst>
      <p:ext uri="{BB962C8B-B14F-4D97-AF65-F5344CB8AC3E}">
        <p14:creationId xmlns:p14="http://schemas.microsoft.com/office/powerpoint/2010/main" val="581792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5E5F52AB-E22F-4EAD-9362-9F340F7D9B79}"/>
              </a:ext>
            </a:extLst>
          </p:cNvPr>
          <p:cNvCxnSpPr>
            <a:cxnSpLocks/>
          </p:cNvCxnSpPr>
          <p:nvPr userDrawn="1"/>
        </p:nvCxnSpPr>
        <p:spPr>
          <a:xfrm>
            <a:off x="4419600" y="1219200"/>
            <a:ext cx="0" cy="5486400"/>
          </a:xfrm>
          <a:prstGeom prst="line">
            <a:avLst/>
          </a:prstGeom>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4F48F602-5C5E-4EE6-BCA7-8A04D2608B74}"/>
              </a:ext>
            </a:extLst>
          </p:cNvPr>
          <p:cNvSpPr>
            <a:spLocks noGrp="1"/>
          </p:cNvSpPr>
          <p:nvPr>
            <p:ph type="body" sz="quarter" idx="12" hasCustomPrompt="1"/>
          </p:nvPr>
        </p:nvSpPr>
        <p:spPr>
          <a:xfrm>
            <a:off x="628650" y="1219200"/>
            <a:ext cx="3714750" cy="533400"/>
          </a:xfrm>
          <a:prstGeom prst="rect">
            <a:avLst/>
          </a:prstGeom>
        </p:spPr>
        <p:txBody>
          <a:bodyPr/>
          <a:lstStyle>
            <a:lvl1pPr>
              <a:defRPr baseline="0">
                <a:latin typeface="Times New Roman" panose="02020603050405020304" pitchFamily="18" charset="0"/>
              </a:defRPr>
            </a:lvl1pPr>
          </a:lstStyle>
          <a:p>
            <a:pPr lvl="0"/>
            <a:r>
              <a:rPr lang="en-US"/>
              <a:t>Title of left-hand side </a:t>
            </a:r>
          </a:p>
        </p:txBody>
      </p:sp>
      <p:sp>
        <p:nvSpPr>
          <p:cNvPr id="15" name="Text Placeholder 14">
            <a:extLst>
              <a:ext uri="{FF2B5EF4-FFF2-40B4-BE49-F238E27FC236}">
                <a16:creationId xmlns:a16="http://schemas.microsoft.com/office/drawing/2014/main" id="{7EA36CE2-F331-4900-B78C-5FFB15E94139}"/>
              </a:ext>
            </a:extLst>
          </p:cNvPr>
          <p:cNvSpPr>
            <a:spLocks noGrp="1"/>
          </p:cNvSpPr>
          <p:nvPr>
            <p:ph type="body" sz="quarter" idx="13" hasCustomPrompt="1"/>
          </p:nvPr>
        </p:nvSpPr>
        <p:spPr>
          <a:xfrm>
            <a:off x="4495800" y="1219200"/>
            <a:ext cx="4343398" cy="533400"/>
          </a:xfrm>
          <a:prstGeom prst="rect">
            <a:avLst/>
          </a:prstGeom>
        </p:spPr>
        <p:txBody>
          <a:bodyPr/>
          <a:lstStyle>
            <a:lvl1pPr>
              <a:defRPr baseline="0">
                <a:latin typeface="Times New Roman" panose="02020603050405020304" pitchFamily="18" charset="0"/>
              </a:defRPr>
            </a:lvl1pPr>
          </a:lstStyle>
          <a:p>
            <a:pPr lvl="0"/>
            <a:r>
              <a:rPr lang="en-US"/>
              <a:t>Title of right-hand side</a:t>
            </a:r>
          </a:p>
        </p:txBody>
      </p:sp>
      <p:sp>
        <p:nvSpPr>
          <p:cNvPr id="5" name="Text Placeholder 4">
            <a:extLst>
              <a:ext uri="{FF2B5EF4-FFF2-40B4-BE49-F238E27FC236}">
                <a16:creationId xmlns:a16="http://schemas.microsoft.com/office/drawing/2014/main" id="{4E43C22C-6205-4575-895D-2552809839E4}"/>
              </a:ext>
            </a:extLst>
          </p:cNvPr>
          <p:cNvSpPr>
            <a:spLocks noGrp="1"/>
          </p:cNvSpPr>
          <p:nvPr>
            <p:ph type="body" sz="quarter" idx="14" hasCustomPrompt="1"/>
          </p:nvPr>
        </p:nvSpPr>
        <p:spPr>
          <a:xfrm>
            <a:off x="628650" y="1752600"/>
            <a:ext cx="3714750" cy="4876800"/>
          </a:xfrm>
          <a:prstGeom prst="rect">
            <a:avLst/>
          </a:prstGeom>
        </p:spPr>
        <p:txBody>
          <a:bodyPr/>
          <a:lstStyle>
            <a:lvl1pPr>
              <a:defRPr baseline="0">
                <a:latin typeface="Times New Roman" panose="02020603050405020304" pitchFamily="18" charset="0"/>
              </a:defRPr>
            </a:lvl1pPr>
          </a:lstStyle>
          <a:p>
            <a:pPr lvl="0"/>
            <a:r>
              <a:rPr lang="en-US"/>
              <a:t>Content goes here</a:t>
            </a:r>
          </a:p>
        </p:txBody>
      </p:sp>
      <p:sp>
        <p:nvSpPr>
          <p:cNvPr id="8" name="Text Placeholder 7">
            <a:extLst>
              <a:ext uri="{FF2B5EF4-FFF2-40B4-BE49-F238E27FC236}">
                <a16:creationId xmlns:a16="http://schemas.microsoft.com/office/drawing/2014/main" id="{E4EC2A07-CF58-4ACA-BB4A-11470193C52D}"/>
              </a:ext>
            </a:extLst>
          </p:cNvPr>
          <p:cNvSpPr>
            <a:spLocks noGrp="1"/>
          </p:cNvSpPr>
          <p:nvPr>
            <p:ph type="body" sz="quarter" idx="15" hasCustomPrompt="1"/>
          </p:nvPr>
        </p:nvSpPr>
        <p:spPr>
          <a:xfrm>
            <a:off x="4495800" y="1752600"/>
            <a:ext cx="4343400" cy="4191000"/>
          </a:xfrm>
          <a:prstGeom prst="rect">
            <a:avLst/>
          </a:prstGeom>
        </p:spPr>
        <p:txBody>
          <a:bodyPr/>
          <a:lstStyle>
            <a:lvl1pPr>
              <a:defRPr baseline="0">
                <a:latin typeface="Times New Roman" panose="02020603050405020304" pitchFamily="18" charset="0"/>
              </a:defRPr>
            </a:lvl1pPr>
          </a:lstStyle>
          <a:p>
            <a:pPr lvl="0"/>
            <a:r>
              <a:rPr lang="en-US"/>
              <a:t>Content here; do not place text near the logo</a:t>
            </a:r>
          </a:p>
        </p:txBody>
      </p:sp>
      <p:pic>
        <p:nvPicPr>
          <p:cNvPr id="11" name="Picture 10">
            <a:extLst>
              <a:ext uri="{FF2B5EF4-FFF2-40B4-BE49-F238E27FC236}">
                <a16:creationId xmlns:a16="http://schemas.microsoft.com/office/drawing/2014/main" id="{1F4A2B30-CE90-4880-B15D-1AA7782CC2ED}"/>
              </a:ext>
            </a:extLst>
          </p:cNvPr>
          <p:cNvPicPr>
            <a:picLocks noChangeAspect="1"/>
          </p:cNvPicPr>
          <p:nvPr userDrawn="1"/>
        </p:nvPicPr>
        <p:blipFill>
          <a:blip r:embed="rId2"/>
          <a:stretch>
            <a:fillRect/>
          </a:stretch>
        </p:blipFill>
        <p:spPr>
          <a:xfrm>
            <a:off x="6705600" y="6019800"/>
            <a:ext cx="2315818" cy="683117"/>
          </a:xfrm>
          <a:prstGeom prst="rect">
            <a:avLst/>
          </a:prstGeom>
        </p:spPr>
      </p:pic>
      <p:sp>
        <p:nvSpPr>
          <p:cNvPr id="10" name="Text Placeholder 9">
            <a:extLst>
              <a:ext uri="{FF2B5EF4-FFF2-40B4-BE49-F238E27FC236}">
                <a16:creationId xmlns:a16="http://schemas.microsoft.com/office/drawing/2014/main" id="{3369567D-FB45-4837-B425-EF68D8B2647C}"/>
              </a:ext>
            </a:extLst>
          </p:cNvPr>
          <p:cNvSpPr>
            <a:spLocks noGrp="1"/>
          </p:cNvSpPr>
          <p:nvPr>
            <p:ph type="body" sz="quarter" idx="16" hasCustomPrompt="1"/>
          </p:nvPr>
        </p:nvSpPr>
        <p:spPr>
          <a:xfrm>
            <a:off x="609600" y="0"/>
            <a:ext cx="8229598" cy="1066800"/>
          </a:xfrm>
          <a:prstGeom prst="rect">
            <a:avLst/>
          </a:prstGeom>
        </p:spPr>
        <p:txBody>
          <a:bodyPr/>
          <a:lstStyle>
            <a:lvl1pPr>
              <a:defRPr sz="3600" b="1" baseline="0">
                <a:solidFill>
                  <a:schemeClr val="bg1"/>
                </a:solidFill>
                <a:latin typeface="Times New Roman" panose="02020603050405020304" pitchFamily="18" charset="0"/>
              </a:defRPr>
            </a:lvl1pPr>
          </a:lstStyle>
          <a:p>
            <a:pPr lvl="0"/>
            <a:r>
              <a:rPr lang="en-US"/>
              <a:t>Click to add text</a:t>
            </a:r>
          </a:p>
        </p:txBody>
      </p:sp>
    </p:spTree>
    <p:extLst>
      <p:ext uri="{BB962C8B-B14F-4D97-AF65-F5344CB8AC3E}">
        <p14:creationId xmlns:p14="http://schemas.microsoft.com/office/powerpoint/2010/main" val="120214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Untitled-1-02.png"/>
          <p:cNvPicPr preferRelativeResize="0"/>
          <p:nvPr/>
        </p:nvPicPr>
        <p:blipFill rotWithShape="1">
          <a:blip r:embed="rId8">
            <a:alphaModFix/>
          </a:blip>
          <a:srcRect/>
          <a:stretch/>
        </p:blipFill>
        <p:spPr>
          <a:xfrm>
            <a:off x="0" y="0"/>
            <a:ext cx="9144000" cy="6858000"/>
          </a:xfrm>
          <a:prstGeom prst="rect">
            <a:avLst/>
          </a:prstGeom>
          <a:noFill/>
          <a:ln>
            <a:noFill/>
          </a:ln>
        </p:spPr>
      </p:pic>
      <p:pic>
        <p:nvPicPr>
          <p:cNvPr id="3" name="Picture 2">
            <a:extLst>
              <a:ext uri="{FF2B5EF4-FFF2-40B4-BE49-F238E27FC236}">
                <a16:creationId xmlns:a16="http://schemas.microsoft.com/office/drawing/2014/main" id="{412B1F84-9AD2-43C1-96D3-26E54919EFAA}"/>
              </a:ext>
            </a:extLst>
          </p:cNvPr>
          <p:cNvPicPr>
            <a:picLocks noChangeAspect="1"/>
          </p:cNvPicPr>
          <p:nvPr userDrawn="1"/>
        </p:nvPicPr>
        <p:blipFill>
          <a:blip r:embed="rId9"/>
          <a:stretch>
            <a:fillRect/>
          </a:stretch>
        </p:blipFill>
        <p:spPr>
          <a:xfrm>
            <a:off x="6705600" y="6019800"/>
            <a:ext cx="2315818" cy="683117"/>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6C5ED0-2CAD-654F-827F-2CAF056C2D15}"/>
              </a:ext>
            </a:extLst>
          </p:cNvPr>
          <p:cNvPicPr>
            <a:picLocks noChangeAspect="1"/>
          </p:cNvPicPr>
          <p:nvPr/>
        </p:nvPicPr>
        <p:blipFill>
          <a:blip r:embed="rId2"/>
          <a:stretch>
            <a:fillRect/>
          </a:stretch>
        </p:blipFill>
        <p:spPr>
          <a:xfrm>
            <a:off x="-10274" y="0"/>
            <a:ext cx="9170276" cy="6858000"/>
          </a:xfrm>
          <a:prstGeom prst="rect">
            <a:avLst/>
          </a:prstGeom>
        </p:spPr>
      </p:pic>
      <p:sp>
        <p:nvSpPr>
          <p:cNvPr id="5" name="TextBox 4">
            <a:extLst>
              <a:ext uri="{FF2B5EF4-FFF2-40B4-BE49-F238E27FC236}">
                <a16:creationId xmlns:a16="http://schemas.microsoft.com/office/drawing/2014/main" id="{42F1DB45-9BB3-BE43-95A0-E8C25AE1E2B4}"/>
              </a:ext>
            </a:extLst>
          </p:cNvPr>
          <p:cNvSpPr txBox="1"/>
          <p:nvPr/>
        </p:nvSpPr>
        <p:spPr>
          <a:xfrm>
            <a:off x="0" y="1797006"/>
            <a:ext cx="9144000" cy="2308324"/>
          </a:xfrm>
          <a:prstGeom prst="rect">
            <a:avLst/>
          </a:prstGeom>
          <a:noFill/>
        </p:spPr>
        <p:txBody>
          <a:bodyPr wrap="square" lIns="91440" tIns="45720" rIns="91440" bIns="45720" rtlCol="0" anchor="t">
            <a:spAutoFit/>
          </a:bodyPr>
          <a:lstStyle/>
          <a:p>
            <a:pPr algn="ctr"/>
            <a:r>
              <a:rPr lang="en-US" sz="3600" b="1" dirty="0">
                <a:solidFill>
                  <a:schemeClr val="bg1"/>
                </a:solidFill>
                <a:latin typeface="Times New Roman"/>
                <a:cs typeface="Times New Roman"/>
              </a:rPr>
              <a:t>Success Classifier – Phase I</a:t>
            </a:r>
          </a:p>
          <a:p>
            <a:pPr algn="ctr"/>
            <a:endParaRPr lang="en-US" sz="3600" b="1" dirty="0">
              <a:solidFill>
                <a:schemeClr val="bg1"/>
              </a:solidFill>
              <a:latin typeface="Times New Roman"/>
              <a:cs typeface="Times New Roman"/>
            </a:endParaRPr>
          </a:p>
          <a:p>
            <a:pPr algn="ctr"/>
            <a:r>
              <a:rPr lang="en-US" sz="3600" b="1" dirty="0">
                <a:solidFill>
                  <a:schemeClr val="bg1"/>
                </a:solidFill>
                <a:latin typeface="Times New Roman"/>
                <a:cs typeface="Times New Roman"/>
              </a:rPr>
              <a:t>Exploratory Data Analysis (Demographics)</a:t>
            </a:r>
            <a:endParaRPr lang="en-US" sz="3600" dirty="0">
              <a:solidFill>
                <a:schemeClr val="bg1"/>
              </a:solidFill>
              <a:latin typeface="Times New Roman"/>
              <a:cs typeface="Times New Roman"/>
            </a:endParaRPr>
          </a:p>
          <a:p>
            <a:pPr algn="ctr"/>
            <a:endParaRPr lang="en-US" sz="3600" dirty="0">
              <a:solidFill>
                <a:schemeClr val="bg1"/>
              </a:solidFill>
            </a:endParaRPr>
          </a:p>
        </p:txBody>
      </p:sp>
      <p:pic>
        <p:nvPicPr>
          <p:cNvPr id="4" name="Picture 3">
            <a:extLst>
              <a:ext uri="{FF2B5EF4-FFF2-40B4-BE49-F238E27FC236}">
                <a16:creationId xmlns:a16="http://schemas.microsoft.com/office/drawing/2014/main" id="{18C4F6CB-06C6-3B42-99C6-4AFA07A352A2}"/>
              </a:ext>
            </a:extLst>
          </p:cNvPr>
          <p:cNvPicPr>
            <a:picLocks noChangeAspect="1"/>
          </p:cNvPicPr>
          <p:nvPr/>
        </p:nvPicPr>
        <p:blipFill>
          <a:blip r:embed="rId3"/>
          <a:stretch>
            <a:fillRect/>
          </a:stretch>
        </p:blipFill>
        <p:spPr>
          <a:xfrm>
            <a:off x="5625220" y="5943599"/>
            <a:ext cx="3492504" cy="1018647"/>
          </a:xfrm>
          <a:prstGeom prst="rect">
            <a:avLst/>
          </a:prstGeom>
        </p:spPr>
      </p:pic>
      <p:sp>
        <p:nvSpPr>
          <p:cNvPr id="6" name="TextBox 5">
            <a:extLst>
              <a:ext uri="{FF2B5EF4-FFF2-40B4-BE49-F238E27FC236}">
                <a16:creationId xmlns:a16="http://schemas.microsoft.com/office/drawing/2014/main" id="{FC6049F1-58D0-47CB-974B-9EA95DE6EBA2}"/>
              </a:ext>
            </a:extLst>
          </p:cNvPr>
          <p:cNvSpPr txBox="1"/>
          <p:nvPr/>
        </p:nvSpPr>
        <p:spPr>
          <a:xfrm>
            <a:off x="3181234" y="4558604"/>
            <a:ext cx="2781531" cy="1384995"/>
          </a:xfrm>
          <a:prstGeom prst="rect">
            <a:avLst/>
          </a:prstGeom>
        </p:spPr>
        <p:txBody>
          <a:bodyPr wrap="none" rtlCol="0">
            <a:spAutoFit/>
          </a:bodyPr>
          <a:lstStyle/>
          <a:p>
            <a:pPr algn="l"/>
            <a:r>
              <a:rPr lang="en-US" sz="2800" b="1" dirty="0">
                <a:solidFill>
                  <a:schemeClr val="bg1"/>
                </a:solidFill>
                <a:latin typeface="Times New Roman" panose="02020603050405020304" pitchFamily="18" charset="0"/>
                <a:cs typeface="Times New Roman" panose="02020603050405020304" pitchFamily="18" charset="0"/>
              </a:rPr>
              <a:t>By: Dhruv Singh</a:t>
            </a:r>
          </a:p>
          <a:p>
            <a:pPr algn="l"/>
            <a:endParaRPr lang="en-US" sz="2800" b="1" dirty="0">
              <a:solidFill>
                <a:schemeClr val="bg1"/>
              </a:solidFill>
              <a:latin typeface="Times New Roman" panose="02020603050405020304" pitchFamily="18" charset="0"/>
              <a:cs typeface="Times New Roman" panose="02020603050405020304" pitchFamily="18" charset="0"/>
            </a:endParaRPr>
          </a:p>
          <a:p>
            <a:pPr algn="l"/>
            <a:r>
              <a:rPr lang="en-US" sz="2800" b="1" dirty="0">
                <a:solidFill>
                  <a:schemeClr val="bg1"/>
                </a:solidFill>
                <a:latin typeface="Times New Roman" panose="02020603050405020304" pitchFamily="18" charset="0"/>
                <a:cs typeface="Times New Roman" panose="02020603050405020304" pitchFamily="18" charset="0"/>
              </a:rPr>
              <a:t>     11.19.2021</a:t>
            </a:r>
          </a:p>
        </p:txBody>
      </p:sp>
    </p:spTree>
    <p:extLst>
      <p:ext uri="{BB962C8B-B14F-4D97-AF65-F5344CB8AC3E}">
        <p14:creationId xmlns:p14="http://schemas.microsoft.com/office/powerpoint/2010/main" val="268549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E08DB2-A146-4E5D-95CC-A98321CCC756}"/>
              </a:ext>
            </a:extLst>
          </p:cNvPr>
          <p:cNvSpPr>
            <a:spLocks noGrp="1"/>
          </p:cNvSpPr>
          <p:nvPr>
            <p:ph type="body" sz="quarter" idx="10"/>
          </p:nvPr>
        </p:nvSpPr>
        <p:spPr>
          <a:xfrm>
            <a:off x="628650" y="5527496"/>
            <a:ext cx="8134350" cy="1320228"/>
          </a:xfrm>
        </p:spPr>
        <p:txBody>
          <a:bodyPr/>
          <a:lstStyle/>
          <a:p>
            <a:pPr marL="171450" indent="-171450">
              <a:buFont typeface="Arial" panose="020B0604020202020204" pitchFamily="34" charset="0"/>
              <a:buChar char="•"/>
            </a:pPr>
            <a:r>
              <a:rPr lang="en-US" sz="1600" dirty="0"/>
              <a:t>20-24 year age range, employed 1,342 people for 4,502 unemployed individuals</a:t>
            </a:r>
          </a:p>
          <a:p>
            <a:pPr marL="171450" indent="-171450">
              <a:buFont typeface="Arial" panose="020B0604020202020204" pitchFamily="34" charset="0"/>
              <a:buChar char="•"/>
            </a:pPr>
            <a:r>
              <a:rPr lang="en-US" sz="1600" dirty="0"/>
              <a:t>The ratio of employed to unemployed participants age 20-24 was 1:3</a:t>
            </a:r>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dirty="0"/>
              <a:t>49-53 year age range, 588 employed for 1,921 unemployed</a:t>
            </a:r>
          </a:p>
          <a:p>
            <a:pPr marL="171450" indent="-171450">
              <a:buFont typeface="Arial" panose="020B0604020202020204" pitchFamily="34" charset="0"/>
              <a:buChar char="•"/>
            </a:pPr>
            <a:r>
              <a:rPr lang="en-US" sz="1600" dirty="0"/>
              <a:t>Employed to unemployed ratio of  1:3 for participants aged 49-53</a:t>
            </a:r>
          </a:p>
        </p:txBody>
      </p:sp>
      <p:sp>
        <p:nvSpPr>
          <p:cNvPr id="3" name="Text Placeholder 2">
            <a:extLst>
              <a:ext uri="{FF2B5EF4-FFF2-40B4-BE49-F238E27FC236}">
                <a16:creationId xmlns:a16="http://schemas.microsoft.com/office/drawing/2014/main" id="{15D44E81-6431-43B3-B449-A49D10B78371}"/>
              </a:ext>
            </a:extLst>
          </p:cNvPr>
          <p:cNvSpPr>
            <a:spLocks noGrp="1"/>
          </p:cNvSpPr>
          <p:nvPr>
            <p:ph type="body" sz="quarter" idx="11"/>
          </p:nvPr>
        </p:nvSpPr>
        <p:spPr/>
        <p:txBody>
          <a:bodyPr/>
          <a:lstStyle/>
          <a:p>
            <a:r>
              <a:rPr lang="en-US" dirty="0"/>
              <a:t>Employment by Age, Jan ’11 – Aug ’21</a:t>
            </a:r>
          </a:p>
        </p:txBody>
      </p:sp>
      <p:pic>
        <p:nvPicPr>
          <p:cNvPr id="5" name="Picture 4" descr="Chart, histogram&#10;&#10;Description automatically generated">
            <a:extLst>
              <a:ext uri="{FF2B5EF4-FFF2-40B4-BE49-F238E27FC236}">
                <a16:creationId xmlns:a16="http://schemas.microsoft.com/office/drawing/2014/main" id="{D6E42431-0F3C-4D77-82BD-422D15B5AD35}"/>
              </a:ext>
            </a:extLst>
          </p:cNvPr>
          <p:cNvPicPr>
            <a:picLocks noChangeAspect="1"/>
          </p:cNvPicPr>
          <p:nvPr/>
        </p:nvPicPr>
        <p:blipFill>
          <a:blip r:embed="rId2"/>
          <a:stretch>
            <a:fillRect/>
          </a:stretch>
        </p:blipFill>
        <p:spPr>
          <a:xfrm>
            <a:off x="1072764" y="1087351"/>
            <a:ext cx="6516516" cy="4399049"/>
          </a:xfrm>
          <a:prstGeom prst="rect">
            <a:avLst/>
          </a:prstGeom>
        </p:spPr>
      </p:pic>
    </p:spTree>
    <p:extLst>
      <p:ext uri="{BB962C8B-B14F-4D97-AF65-F5344CB8AC3E}">
        <p14:creationId xmlns:p14="http://schemas.microsoft.com/office/powerpoint/2010/main" val="3278957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2DB983-608C-4CC8-A9AC-357657A6B73F}"/>
              </a:ext>
            </a:extLst>
          </p:cNvPr>
          <p:cNvSpPr>
            <a:spLocks noGrp="1"/>
          </p:cNvSpPr>
          <p:nvPr>
            <p:ph type="body" sz="quarter" idx="10"/>
          </p:nvPr>
        </p:nvSpPr>
        <p:spPr>
          <a:xfrm>
            <a:off x="609600" y="5760378"/>
            <a:ext cx="8134350" cy="672957"/>
          </a:xfrm>
        </p:spPr>
        <p:txBody>
          <a:bodyPr/>
          <a:lstStyle/>
          <a:p>
            <a:pPr marL="171450" indent="-171450">
              <a:buFont typeface="Arial" panose="020B0604020202020204" pitchFamily="34" charset="0"/>
              <a:buChar char="•"/>
            </a:pPr>
            <a:r>
              <a:rPr lang="en-US" sz="1800" dirty="0"/>
              <a:t>Genders track a similar trend, with only a marginal separation in values. </a:t>
            </a:r>
          </a:p>
          <a:p>
            <a:pPr marL="171450" indent="-171450">
              <a:buFont typeface="Arial" panose="020B0604020202020204" pitchFamily="34" charset="0"/>
              <a:buChar char="•"/>
            </a:pPr>
            <a:r>
              <a:rPr lang="en-US" sz="1800" dirty="0"/>
              <a:t>The biggest gap appears in 2019 </a:t>
            </a:r>
          </a:p>
          <a:p>
            <a:endParaRPr lang="en-US" sz="1800" dirty="0"/>
          </a:p>
        </p:txBody>
      </p:sp>
      <p:sp>
        <p:nvSpPr>
          <p:cNvPr id="3" name="Text Placeholder 2">
            <a:extLst>
              <a:ext uri="{FF2B5EF4-FFF2-40B4-BE49-F238E27FC236}">
                <a16:creationId xmlns:a16="http://schemas.microsoft.com/office/drawing/2014/main" id="{17C17071-F2E9-438B-A4A2-90BF0AFB4869}"/>
              </a:ext>
            </a:extLst>
          </p:cNvPr>
          <p:cNvSpPr>
            <a:spLocks noGrp="1"/>
          </p:cNvSpPr>
          <p:nvPr>
            <p:ph type="body" sz="quarter" idx="11"/>
          </p:nvPr>
        </p:nvSpPr>
        <p:spPr>
          <a:xfrm>
            <a:off x="609600" y="0"/>
            <a:ext cx="8534400" cy="1066800"/>
          </a:xfrm>
        </p:spPr>
        <p:txBody>
          <a:bodyPr/>
          <a:lstStyle/>
          <a:p>
            <a:r>
              <a:rPr lang="en-US" dirty="0"/>
              <a:t>Enrollments by Gender, Jan ’11 – Aug ’21</a:t>
            </a:r>
          </a:p>
        </p:txBody>
      </p:sp>
      <p:pic>
        <p:nvPicPr>
          <p:cNvPr id="5" name="Picture 4" descr="Chart, line chart&#10;&#10;Description automatically generated">
            <a:extLst>
              <a:ext uri="{FF2B5EF4-FFF2-40B4-BE49-F238E27FC236}">
                <a16:creationId xmlns:a16="http://schemas.microsoft.com/office/drawing/2014/main" id="{15D9FC57-8D3E-477E-8F92-461F7A9AB0A0}"/>
              </a:ext>
            </a:extLst>
          </p:cNvPr>
          <p:cNvPicPr>
            <a:picLocks noChangeAspect="1"/>
          </p:cNvPicPr>
          <p:nvPr/>
        </p:nvPicPr>
        <p:blipFill>
          <a:blip r:embed="rId2"/>
          <a:stretch>
            <a:fillRect/>
          </a:stretch>
        </p:blipFill>
        <p:spPr>
          <a:xfrm>
            <a:off x="1058441" y="1097622"/>
            <a:ext cx="6329246" cy="4255213"/>
          </a:xfrm>
          <a:prstGeom prst="rect">
            <a:avLst/>
          </a:prstGeom>
        </p:spPr>
      </p:pic>
    </p:spTree>
    <p:extLst>
      <p:ext uri="{BB962C8B-B14F-4D97-AF65-F5344CB8AC3E}">
        <p14:creationId xmlns:p14="http://schemas.microsoft.com/office/powerpoint/2010/main" val="187379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B61849-0D3A-4142-9CCB-E23B5C60D06D}"/>
              </a:ext>
            </a:extLst>
          </p:cNvPr>
          <p:cNvSpPr>
            <a:spLocks noGrp="1"/>
          </p:cNvSpPr>
          <p:nvPr>
            <p:ph type="body" sz="quarter" idx="10"/>
          </p:nvPr>
        </p:nvSpPr>
        <p:spPr>
          <a:xfrm>
            <a:off x="609599" y="5702156"/>
            <a:ext cx="8534399" cy="883578"/>
          </a:xfrm>
        </p:spPr>
        <p:txBody>
          <a:bodyPr/>
          <a:lstStyle/>
          <a:p>
            <a:pPr marL="171450" indent="-171450">
              <a:buFont typeface="Arial" panose="020B0604020202020204" pitchFamily="34" charset="0"/>
              <a:buChar char="•"/>
            </a:pPr>
            <a:r>
              <a:rPr lang="en-US" sz="1600" dirty="0"/>
              <a:t>Females are consistently more successful in obtaining employment than males, following 2013 </a:t>
            </a:r>
          </a:p>
          <a:p>
            <a:pPr marL="171450" indent="-171450">
              <a:buFont typeface="Arial" panose="020B0604020202020204" pitchFamily="34" charset="0"/>
              <a:buChar char="•"/>
            </a:pPr>
            <a:r>
              <a:rPr lang="en-US" sz="1600" dirty="0"/>
              <a:t>Employment rates of females are between 30-40% from 2015-2020</a:t>
            </a:r>
          </a:p>
          <a:p>
            <a:pPr marL="171450" indent="-171450">
              <a:buFont typeface="Arial" panose="020B0604020202020204" pitchFamily="34" charset="0"/>
              <a:buChar char="•"/>
            </a:pPr>
            <a:r>
              <a:rPr lang="en-US" sz="1600" dirty="0"/>
              <a:t>There is a decline in employment rates post-2020, due to COVID-19</a:t>
            </a:r>
          </a:p>
          <a:p>
            <a:endParaRPr lang="en-US" sz="1600" dirty="0"/>
          </a:p>
        </p:txBody>
      </p:sp>
      <p:sp>
        <p:nvSpPr>
          <p:cNvPr id="3" name="Text Placeholder 2">
            <a:extLst>
              <a:ext uri="{FF2B5EF4-FFF2-40B4-BE49-F238E27FC236}">
                <a16:creationId xmlns:a16="http://schemas.microsoft.com/office/drawing/2014/main" id="{0402D36B-C6F2-450C-A96D-CA351DE0ECE3}"/>
              </a:ext>
            </a:extLst>
          </p:cNvPr>
          <p:cNvSpPr>
            <a:spLocks noGrp="1"/>
          </p:cNvSpPr>
          <p:nvPr>
            <p:ph type="body" sz="quarter" idx="11"/>
          </p:nvPr>
        </p:nvSpPr>
        <p:spPr>
          <a:xfrm>
            <a:off x="609600" y="0"/>
            <a:ext cx="8534400" cy="1066800"/>
          </a:xfrm>
        </p:spPr>
        <p:txBody>
          <a:bodyPr/>
          <a:lstStyle/>
          <a:p>
            <a:r>
              <a:rPr lang="en-US" dirty="0"/>
              <a:t>Employed % by Gender, Jan ’11 - Aug’21</a:t>
            </a:r>
          </a:p>
        </p:txBody>
      </p:sp>
      <p:pic>
        <p:nvPicPr>
          <p:cNvPr id="5" name="Picture 4" descr="Chart, line chart&#10;&#10;Description automatically generated">
            <a:extLst>
              <a:ext uri="{FF2B5EF4-FFF2-40B4-BE49-F238E27FC236}">
                <a16:creationId xmlns:a16="http://schemas.microsoft.com/office/drawing/2014/main" id="{2744C6ED-11EE-4389-A5EB-90DB45941171}"/>
              </a:ext>
            </a:extLst>
          </p:cNvPr>
          <p:cNvPicPr>
            <a:picLocks noChangeAspect="1"/>
          </p:cNvPicPr>
          <p:nvPr/>
        </p:nvPicPr>
        <p:blipFill>
          <a:blip r:embed="rId2"/>
          <a:stretch>
            <a:fillRect/>
          </a:stretch>
        </p:blipFill>
        <p:spPr>
          <a:xfrm>
            <a:off x="1151346" y="1087348"/>
            <a:ext cx="6393479" cy="4388778"/>
          </a:xfrm>
          <a:prstGeom prst="rect">
            <a:avLst/>
          </a:prstGeom>
        </p:spPr>
      </p:pic>
    </p:spTree>
    <p:extLst>
      <p:ext uri="{BB962C8B-B14F-4D97-AF65-F5344CB8AC3E}">
        <p14:creationId xmlns:p14="http://schemas.microsoft.com/office/powerpoint/2010/main" val="141218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090330-1408-451D-BEB5-3724548A5B68}"/>
              </a:ext>
            </a:extLst>
          </p:cNvPr>
          <p:cNvSpPr>
            <a:spLocks noGrp="1"/>
          </p:cNvSpPr>
          <p:nvPr>
            <p:ph type="body" sz="quarter" idx="10"/>
          </p:nvPr>
        </p:nvSpPr>
        <p:spPr>
          <a:xfrm>
            <a:off x="628650" y="4222680"/>
            <a:ext cx="8494802" cy="2635320"/>
          </a:xfrm>
        </p:spPr>
        <p:txBody>
          <a:bodyPr/>
          <a:lstStyle/>
          <a:p>
            <a:pPr marL="171450" indent="-171450">
              <a:buFont typeface="Arial" panose="020B0604020202020204" pitchFamily="34" charset="0"/>
              <a:buChar char="•"/>
            </a:pPr>
            <a:r>
              <a:rPr lang="en-US" sz="1800" dirty="0"/>
              <a:t>Because African American enrollments overwhelmingly outnumber enrollments from other races, chosen to display African American enrollments separately here</a:t>
            </a:r>
          </a:p>
          <a:p>
            <a:pPr marL="171450" indent="-171450">
              <a:buFont typeface="Arial" panose="020B0604020202020204" pitchFamily="34" charset="0"/>
              <a:buChar char="•"/>
            </a:pPr>
            <a:endParaRPr lang="en-US" sz="1800" dirty="0"/>
          </a:p>
          <a:p>
            <a:pPr marL="171450" indent="-171450">
              <a:buFont typeface="Arial" panose="020B0604020202020204" pitchFamily="34" charset="0"/>
              <a:buChar char="•"/>
            </a:pPr>
            <a:r>
              <a:rPr lang="en-US" sz="1800" dirty="0"/>
              <a:t>For example, in 2011 African American enrollments were 2581, while for the next highest race category, White, they were 98</a:t>
            </a:r>
          </a:p>
          <a:p>
            <a:pPr marL="171450" indent="-171450">
              <a:buFont typeface="Arial" panose="020B0604020202020204" pitchFamily="34" charset="0"/>
              <a:buChar char="•"/>
            </a:pPr>
            <a:endParaRPr lang="en-US" sz="1800" dirty="0"/>
          </a:p>
          <a:p>
            <a:pPr marL="171450" indent="-171450">
              <a:buFont typeface="Arial" panose="020B0604020202020204" pitchFamily="34" charset="0"/>
              <a:buChar char="•"/>
            </a:pPr>
            <a:r>
              <a:rPr lang="en-US" sz="1800" dirty="0"/>
              <a:t>Enrollments for each racial group track a similar trend to overall </a:t>
            </a:r>
          </a:p>
          <a:p>
            <a:r>
              <a:rPr lang="en-US" sz="1800" dirty="0"/>
              <a:t>    enrollments, likely to due to internal (agency) factors, and </a:t>
            </a:r>
          </a:p>
          <a:p>
            <a:r>
              <a:rPr lang="en-US" sz="1800" dirty="0"/>
              <a:t>    external macroeconomic factors</a:t>
            </a:r>
          </a:p>
          <a:p>
            <a:endParaRPr lang="en-US" sz="1800" dirty="0"/>
          </a:p>
        </p:txBody>
      </p:sp>
      <p:sp>
        <p:nvSpPr>
          <p:cNvPr id="3" name="Text Placeholder 2">
            <a:extLst>
              <a:ext uri="{FF2B5EF4-FFF2-40B4-BE49-F238E27FC236}">
                <a16:creationId xmlns:a16="http://schemas.microsoft.com/office/drawing/2014/main" id="{3CB7DB5D-A005-4993-9900-78A215110820}"/>
              </a:ext>
            </a:extLst>
          </p:cNvPr>
          <p:cNvSpPr>
            <a:spLocks noGrp="1"/>
          </p:cNvSpPr>
          <p:nvPr>
            <p:ph type="body" sz="quarter" idx="11"/>
          </p:nvPr>
        </p:nvSpPr>
        <p:spPr/>
        <p:txBody>
          <a:bodyPr/>
          <a:lstStyle/>
          <a:p>
            <a:r>
              <a:rPr lang="en-US" dirty="0"/>
              <a:t>Enrollments by Race, Jan ’11 – Aug ’21</a:t>
            </a:r>
          </a:p>
        </p:txBody>
      </p:sp>
      <p:pic>
        <p:nvPicPr>
          <p:cNvPr id="5" name="Picture 4" descr="Chart, line chart&#10;&#10;Description automatically generated">
            <a:extLst>
              <a:ext uri="{FF2B5EF4-FFF2-40B4-BE49-F238E27FC236}">
                <a16:creationId xmlns:a16="http://schemas.microsoft.com/office/drawing/2014/main" id="{9652E9E6-BDBD-40BD-A71A-C151B219FD43}"/>
              </a:ext>
            </a:extLst>
          </p:cNvPr>
          <p:cNvPicPr>
            <a:picLocks noChangeAspect="1"/>
          </p:cNvPicPr>
          <p:nvPr/>
        </p:nvPicPr>
        <p:blipFill>
          <a:blip r:embed="rId2"/>
          <a:stretch>
            <a:fillRect/>
          </a:stretch>
        </p:blipFill>
        <p:spPr>
          <a:xfrm>
            <a:off x="4693115" y="1066800"/>
            <a:ext cx="4430337" cy="3017963"/>
          </a:xfrm>
          <a:prstGeom prst="rect">
            <a:avLst/>
          </a:prstGeom>
        </p:spPr>
      </p:pic>
      <p:pic>
        <p:nvPicPr>
          <p:cNvPr id="7" name="Picture 6" descr="Chart, line chart&#10;&#10;Description automatically generated">
            <a:extLst>
              <a:ext uri="{FF2B5EF4-FFF2-40B4-BE49-F238E27FC236}">
                <a16:creationId xmlns:a16="http://schemas.microsoft.com/office/drawing/2014/main" id="{4DA646AA-E7AD-4F7B-B2A4-7AD9ECB3CD5B}"/>
              </a:ext>
            </a:extLst>
          </p:cNvPr>
          <p:cNvPicPr>
            <a:picLocks noChangeAspect="1"/>
          </p:cNvPicPr>
          <p:nvPr/>
        </p:nvPicPr>
        <p:blipFill>
          <a:blip r:embed="rId3"/>
          <a:stretch>
            <a:fillRect/>
          </a:stretch>
        </p:blipFill>
        <p:spPr>
          <a:xfrm>
            <a:off x="20547" y="1104282"/>
            <a:ext cx="4430337" cy="2943737"/>
          </a:xfrm>
          <a:prstGeom prst="rect">
            <a:avLst/>
          </a:prstGeom>
        </p:spPr>
      </p:pic>
    </p:spTree>
    <p:extLst>
      <p:ext uri="{BB962C8B-B14F-4D97-AF65-F5344CB8AC3E}">
        <p14:creationId xmlns:p14="http://schemas.microsoft.com/office/powerpoint/2010/main" val="2980168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FEF934-A84B-4F00-89FC-E12377A7567C}"/>
              </a:ext>
            </a:extLst>
          </p:cNvPr>
          <p:cNvSpPr>
            <a:spLocks noGrp="1"/>
          </p:cNvSpPr>
          <p:nvPr>
            <p:ph type="body" sz="quarter" idx="10"/>
          </p:nvPr>
        </p:nvSpPr>
        <p:spPr>
          <a:xfrm>
            <a:off x="628650" y="5311738"/>
            <a:ext cx="8134350" cy="714158"/>
          </a:xfrm>
        </p:spPr>
        <p:txBody>
          <a:bodyPr/>
          <a:lstStyle/>
          <a:p>
            <a:pPr marL="171450" indent="-171450">
              <a:buFont typeface="Arial" panose="020B0604020202020204" pitchFamily="34" charset="0"/>
              <a:buChar char="•"/>
            </a:pPr>
            <a:r>
              <a:rPr lang="en-US" sz="1800" dirty="0"/>
              <a:t>The above graphs provide some additional insight into the racial composition of enrollees when stacked together</a:t>
            </a:r>
          </a:p>
        </p:txBody>
      </p:sp>
      <p:sp>
        <p:nvSpPr>
          <p:cNvPr id="3" name="Text Placeholder 2">
            <a:extLst>
              <a:ext uri="{FF2B5EF4-FFF2-40B4-BE49-F238E27FC236}">
                <a16:creationId xmlns:a16="http://schemas.microsoft.com/office/drawing/2014/main" id="{B6951680-2B5F-4A8F-A707-BCB13383EAD6}"/>
              </a:ext>
            </a:extLst>
          </p:cNvPr>
          <p:cNvSpPr>
            <a:spLocks noGrp="1"/>
          </p:cNvSpPr>
          <p:nvPr>
            <p:ph type="body" sz="quarter" idx="11"/>
          </p:nvPr>
        </p:nvSpPr>
        <p:spPr/>
        <p:txBody>
          <a:bodyPr/>
          <a:lstStyle/>
          <a:p>
            <a:r>
              <a:rPr lang="en-US" dirty="0"/>
              <a:t>Enrollments by Race, Jan ’11 – Aug ’21</a:t>
            </a:r>
          </a:p>
          <a:p>
            <a:endParaRPr lang="en-US" dirty="0"/>
          </a:p>
        </p:txBody>
      </p:sp>
      <p:pic>
        <p:nvPicPr>
          <p:cNvPr id="7" name="Picture 6" descr="Chart, bar chart&#10;&#10;Description automatically generated">
            <a:extLst>
              <a:ext uri="{FF2B5EF4-FFF2-40B4-BE49-F238E27FC236}">
                <a16:creationId xmlns:a16="http://schemas.microsoft.com/office/drawing/2014/main" id="{0CDC99EE-7342-424D-B251-7E283AE86C80}"/>
              </a:ext>
            </a:extLst>
          </p:cNvPr>
          <p:cNvPicPr>
            <a:picLocks noChangeAspect="1"/>
          </p:cNvPicPr>
          <p:nvPr/>
        </p:nvPicPr>
        <p:blipFill>
          <a:blip r:embed="rId2"/>
          <a:stretch>
            <a:fillRect/>
          </a:stretch>
        </p:blipFill>
        <p:spPr>
          <a:xfrm>
            <a:off x="59037" y="1102808"/>
            <a:ext cx="4576971" cy="3218269"/>
          </a:xfrm>
          <a:prstGeom prst="rect">
            <a:avLst/>
          </a:prstGeom>
        </p:spPr>
      </p:pic>
      <p:pic>
        <p:nvPicPr>
          <p:cNvPr id="13" name="Picture 12" descr="Chart, bar chart&#10;&#10;Description automatically generated">
            <a:extLst>
              <a:ext uri="{FF2B5EF4-FFF2-40B4-BE49-F238E27FC236}">
                <a16:creationId xmlns:a16="http://schemas.microsoft.com/office/drawing/2014/main" id="{7C63D199-EC12-4331-A572-F72B8612A421}"/>
              </a:ext>
            </a:extLst>
          </p:cNvPr>
          <p:cNvPicPr>
            <a:picLocks noChangeAspect="1"/>
          </p:cNvPicPr>
          <p:nvPr/>
        </p:nvPicPr>
        <p:blipFill>
          <a:blip r:embed="rId3"/>
          <a:stretch>
            <a:fillRect/>
          </a:stretch>
        </p:blipFill>
        <p:spPr>
          <a:xfrm>
            <a:off x="4628283" y="1127829"/>
            <a:ext cx="4469997" cy="3193248"/>
          </a:xfrm>
          <a:prstGeom prst="rect">
            <a:avLst/>
          </a:prstGeom>
        </p:spPr>
      </p:pic>
    </p:spTree>
    <p:extLst>
      <p:ext uri="{BB962C8B-B14F-4D97-AF65-F5344CB8AC3E}">
        <p14:creationId xmlns:p14="http://schemas.microsoft.com/office/powerpoint/2010/main" val="1858470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189B79-99DF-407C-89E7-372DAD02061C}"/>
              </a:ext>
            </a:extLst>
          </p:cNvPr>
          <p:cNvSpPr>
            <a:spLocks noGrp="1"/>
          </p:cNvSpPr>
          <p:nvPr>
            <p:ph type="body" sz="quarter" idx="10"/>
          </p:nvPr>
        </p:nvSpPr>
        <p:spPr>
          <a:xfrm>
            <a:off x="628650" y="5550195"/>
            <a:ext cx="8515350" cy="1307805"/>
          </a:xfrm>
        </p:spPr>
        <p:txBody>
          <a:bodyPr/>
          <a:lstStyle/>
          <a:p>
            <a:pPr marL="171450" indent="-171450">
              <a:buFont typeface="Arial" panose="020B0604020202020204" pitchFamily="34" charset="0"/>
              <a:buChar char="•"/>
            </a:pPr>
            <a:r>
              <a:rPr lang="en-US" sz="1600" dirty="0"/>
              <a:t>While African Americans enroll in the highest numbers, Whites and Asians are more successful in obtaining employment</a:t>
            </a:r>
          </a:p>
          <a:p>
            <a:pPr marL="171450" indent="-171450">
              <a:buFont typeface="Arial" panose="020B0604020202020204" pitchFamily="34" charset="0"/>
              <a:buChar char="•"/>
            </a:pPr>
            <a:r>
              <a:rPr lang="en-US" sz="1600" dirty="0"/>
              <a:t>Employment rates for Whites and Asians, occasionally exceed 40-60% </a:t>
            </a:r>
          </a:p>
          <a:p>
            <a:pPr marL="171450" indent="-171450">
              <a:buFont typeface="Arial" panose="020B0604020202020204" pitchFamily="34" charset="0"/>
              <a:buChar char="•"/>
            </a:pPr>
            <a:r>
              <a:rPr lang="en-US" sz="1600" dirty="0"/>
              <a:t>Those for African Americans remain below 35%</a:t>
            </a:r>
          </a:p>
          <a:p>
            <a:pPr marL="171450" indent="-171450">
              <a:buFont typeface="Arial" panose="020B0604020202020204" pitchFamily="34" charset="0"/>
              <a:buChar char="•"/>
            </a:pPr>
            <a:r>
              <a:rPr lang="en-US" sz="1600" dirty="0"/>
              <a:t>However, less volatility in African American employment rate, promising upward trend</a:t>
            </a:r>
          </a:p>
        </p:txBody>
      </p:sp>
      <p:sp>
        <p:nvSpPr>
          <p:cNvPr id="3" name="Text Placeholder 2">
            <a:extLst>
              <a:ext uri="{FF2B5EF4-FFF2-40B4-BE49-F238E27FC236}">
                <a16:creationId xmlns:a16="http://schemas.microsoft.com/office/drawing/2014/main" id="{D8B40F31-C62A-406B-B750-67F5766CE767}"/>
              </a:ext>
            </a:extLst>
          </p:cNvPr>
          <p:cNvSpPr>
            <a:spLocks noGrp="1"/>
          </p:cNvSpPr>
          <p:nvPr>
            <p:ph type="body" sz="quarter" idx="11"/>
          </p:nvPr>
        </p:nvSpPr>
        <p:spPr/>
        <p:txBody>
          <a:bodyPr/>
          <a:lstStyle/>
          <a:p>
            <a:r>
              <a:rPr lang="en-US" dirty="0"/>
              <a:t>Employment by Race, Jan ’11 - Aug ’21</a:t>
            </a:r>
          </a:p>
        </p:txBody>
      </p:sp>
      <p:pic>
        <p:nvPicPr>
          <p:cNvPr id="5" name="Picture 4" descr="Chart, line chart&#10;&#10;Description automatically generated">
            <a:extLst>
              <a:ext uri="{FF2B5EF4-FFF2-40B4-BE49-F238E27FC236}">
                <a16:creationId xmlns:a16="http://schemas.microsoft.com/office/drawing/2014/main" id="{92F97241-5D17-44DA-8CE9-9B7A665B2F7B}"/>
              </a:ext>
            </a:extLst>
          </p:cNvPr>
          <p:cNvPicPr>
            <a:picLocks noChangeAspect="1"/>
          </p:cNvPicPr>
          <p:nvPr/>
        </p:nvPicPr>
        <p:blipFill>
          <a:blip r:embed="rId2"/>
          <a:stretch>
            <a:fillRect/>
          </a:stretch>
        </p:blipFill>
        <p:spPr>
          <a:xfrm>
            <a:off x="1278244" y="1087348"/>
            <a:ext cx="5980313" cy="4037079"/>
          </a:xfrm>
          <a:prstGeom prst="rect">
            <a:avLst/>
          </a:prstGeom>
        </p:spPr>
      </p:pic>
    </p:spTree>
    <p:extLst>
      <p:ext uri="{BB962C8B-B14F-4D97-AF65-F5344CB8AC3E}">
        <p14:creationId xmlns:p14="http://schemas.microsoft.com/office/powerpoint/2010/main" val="225025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307475-5042-4E8D-AD31-16E62812201E}"/>
              </a:ext>
            </a:extLst>
          </p:cNvPr>
          <p:cNvSpPr>
            <a:spLocks noGrp="1"/>
          </p:cNvSpPr>
          <p:nvPr>
            <p:ph type="body" sz="quarter" idx="10"/>
          </p:nvPr>
        </p:nvSpPr>
        <p:spPr>
          <a:xfrm>
            <a:off x="628650" y="1828800"/>
            <a:ext cx="8134350" cy="3455581"/>
          </a:xfrm>
        </p:spPr>
        <p:txBody>
          <a:bodyPr/>
          <a:lstStyle/>
          <a:p>
            <a:pPr marL="285750" indent="-285750">
              <a:buFont typeface="Arial" panose="020B0604020202020204" pitchFamily="34" charset="0"/>
              <a:buChar char="•"/>
            </a:pPr>
            <a:r>
              <a:rPr lang="en-US" sz="2800" dirty="0"/>
              <a:t>Let African Americans represent a massive ships, while Whites and Asians represent nimble speedboats, with quicker turnaround times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It is easy to see how catering to a smaller audience can be achieved more easily, than creating customized solutions within a broader group </a:t>
            </a:r>
          </a:p>
        </p:txBody>
      </p:sp>
      <p:sp>
        <p:nvSpPr>
          <p:cNvPr id="3" name="Text Placeholder 2">
            <a:extLst>
              <a:ext uri="{FF2B5EF4-FFF2-40B4-BE49-F238E27FC236}">
                <a16:creationId xmlns:a16="http://schemas.microsoft.com/office/drawing/2014/main" id="{36A071C1-62E1-4585-979D-643918DACD51}"/>
              </a:ext>
            </a:extLst>
          </p:cNvPr>
          <p:cNvSpPr>
            <a:spLocks noGrp="1"/>
          </p:cNvSpPr>
          <p:nvPr>
            <p:ph type="body" sz="quarter" idx="11"/>
          </p:nvPr>
        </p:nvSpPr>
        <p:spPr/>
        <p:txBody>
          <a:bodyPr/>
          <a:lstStyle/>
          <a:p>
            <a:r>
              <a:rPr lang="en-US" dirty="0"/>
              <a:t>Analogy: Speedboat vs. A Ship</a:t>
            </a:r>
          </a:p>
        </p:txBody>
      </p:sp>
    </p:spTree>
    <p:extLst>
      <p:ext uri="{BB962C8B-B14F-4D97-AF65-F5344CB8AC3E}">
        <p14:creationId xmlns:p14="http://schemas.microsoft.com/office/powerpoint/2010/main" val="2705557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85FF25-0DC4-4F84-BCFA-80ADB30C41D0}"/>
              </a:ext>
            </a:extLst>
          </p:cNvPr>
          <p:cNvSpPr>
            <a:spLocks noGrp="1"/>
          </p:cNvSpPr>
          <p:nvPr>
            <p:ph type="body" sz="quarter" idx="10"/>
          </p:nvPr>
        </p:nvSpPr>
        <p:spPr>
          <a:xfrm>
            <a:off x="628650" y="5135525"/>
            <a:ext cx="8134350" cy="1722475"/>
          </a:xfrm>
        </p:spPr>
        <p:txBody>
          <a:bodyPr/>
          <a:lstStyle/>
          <a:p>
            <a:pPr marL="171450" indent="-171450">
              <a:buFont typeface="Arial" panose="020B0604020202020204" pitchFamily="34" charset="0"/>
              <a:buChar char="•"/>
            </a:pPr>
            <a:r>
              <a:rPr lang="en-US" sz="1800" dirty="0"/>
              <a:t>US Citizens constitute the largest group size of those enrolling in local programs</a:t>
            </a:r>
          </a:p>
          <a:p>
            <a:pPr marL="171450" indent="-171450">
              <a:buFont typeface="Arial" panose="020B0604020202020204" pitchFamily="34" charset="0"/>
              <a:buChar char="•"/>
            </a:pPr>
            <a:r>
              <a:rPr lang="en-US" sz="1800" dirty="0"/>
              <a:t>The following are the categories used to enroll new participants:</a:t>
            </a:r>
          </a:p>
          <a:p>
            <a:r>
              <a:rPr lang="en-US" sz="1800" dirty="0"/>
              <a:t>- Citizen of U.S. or Territory</a:t>
            </a:r>
          </a:p>
          <a:p>
            <a:r>
              <a:rPr lang="en-US" sz="1800" dirty="0"/>
              <a:t>- US Permanent Resident</a:t>
            </a:r>
          </a:p>
          <a:p>
            <a:r>
              <a:rPr lang="en-US" sz="1800" dirty="0"/>
              <a:t>- Alien/Refugee Lawfully Admitted to US</a:t>
            </a:r>
          </a:p>
        </p:txBody>
      </p:sp>
      <p:sp>
        <p:nvSpPr>
          <p:cNvPr id="3" name="Text Placeholder 2">
            <a:extLst>
              <a:ext uri="{FF2B5EF4-FFF2-40B4-BE49-F238E27FC236}">
                <a16:creationId xmlns:a16="http://schemas.microsoft.com/office/drawing/2014/main" id="{14EF7E00-92F4-499B-96A6-71422A6D8B44}"/>
              </a:ext>
            </a:extLst>
          </p:cNvPr>
          <p:cNvSpPr>
            <a:spLocks noGrp="1"/>
          </p:cNvSpPr>
          <p:nvPr>
            <p:ph type="body" sz="quarter" idx="11"/>
          </p:nvPr>
        </p:nvSpPr>
        <p:spPr>
          <a:xfrm>
            <a:off x="414670" y="0"/>
            <a:ext cx="8729330" cy="1063256"/>
          </a:xfrm>
        </p:spPr>
        <p:txBody>
          <a:bodyPr/>
          <a:lstStyle/>
          <a:p>
            <a:r>
              <a:rPr lang="en-US" dirty="0"/>
              <a:t>Enrollment by Citizenship, Jan ’11-Aug ’21</a:t>
            </a:r>
          </a:p>
        </p:txBody>
      </p:sp>
      <p:pic>
        <p:nvPicPr>
          <p:cNvPr id="5" name="Picture 4" descr="Chart, line chart&#10;&#10;Description automatically generated">
            <a:extLst>
              <a:ext uri="{FF2B5EF4-FFF2-40B4-BE49-F238E27FC236}">
                <a16:creationId xmlns:a16="http://schemas.microsoft.com/office/drawing/2014/main" id="{93BA76DA-973E-40ED-BE6F-C251C613AC45}"/>
              </a:ext>
            </a:extLst>
          </p:cNvPr>
          <p:cNvPicPr>
            <a:picLocks noChangeAspect="1"/>
          </p:cNvPicPr>
          <p:nvPr/>
        </p:nvPicPr>
        <p:blipFill>
          <a:blip r:embed="rId2"/>
          <a:stretch>
            <a:fillRect/>
          </a:stretch>
        </p:blipFill>
        <p:spPr>
          <a:xfrm>
            <a:off x="4648384" y="1058685"/>
            <a:ext cx="4495616" cy="3108462"/>
          </a:xfrm>
          <a:prstGeom prst="rect">
            <a:avLst/>
          </a:prstGeom>
        </p:spPr>
      </p:pic>
      <p:pic>
        <p:nvPicPr>
          <p:cNvPr id="7" name="Picture 6" descr="Chart, line chart&#10;&#10;Description automatically generated">
            <a:extLst>
              <a:ext uri="{FF2B5EF4-FFF2-40B4-BE49-F238E27FC236}">
                <a16:creationId xmlns:a16="http://schemas.microsoft.com/office/drawing/2014/main" id="{1A24D205-385B-4485-B526-7BD21463A0FE}"/>
              </a:ext>
            </a:extLst>
          </p:cNvPr>
          <p:cNvPicPr>
            <a:picLocks noChangeAspect="1"/>
          </p:cNvPicPr>
          <p:nvPr/>
        </p:nvPicPr>
        <p:blipFill>
          <a:blip r:embed="rId3"/>
          <a:stretch>
            <a:fillRect/>
          </a:stretch>
        </p:blipFill>
        <p:spPr>
          <a:xfrm>
            <a:off x="-1" y="1063256"/>
            <a:ext cx="4657061" cy="3108462"/>
          </a:xfrm>
          <a:prstGeom prst="rect">
            <a:avLst/>
          </a:prstGeom>
        </p:spPr>
      </p:pic>
    </p:spTree>
    <p:extLst>
      <p:ext uri="{BB962C8B-B14F-4D97-AF65-F5344CB8AC3E}">
        <p14:creationId xmlns:p14="http://schemas.microsoft.com/office/powerpoint/2010/main" val="550173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498876-6BD0-4CB9-84C7-E57B0FC8C227}"/>
              </a:ext>
            </a:extLst>
          </p:cNvPr>
          <p:cNvSpPr>
            <a:spLocks noGrp="1"/>
          </p:cNvSpPr>
          <p:nvPr>
            <p:ph type="body" sz="quarter" idx="10"/>
          </p:nvPr>
        </p:nvSpPr>
        <p:spPr>
          <a:xfrm>
            <a:off x="609600" y="5276008"/>
            <a:ext cx="8534400" cy="1528827"/>
          </a:xfrm>
        </p:spPr>
        <p:txBody>
          <a:bodyPr/>
          <a:lstStyle/>
          <a:p>
            <a:pPr marL="171450" indent="-171450">
              <a:buFont typeface="Arial" panose="020B0604020202020204" pitchFamily="34" charset="0"/>
              <a:buChar char="•"/>
            </a:pPr>
            <a:r>
              <a:rPr lang="en-US" sz="1800" dirty="0"/>
              <a:t>Much like with race, smaller categories achieve a higher success rate in obtaining employment</a:t>
            </a:r>
          </a:p>
          <a:p>
            <a:pPr marL="171450" indent="-171450">
              <a:buFont typeface="Arial" panose="020B0604020202020204" pitchFamily="34" charset="0"/>
              <a:buChar char="•"/>
            </a:pPr>
            <a:r>
              <a:rPr lang="en-US" sz="1800" dirty="0"/>
              <a:t>Similar to the largest race category, US Citizens show less </a:t>
            </a:r>
          </a:p>
          <a:p>
            <a:r>
              <a:rPr lang="en-US" sz="1800" dirty="0"/>
              <a:t>    volatility, and a promising overall trend of increasing </a:t>
            </a:r>
          </a:p>
          <a:p>
            <a:r>
              <a:rPr lang="en-US" sz="1800" dirty="0"/>
              <a:t>    employment rates</a:t>
            </a:r>
          </a:p>
          <a:p>
            <a:pPr marL="171450" indent="-171450">
              <a:buFont typeface="Arial" panose="020B0604020202020204" pitchFamily="34" charset="0"/>
              <a:buChar char="•"/>
            </a:pPr>
            <a:endParaRPr lang="en-US" sz="1800" dirty="0"/>
          </a:p>
          <a:p>
            <a:endParaRPr lang="en-US" sz="1800" dirty="0"/>
          </a:p>
        </p:txBody>
      </p:sp>
      <p:sp>
        <p:nvSpPr>
          <p:cNvPr id="3" name="Text Placeholder 2">
            <a:extLst>
              <a:ext uri="{FF2B5EF4-FFF2-40B4-BE49-F238E27FC236}">
                <a16:creationId xmlns:a16="http://schemas.microsoft.com/office/drawing/2014/main" id="{49260E7D-BDED-4F28-8826-99E3A8CF910C}"/>
              </a:ext>
            </a:extLst>
          </p:cNvPr>
          <p:cNvSpPr>
            <a:spLocks noGrp="1"/>
          </p:cNvSpPr>
          <p:nvPr>
            <p:ph type="body" sz="quarter" idx="11"/>
          </p:nvPr>
        </p:nvSpPr>
        <p:spPr>
          <a:xfrm>
            <a:off x="159488" y="0"/>
            <a:ext cx="8984512" cy="1066800"/>
          </a:xfrm>
        </p:spPr>
        <p:txBody>
          <a:bodyPr/>
          <a:lstStyle/>
          <a:p>
            <a:r>
              <a:rPr lang="en-US" dirty="0"/>
              <a:t>Employment by Citizenship, Jan ’11-Aug ’21</a:t>
            </a:r>
          </a:p>
        </p:txBody>
      </p:sp>
      <p:pic>
        <p:nvPicPr>
          <p:cNvPr id="5" name="Picture 4">
            <a:extLst>
              <a:ext uri="{FF2B5EF4-FFF2-40B4-BE49-F238E27FC236}">
                <a16:creationId xmlns:a16="http://schemas.microsoft.com/office/drawing/2014/main" id="{4F98A9B0-61CA-4995-9805-C37FFFD0F58F}"/>
              </a:ext>
            </a:extLst>
          </p:cNvPr>
          <p:cNvPicPr>
            <a:picLocks noChangeAspect="1"/>
          </p:cNvPicPr>
          <p:nvPr/>
        </p:nvPicPr>
        <p:blipFill>
          <a:blip r:embed="rId2"/>
          <a:stretch>
            <a:fillRect/>
          </a:stretch>
        </p:blipFill>
        <p:spPr>
          <a:xfrm>
            <a:off x="1486451" y="1127051"/>
            <a:ext cx="5956340" cy="4088706"/>
          </a:xfrm>
          <a:prstGeom prst="rect">
            <a:avLst/>
          </a:prstGeom>
        </p:spPr>
      </p:pic>
    </p:spTree>
    <p:extLst>
      <p:ext uri="{BB962C8B-B14F-4D97-AF65-F5344CB8AC3E}">
        <p14:creationId xmlns:p14="http://schemas.microsoft.com/office/powerpoint/2010/main" val="1103230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A471C-F869-4836-A25A-DD8D7F4C7D10}"/>
              </a:ext>
            </a:extLst>
          </p:cNvPr>
          <p:cNvSpPr>
            <a:spLocks noGrp="1"/>
          </p:cNvSpPr>
          <p:nvPr>
            <p:ph type="body" sz="quarter" idx="10"/>
          </p:nvPr>
        </p:nvSpPr>
        <p:spPr>
          <a:xfrm>
            <a:off x="628650" y="5443870"/>
            <a:ext cx="8515350" cy="1321990"/>
          </a:xfrm>
        </p:spPr>
        <p:txBody>
          <a:bodyPr/>
          <a:lstStyle/>
          <a:p>
            <a:pPr marL="171450" indent="-171450">
              <a:buFont typeface="Arial" panose="020B0604020202020204" pitchFamily="34" charset="0"/>
              <a:buChar char="•"/>
            </a:pPr>
            <a:r>
              <a:rPr lang="en-US" sz="1800" dirty="0"/>
              <a:t>Enrollment is highest for individuals with a High School diploma (9,356)</a:t>
            </a:r>
          </a:p>
          <a:p>
            <a:pPr marL="171450" indent="-171450">
              <a:buFont typeface="Arial" panose="020B0604020202020204" pitchFamily="34" charset="0"/>
              <a:buChar char="•"/>
            </a:pPr>
            <a:r>
              <a:rPr lang="en-US" sz="1800" dirty="0"/>
              <a:t>Most enrollees have between some high school to </a:t>
            </a:r>
          </a:p>
          <a:p>
            <a:r>
              <a:rPr lang="en-US" sz="1800" dirty="0"/>
              <a:t>    some technical training</a:t>
            </a:r>
          </a:p>
          <a:p>
            <a:endParaRPr lang="en-US" sz="1800" dirty="0"/>
          </a:p>
        </p:txBody>
      </p:sp>
      <p:sp>
        <p:nvSpPr>
          <p:cNvPr id="3" name="Text Placeholder 2">
            <a:extLst>
              <a:ext uri="{FF2B5EF4-FFF2-40B4-BE49-F238E27FC236}">
                <a16:creationId xmlns:a16="http://schemas.microsoft.com/office/drawing/2014/main" id="{01B1F5C2-2CF4-48FB-83A7-4102F893C9D2}"/>
              </a:ext>
            </a:extLst>
          </p:cNvPr>
          <p:cNvSpPr>
            <a:spLocks noGrp="1"/>
          </p:cNvSpPr>
          <p:nvPr>
            <p:ph type="body" sz="quarter" idx="11"/>
          </p:nvPr>
        </p:nvSpPr>
        <p:spPr>
          <a:xfrm>
            <a:off x="609600" y="0"/>
            <a:ext cx="8534400" cy="1066800"/>
          </a:xfrm>
        </p:spPr>
        <p:txBody>
          <a:bodyPr/>
          <a:lstStyle/>
          <a:p>
            <a:r>
              <a:rPr lang="en-US" dirty="0"/>
              <a:t>Enrollment by Education, Jan ’11-Aug ’21</a:t>
            </a:r>
          </a:p>
        </p:txBody>
      </p:sp>
      <p:pic>
        <p:nvPicPr>
          <p:cNvPr id="5" name="Picture 4">
            <a:extLst>
              <a:ext uri="{FF2B5EF4-FFF2-40B4-BE49-F238E27FC236}">
                <a16:creationId xmlns:a16="http://schemas.microsoft.com/office/drawing/2014/main" id="{F1A75869-CB4E-42C2-AFD8-E98ACBD2EF23}"/>
              </a:ext>
            </a:extLst>
          </p:cNvPr>
          <p:cNvPicPr>
            <a:picLocks noChangeAspect="1"/>
          </p:cNvPicPr>
          <p:nvPr/>
        </p:nvPicPr>
        <p:blipFill>
          <a:blip r:embed="rId2"/>
          <a:stretch>
            <a:fillRect/>
          </a:stretch>
        </p:blipFill>
        <p:spPr>
          <a:xfrm>
            <a:off x="1312385" y="1130597"/>
            <a:ext cx="6886230" cy="3739114"/>
          </a:xfrm>
          <a:prstGeom prst="rect">
            <a:avLst/>
          </a:prstGeom>
        </p:spPr>
      </p:pic>
    </p:spTree>
    <p:extLst>
      <p:ext uri="{BB962C8B-B14F-4D97-AF65-F5344CB8AC3E}">
        <p14:creationId xmlns:p14="http://schemas.microsoft.com/office/powerpoint/2010/main" val="3997754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68A6-3FCE-417C-BF93-01E0920A776B}"/>
              </a:ext>
            </a:extLst>
          </p:cNvPr>
          <p:cNvSpPr>
            <a:spLocks noGrp="1"/>
          </p:cNvSpPr>
          <p:nvPr>
            <p:ph type="ctrTitle"/>
          </p:nvPr>
        </p:nvSpPr>
        <p:spPr>
          <a:xfrm>
            <a:off x="685800" y="1431783"/>
            <a:ext cx="7772400" cy="1470025"/>
          </a:xfrm>
        </p:spPr>
        <p:txBody>
          <a:bodyPr/>
          <a:lstStyle/>
          <a:p>
            <a:r>
              <a:rPr lang="en-US" b="1" dirty="0">
                <a:solidFill>
                  <a:schemeClr val="tx1"/>
                </a:solidFill>
                <a:latin typeface="Times New Roman"/>
                <a:cs typeface="Times New Roman"/>
              </a:rPr>
              <a:t>Answer the question: Who are our customers?</a:t>
            </a:r>
            <a:endParaRPr lang="en-US" dirty="0">
              <a:solidFill>
                <a:schemeClr val="tx1"/>
              </a:solidFill>
              <a:latin typeface="Times New Roman"/>
              <a:cs typeface="Times New Roman"/>
            </a:endParaRPr>
          </a:p>
          <a:p>
            <a:endParaRPr lang="en-US" dirty="0"/>
          </a:p>
        </p:txBody>
      </p:sp>
      <p:sp>
        <p:nvSpPr>
          <p:cNvPr id="3" name="Subtitle 2">
            <a:extLst>
              <a:ext uri="{FF2B5EF4-FFF2-40B4-BE49-F238E27FC236}">
                <a16:creationId xmlns:a16="http://schemas.microsoft.com/office/drawing/2014/main" id="{3A0B3B84-E32B-4494-AD56-6615FF54921F}"/>
              </a:ext>
            </a:extLst>
          </p:cNvPr>
          <p:cNvSpPr>
            <a:spLocks noGrp="1"/>
          </p:cNvSpPr>
          <p:nvPr>
            <p:ph type="subTitle" idx="1"/>
          </p:nvPr>
        </p:nvSpPr>
        <p:spPr>
          <a:xfrm>
            <a:off x="760285" y="3714744"/>
            <a:ext cx="7602876" cy="1329865"/>
          </a:xfrm>
        </p:spPr>
        <p:txBody>
          <a:bodyPr/>
          <a:lstStyle/>
          <a:p>
            <a:r>
              <a:rPr lang="en-US" i="1" dirty="0">
                <a:latin typeface="Times New Roman"/>
              </a:rPr>
              <a:t>Answering this question will enable better targeting of services, in subsequent phases</a:t>
            </a:r>
          </a:p>
        </p:txBody>
      </p:sp>
      <p:sp>
        <p:nvSpPr>
          <p:cNvPr id="4" name="Text Placeholder 2">
            <a:extLst>
              <a:ext uri="{FF2B5EF4-FFF2-40B4-BE49-F238E27FC236}">
                <a16:creationId xmlns:a16="http://schemas.microsoft.com/office/drawing/2014/main" id="{A5F5F28C-6943-4FCE-8F26-EC9D0CB035F7}"/>
              </a:ext>
            </a:extLst>
          </p:cNvPr>
          <p:cNvSpPr txBox="1">
            <a:spLocks/>
          </p:cNvSpPr>
          <p:nvPr/>
        </p:nvSpPr>
        <p:spPr>
          <a:xfrm>
            <a:off x="609600" y="0"/>
            <a:ext cx="8153400" cy="1066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Ph</a:t>
            </a:r>
            <a:endParaRPr lang="en-US" dirty="0"/>
          </a:p>
        </p:txBody>
      </p:sp>
      <p:sp>
        <p:nvSpPr>
          <p:cNvPr id="5" name="Text Placeholder 2">
            <a:extLst>
              <a:ext uri="{FF2B5EF4-FFF2-40B4-BE49-F238E27FC236}">
                <a16:creationId xmlns:a16="http://schemas.microsoft.com/office/drawing/2014/main" id="{277F651D-FDD7-4A90-AD25-AE0DADAB1C57}"/>
              </a:ext>
            </a:extLst>
          </p:cNvPr>
          <p:cNvSpPr txBox="1">
            <a:spLocks/>
          </p:cNvSpPr>
          <p:nvPr/>
        </p:nvSpPr>
        <p:spPr>
          <a:xfrm>
            <a:off x="685800" y="22710"/>
            <a:ext cx="8153400" cy="1066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a:solidFill>
                  <a:schemeClr val="bg1"/>
                </a:solidFill>
                <a:latin typeface="Times New Roman" panose="02020603050405020304" pitchFamily="18" charset="0"/>
                <a:cs typeface="Times New Roman" panose="02020603050405020304" pitchFamily="18" charset="0"/>
              </a:rPr>
              <a:t>Phase I: Objective </a:t>
            </a:r>
          </a:p>
        </p:txBody>
      </p:sp>
    </p:spTree>
    <p:extLst>
      <p:ext uri="{BB962C8B-B14F-4D97-AF65-F5344CB8AC3E}">
        <p14:creationId xmlns:p14="http://schemas.microsoft.com/office/powerpoint/2010/main" val="493786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3BA31D-712C-4045-93DF-F70212976C78}"/>
              </a:ext>
            </a:extLst>
          </p:cNvPr>
          <p:cNvSpPr>
            <a:spLocks noGrp="1"/>
          </p:cNvSpPr>
          <p:nvPr>
            <p:ph type="body" sz="quarter" idx="10"/>
          </p:nvPr>
        </p:nvSpPr>
        <p:spPr>
          <a:xfrm>
            <a:off x="628650" y="5337544"/>
            <a:ext cx="8515350" cy="1520456"/>
          </a:xfrm>
        </p:spPr>
        <p:txBody>
          <a:bodyPr/>
          <a:lstStyle/>
          <a:p>
            <a:pPr marL="171450" indent="-171450">
              <a:buFont typeface="Arial" panose="020B0604020202020204" pitchFamily="34" charset="0"/>
              <a:buChar char="•"/>
            </a:pPr>
            <a:r>
              <a:rPr lang="en-US" sz="1800" dirty="0"/>
              <a:t>Participants with an Associates degree or beyond have the highest success rates (34%+)</a:t>
            </a:r>
          </a:p>
          <a:p>
            <a:pPr marL="171450" indent="-171450">
              <a:buFont typeface="Arial" panose="020B0604020202020204" pitchFamily="34" charset="0"/>
              <a:buChar char="•"/>
            </a:pPr>
            <a:r>
              <a:rPr lang="en-US" sz="1800" dirty="0"/>
              <a:t>The largest category, those with a high school diploma, leaves room for further research into drivers of success</a:t>
            </a:r>
          </a:p>
          <a:p>
            <a:pPr marL="171450" indent="-171450">
              <a:buFont typeface="Arial" panose="020B0604020202020204" pitchFamily="34" charset="0"/>
              <a:buChar char="•"/>
            </a:pPr>
            <a:r>
              <a:rPr lang="en-US" sz="1800" dirty="0"/>
              <a:t>‘Some high school’ has the lowest success rate (18.9%)</a:t>
            </a:r>
          </a:p>
          <a:p>
            <a:endParaRPr lang="en-US" sz="1800" dirty="0"/>
          </a:p>
        </p:txBody>
      </p:sp>
      <p:sp>
        <p:nvSpPr>
          <p:cNvPr id="3" name="Text Placeholder 2">
            <a:extLst>
              <a:ext uri="{FF2B5EF4-FFF2-40B4-BE49-F238E27FC236}">
                <a16:creationId xmlns:a16="http://schemas.microsoft.com/office/drawing/2014/main" id="{4BDC6344-3B0D-4EEE-BC6F-9B55ADB28E5E}"/>
              </a:ext>
            </a:extLst>
          </p:cNvPr>
          <p:cNvSpPr>
            <a:spLocks noGrp="1"/>
          </p:cNvSpPr>
          <p:nvPr>
            <p:ph type="body" sz="quarter" idx="11"/>
          </p:nvPr>
        </p:nvSpPr>
        <p:spPr>
          <a:xfrm>
            <a:off x="350874" y="0"/>
            <a:ext cx="8793126" cy="1066800"/>
          </a:xfrm>
        </p:spPr>
        <p:txBody>
          <a:bodyPr/>
          <a:lstStyle/>
          <a:p>
            <a:r>
              <a:rPr lang="en-US" dirty="0"/>
              <a:t>Employment by Education, Jan ’11-Aug ’21</a:t>
            </a:r>
          </a:p>
        </p:txBody>
      </p:sp>
      <p:pic>
        <p:nvPicPr>
          <p:cNvPr id="5" name="Picture 4" descr="Chart, bar chart&#10;&#10;Description automatically generated">
            <a:extLst>
              <a:ext uri="{FF2B5EF4-FFF2-40B4-BE49-F238E27FC236}">
                <a16:creationId xmlns:a16="http://schemas.microsoft.com/office/drawing/2014/main" id="{BEA6DCBA-21F9-4B52-A51D-5E772D7AF7C5}"/>
              </a:ext>
            </a:extLst>
          </p:cNvPr>
          <p:cNvPicPr>
            <a:picLocks noChangeAspect="1"/>
          </p:cNvPicPr>
          <p:nvPr/>
        </p:nvPicPr>
        <p:blipFill>
          <a:blip r:embed="rId2"/>
          <a:stretch>
            <a:fillRect/>
          </a:stretch>
        </p:blipFill>
        <p:spPr>
          <a:xfrm>
            <a:off x="914431" y="1127047"/>
            <a:ext cx="7225651" cy="3923414"/>
          </a:xfrm>
          <a:prstGeom prst="rect">
            <a:avLst/>
          </a:prstGeom>
        </p:spPr>
      </p:pic>
    </p:spTree>
    <p:extLst>
      <p:ext uri="{BB962C8B-B14F-4D97-AF65-F5344CB8AC3E}">
        <p14:creationId xmlns:p14="http://schemas.microsoft.com/office/powerpoint/2010/main" val="1621122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46DA6F-6CBE-4175-83C4-98020AD04361}"/>
              </a:ext>
            </a:extLst>
          </p:cNvPr>
          <p:cNvSpPr>
            <a:spLocks noGrp="1"/>
          </p:cNvSpPr>
          <p:nvPr>
            <p:ph type="body" sz="quarter" idx="10"/>
          </p:nvPr>
        </p:nvSpPr>
        <p:spPr>
          <a:xfrm>
            <a:off x="609600" y="1143000"/>
            <a:ext cx="8153400" cy="5715000"/>
          </a:xfrm>
        </p:spPr>
        <p:txBody>
          <a:bodyPr/>
          <a:lstStyle/>
          <a:p>
            <a:r>
              <a:rPr lang="en-US" sz="2800" b="1" u="sng" dirty="0"/>
              <a:t>Key Takeaways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Employment rates of 25% are standard, and anything above 40% is worth counting as a success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Employment rates for largest groups – US Citizens, African Americans – are increasing over time</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Higher education levels are directly correlated with success obtaining employment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Age is inversely correlated with </a:t>
            </a:r>
          </a:p>
          <a:p>
            <a:r>
              <a:rPr lang="en-US" sz="2800" dirty="0"/>
              <a:t>    obtaining employment</a:t>
            </a:r>
          </a:p>
        </p:txBody>
      </p:sp>
      <p:sp>
        <p:nvSpPr>
          <p:cNvPr id="3" name="Text Placeholder 2">
            <a:extLst>
              <a:ext uri="{FF2B5EF4-FFF2-40B4-BE49-F238E27FC236}">
                <a16:creationId xmlns:a16="http://schemas.microsoft.com/office/drawing/2014/main" id="{40B5C858-3C62-4833-B26D-7BEBFE129D60}"/>
              </a:ext>
            </a:extLst>
          </p:cNvPr>
          <p:cNvSpPr>
            <a:spLocks noGrp="1"/>
          </p:cNvSpPr>
          <p:nvPr>
            <p:ph type="body" sz="quarter" idx="11"/>
          </p:nvPr>
        </p:nvSpPr>
        <p:spPr/>
        <p:txBody>
          <a:bodyPr/>
          <a:lstStyle/>
          <a:p>
            <a:r>
              <a:rPr lang="en-US" dirty="0"/>
              <a:t>Conclusion</a:t>
            </a:r>
          </a:p>
        </p:txBody>
      </p:sp>
    </p:spTree>
    <p:extLst>
      <p:ext uri="{BB962C8B-B14F-4D97-AF65-F5344CB8AC3E}">
        <p14:creationId xmlns:p14="http://schemas.microsoft.com/office/powerpoint/2010/main" val="2996702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C5774F-C5DE-474B-9B63-91ECB9D3B0B5}"/>
              </a:ext>
            </a:extLst>
          </p:cNvPr>
          <p:cNvSpPr>
            <a:spLocks noGrp="1"/>
          </p:cNvSpPr>
          <p:nvPr>
            <p:ph type="body" sz="quarter" idx="10"/>
          </p:nvPr>
        </p:nvSpPr>
        <p:spPr>
          <a:xfrm>
            <a:off x="628650" y="1143000"/>
            <a:ext cx="8134350" cy="4194544"/>
          </a:xfrm>
        </p:spPr>
        <p:txBody>
          <a:bodyPr/>
          <a:lstStyle/>
          <a:p>
            <a:pPr marL="285750" indent="-285750">
              <a:buFont typeface="Arial" panose="020B0604020202020204" pitchFamily="34" charset="0"/>
              <a:buChar char="•"/>
            </a:pPr>
            <a:r>
              <a:rPr lang="en-US" sz="2400" dirty="0"/>
              <a:t>This is a foundation for creating a correlational study using additional variables such as length of participation, credentials earned, program participation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final stage is to create a model based on characteristics and program participation to predict success in getting employed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Future Expansions include:</a:t>
            </a:r>
          </a:p>
          <a:p>
            <a:pPr marL="342900" indent="-342900">
              <a:buFontTx/>
              <a:buChar char="-"/>
            </a:pPr>
            <a:r>
              <a:rPr lang="en-US" sz="2400" dirty="0" err="1"/>
              <a:t>Chloropleth</a:t>
            </a:r>
            <a:r>
              <a:rPr lang="en-US" sz="2400" dirty="0"/>
              <a:t>: breakouts by </a:t>
            </a:r>
            <a:r>
              <a:rPr lang="en-US" sz="2400" dirty="0" err="1"/>
              <a:t>zipcode</a:t>
            </a:r>
            <a:r>
              <a:rPr lang="en-US" sz="2400" dirty="0"/>
              <a:t>, and map visualization </a:t>
            </a:r>
          </a:p>
          <a:p>
            <a:pPr marL="342900" indent="-342900">
              <a:buFontTx/>
              <a:buChar char="-"/>
            </a:pPr>
            <a:r>
              <a:rPr lang="en-US" sz="2400" dirty="0"/>
              <a:t>All programs: federal and local</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3" name="Text Placeholder 2">
            <a:extLst>
              <a:ext uri="{FF2B5EF4-FFF2-40B4-BE49-F238E27FC236}">
                <a16:creationId xmlns:a16="http://schemas.microsoft.com/office/drawing/2014/main" id="{045F0F86-27C5-4655-A7C1-C2A4D116AC14}"/>
              </a:ext>
            </a:extLst>
          </p:cNvPr>
          <p:cNvSpPr>
            <a:spLocks noGrp="1"/>
          </p:cNvSpPr>
          <p:nvPr>
            <p:ph type="body" sz="quarter" idx="11"/>
          </p:nvPr>
        </p:nvSpPr>
        <p:spPr/>
        <p:txBody>
          <a:bodyPr/>
          <a:lstStyle/>
          <a:p>
            <a:r>
              <a:rPr lang="en-US" dirty="0"/>
              <a:t>Next Steps</a:t>
            </a:r>
          </a:p>
        </p:txBody>
      </p:sp>
    </p:spTree>
    <p:extLst>
      <p:ext uri="{BB962C8B-B14F-4D97-AF65-F5344CB8AC3E}">
        <p14:creationId xmlns:p14="http://schemas.microsoft.com/office/powerpoint/2010/main" val="3074782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A3F612-EA54-4E8D-96E1-08CCFB3738BE}"/>
              </a:ext>
            </a:extLst>
          </p:cNvPr>
          <p:cNvSpPr>
            <a:spLocks noGrp="1"/>
          </p:cNvSpPr>
          <p:nvPr>
            <p:ph type="body" sz="quarter" idx="10"/>
          </p:nvPr>
        </p:nvSpPr>
        <p:spPr>
          <a:xfrm>
            <a:off x="628650" y="1143000"/>
            <a:ext cx="8134350" cy="1929809"/>
          </a:xfrm>
        </p:spPr>
        <p:txBody>
          <a:bodyPr/>
          <a:lstStyle/>
          <a:p>
            <a:pPr marL="285750" indent="-285750">
              <a:buFont typeface="Arial" panose="020B0604020202020204" pitchFamily="34" charset="0"/>
              <a:buChar char="•"/>
            </a:pPr>
            <a:r>
              <a:rPr lang="en-US" sz="2800" dirty="0"/>
              <a:t>Any questions, comments, ideas, suggestions?</a:t>
            </a:r>
          </a:p>
        </p:txBody>
      </p:sp>
      <p:sp>
        <p:nvSpPr>
          <p:cNvPr id="3" name="Text Placeholder 2">
            <a:extLst>
              <a:ext uri="{FF2B5EF4-FFF2-40B4-BE49-F238E27FC236}">
                <a16:creationId xmlns:a16="http://schemas.microsoft.com/office/drawing/2014/main" id="{D0A0DC39-7098-476D-AEBD-0D9B444AD429}"/>
              </a:ext>
            </a:extLst>
          </p:cNvPr>
          <p:cNvSpPr>
            <a:spLocks noGrp="1"/>
          </p:cNvSpPr>
          <p:nvPr>
            <p:ph type="body" sz="quarter" idx="11"/>
          </p:nvPr>
        </p:nvSpPr>
        <p:spPr/>
        <p:txBody>
          <a:bodyPr/>
          <a:lstStyle/>
          <a:p>
            <a:r>
              <a:rPr lang="en-US" dirty="0"/>
              <a:t>Q&amp;A</a:t>
            </a:r>
          </a:p>
        </p:txBody>
      </p:sp>
    </p:spTree>
    <p:extLst>
      <p:ext uri="{BB962C8B-B14F-4D97-AF65-F5344CB8AC3E}">
        <p14:creationId xmlns:p14="http://schemas.microsoft.com/office/powerpoint/2010/main" val="2761835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9E1F33-19EE-42A8-8EAC-65A190D53580}"/>
              </a:ext>
            </a:extLst>
          </p:cNvPr>
          <p:cNvSpPr>
            <a:spLocks noGrp="1"/>
          </p:cNvSpPr>
          <p:nvPr>
            <p:ph type="body" sz="quarter" idx="10"/>
          </p:nvPr>
        </p:nvSpPr>
        <p:spPr>
          <a:xfrm>
            <a:off x="628650" y="1143000"/>
            <a:ext cx="8515350" cy="5715000"/>
          </a:xfrm>
        </p:spPr>
        <p:txBody>
          <a:bodyPr/>
          <a:lstStyle/>
          <a:p>
            <a:pPr marL="0" indent="0">
              <a:buNone/>
            </a:pPr>
            <a:r>
              <a:rPr lang="en-US" sz="2400" dirty="0"/>
              <a:t>• Transitional Employment Program (TEP)</a:t>
            </a:r>
          </a:p>
          <a:p>
            <a:pPr marL="0" indent="0">
              <a:buNone/>
            </a:pPr>
            <a:endParaRPr lang="en-US" sz="2400" dirty="0"/>
          </a:p>
          <a:p>
            <a:pPr marL="0" indent="0">
              <a:buNone/>
            </a:pPr>
            <a:r>
              <a:rPr lang="en-US" sz="2400" dirty="0"/>
              <a:t>• DC Career Connections (DCCC) </a:t>
            </a:r>
          </a:p>
          <a:p>
            <a:pPr marL="0" indent="0">
              <a:buNone/>
            </a:pPr>
            <a:endParaRPr lang="en-US" sz="2400" dirty="0"/>
          </a:p>
          <a:p>
            <a:pPr marL="0" indent="0">
              <a:buNone/>
            </a:pPr>
            <a:r>
              <a:rPr lang="en-US" sz="2400" dirty="0"/>
              <a:t>• Back to Work 50+ (ended in FY19 Q4) </a:t>
            </a:r>
          </a:p>
          <a:p>
            <a:pPr marL="0" indent="0">
              <a:buNone/>
            </a:pPr>
            <a:endParaRPr lang="en-US" sz="2400" dirty="0"/>
          </a:p>
          <a:p>
            <a:pPr marL="0" indent="0">
              <a:buNone/>
            </a:pPr>
            <a:r>
              <a:rPr lang="en-US" sz="2400" dirty="0"/>
              <a:t>• DC Infrastructure Academy (DCIA, began 2018) </a:t>
            </a:r>
          </a:p>
          <a:p>
            <a:pPr marL="0" indent="0">
              <a:buNone/>
            </a:pPr>
            <a:endParaRPr lang="en-US" sz="2400" dirty="0"/>
          </a:p>
          <a:p>
            <a:pPr marL="0" indent="0">
              <a:buNone/>
            </a:pPr>
            <a:r>
              <a:rPr lang="en-US" sz="2400" dirty="0"/>
              <a:t>• Learn Earn Advance Prosper (LEAP)</a:t>
            </a:r>
          </a:p>
          <a:p>
            <a:pPr marL="0" indent="0">
              <a:buNone/>
            </a:pPr>
            <a:endParaRPr lang="en-US" sz="2400" dirty="0"/>
          </a:p>
          <a:p>
            <a:pPr marL="0" indent="0">
              <a:buNone/>
            </a:pPr>
            <a:r>
              <a:rPr lang="en-US" sz="2400" dirty="0"/>
              <a:t>• Fire and Emergency Medical Services (FEMS, WIOA, MOU)</a:t>
            </a:r>
          </a:p>
          <a:p>
            <a:pPr marL="0" indent="0">
              <a:buNone/>
            </a:pPr>
            <a:endParaRPr lang="en-US" sz="2400" dirty="0"/>
          </a:p>
          <a:p>
            <a:pPr marL="0" indent="0">
              <a:buNone/>
            </a:pPr>
            <a:r>
              <a:rPr lang="en-US" sz="2400" dirty="0"/>
              <a:t>• Metropolitan Police Department (MPD , WIOA, MOU)</a:t>
            </a:r>
          </a:p>
          <a:p>
            <a:pPr marL="0" indent="0">
              <a:buNone/>
            </a:pPr>
            <a:endParaRPr lang="en-US" sz="2400" dirty="0"/>
          </a:p>
          <a:p>
            <a:pPr marL="0" indent="0">
              <a:buNone/>
            </a:pPr>
            <a:r>
              <a:rPr lang="en-US" sz="2400" dirty="0"/>
              <a:t>• Pre-Apprenticeship</a:t>
            </a:r>
          </a:p>
          <a:p>
            <a:pPr marL="0" indent="0">
              <a:buNone/>
            </a:pPr>
            <a:endParaRPr lang="en-US" sz="2400" dirty="0"/>
          </a:p>
          <a:p>
            <a:endParaRPr lang="en-US" sz="2400" dirty="0"/>
          </a:p>
        </p:txBody>
      </p:sp>
      <p:sp>
        <p:nvSpPr>
          <p:cNvPr id="3" name="Text Placeholder 2">
            <a:extLst>
              <a:ext uri="{FF2B5EF4-FFF2-40B4-BE49-F238E27FC236}">
                <a16:creationId xmlns:a16="http://schemas.microsoft.com/office/drawing/2014/main" id="{ACEE85A0-195C-4725-AF7E-007EE4AA7C2D}"/>
              </a:ext>
            </a:extLst>
          </p:cNvPr>
          <p:cNvSpPr>
            <a:spLocks noGrp="1"/>
          </p:cNvSpPr>
          <p:nvPr>
            <p:ph type="body" sz="quarter" idx="11"/>
          </p:nvPr>
        </p:nvSpPr>
        <p:spPr>
          <a:xfrm>
            <a:off x="609600" y="0"/>
            <a:ext cx="8534400" cy="1066800"/>
          </a:xfrm>
        </p:spPr>
        <p:txBody>
          <a:bodyPr/>
          <a:lstStyle/>
          <a:p>
            <a:r>
              <a:rPr lang="en-US" dirty="0"/>
              <a:t>Appendix 1: List of Local Programs</a:t>
            </a:r>
          </a:p>
        </p:txBody>
      </p:sp>
    </p:spTree>
    <p:extLst>
      <p:ext uri="{BB962C8B-B14F-4D97-AF65-F5344CB8AC3E}">
        <p14:creationId xmlns:p14="http://schemas.microsoft.com/office/powerpoint/2010/main" val="2417432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503111-3FEB-4175-8DDD-BB8CC9417002}"/>
              </a:ext>
            </a:extLst>
          </p:cNvPr>
          <p:cNvSpPr>
            <a:spLocks noGrp="1"/>
          </p:cNvSpPr>
          <p:nvPr>
            <p:ph type="body" sz="quarter" idx="10"/>
          </p:nvPr>
        </p:nvSpPr>
        <p:spPr/>
        <p:txBody>
          <a:bodyPr/>
          <a:lstStyle/>
          <a:p>
            <a:pPr marL="457200" indent="-457200">
              <a:buFont typeface="Arial" panose="020B0604020202020204" pitchFamily="34" charset="0"/>
              <a:buChar char="•"/>
            </a:pPr>
            <a:r>
              <a:rPr lang="en-US" sz="2800" dirty="0"/>
              <a:t>WIOA: Workforce Innovation and Opportunity Act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MOU: Memorandum of Understanding</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CY: Calendar Year</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sp>
        <p:nvSpPr>
          <p:cNvPr id="3" name="Text Placeholder 2">
            <a:extLst>
              <a:ext uri="{FF2B5EF4-FFF2-40B4-BE49-F238E27FC236}">
                <a16:creationId xmlns:a16="http://schemas.microsoft.com/office/drawing/2014/main" id="{04432490-7753-4633-BA1E-68CC3FFD9F68}"/>
              </a:ext>
            </a:extLst>
          </p:cNvPr>
          <p:cNvSpPr>
            <a:spLocks noGrp="1"/>
          </p:cNvSpPr>
          <p:nvPr>
            <p:ph type="body" sz="quarter" idx="11"/>
          </p:nvPr>
        </p:nvSpPr>
        <p:spPr/>
        <p:txBody>
          <a:bodyPr/>
          <a:lstStyle/>
          <a:p>
            <a:r>
              <a:rPr lang="en-US" dirty="0"/>
              <a:t>Appendix 2: Glossary</a:t>
            </a:r>
          </a:p>
        </p:txBody>
      </p:sp>
    </p:spTree>
    <p:extLst>
      <p:ext uri="{BB962C8B-B14F-4D97-AF65-F5344CB8AC3E}">
        <p14:creationId xmlns:p14="http://schemas.microsoft.com/office/powerpoint/2010/main" val="4259492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AA36A9-78CF-429F-A92E-8EAE709E6FC5}"/>
              </a:ext>
            </a:extLst>
          </p:cNvPr>
          <p:cNvSpPr>
            <a:spLocks noGrp="1"/>
          </p:cNvSpPr>
          <p:nvPr>
            <p:ph type="body" sz="quarter" idx="10"/>
          </p:nvPr>
        </p:nvSpPr>
        <p:spPr/>
        <p:txBody>
          <a:bodyPr/>
          <a:lstStyle/>
          <a:p>
            <a:pPr marL="285750" indent="-285750">
              <a:buFont typeface="Arial" panose="020B0604020202020204" pitchFamily="34" charset="0"/>
              <a:buChar char="•"/>
            </a:pPr>
            <a:r>
              <a:rPr lang="en-US" sz="2400" dirty="0"/>
              <a:t>Heather McGowan, for review and feedback</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Works Cited: Local Jobs Training Report, Katrina Mathews</a:t>
            </a:r>
          </a:p>
        </p:txBody>
      </p:sp>
      <p:sp>
        <p:nvSpPr>
          <p:cNvPr id="3" name="Text Placeholder 2">
            <a:extLst>
              <a:ext uri="{FF2B5EF4-FFF2-40B4-BE49-F238E27FC236}">
                <a16:creationId xmlns:a16="http://schemas.microsoft.com/office/drawing/2014/main" id="{B873B0C0-669E-4A70-A693-9C8E70EFE280}"/>
              </a:ext>
            </a:extLst>
          </p:cNvPr>
          <p:cNvSpPr>
            <a:spLocks noGrp="1"/>
          </p:cNvSpPr>
          <p:nvPr>
            <p:ph type="body" sz="quarter" idx="11"/>
          </p:nvPr>
        </p:nvSpPr>
        <p:spPr/>
        <p:txBody>
          <a:bodyPr/>
          <a:lstStyle/>
          <a:p>
            <a:r>
              <a:rPr lang="en-US" dirty="0"/>
              <a:t>Acknowledgements</a:t>
            </a:r>
          </a:p>
        </p:txBody>
      </p:sp>
    </p:spTree>
    <p:extLst>
      <p:ext uri="{BB962C8B-B14F-4D97-AF65-F5344CB8AC3E}">
        <p14:creationId xmlns:p14="http://schemas.microsoft.com/office/powerpoint/2010/main" val="2215567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2B89C0-6C86-4646-BBFF-15EDB9AFDDB6}"/>
              </a:ext>
            </a:extLst>
          </p:cNvPr>
          <p:cNvSpPr>
            <a:spLocks noGrp="1"/>
          </p:cNvSpPr>
          <p:nvPr>
            <p:ph type="body" sz="quarter" idx="10"/>
          </p:nvPr>
        </p:nvSpPr>
        <p:spPr>
          <a:xfrm>
            <a:off x="628650" y="1143000"/>
            <a:ext cx="8134350" cy="2442681"/>
          </a:xfrm>
        </p:spPr>
        <p:txBody>
          <a:bodyPr/>
          <a:lstStyle/>
          <a:p>
            <a:r>
              <a:rPr lang="en-US" sz="2800" dirty="0"/>
              <a:t>Overall objective of Success Classifier project: to </a:t>
            </a:r>
            <a:r>
              <a:rPr lang="en-US" sz="2800" u="sng" dirty="0"/>
              <a:t>measure Workforce Training program efficacy</a:t>
            </a:r>
          </a:p>
          <a:p>
            <a:endParaRPr lang="en-US" sz="2800" u="sng" dirty="0"/>
          </a:p>
          <a:p>
            <a:r>
              <a:rPr lang="en-US" sz="2800" dirty="0"/>
              <a:t>Pilot analysis focus: </a:t>
            </a:r>
            <a:r>
              <a:rPr lang="en-US" sz="2800" b="1" dirty="0"/>
              <a:t>Local</a:t>
            </a:r>
            <a:r>
              <a:rPr lang="en-US" sz="2800" dirty="0"/>
              <a:t> programs, January 1, 2011 to August 5, 2021. </a:t>
            </a:r>
          </a:p>
          <a:p>
            <a:endParaRPr lang="en-US" sz="2800" dirty="0"/>
          </a:p>
          <a:p>
            <a:endParaRPr lang="en-US" sz="2800" dirty="0"/>
          </a:p>
          <a:p>
            <a:endParaRPr lang="en-US" sz="2800" dirty="0"/>
          </a:p>
        </p:txBody>
      </p:sp>
      <p:sp>
        <p:nvSpPr>
          <p:cNvPr id="3" name="Text Placeholder 2">
            <a:extLst>
              <a:ext uri="{FF2B5EF4-FFF2-40B4-BE49-F238E27FC236}">
                <a16:creationId xmlns:a16="http://schemas.microsoft.com/office/drawing/2014/main" id="{7DB07B55-29E4-4E24-9627-B47EC06C2650}"/>
              </a:ext>
            </a:extLst>
          </p:cNvPr>
          <p:cNvSpPr>
            <a:spLocks noGrp="1"/>
          </p:cNvSpPr>
          <p:nvPr>
            <p:ph type="body" sz="quarter" idx="11"/>
          </p:nvPr>
        </p:nvSpPr>
        <p:spPr/>
        <p:txBody>
          <a:bodyPr/>
          <a:lstStyle/>
          <a:p>
            <a:r>
              <a:rPr lang="en-US" dirty="0"/>
              <a:t>Overview</a:t>
            </a:r>
          </a:p>
        </p:txBody>
      </p:sp>
      <p:sp>
        <p:nvSpPr>
          <p:cNvPr id="6" name="TextBox 5">
            <a:extLst>
              <a:ext uri="{FF2B5EF4-FFF2-40B4-BE49-F238E27FC236}">
                <a16:creationId xmlns:a16="http://schemas.microsoft.com/office/drawing/2014/main" id="{C2A79EEF-B13D-4791-836E-35431FF1CB8A}"/>
              </a:ext>
            </a:extLst>
          </p:cNvPr>
          <p:cNvSpPr txBox="1"/>
          <p:nvPr/>
        </p:nvSpPr>
        <p:spPr>
          <a:xfrm>
            <a:off x="647273" y="4006922"/>
            <a:ext cx="7962472" cy="2308324"/>
          </a:xfrm>
          <a:prstGeom prst="rect">
            <a:avLst/>
          </a:prstGeom>
        </p:spPr>
        <p:txBody>
          <a:bodyPr wrap="square" rtlCol="0">
            <a:spAutoFit/>
          </a:bodyPr>
          <a:lstStyle/>
          <a:p>
            <a:pPr algn="l"/>
            <a:r>
              <a:rPr lang="en-US" sz="2400" dirty="0">
                <a:latin typeface="Times New Roman" panose="02020603050405020304" pitchFamily="18" charset="0"/>
                <a:cs typeface="Times New Roman" panose="02020603050405020304" pitchFamily="18" charset="0"/>
              </a:rPr>
              <a:t>Data pulled on 8.05.2021</a:t>
            </a:r>
          </a:p>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Source: DC Networks, Maryland Custom Report. </a:t>
            </a:r>
          </a:p>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Programs covered: 8 locally funded programs, complete list in appendix</a:t>
            </a:r>
          </a:p>
        </p:txBody>
      </p:sp>
    </p:spTree>
    <p:extLst>
      <p:ext uri="{BB962C8B-B14F-4D97-AF65-F5344CB8AC3E}">
        <p14:creationId xmlns:p14="http://schemas.microsoft.com/office/powerpoint/2010/main" val="94400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70B992-46B9-4DC8-A6CD-EF1734F077AD}"/>
              </a:ext>
            </a:extLst>
          </p:cNvPr>
          <p:cNvSpPr>
            <a:spLocks noGrp="1"/>
          </p:cNvSpPr>
          <p:nvPr>
            <p:ph type="body" sz="quarter" idx="10"/>
          </p:nvPr>
        </p:nvSpPr>
        <p:spPr>
          <a:xfrm>
            <a:off x="628650" y="1143000"/>
            <a:ext cx="8134350" cy="5083139"/>
          </a:xfrm>
        </p:spPr>
        <p:txBody>
          <a:bodyPr/>
          <a:lstStyle/>
          <a:p>
            <a:pPr marL="457200" indent="-457200">
              <a:buFont typeface="Arial" panose="020B0604020202020204" pitchFamily="34" charset="0"/>
              <a:buChar char="•"/>
            </a:pPr>
            <a:r>
              <a:rPr lang="en-US" sz="2800" dirty="0"/>
              <a:t>Analysis comparing enrollment numbers vs. employment rate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Categorical variables (race, gender): includes time trends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Numeric variables (age, education): aggregates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000" i="1" dirty="0"/>
              <a:t>Disclaimer: Excludes non-response data, choose not to disclose data, non-binary gender data, multiracial categories, age below 14, and education levels below the 9</a:t>
            </a:r>
            <a:r>
              <a:rPr lang="en-US" sz="2000" i="1" baseline="30000" dirty="0"/>
              <a:t>th</a:t>
            </a:r>
            <a:r>
              <a:rPr lang="en-US" sz="2000" i="1" dirty="0"/>
              <a:t> grade</a:t>
            </a:r>
          </a:p>
        </p:txBody>
      </p:sp>
      <p:sp>
        <p:nvSpPr>
          <p:cNvPr id="3" name="Text Placeholder 2">
            <a:extLst>
              <a:ext uri="{FF2B5EF4-FFF2-40B4-BE49-F238E27FC236}">
                <a16:creationId xmlns:a16="http://schemas.microsoft.com/office/drawing/2014/main" id="{12BC03A1-A60B-482B-A898-50DD5F554CC4}"/>
              </a:ext>
            </a:extLst>
          </p:cNvPr>
          <p:cNvSpPr>
            <a:spLocks noGrp="1"/>
          </p:cNvSpPr>
          <p:nvPr>
            <p:ph type="body" sz="quarter" idx="11"/>
          </p:nvPr>
        </p:nvSpPr>
        <p:spPr/>
        <p:txBody>
          <a:bodyPr/>
          <a:lstStyle/>
          <a:p>
            <a:r>
              <a:rPr lang="en-US" dirty="0"/>
              <a:t>Summary: Approach</a:t>
            </a:r>
          </a:p>
        </p:txBody>
      </p:sp>
    </p:spTree>
    <p:extLst>
      <p:ext uri="{BB962C8B-B14F-4D97-AF65-F5344CB8AC3E}">
        <p14:creationId xmlns:p14="http://schemas.microsoft.com/office/powerpoint/2010/main" val="142952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C8AEED-4EB4-4895-AD5E-2BDD0C1F96C3}"/>
              </a:ext>
            </a:extLst>
          </p:cNvPr>
          <p:cNvSpPr>
            <a:spLocks noGrp="1"/>
          </p:cNvSpPr>
          <p:nvPr>
            <p:ph type="body" sz="quarter" idx="10"/>
          </p:nvPr>
        </p:nvSpPr>
        <p:spPr>
          <a:xfrm>
            <a:off x="628650" y="1143000"/>
            <a:ext cx="8134350" cy="5715000"/>
          </a:xfrm>
        </p:spPr>
        <p:txBody>
          <a:bodyPr/>
          <a:lstStyle/>
          <a:p>
            <a:pPr marL="342900" indent="-342900">
              <a:buFont typeface="Arial" panose="020B0604020202020204" pitchFamily="34" charset="0"/>
              <a:buChar char="•"/>
            </a:pPr>
            <a:r>
              <a:rPr lang="en-US" sz="2400" dirty="0"/>
              <a:t>23,084 Total Unique Enrollments </a:t>
            </a:r>
          </a:p>
          <a:p>
            <a:pPr marL="342900" indent="-342900">
              <a:buFont typeface="Arial" panose="020B0604020202020204" pitchFamily="34" charset="0"/>
              <a:buChar char="•"/>
            </a:pPr>
            <a:r>
              <a:rPr lang="en-US" sz="2400" dirty="0"/>
              <a:t>6,588 Total Unique Employment, 28.5% success rate</a:t>
            </a:r>
          </a:p>
          <a:p>
            <a:endParaRPr lang="en-US" sz="2400" dirty="0"/>
          </a:p>
          <a:p>
            <a:pPr marL="342900" indent="-342900">
              <a:buFont typeface="Arial" panose="020B0604020202020204" pitchFamily="34" charset="0"/>
              <a:buChar char="•"/>
            </a:pPr>
            <a:r>
              <a:rPr lang="en-US" sz="2400" dirty="0"/>
              <a:t>Lowest enrollments in 2014 (1,025 total)</a:t>
            </a:r>
          </a:p>
          <a:p>
            <a:pPr marL="342900" indent="-342900">
              <a:buFont typeface="Arial" panose="020B0604020202020204" pitchFamily="34" charset="0"/>
              <a:buChar char="•"/>
            </a:pPr>
            <a:r>
              <a:rPr lang="en-US" sz="2400" dirty="0"/>
              <a:t>Peak enrollment in 2019 (4,027 total)</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Peak enrollment in 2019, helped employ 38.5% of customers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1,342 Unique Employment (</a:t>
            </a:r>
            <a:r>
              <a:rPr lang="en-US" sz="2400" b="1" dirty="0"/>
              <a:t>age 20-24</a:t>
            </a:r>
            <a:r>
              <a:rPr lang="en-US" sz="2400" dirty="0"/>
              <a:t>)</a:t>
            </a:r>
          </a:p>
          <a:p>
            <a:pPr marL="342900" indent="-342900">
              <a:buFont typeface="Arial" panose="020B0604020202020204" pitchFamily="34" charset="0"/>
              <a:buChar char="•"/>
            </a:pPr>
            <a:r>
              <a:rPr lang="en-US" sz="2400" dirty="0"/>
              <a:t>4,988 Unique Enrollments (</a:t>
            </a:r>
            <a:r>
              <a:rPr lang="en-US" sz="2400" b="1" dirty="0"/>
              <a:t>age 20-24</a:t>
            </a:r>
            <a:r>
              <a:rPr lang="en-US" sz="2400" dirty="0"/>
              <a:t>), 26.9% success rate</a:t>
            </a:r>
          </a:p>
          <a:p>
            <a:endParaRPr lang="en-US" sz="2400" dirty="0"/>
          </a:p>
          <a:p>
            <a:pPr marL="342900" indent="-342900">
              <a:buFont typeface="Arial" panose="020B0604020202020204" pitchFamily="34" charset="0"/>
              <a:buChar char="•"/>
            </a:pPr>
            <a:r>
              <a:rPr lang="en-US" sz="2400" b="1" dirty="0"/>
              <a:t>Females</a:t>
            </a:r>
            <a:r>
              <a:rPr lang="en-US" sz="2400" dirty="0"/>
              <a:t> enrolled in lower absolute numbers than males, </a:t>
            </a:r>
          </a:p>
          <a:p>
            <a:pPr marL="342900" indent="-342900">
              <a:buFont typeface="Arial" panose="020B0604020202020204" pitchFamily="34" charset="0"/>
              <a:buChar char="•"/>
            </a:pPr>
            <a:r>
              <a:rPr lang="en-US" sz="2400" dirty="0"/>
              <a:t>Achieved higher employment rates, between 30-40% between 2015-2020</a:t>
            </a:r>
          </a:p>
        </p:txBody>
      </p:sp>
      <p:sp>
        <p:nvSpPr>
          <p:cNvPr id="3" name="Text Placeholder 2">
            <a:extLst>
              <a:ext uri="{FF2B5EF4-FFF2-40B4-BE49-F238E27FC236}">
                <a16:creationId xmlns:a16="http://schemas.microsoft.com/office/drawing/2014/main" id="{0703A010-4E4A-4410-8B30-FF2FF865265F}"/>
              </a:ext>
            </a:extLst>
          </p:cNvPr>
          <p:cNvSpPr>
            <a:spLocks noGrp="1"/>
          </p:cNvSpPr>
          <p:nvPr>
            <p:ph type="body" sz="quarter" idx="11"/>
          </p:nvPr>
        </p:nvSpPr>
        <p:spPr/>
        <p:txBody>
          <a:bodyPr/>
          <a:lstStyle/>
          <a:p>
            <a:r>
              <a:rPr lang="en-US" dirty="0"/>
              <a:t>Summary: CY 2011 – CY 2021 Findings</a:t>
            </a:r>
          </a:p>
        </p:txBody>
      </p:sp>
    </p:spTree>
    <p:extLst>
      <p:ext uri="{BB962C8B-B14F-4D97-AF65-F5344CB8AC3E}">
        <p14:creationId xmlns:p14="http://schemas.microsoft.com/office/powerpoint/2010/main" val="3841068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A415E1-EE6E-4484-819B-BE24666E95DD}"/>
              </a:ext>
            </a:extLst>
          </p:cNvPr>
          <p:cNvSpPr>
            <a:spLocks noGrp="1"/>
          </p:cNvSpPr>
          <p:nvPr>
            <p:ph type="body" sz="quarter" idx="10"/>
          </p:nvPr>
        </p:nvSpPr>
        <p:spPr/>
        <p:txBody>
          <a:bodyPr/>
          <a:lstStyle/>
          <a:p>
            <a:pPr marL="285750" indent="-285750">
              <a:buFont typeface="Arial" panose="020B0604020202020204" pitchFamily="34" charset="0"/>
              <a:buChar char="•"/>
            </a:pPr>
            <a:r>
              <a:rPr lang="en-US" sz="2400" dirty="0"/>
              <a:t>African Americans above 90% of all customers. </a:t>
            </a:r>
          </a:p>
          <a:p>
            <a:pPr marL="285750" indent="-285750">
              <a:buFont typeface="Arial" panose="020B0604020202020204" pitchFamily="34" charset="0"/>
              <a:buChar char="•"/>
            </a:pPr>
            <a:r>
              <a:rPr lang="en-US" sz="2400" dirty="0"/>
              <a:t>Employment rate below 35%, compared with rates over 60%</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US Citizens largest category by citizenship</a:t>
            </a:r>
          </a:p>
          <a:p>
            <a:pPr marL="285750" indent="-285750">
              <a:buFont typeface="Arial" panose="020B0604020202020204" pitchFamily="34" charset="0"/>
              <a:buChar char="•"/>
            </a:pPr>
            <a:r>
              <a:rPr lang="en-US" sz="2400" dirty="0"/>
              <a:t>Also helped US Permanent residents and illegal aliens achieve employment rates of over 50%</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Most customers: some high school to some technical training</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Customers with associates degree or beyond: more successful in obtaining employment</a:t>
            </a:r>
          </a:p>
        </p:txBody>
      </p:sp>
      <p:sp>
        <p:nvSpPr>
          <p:cNvPr id="3" name="Text Placeholder 2">
            <a:extLst>
              <a:ext uri="{FF2B5EF4-FFF2-40B4-BE49-F238E27FC236}">
                <a16:creationId xmlns:a16="http://schemas.microsoft.com/office/drawing/2014/main" id="{BD1AE7A2-BE95-42E3-BD06-3A449389CDB6}"/>
              </a:ext>
            </a:extLst>
          </p:cNvPr>
          <p:cNvSpPr>
            <a:spLocks noGrp="1"/>
          </p:cNvSpPr>
          <p:nvPr>
            <p:ph type="body" sz="quarter" idx="11"/>
          </p:nvPr>
        </p:nvSpPr>
        <p:spPr/>
        <p:txBody>
          <a:bodyPr/>
          <a:lstStyle/>
          <a:p>
            <a:r>
              <a:rPr lang="en-US" dirty="0"/>
              <a:t>Summary: CY 2011 – CY 2021 Findings</a:t>
            </a:r>
          </a:p>
        </p:txBody>
      </p:sp>
    </p:spTree>
    <p:extLst>
      <p:ext uri="{BB962C8B-B14F-4D97-AF65-F5344CB8AC3E}">
        <p14:creationId xmlns:p14="http://schemas.microsoft.com/office/powerpoint/2010/main" val="4227846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A1BCF-7E70-4CC9-AF39-CAB4EF9ED668}"/>
              </a:ext>
            </a:extLst>
          </p:cNvPr>
          <p:cNvSpPr>
            <a:spLocks noGrp="1"/>
          </p:cNvSpPr>
          <p:nvPr>
            <p:ph type="body" sz="quarter" idx="10"/>
          </p:nvPr>
        </p:nvSpPr>
        <p:spPr>
          <a:xfrm>
            <a:off x="628650" y="5709008"/>
            <a:ext cx="8134350" cy="1066800"/>
          </a:xfrm>
        </p:spPr>
        <p:txBody>
          <a:bodyPr/>
          <a:lstStyle/>
          <a:p>
            <a:pPr marL="171450" indent="-171450">
              <a:buFont typeface="Arial" panose="020B0604020202020204" pitchFamily="34" charset="0"/>
              <a:buChar char="•"/>
            </a:pPr>
            <a:r>
              <a:rPr lang="en-US" sz="1800" dirty="0"/>
              <a:t>The decreased services in 2014 may be attributed to agency administration change</a:t>
            </a:r>
          </a:p>
          <a:p>
            <a:pPr marL="171450" indent="-171450">
              <a:buFont typeface="Arial" panose="020B0604020202020204" pitchFamily="34" charset="0"/>
              <a:buChar char="•"/>
            </a:pPr>
            <a:r>
              <a:rPr lang="en-US" sz="1800" dirty="0"/>
              <a:t>The increase in 2018 and 2019 likely resulted from increases </a:t>
            </a:r>
          </a:p>
          <a:p>
            <a:r>
              <a:rPr lang="en-US" sz="1800" dirty="0"/>
              <a:t>    funding, and new programs such as DCIA</a:t>
            </a:r>
          </a:p>
        </p:txBody>
      </p:sp>
      <p:sp>
        <p:nvSpPr>
          <p:cNvPr id="3" name="Text Placeholder 2">
            <a:extLst>
              <a:ext uri="{FF2B5EF4-FFF2-40B4-BE49-F238E27FC236}">
                <a16:creationId xmlns:a16="http://schemas.microsoft.com/office/drawing/2014/main" id="{8DE3841E-2DB6-43AA-B5C5-3B0DCF16E5D1}"/>
              </a:ext>
            </a:extLst>
          </p:cNvPr>
          <p:cNvSpPr>
            <a:spLocks noGrp="1"/>
          </p:cNvSpPr>
          <p:nvPr>
            <p:ph type="body" sz="quarter" idx="11"/>
          </p:nvPr>
        </p:nvSpPr>
        <p:spPr/>
        <p:txBody>
          <a:bodyPr/>
          <a:lstStyle/>
          <a:p>
            <a:r>
              <a:rPr lang="en-US" dirty="0"/>
              <a:t>Program Enrollments, Jan ’11- Aug ’21</a:t>
            </a:r>
          </a:p>
        </p:txBody>
      </p:sp>
      <p:pic>
        <p:nvPicPr>
          <p:cNvPr id="7" name="Picture 6" descr="Chart, bar chart&#10;&#10;Description automatically generated">
            <a:extLst>
              <a:ext uri="{FF2B5EF4-FFF2-40B4-BE49-F238E27FC236}">
                <a16:creationId xmlns:a16="http://schemas.microsoft.com/office/drawing/2014/main" id="{1B8D97B9-CB80-4379-BA35-2BDBA796FF25}"/>
              </a:ext>
            </a:extLst>
          </p:cNvPr>
          <p:cNvPicPr>
            <a:picLocks noChangeAspect="1"/>
          </p:cNvPicPr>
          <p:nvPr/>
        </p:nvPicPr>
        <p:blipFill>
          <a:blip r:embed="rId2"/>
          <a:stretch>
            <a:fillRect/>
          </a:stretch>
        </p:blipFill>
        <p:spPr>
          <a:xfrm>
            <a:off x="938370" y="1097622"/>
            <a:ext cx="6373510" cy="4234878"/>
          </a:xfrm>
          <a:prstGeom prst="rect">
            <a:avLst/>
          </a:prstGeom>
        </p:spPr>
      </p:pic>
    </p:spTree>
    <p:extLst>
      <p:ext uri="{BB962C8B-B14F-4D97-AF65-F5344CB8AC3E}">
        <p14:creationId xmlns:p14="http://schemas.microsoft.com/office/powerpoint/2010/main" val="184385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805492-FA16-4B54-891F-2EB4F13E0055}"/>
              </a:ext>
            </a:extLst>
          </p:cNvPr>
          <p:cNvSpPr>
            <a:spLocks noGrp="1"/>
          </p:cNvSpPr>
          <p:nvPr>
            <p:ph type="body" sz="quarter" idx="10"/>
          </p:nvPr>
        </p:nvSpPr>
        <p:spPr>
          <a:xfrm>
            <a:off x="609600" y="5517220"/>
            <a:ext cx="8134350" cy="1066799"/>
          </a:xfrm>
        </p:spPr>
        <p:txBody>
          <a:bodyPr/>
          <a:lstStyle/>
          <a:p>
            <a:pPr marL="171450" indent="-171450">
              <a:buFont typeface="Arial" panose="020B0604020202020204" pitchFamily="34" charset="0"/>
              <a:buChar char="•"/>
            </a:pPr>
            <a:r>
              <a:rPr lang="en-US" sz="1800" dirty="0"/>
              <a:t>Increased enrollment resulted in increased employment</a:t>
            </a:r>
          </a:p>
          <a:p>
            <a:pPr marL="171450" indent="-171450">
              <a:buFont typeface="Arial" panose="020B0604020202020204" pitchFamily="34" charset="0"/>
              <a:buChar char="•"/>
            </a:pPr>
            <a:r>
              <a:rPr lang="en-US" sz="1800" dirty="0"/>
              <a:t>At its peak in 2019, there were 1,551 employments for every 4,027 enrollments</a:t>
            </a:r>
          </a:p>
          <a:p>
            <a:pPr marL="171450" indent="-171450">
              <a:buFont typeface="Arial" panose="020B0604020202020204" pitchFamily="34" charset="0"/>
              <a:buChar char="•"/>
            </a:pPr>
            <a:r>
              <a:rPr lang="en-US" sz="1800" dirty="0"/>
              <a:t>An employment rate of 38.5%</a:t>
            </a:r>
          </a:p>
          <a:p>
            <a:endParaRPr lang="en-US" sz="1800" dirty="0"/>
          </a:p>
        </p:txBody>
      </p:sp>
      <p:sp>
        <p:nvSpPr>
          <p:cNvPr id="3" name="Text Placeholder 2">
            <a:extLst>
              <a:ext uri="{FF2B5EF4-FFF2-40B4-BE49-F238E27FC236}">
                <a16:creationId xmlns:a16="http://schemas.microsoft.com/office/drawing/2014/main" id="{C7A79A9C-B15E-4623-90F2-D62A296849FF}"/>
              </a:ext>
            </a:extLst>
          </p:cNvPr>
          <p:cNvSpPr>
            <a:spLocks noGrp="1"/>
          </p:cNvSpPr>
          <p:nvPr>
            <p:ph type="body" sz="quarter" idx="11"/>
          </p:nvPr>
        </p:nvSpPr>
        <p:spPr>
          <a:xfrm>
            <a:off x="609600" y="0"/>
            <a:ext cx="8534400" cy="1066800"/>
          </a:xfrm>
        </p:spPr>
        <p:txBody>
          <a:bodyPr/>
          <a:lstStyle/>
          <a:p>
            <a:r>
              <a:rPr lang="en-US" dirty="0"/>
              <a:t>Successful Employment, Jan ’11 – Aug ’21</a:t>
            </a:r>
          </a:p>
        </p:txBody>
      </p:sp>
      <p:pic>
        <p:nvPicPr>
          <p:cNvPr id="5" name="Picture 4">
            <a:extLst>
              <a:ext uri="{FF2B5EF4-FFF2-40B4-BE49-F238E27FC236}">
                <a16:creationId xmlns:a16="http://schemas.microsoft.com/office/drawing/2014/main" id="{7D01961A-E95B-4398-A11E-9BB34EAB8E49}"/>
              </a:ext>
            </a:extLst>
          </p:cNvPr>
          <p:cNvPicPr>
            <a:picLocks noChangeAspect="1"/>
          </p:cNvPicPr>
          <p:nvPr/>
        </p:nvPicPr>
        <p:blipFill>
          <a:blip r:embed="rId2"/>
          <a:stretch>
            <a:fillRect/>
          </a:stretch>
        </p:blipFill>
        <p:spPr>
          <a:xfrm>
            <a:off x="1016879" y="1087348"/>
            <a:ext cx="6527817" cy="4337407"/>
          </a:xfrm>
          <a:prstGeom prst="rect">
            <a:avLst/>
          </a:prstGeom>
        </p:spPr>
      </p:pic>
    </p:spTree>
    <p:extLst>
      <p:ext uri="{BB962C8B-B14F-4D97-AF65-F5344CB8AC3E}">
        <p14:creationId xmlns:p14="http://schemas.microsoft.com/office/powerpoint/2010/main" val="3299841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F3422E-7323-45DC-954F-EF837BC2CD24}"/>
              </a:ext>
            </a:extLst>
          </p:cNvPr>
          <p:cNvSpPr>
            <a:spLocks noGrp="1"/>
          </p:cNvSpPr>
          <p:nvPr>
            <p:ph type="body" sz="quarter" idx="10"/>
          </p:nvPr>
        </p:nvSpPr>
        <p:spPr>
          <a:xfrm>
            <a:off x="628650" y="5681610"/>
            <a:ext cx="8134350" cy="1166114"/>
          </a:xfrm>
        </p:spPr>
        <p:txBody>
          <a:bodyPr/>
          <a:lstStyle/>
          <a:p>
            <a:pPr marL="171450" indent="-171450">
              <a:buFont typeface="Arial" panose="020B0604020202020204" pitchFamily="34" charset="0"/>
              <a:buChar char="•"/>
            </a:pPr>
            <a:r>
              <a:rPr lang="en-US" sz="1800" dirty="0"/>
              <a:t>The largest served age group is between 20-24 years of age</a:t>
            </a:r>
          </a:p>
          <a:p>
            <a:pPr marL="171450" indent="-171450">
              <a:buFont typeface="Arial" panose="020B0604020202020204" pitchFamily="34" charset="0"/>
              <a:buChar char="•"/>
            </a:pPr>
            <a:r>
              <a:rPr lang="en-US" sz="1800" dirty="0"/>
              <a:t>There is a slight bump in enrollments around age 50</a:t>
            </a:r>
          </a:p>
          <a:p>
            <a:pPr marL="171450" indent="-171450">
              <a:buFont typeface="Arial" panose="020B0604020202020204" pitchFamily="34" charset="0"/>
              <a:buChar char="•"/>
            </a:pPr>
            <a:r>
              <a:rPr lang="en-US" sz="1800" dirty="0"/>
              <a:t>There are few people below 14 served. </a:t>
            </a:r>
          </a:p>
          <a:p>
            <a:pPr marL="171450" indent="-171450">
              <a:buFont typeface="Arial" panose="020B0604020202020204" pitchFamily="34" charset="0"/>
              <a:buChar char="•"/>
            </a:pPr>
            <a:r>
              <a:rPr lang="en-US" sz="1800" dirty="0"/>
              <a:t>Those that were in the data have been excluded</a:t>
            </a:r>
          </a:p>
          <a:p>
            <a:endParaRPr lang="en-US" sz="1800" dirty="0"/>
          </a:p>
        </p:txBody>
      </p:sp>
      <p:sp>
        <p:nvSpPr>
          <p:cNvPr id="3" name="Text Placeholder 2">
            <a:extLst>
              <a:ext uri="{FF2B5EF4-FFF2-40B4-BE49-F238E27FC236}">
                <a16:creationId xmlns:a16="http://schemas.microsoft.com/office/drawing/2014/main" id="{4F22F50D-610F-4887-A63C-2F863BC5AD56}"/>
              </a:ext>
            </a:extLst>
          </p:cNvPr>
          <p:cNvSpPr>
            <a:spLocks noGrp="1"/>
          </p:cNvSpPr>
          <p:nvPr>
            <p:ph type="body" sz="quarter" idx="11"/>
          </p:nvPr>
        </p:nvSpPr>
        <p:spPr/>
        <p:txBody>
          <a:bodyPr/>
          <a:lstStyle/>
          <a:p>
            <a:r>
              <a:rPr lang="en-US" dirty="0"/>
              <a:t>Enrollments by Age: CY 2011-2021</a:t>
            </a:r>
          </a:p>
        </p:txBody>
      </p:sp>
      <p:pic>
        <p:nvPicPr>
          <p:cNvPr id="5" name="Picture 4">
            <a:extLst>
              <a:ext uri="{FF2B5EF4-FFF2-40B4-BE49-F238E27FC236}">
                <a16:creationId xmlns:a16="http://schemas.microsoft.com/office/drawing/2014/main" id="{8C655F58-6699-44DF-AB87-992AF8146AF7}"/>
              </a:ext>
            </a:extLst>
          </p:cNvPr>
          <p:cNvPicPr>
            <a:picLocks noChangeAspect="1"/>
          </p:cNvPicPr>
          <p:nvPr/>
        </p:nvPicPr>
        <p:blipFill>
          <a:blip r:embed="rId2"/>
          <a:stretch>
            <a:fillRect/>
          </a:stretch>
        </p:blipFill>
        <p:spPr>
          <a:xfrm>
            <a:off x="1201811" y="1097622"/>
            <a:ext cx="6806145" cy="4522342"/>
          </a:xfrm>
          <a:prstGeom prst="rect">
            <a:avLst/>
          </a:prstGeom>
        </p:spPr>
      </p:pic>
    </p:spTree>
    <p:extLst>
      <p:ext uri="{BB962C8B-B14F-4D97-AF65-F5344CB8AC3E}">
        <p14:creationId xmlns:p14="http://schemas.microsoft.com/office/powerpoint/2010/main" val="324766720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algn="l">
          <a:defRPr sz="1600" dirty="0" smtClean="0"/>
        </a:defPPr>
      </a:lstStyle>
    </a:tx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1333</TotalTime>
  <Words>1205</Words>
  <Application>Microsoft Office PowerPoint</Application>
  <PresentationFormat>On-screen Show (4:3)</PresentationFormat>
  <Paragraphs>163</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Times New Roman</vt:lpstr>
      <vt:lpstr>Office Theme</vt:lpstr>
      <vt:lpstr>PowerPoint Presentation</vt:lpstr>
      <vt:lpstr>Answer the question: Who are our customers?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Gregory, Joy (DOES)</dc:creator>
  <cp:lastModifiedBy>Singh, Dhruv (DOES)</cp:lastModifiedBy>
  <cp:revision>457</cp:revision>
  <dcterms:modified xsi:type="dcterms:W3CDTF">2021-11-21T23:35:48Z</dcterms:modified>
</cp:coreProperties>
</file>