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5" d="100"/>
          <a:sy n="85" d="100"/>
        </p:scale>
        <p:origin x="590"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079869" y="3429000"/>
            <a:ext cx="7368061" cy="2185214"/>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Name of Project</a:t>
            </a:r>
          </a:p>
          <a:p>
            <a:pPr algn="r"/>
            <a:r>
              <a:rPr lang="en-US" sz="3200" b="1" i="1" u="sng" dirty="0">
                <a:solidFill>
                  <a:schemeClr val="bg2">
                    <a:lumMod val="40000"/>
                    <a:lumOff val="60000"/>
                  </a:schemeClr>
                </a:solidFill>
                <a:effectLst/>
                <a:latin typeface="Baskerville Old Face" panose="02020602080505020303" pitchFamily="18" charset="0"/>
              </a:rPr>
              <a:t>Visualizing Carbon Footprints Across Sectors Using Power BI</a:t>
            </a:r>
          </a:p>
          <a:p>
            <a:pPr algn="r"/>
            <a:r>
              <a:rPr lang="en-US" sz="3200" b="1" i="1" dirty="0">
                <a:solidFill>
                  <a:schemeClr val="bg2">
                    <a:lumMod val="40000"/>
                    <a:lumOff val="60000"/>
                  </a:schemeClr>
                </a:solidFill>
                <a:latin typeface="Baskerville Old Face" panose="02020602080505020303" pitchFamily="18" charset="0"/>
                <a:cs typeface="Times New Roman" panose="02020603050405020304" pitchFamily="18" charset="0"/>
              </a:rPr>
              <a:t>-By Dhruv Singh</a:t>
            </a:r>
            <a:r>
              <a:rPr lang="en-US" sz="3600" b="1" i="1" dirty="0">
                <a:solidFill>
                  <a:schemeClr val="bg2">
                    <a:lumMod val="40000"/>
                    <a:lumOff val="60000"/>
                  </a:schemeClr>
                </a:solidFill>
                <a:latin typeface="Baskerville Old Face" panose="02020602080505020303" pitchFamily="18" charset="0"/>
                <a:cs typeface="Times New Roman" panose="02020603050405020304" pitchFamily="18" charset="0"/>
              </a:rPr>
              <a:t> </a:t>
            </a:r>
            <a:r>
              <a:rPr lang="en-IN" sz="3600" b="1" i="1" dirty="0">
                <a:solidFill>
                  <a:schemeClr val="bg2">
                    <a:lumMod val="40000"/>
                    <a:lumOff val="60000"/>
                  </a:schemeClr>
                </a:solidFill>
                <a:latin typeface="Baskerville Old Face" panose="02020602080505020303" pitchFamily="18" charset="0"/>
                <a:cs typeface="Times New Roman" panose="02020603050405020304" pitchFamily="18" charset="0"/>
              </a:rPr>
              <a:t> </a:t>
            </a:r>
            <a:endParaRPr lang="en-US" sz="3600" b="1" i="1" dirty="0">
              <a:solidFill>
                <a:schemeClr val="bg2">
                  <a:lumMod val="40000"/>
                  <a:lumOff val="60000"/>
                </a:schemeClr>
              </a:solidFill>
              <a:latin typeface="Baskerville Old Face" panose="02020602080505020303" pitchFamily="18"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6" name="TextBox 5">
            <a:extLst>
              <a:ext uri="{FF2B5EF4-FFF2-40B4-BE49-F238E27FC236}">
                <a16:creationId xmlns:a16="http://schemas.microsoft.com/office/drawing/2014/main" id="{16AB0A05-2DE6-3F72-40CC-E1D9FF5C76F1}"/>
              </a:ext>
            </a:extLst>
          </p:cNvPr>
          <p:cNvSpPr txBox="1"/>
          <p:nvPr/>
        </p:nvSpPr>
        <p:spPr>
          <a:xfrm>
            <a:off x="314108" y="1454522"/>
            <a:ext cx="6100482" cy="379656"/>
          </a:xfrm>
          <a:prstGeom prst="rect">
            <a:avLst/>
          </a:prstGeom>
          <a:noFill/>
        </p:spPr>
        <p:txBody>
          <a:bodyPr wrap="square">
            <a:spAutoFit/>
          </a:bodyPr>
          <a:lstStyle/>
          <a:p>
            <a:r>
              <a:rPr lang="en-IN" dirty="0">
                <a:latin typeface="Baskerville Old Face" panose="02020602080505020303" pitchFamily="18" charset="0"/>
              </a:rPr>
              <a:t>Week 3 (DAX)</a:t>
            </a:r>
            <a:endParaRPr lang="en-US" dirty="0">
              <a:latin typeface="Baskerville Old Face" panose="02020602080505020303" pitchFamily="18" charset="0"/>
            </a:endParaRPr>
          </a:p>
        </p:txBody>
      </p:sp>
      <p:pic>
        <p:nvPicPr>
          <p:cNvPr id="5" name="Picture 4">
            <a:extLst>
              <a:ext uri="{FF2B5EF4-FFF2-40B4-BE49-F238E27FC236}">
                <a16:creationId xmlns:a16="http://schemas.microsoft.com/office/drawing/2014/main" id="{6C96D3C9-17CE-4231-63A1-65012FF726B4}"/>
              </a:ext>
            </a:extLst>
          </p:cNvPr>
          <p:cNvPicPr>
            <a:picLocks noChangeAspect="1"/>
          </p:cNvPicPr>
          <p:nvPr/>
        </p:nvPicPr>
        <p:blipFill>
          <a:blip r:embed="rId2"/>
          <a:stretch>
            <a:fillRect/>
          </a:stretch>
        </p:blipFill>
        <p:spPr>
          <a:xfrm>
            <a:off x="314108" y="1873104"/>
            <a:ext cx="7986612" cy="4762658"/>
          </a:xfrm>
          <a:prstGeom prst="rect">
            <a:avLst/>
          </a:prstGeom>
        </p:spPr>
      </p:pic>
    </p:spTree>
    <p:extLst>
      <p:ext uri="{BB962C8B-B14F-4D97-AF65-F5344CB8AC3E}">
        <p14:creationId xmlns:p14="http://schemas.microsoft.com/office/powerpoint/2010/main" val="2390899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894EE1A9-DFE1-56F6-42A9-562F25972EF4}"/>
              </a:ext>
            </a:extLst>
          </p:cNvPr>
          <p:cNvSpPr txBox="1"/>
          <p:nvPr/>
        </p:nvSpPr>
        <p:spPr>
          <a:xfrm>
            <a:off x="150632" y="1515238"/>
            <a:ext cx="11817847" cy="2308324"/>
          </a:xfrm>
          <a:prstGeom prst="rect">
            <a:avLst/>
          </a:prstGeom>
          <a:noFill/>
        </p:spPr>
        <p:txBody>
          <a:bodyPr wrap="square">
            <a:spAutoFit/>
          </a:bodyPr>
          <a:lstStyle/>
          <a:p>
            <a:r>
              <a:rPr lang="en-US" sz="1800" dirty="0">
                <a:latin typeface="Baskerville Old Face" panose="02020602080505020303" pitchFamily="18" charset="0"/>
              </a:rPr>
              <a:t>Through this project, I gained valuable hands-on experience in analyzing real-world environmental data using Power BI.</a:t>
            </a:r>
            <a:br>
              <a:rPr lang="en-US" sz="1800" dirty="0">
                <a:latin typeface="Baskerville Old Face" panose="02020602080505020303" pitchFamily="18" charset="0"/>
              </a:rPr>
            </a:br>
            <a:r>
              <a:rPr lang="en-US" sz="1800" dirty="0">
                <a:latin typeface="Baskerville Old Face" panose="02020602080505020303" pitchFamily="18" charset="0"/>
              </a:rPr>
              <a:t>The process involved cleaning and transforming unstructured data, modeling it efficiently, and creating an interactive dashboard to visualize sector-wise carbon emissions.</a:t>
            </a:r>
          </a:p>
          <a:p>
            <a:r>
              <a:rPr lang="en-US" sz="1800" dirty="0">
                <a:latin typeface="Baskerville Old Face" panose="02020602080505020303" pitchFamily="18" charset="0"/>
              </a:rPr>
              <a:t>This helped in identifying major contributors to carbon footprints and understanding year-wise emission trends in a meaningful way.</a:t>
            </a:r>
            <a:br>
              <a:rPr lang="en-US" sz="1800" dirty="0">
                <a:latin typeface="Baskerville Old Face" panose="02020602080505020303" pitchFamily="18" charset="0"/>
              </a:rPr>
            </a:br>
            <a:r>
              <a:rPr lang="en-US" sz="1800" dirty="0">
                <a:latin typeface="Baskerville Old Face" panose="02020602080505020303" pitchFamily="18" charset="0"/>
              </a:rPr>
              <a:t>The visualizations not only made the data more accessible but also supported data-driven thinking for sustainability.</a:t>
            </a:r>
          </a:p>
          <a:p>
            <a:r>
              <a:rPr lang="en-US" sz="1800" dirty="0">
                <a:latin typeface="Baskerville Old Face" panose="02020602080505020303" pitchFamily="18" charset="0"/>
              </a:rPr>
              <a:t>Overall, the project significantly enhanced my technical skills in Power BI, and data handling, while also improving my ability to derive insights from complex datasets and help to enhanced my Data Analytics skills.</a:t>
            </a:r>
          </a:p>
        </p:txBody>
      </p:sp>
    </p:spTree>
    <p:extLst>
      <p:ext uri="{BB962C8B-B14F-4D97-AF65-F5344CB8AC3E}">
        <p14:creationId xmlns:p14="http://schemas.microsoft.com/office/powerpoint/2010/main" val="151988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4669E-9A34-2E68-3AA8-49BD9E9F3D73}"/>
              </a:ext>
            </a:extLst>
          </p:cNvPr>
          <p:cNvSpPr txBox="1"/>
          <p:nvPr/>
        </p:nvSpPr>
        <p:spPr>
          <a:xfrm>
            <a:off x="495300" y="1035175"/>
            <a:ext cx="6100482" cy="1241622"/>
          </a:xfrm>
          <a:prstGeom prst="rect">
            <a:avLst/>
          </a:prstGeom>
          <a:noFill/>
        </p:spPr>
        <p:txBody>
          <a:bodyPr wrap="square">
            <a:spAutoFit/>
          </a:bodyPr>
          <a:lstStyle/>
          <a:p>
            <a:r>
              <a:rPr lang="en-US" dirty="0" err="1">
                <a:latin typeface="Baskerville Old Face" panose="02020602080505020303" pitchFamily="18" charset="0"/>
              </a:rPr>
              <a:t>Github</a:t>
            </a:r>
            <a:r>
              <a:rPr lang="en-US" dirty="0">
                <a:latin typeface="Baskerville Old Face" panose="02020602080505020303" pitchFamily="18" charset="0"/>
              </a:rPr>
              <a:t> Repository Link :-</a:t>
            </a:r>
            <a:br>
              <a:rPr lang="en-US" dirty="0">
                <a:latin typeface="Baskerville Old Face" panose="02020602080505020303" pitchFamily="18" charset="0"/>
              </a:rPr>
            </a:br>
            <a:endParaRPr lang="en-US" dirty="0">
              <a:latin typeface="Baskerville Old Face" panose="02020602080505020303" pitchFamily="18" charset="0"/>
            </a:endParaRPr>
          </a:p>
          <a:p>
            <a:endParaRPr lang="en-US" dirty="0">
              <a:latin typeface="Baskerville Old Face" panose="02020602080505020303" pitchFamily="18" charset="0"/>
            </a:endParaRPr>
          </a:p>
          <a:p>
            <a:r>
              <a:rPr lang="en-US" dirty="0">
                <a:latin typeface="Baskerville Old Face" panose="02020602080505020303" pitchFamily="18" charset="0"/>
              </a:rPr>
              <a:t> https://github.com/dhruvsingh218?tab=repositories</a:t>
            </a:r>
          </a:p>
        </p:txBody>
      </p:sp>
    </p:spTree>
    <p:extLst>
      <p:ext uri="{BB962C8B-B14F-4D97-AF65-F5344CB8AC3E}">
        <p14:creationId xmlns:p14="http://schemas.microsoft.com/office/powerpoint/2010/main" val="41517791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7418" y="945643"/>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0" name="Rectangle 1">
            <a:extLst>
              <a:ext uri="{FF2B5EF4-FFF2-40B4-BE49-F238E27FC236}">
                <a16:creationId xmlns:a16="http://schemas.microsoft.com/office/drawing/2014/main" id="{BFF2E1B2-990C-9AB2-CED5-9FA04FBD7756}"/>
              </a:ext>
            </a:extLst>
          </p:cNvPr>
          <p:cNvSpPr>
            <a:spLocks noChangeArrowheads="1"/>
          </p:cNvSpPr>
          <p:nvPr/>
        </p:nvSpPr>
        <p:spPr bwMode="auto">
          <a:xfrm>
            <a:off x="134665" y="1666366"/>
            <a:ext cx="7709647"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latin typeface="Baskerville Old Face" panose="02020602080505020303" pitchFamily="18" charset="0"/>
              </a:rPr>
              <a:t> Understand the concept and impact of carbon footprints across various sectors.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latin typeface="Baskerville Old Face" panose="02020602080505020303" pitchFamily="18" charset="0"/>
              </a:rPr>
              <a:t> Learn how to prepare, clean, and transform environmental data for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latin typeface="Baskerville Old Face" panose="02020602080505020303" pitchFamily="18" charset="0"/>
              </a:rPr>
              <a:t> Develop interactive and insightful dashboards using Power BI.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latin typeface="Baskerville Old Face" panose="02020602080505020303" pitchFamily="18" charset="0"/>
              </a:rPr>
              <a:t> Visualize trends and patterns in carbon emissions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latin typeface="Baskerville Old Face" panose="02020602080505020303"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latin typeface="Baskerville Old Face" panose="02020602080505020303" pitchFamily="18" charset="0"/>
              </a:rPr>
              <a:t> Derive key insights to support data-driven decision-making on sustainability.</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5" name="TextBox 4">
            <a:extLst>
              <a:ext uri="{FF2B5EF4-FFF2-40B4-BE49-F238E27FC236}">
                <a16:creationId xmlns:a16="http://schemas.microsoft.com/office/drawing/2014/main" id="{6049BE02-D801-6145-DEFD-E9BB544330EE}"/>
              </a:ext>
            </a:extLst>
          </p:cNvPr>
          <p:cNvSpPr txBox="1"/>
          <p:nvPr/>
        </p:nvSpPr>
        <p:spPr>
          <a:xfrm>
            <a:off x="264815" y="1616874"/>
            <a:ext cx="8457843" cy="4832092"/>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Power BI</a:t>
            </a:r>
            <a:br>
              <a:rPr kumimoji="0" lang="en-US" altLang="en-US" sz="2000" b="0" i="0" u="none" strike="noStrike" cap="none" normalizeH="0" baseline="0" dirty="0">
                <a:ln>
                  <a:noFill/>
                </a:ln>
                <a:solidFill>
                  <a:schemeClr val="tx1"/>
                </a:solidFill>
                <a:effectLst/>
                <a:latin typeface="Baskerville Old Face" panose="02020602080505020303" pitchFamily="18" charset="0"/>
              </a:rPr>
            </a:br>
            <a:r>
              <a:rPr kumimoji="0" lang="en-US" altLang="en-US" sz="2000" b="0" i="0" u="none" strike="noStrike" cap="none" normalizeH="0" baseline="0" dirty="0">
                <a:ln>
                  <a:noFill/>
                </a:ln>
                <a:solidFill>
                  <a:schemeClr val="tx1"/>
                </a:solidFill>
                <a:effectLst/>
                <a:latin typeface="Baskerville Old Face" panose="02020602080505020303" pitchFamily="18" charset="0"/>
              </a:rPr>
              <a:t>  For data visualization and interactive dashboard creation.</a:t>
            </a:r>
          </a:p>
          <a:p>
            <a:pPr marL="0" marR="0" lvl="0" indent="0"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Baskerville Old Face" panose="02020602080505020303"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DAX (Data Analysis Expressions)</a:t>
            </a:r>
            <a:br>
              <a:rPr kumimoji="0" lang="en-US" altLang="en-US" sz="2000" b="0" i="0" u="none" strike="noStrike" cap="none" normalizeH="0" baseline="0" dirty="0">
                <a:ln>
                  <a:noFill/>
                </a:ln>
                <a:solidFill>
                  <a:schemeClr val="tx1"/>
                </a:solidFill>
                <a:effectLst/>
                <a:latin typeface="Baskerville Old Face" panose="02020602080505020303" pitchFamily="18" charset="0"/>
              </a:rPr>
            </a:br>
            <a:r>
              <a:rPr kumimoji="0" lang="en-US" altLang="en-US" sz="2000" b="0" i="0" u="none" strike="noStrike" cap="none" normalizeH="0" baseline="0" dirty="0">
                <a:ln>
                  <a:noFill/>
                </a:ln>
                <a:solidFill>
                  <a:schemeClr val="tx1"/>
                </a:solidFill>
                <a:effectLst/>
                <a:latin typeface="Baskerville Old Face" panose="02020602080505020303" pitchFamily="18" charset="0"/>
              </a:rPr>
              <a:t>   To create custom </a:t>
            </a:r>
            <a:r>
              <a:rPr lang="en-US" altLang="en-US" sz="2000" dirty="0">
                <a:solidFill>
                  <a:schemeClr val="tx1"/>
                </a:solidFill>
                <a:latin typeface="Baskerville Old Face" panose="02020602080505020303" pitchFamily="18" charset="0"/>
              </a:rPr>
              <a:t>table</a:t>
            </a:r>
            <a:r>
              <a:rPr kumimoji="0" lang="en-US" altLang="en-US" sz="2000" b="0" i="0" u="none" strike="noStrike" cap="none" normalizeH="0" baseline="0" dirty="0">
                <a:ln>
                  <a:noFill/>
                </a:ln>
                <a:solidFill>
                  <a:schemeClr val="tx1"/>
                </a:solidFill>
                <a:effectLst/>
                <a:latin typeface="Baskerville Old Face" panose="02020602080505020303" pitchFamily="18" charset="0"/>
              </a:rPr>
              <a:t>, calculated columns, and measures in Power BI.</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Baskerville Old Face" panose="02020602080505020303"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Power Query Editor</a:t>
            </a:r>
            <a:br>
              <a:rPr kumimoji="0" lang="en-US" altLang="en-US" sz="2000" b="0" i="0" u="none" strike="noStrike" cap="none" normalizeH="0" baseline="0" dirty="0">
                <a:ln>
                  <a:noFill/>
                </a:ln>
                <a:solidFill>
                  <a:schemeClr val="tx1"/>
                </a:solidFill>
                <a:effectLst/>
                <a:latin typeface="Baskerville Old Face" panose="02020602080505020303" pitchFamily="18" charset="0"/>
              </a:rPr>
            </a:br>
            <a:r>
              <a:rPr kumimoji="0" lang="en-US" altLang="en-US" sz="2000" b="0" i="0" u="none" strike="noStrike" cap="none" normalizeH="0" baseline="0" dirty="0">
                <a:ln>
                  <a:noFill/>
                </a:ln>
                <a:solidFill>
                  <a:schemeClr val="tx1"/>
                </a:solidFill>
                <a:effectLst/>
                <a:latin typeface="Baskerville Old Face" panose="02020602080505020303" pitchFamily="18" charset="0"/>
              </a:rPr>
              <a:t>   For advanced data shaping and modeling within Power BI.</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Baskerville Old Face" panose="02020602080505020303" pitchFamily="18"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Baskerville Old Face" panose="02020602080505020303" pitchFamily="18" charset="0"/>
              </a:rPr>
              <a:t>Data Source: CSV File / Dataset</a:t>
            </a:r>
            <a:br>
              <a:rPr kumimoji="0" lang="en-US" altLang="en-US" sz="2000" b="0" i="0" u="none" strike="noStrike" cap="none" normalizeH="0" baseline="0" dirty="0">
                <a:ln>
                  <a:noFill/>
                </a:ln>
                <a:solidFill>
                  <a:schemeClr val="tx1"/>
                </a:solidFill>
                <a:effectLst/>
                <a:latin typeface="Baskerville Old Face" panose="02020602080505020303" pitchFamily="18" charset="0"/>
              </a:rPr>
            </a:br>
            <a:r>
              <a:rPr kumimoji="0" lang="en-US" altLang="en-US" sz="2000" b="0" i="0" u="none" strike="noStrike" cap="none" normalizeH="0" baseline="0" dirty="0">
                <a:ln>
                  <a:noFill/>
                </a:ln>
                <a:solidFill>
                  <a:schemeClr val="tx1"/>
                </a:solidFill>
                <a:effectLst/>
                <a:latin typeface="Baskerville Old Face" panose="02020602080505020303" pitchFamily="18" charset="0"/>
              </a:rPr>
              <a:t>   Containing carbon footprint data across multiple sectors, years and country.</a:t>
            </a:r>
          </a:p>
          <a:p>
            <a:pPr marL="0" marR="0" lvl="0" indent="0" defTabSz="914400" rtl="0" eaLnBrk="0" fontAlgn="base" latinLnBrk="0" hangingPunct="0">
              <a:lnSpc>
                <a:spcPct val="100000"/>
              </a:lnSpc>
              <a:spcBef>
                <a:spcPct val="0"/>
              </a:spcBef>
              <a:spcAft>
                <a:spcPct val="0"/>
              </a:spcAft>
              <a:buClrTx/>
              <a:buSzTx/>
              <a:buFontTx/>
              <a:buChar char="•"/>
              <a:tabLst/>
            </a:pPr>
            <a:endParaRPr lang="en-US" altLang="en-US" sz="2000" dirty="0">
              <a:solidFill>
                <a:schemeClr val="tx1"/>
              </a:solidFill>
              <a:latin typeface="Baskerville Old Face" panose="02020602080505020303" pitchFamily="18" charset="0"/>
            </a:endParaRPr>
          </a:p>
          <a:p>
            <a:pPr algn="l">
              <a:buFont typeface="Arial" panose="020B0604020202020204" pitchFamily="34" charset="0"/>
              <a:buChar char="•"/>
            </a:pPr>
            <a:r>
              <a:rPr lang="en-US" sz="2000" b="1" i="0" dirty="0">
                <a:solidFill>
                  <a:srgbClr val="111827"/>
                </a:solidFill>
                <a:effectLst/>
                <a:latin typeface="Baskerville Old Face" panose="02020602080505020303" pitchFamily="18" charset="0"/>
              </a:rPr>
              <a:t>Collaboration Tools:</a:t>
            </a:r>
            <a:endParaRPr lang="en-US" sz="2000" b="0" i="0" dirty="0">
              <a:solidFill>
                <a:srgbClr val="374151"/>
              </a:solidFill>
              <a:effectLst/>
              <a:latin typeface="Baskerville Old Face" panose="02020602080505020303" pitchFamily="18" charset="0"/>
            </a:endParaRPr>
          </a:p>
          <a:p>
            <a:pPr marL="457200" lvl="1" algn="l"/>
            <a:r>
              <a:rPr lang="en-US" sz="2000" b="0" i="0" dirty="0">
                <a:solidFill>
                  <a:srgbClr val="374151"/>
                </a:solidFill>
                <a:effectLst/>
                <a:latin typeface="Baskerville Old Face" panose="02020602080505020303" pitchFamily="18" charset="0"/>
              </a:rPr>
              <a:t>-Microsoft Teams or SharePoint for team collaboration and sharing insights.</a:t>
            </a:r>
          </a:p>
          <a:p>
            <a:pPr marL="457200" lvl="1" algn="l"/>
            <a:r>
              <a:rPr lang="en-US" sz="2000" b="0" i="0" dirty="0">
                <a:solidFill>
                  <a:srgbClr val="374151"/>
                </a:solidFill>
                <a:effectLst/>
                <a:latin typeface="Baskerville Old Face" panose="02020602080505020303" pitchFamily="18" charset="0"/>
              </a:rPr>
              <a:t>-Power BI Service for publishing and sharing reports with stakeholders</a:t>
            </a:r>
            <a:r>
              <a:rPr kumimoji="0" lang="en-US" altLang="en-US" sz="2400" b="0" i="0" u="none" strike="noStrike" cap="none" normalizeH="0" baseline="0" dirty="0">
                <a:ln>
                  <a:noFill/>
                </a:ln>
                <a:solidFill>
                  <a:schemeClr val="tx1"/>
                </a:solidFill>
                <a:effectLst/>
                <a:latin typeface="Baskerville Old Face" panose="02020602080505020303" pitchFamily="18" charset="0"/>
              </a:rPr>
              <a:t> </a:t>
            </a:r>
          </a:p>
        </p:txBody>
      </p:sp>
      <p:pic>
        <p:nvPicPr>
          <p:cNvPr id="2051" name="Picture 3">
            <a:extLst>
              <a:ext uri="{FF2B5EF4-FFF2-40B4-BE49-F238E27FC236}">
                <a16:creationId xmlns:a16="http://schemas.microsoft.com/office/drawing/2014/main" id="{70EF1573-35B9-2846-8332-301A690708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8916" y="1846169"/>
            <a:ext cx="4043084" cy="3165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97A5CA44-9A09-6864-5BBC-8EDB1DCC910A}"/>
              </a:ext>
            </a:extLst>
          </p:cNvPr>
          <p:cNvSpPr txBox="1"/>
          <p:nvPr/>
        </p:nvSpPr>
        <p:spPr>
          <a:xfrm>
            <a:off x="270500" y="1559995"/>
            <a:ext cx="6100482" cy="5401479"/>
          </a:xfrm>
          <a:prstGeom prst="rect">
            <a:avLst/>
          </a:prstGeom>
          <a:noFill/>
        </p:spPr>
        <p:txBody>
          <a:bodyPr wrap="square">
            <a:spAutoFit/>
          </a:bodyPr>
          <a:lstStyle/>
          <a:p>
            <a:pPr>
              <a:buFont typeface="+mj-lt"/>
              <a:buAutoNum type="arabicPeriod"/>
            </a:pPr>
            <a:r>
              <a:rPr lang="en-US" sz="1500" b="1" dirty="0">
                <a:latin typeface="Baskerville Old Face" panose="02020602080505020303" pitchFamily="18" charset="0"/>
              </a:rPr>
              <a:t>Data Collection </a:t>
            </a:r>
            <a:r>
              <a:rPr lang="en-US" sz="1400" dirty="0"/>
              <a:t>📥</a:t>
            </a:r>
            <a:endParaRPr lang="en-US" sz="1500" dirty="0">
              <a:latin typeface="Baskerville Old Face" panose="02020602080505020303" pitchFamily="18" charset="0"/>
            </a:endParaRPr>
          </a:p>
          <a:p>
            <a:pPr marL="457200" lvl="1"/>
            <a:r>
              <a:rPr lang="en-US" sz="1500" dirty="0">
                <a:latin typeface="Baskerville Old Face" panose="02020602080505020303" pitchFamily="18" charset="0"/>
              </a:rPr>
              <a:t>-Sourced carbon footprint dataset with sector-wise and year-wise data.</a:t>
            </a:r>
          </a:p>
          <a:p>
            <a:pPr marL="742950" lvl="1" indent="-285750">
              <a:buFont typeface="+mj-lt"/>
              <a:buAutoNum type="arabicPeriod"/>
            </a:pPr>
            <a:endParaRPr lang="en-US" sz="1500" dirty="0">
              <a:latin typeface="Baskerville Old Face" panose="02020602080505020303" pitchFamily="18" charset="0"/>
            </a:endParaRPr>
          </a:p>
          <a:p>
            <a:pPr>
              <a:buFont typeface="+mj-lt"/>
              <a:buAutoNum type="arabicPeriod"/>
            </a:pPr>
            <a:r>
              <a:rPr lang="en-US" sz="1500" b="1" dirty="0">
                <a:latin typeface="Baskerville Old Face" panose="02020602080505020303" pitchFamily="18" charset="0"/>
              </a:rPr>
              <a:t>Data Cleaning &amp; Transformation </a:t>
            </a:r>
            <a:r>
              <a:rPr lang="en-US" sz="1400" dirty="0"/>
              <a:t>🧹</a:t>
            </a:r>
            <a:endParaRPr lang="en-US" sz="1500" dirty="0">
              <a:latin typeface="Baskerville Old Face" panose="02020602080505020303" pitchFamily="18" charset="0"/>
            </a:endParaRPr>
          </a:p>
          <a:p>
            <a:pPr marL="457200" lvl="1"/>
            <a:r>
              <a:rPr lang="en-US" sz="1500" dirty="0">
                <a:latin typeface="Baskerville Old Face" panose="02020602080505020303" pitchFamily="18" charset="0"/>
              </a:rPr>
              <a:t>-Handled missing values, standardized formats, and structured the data using </a:t>
            </a:r>
            <a:r>
              <a:rPr lang="en-US" sz="1500" b="1" dirty="0">
                <a:latin typeface="Baskerville Old Face" panose="02020602080505020303" pitchFamily="18" charset="0"/>
              </a:rPr>
              <a:t>Power Query</a:t>
            </a:r>
            <a:r>
              <a:rPr lang="en-US" sz="1500" dirty="0">
                <a:latin typeface="Baskerville Old Face" panose="02020602080505020303" pitchFamily="18" charset="0"/>
              </a:rPr>
              <a:t>.</a:t>
            </a:r>
          </a:p>
          <a:p>
            <a:pPr marL="742950" lvl="1" indent="-285750">
              <a:buFont typeface="+mj-lt"/>
              <a:buAutoNum type="arabicPeriod"/>
            </a:pPr>
            <a:endParaRPr lang="en-US" sz="1500" dirty="0">
              <a:latin typeface="Baskerville Old Face" panose="02020602080505020303" pitchFamily="18" charset="0"/>
            </a:endParaRPr>
          </a:p>
          <a:p>
            <a:pPr>
              <a:buFont typeface="+mj-lt"/>
              <a:buAutoNum type="arabicPeriod"/>
            </a:pPr>
            <a:r>
              <a:rPr lang="en-US" sz="1500" b="1" dirty="0">
                <a:latin typeface="Baskerville Old Face" panose="02020602080505020303" pitchFamily="18" charset="0"/>
              </a:rPr>
              <a:t>Data Modeling </a:t>
            </a:r>
            <a:r>
              <a:rPr lang="en-US" sz="1400" dirty="0"/>
              <a:t>📐</a:t>
            </a:r>
            <a:endParaRPr lang="en-US" sz="1500" dirty="0">
              <a:latin typeface="Baskerville Old Face" panose="02020602080505020303" pitchFamily="18" charset="0"/>
            </a:endParaRPr>
          </a:p>
          <a:p>
            <a:pPr marL="457200" lvl="1"/>
            <a:r>
              <a:rPr lang="en-US" sz="1500" dirty="0">
                <a:latin typeface="Baskerville Old Face" panose="02020602080505020303" pitchFamily="18" charset="0"/>
              </a:rPr>
              <a:t>-Created relationships, hierarchies, and calculated columns/measures using </a:t>
            </a:r>
            <a:r>
              <a:rPr lang="en-US" sz="1500" b="1" dirty="0">
                <a:latin typeface="Baskerville Old Face" panose="02020602080505020303" pitchFamily="18" charset="0"/>
              </a:rPr>
              <a:t>DAX</a:t>
            </a:r>
            <a:r>
              <a:rPr lang="en-US" sz="1500" dirty="0">
                <a:latin typeface="Baskerville Old Face" panose="02020602080505020303" pitchFamily="18" charset="0"/>
              </a:rPr>
              <a:t> in Power BI.</a:t>
            </a:r>
          </a:p>
          <a:p>
            <a:pPr marL="742950" lvl="1" indent="-285750">
              <a:buFont typeface="+mj-lt"/>
              <a:buAutoNum type="arabicPeriod"/>
            </a:pPr>
            <a:endParaRPr lang="en-US" sz="1500" dirty="0">
              <a:latin typeface="Baskerville Old Face" panose="02020602080505020303" pitchFamily="18" charset="0"/>
            </a:endParaRPr>
          </a:p>
          <a:p>
            <a:pPr>
              <a:buFont typeface="+mj-lt"/>
              <a:buAutoNum type="arabicPeriod"/>
            </a:pPr>
            <a:r>
              <a:rPr lang="en-US" sz="1500" b="1" dirty="0">
                <a:latin typeface="Baskerville Old Face" panose="02020602080505020303" pitchFamily="18" charset="0"/>
              </a:rPr>
              <a:t>Visualization </a:t>
            </a:r>
            <a:r>
              <a:rPr lang="en-US" sz="1400" dirty="0"/>
              <a:t>📈</a:t>
            </a:r>
            <a:endParaRPr lang="en-US" sz="1500" dirty="0">
              <a:latin typeface="Baskerville Old Face" panose="02020602080505020303" pitchFamily="18" charset="0"/>
            </a:endParaRPr>
          </a:p>
          <a:p>
            <a:pPr marL="457200" lvl="1"/>
            <a:r>
              <a:rPr lang="en-US" sz="1500" dirty="0">
                <a:latin typeface="Baskerville Old Face" panose="02020602080505020303" pitchFamily="18" charset="0"/>
              </a:rPr>
              <a:t>-Designed interactive visuals such as:</a:t>
            </a:r>
          </a:p>
          <a:p>
            <a:pPr marL="1143000" lvl="2" indent="-228600">
              <a:buFont typeface="+mj-lt"/>
              <a:buAutoNum type="arabicPeriod"/>
            </a:pPr>
            <a:r>
              <a:rPr lang="en-US" sz="1500" dirty="0">
                <a:latin typeface="Baskerville Old Face" panose="02020602080505020303" pitchFamily="18" charset="0"/>
              </a:rPr>
              <a:t>Bar &amp; Line Charts</a:t>
            </a:r>
          </a:p>
          <a:p>
            <a:pPr marL="1143000" lvl="2" indent="-228600">
              <a:buFont typeface="+mj-lt"/>
              <a:buAutoNum type="arabicPeriod"/>
            </a:pPr>
            <a:r>
              <a:rPr lang="en-US" sz="1500" dirty="0">
                <a:latin typeface="Baskerville Old Face" panose="02020602080505020303" pitchFamily="18" charset="0"/>
              </a:rPr>
              <a:t>Donut Charts</a:t>
            </a:r>
          </a:p>
          <a:p>
            <a:pPr marL="1143000" lvl="2" indent="-228600">
              <a:buFont typeface="+mj-lt"/>
              <a:buAutoNum type="arabicPeriod"/>
            </a:pPr>
            <a:r>
              <a:rPr lang="en-US" sz="1500" dirty="0">
                <a:latin typeface="Baskerville Old Face" panose="02020602080505020303" pitchFamily="18" charset="0"/>
              </a:rPr>
              <a:t>Tree Maps</a:t>
            </a:r>
          </a:p>
          <a:p>
            <a:pPr marL="1143000" lvl="2" indent="-228600">
              <a:buFont typeface="+mj-lt"/>
              <a:buAutoNum type="arabicPeriod"/>
            </a:pPr>
            <a:r>
              <a:rPr lang="en-US" sz="1500" dirty="0">
                <a:latin typeface="Baskerville Old Face" panose="02020602080505020303" pitchFamily="18" charset="0"/>
              </a:rPr>
              <a:t>Slicers for filters</a:t>
            </a:r>
          </a:p>
          <a:p>
            <a:pPr marL="1143000" lvl="2" indent="-228600">
              <a:buFont typeface="+mj-lt"/>
              <a:buAutoNum type="arabicPeriod"/>
            </a:pPr>
            <a:r>
              <a:rPr lang="en-US" sz="1500" dirty="0">
                <a:latin typeface="Baskerville Old Face" panose="02020602080505020303" pitchFamily="18" charset="0"/>
              </a:rPr>
              <a:t>KPI Cards / Key Metrics Panel</a:t>
            </a:r>
          </a:p>
          <a:p>
            <a:pPr marL="1143000" lvl="2" indent="-228600">
              <a:buFont typeface="+mj-lt"/>
              <a:buAutoNum type="arabicPeriod"/>
            </a:pPr>
            <a:r>
              <a:rPr lang="en-US" sz="1500" dirty="0">
                <a:latin typeface="Baskerville Old Face" panose="02020602080505020303" pitchFamily="18" charset="0"/>
              </a:rPr>
              <a:t>Gauge</a:t>
            </a:r>
          </a:p>
          <a:p>
            <a:pPr marL="1143000" lvl="2" indent="-228600">
              <a:buFont typeface="+mj-lt"/>
              <a:buAutoNum type="arabicPeriod"/>
            </a:pPr>
            <a:endParaRPr lang="en-US" sz="1500" dirty="0">
              <a:latin typeface="Baskerville Old Face" panose="02020602080505020303" pitchFamily="18" charset="0"/>
            </a:endParaRPr>
          </a:p>
          <a:p>
            <a:pPr>
              <a:buFont typeface="+mj-lt"/>
              <a:buAutoNum type="arabicPeriod"/>
            </a:pPr>
            <a:r>
              <a:rPr lang="en-US" sz="1500" b="1" dirty="0">
                <a:latin typeface="Baskerville Old Face" panose="02020602080505020303" pitchFamily="18" charset="0"/>
              </a:rPr>
              <a:t>Insights Generation </a:t>
            </a:r>
            <a:r>
              <a:rPr lang="en-US" sz="1400" dirty="0"/>
              <a:t>💡</a:t>
            </a:r>
            <a:endParaRPr lang="en-US" sz="1500" dirty="0">
              <a:latin typeface="Baskerville Old Face" panose="02020602080505020303" pitchFamily="18" charset="0"/>
            </a:endParaRPr>
          </a:p>
          <a:p>
            <a:pPr marL="457200" lvl="1"/>
            <a:r>
              <a:rPr lang="en-US" sz="1500" dirty="0">
                <a:latin typeface="Baskerville Old Face" panose="02020602080505020303" pitchFamily="18" charset="0"/>
              </a:rPr>
              <a:t>-Analyzed trends, sector comparisons, and year-wise variations to derive actionable insights.</a:t>
            </a:r>
          </a:p>
        </p:txBody>
      </p:sp>
      <p:pic>
        <p:nvPicPr>
          <p:cNvPr id="3074" name="Picture 2">
            <a:extLst>
              <a:ext uri="{FF2B5EF4-FFF2-40B4-BE49-F238E27FC236}">
                <a16:creationId xmlns:a16="http://schemas.microsoft.com/office/drawing/2014/main" id="{B51982C4-3628-E65C-8059-FB1B366786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6319" y="1828799"/>
            <a:ext cx="4885977" cy="3818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5B30B17D-C1C1-868D-7AD1-071D8BE29400}"/>
              </a:ext>
            </a:extLst>
          </p:cNvPr>
          <p:cNvSpPr txBox="1"/>
          <p:nvPr/>
        </p:nvSpPr>
        <p:spPr>
          <a:xfrm>
            <a:off x="255104" y="1834163"/>
            <a:ext cx="7470328" cy="2103589"/>
          </a:xfrm>
          <a:prstGeom prst="rect">
            <a:avLst/>
          </a:prstGeom>
          <a:noFill/>
        </p:spPr>
        <p:txBody>
          <a:bodyPr wrap="square">
            <a:spAutoFit/>
          </a:bodyPr>
          <a:lstStyle/>
          <a:p>
            <a:r>
              <a:rPr lang="en-US" dirty="0">
                <a:latin typeface="Baskerville Old Face" panose="02020602080505020303" pitchFamily="18" charset="0"/>
              </a:rPr>
              <a:t>The available dataset on sector-wise carbon footprints lacked proper structure and clarity, making it challenging to perform meaningful analysis.</a:t>
            </a:r>
          </a:p>
          <a:p>
            <a:r>
              <a:rPr lang="en-US" dirty="0">
                <a:latin typeface="Baskerville Old Face" panose="02020602080505020303" pitchFamily="18" charset="0"/>
              </a:rPr>
              <a:t>In the absence of a comprehensive visualization, it was difficult to identify key contributors to carbon emissions and observe trends over time. </a:t>
            </a:r>
          </a:p>
          <a:p>
            <a:r>
              <a:rPr lang="en-US" dirty="0">
                <a:latin typeface="Baskerville Old Face" panose="02020602080505020303" pitchFamily="18" charset="0"/>
              </a:rPr>
              <a:t>So how to solve this ?</a:t>
            </a:r>
          </a:p>
          <a:p>
            <a:br>
              <a:rPr lang="en-US" dirty="0">
                <a:latin typeface="Baskerville Old Face" panose="02020602080505020303" pitchFamily="18" charset="0"/>
              </a:rPr>
            </a:br>
            <a:endParaRPr lang="en-US" dirty="0">
              <a:latin typeface="Baskerville Old Face" panose="02020602080505020303" pitchFamily="18" charset="0"/>
            </a:endParaRPr>
          </a:p>
        </p:txBody>
      </p:sp>
      <p:pic>
        <p:nvPicPr>
          <p:cNvPr id="6" name="Picture 5">
            <a:extLst>
              <a:ext uri="{FF2B5EF4-FFF2-40B4-BE49-F238E27FC236}">
                <a16:creationId xmlns:a16="http://schemas.microsoft.com/office/drawing/2014/main" id="{1EEE1534-C340-1B26-2CE9-C85D11854AFC}"/>
              </a:ext>
            </a:extLst>
          </p:cNvPr>
          <p:cNvPicPr>
            <a:picLocks noChangeAspect="1"/>
          </p:cNvPicPr>
          <p:nvPr/>
        </p:nvPicPr>
        <p:blipFill>
          <a:blip r:embed="rId2"/>
          <a:stretch>
            <a:fillRect/>
          </a:stretch>
        </p:blipFill>
        <p:spPr>
          <a:xfrm>
            <a:off x="7947417" y="1635497"/>
            <a:ext cx="4157665" cy="3587005"/>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CA1756E6-D414-93A2-21BB-774980BB35D5}"/>
              </a:ext>
            </a:extLst>
          </p:cNvPr>
          <p:cNvSpPr txBox="1"/>
          <p:nvPr/>
        </p:nvSpPr>
        <p:spPr>
          <a:xfrm>
            <a:off x="353715" y="1593867"/>
            <a:ext cx="6316026" cy="5262979"/>
          </a:xfrm>
          <a:prstGeom prst="rect">
            <a:avLst/>
          </a:prstGeom>
          <a:noFill/>
        </p:spPr>
        <p:txBody>
          <a:bodyPr wrap="square">
            <a:spAutoFit/>
          </a:bodyPr>
          <a:lstStyle/>
          <a:p>
            <a:r>
              <a:rPr lang="en-US" sz="1600" b="1" dirty="0">
                <a:latin typeface="Baskerville Old Face" panose="02020602080505020303" pitchFamily="18" charset="0"/>
              </a:rPr>
              <a:t>To address the problem, the dataset was first cleaned and transformed using Power Query Editor. </a:t>
            </a:r>
          </a:p>
          <a:p>
            <a:r>
              <a:rPr lang="en-US" sz="1600" i="1" dirty="0">
                <a:latin typeface="Baskerville Old Face" panose="02020602080505020303" pitchFamily="18" charset="0"/>
              </a:rPr>
              <a:t>- Handle all the missing values, and transform the date structure into date format</a:t>
            </a:r>
            <a:r>
              <a:rPr lang="en-US" sz="1600" dirty="0">
                <a:latin typeface="Baskerville Old Face" panose="02020602080505020303" pitchFamily="18" charset="0"/>
              </a:rPr>
              <a:t>.</a:t>
            </a:r>
          </a:p>
          <a:p>
            <a:br>
              <a:rPr lang="en-US" sz="1600" dirty="0">
                <a:latin typeface="Baskerville Old Face" panose="02020602080505020303" pitchFamily="18" charset="0"/>
              </a:rPr>
            </a:br>
            <a:r>
              <a:rPr lang="en-US" sz="1600" b="1" dirty="0">
                <a:latin typeface="Baskerville Old Face" panose="02020602080505020303" pitchFamily="18" charset="0"/>
              </a:rPr>
              <a:t>Data modeling was performed in Power BI using DAX to create relationships and calculations.</a:t>
            </a:r>
          </a:p>
          <a:p>
            <a:r>
              <a:rPr lang="en-US" sz="1600" i="1" dirty="0">
                <a:latin typeface="Baskerville Old Face" panose="02020602080505020303" pitchFamily="18" charset="0"/>
              </a:rPr>
              <a:t>-using the DAX, we have made the particular separate filtered table and new measures to find the single value like </a:t>
            </a:r>
          </a:p>
          <a:p>
            <a:r>
              <a:rPr lang="en-US" sz="1600" i="1" dirty="0">
                <a:latin typeface="Baskerville Old Face" panose="02020602080505020303" pitchFamily="18" charset="0"/>
              </a:rPr>
              <a:t>(Sum, Average, Min, Max, Rank).</a:t>
            </a:r>
          </a:p>
          <a:p>
            <a:br>
              <a:rPr lang="en-US" sz="1600" dirty="0">
                <a:latin typeface="Baskerville Old Face" panose="02020602080505020303" pitchFamily="18" charset="0"/>
              </a:rPr>
            </a:br>
            <a:r>
              <a:rPr lang="en-US" sz="1600" b="1" dirty="0">
                <a:latin typeface="Baskerville Old Face" panose="02020602080505020303" pitchFamily="18" charset="0"/>
              </a:rPr>
              <a:t>An interactive dashboard was developed to visualize sector-wise emissions, yearly trends, and key metrics.</a:t>
            </a:r>
          </a:p>
          <a:p>
            <a:r>
              <a:rPr lang="en-US" sz="1600" b="1" i="1" dirty="0">
                <a:latin typeface="Baskerville Old Face" panose="02020602080505020303" pitchFamily="18" charset="0"/>
              </a:rPr>
              <a:t>- </a:t>
            </a:r>
            <a:r>
              <a:rPr lang="en-US" sz="1600" i="1" dirty="0">
                <a:latin typeface="Baskerville Old Face" panose="02020602080505020303" pitchFamily="18" charset="0"/>
              </a:rPr>
              <a:t>To visualize the data, we used slicers, Bar charts, Line charts, Donut charts, Gauge, KPI card, Multi Row Card, Table, Matrix.</a:t>
            </a:r>
          </a:p>
          <a:p>
            <a:br>
              <a:rPr lang="en-US" sz="1600" dirty="0">
                <a:latin typeface="Baskerville Old Face" panose="02020602080505020303" pitchFamily="18" charset="0"/>
              </a:rPr>
            </a:br>
            <a:r>
              <a:rPr lang="en-US" sz="1600" b="1" dirty="0">
                <a:latin typeface="Baskerville Old Face" panose="02020602080505020303" pitchFamily="18" charset="0"/>
              </a:rPr>
              <a:t>This enabled easy interpretation and actionable insights for better understanding of carbon footprints across various sectors.</a:t>
            </a:r>
          </a:p>
          <a:p>
            <a:r>
              <a:rPr lang="en-US" sz="1600" b="1" dirty="0">
                <a:latin typeface="Baskerville Old Face" panose="02020602080505020303" pitchFamily="18" charset="0"/>
              </a:rPr>
              <a:t>- </a:t>
            </a:r>
            <a:r>
              <a:rPr lang="en-US" sz="1600" dirty="0">
                <a:latin typeface="Baskerville Old Face" panose="02020602080505020303" pitchFamily="18" charset="0"/>
              </a:rPr>
              <a:t>This made us to get outcome by providing summary of the whole data, and </a:t>
            </a:r>
            <a:endParaRPr lang="en-US" sz="1600" b="1" dirty="0">
              <a:latin typeface="Baskerville Old Face" panose="02020602080505020303" pitchFamily="18" charset="0"/>
            </a:endParaRPr>
          </a:p>
          <a:p>
            <a:endParaRPr lang="en-US" sz="1600" dirty="0">
              <a:latin typeface="Baskerville Old Face" panose="02020602080505020303" pitchFamily="18" charset="0"/>
            </a:endParaRPr>
          </a:p>
          <a:p>
            <a:endParaRPr lang="en-US" sz="1600" dirty="0">
              <a:latin typeface="Baskerville Old Face" panose="02020602080505020303" pitchFamily="18" charset="0"/>
            </a:endParaRPr>
          </a:p>
        </p:txBody>
      </p:sp>
      <p:pic>
        <p:nvPicPr>
          <p:cNvPr id="4098" name="Picture 2">
            <a:extLst>
              <a:ext uri="{FF2B5EF4-FFF2-40B4-BE49-F238E27FC236}">
                <a16:creationId xmlns:a16="http://schemas.microsoft.com/office/drawing/2014/main" id="{55C8185D-D276-E836-9DE5-03FBD3C3DC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0812" y="1028700"/>
            <a:ext cx="5538435" cy="5829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a:extLst>
              <a:ext uri="{FF2B5EF4-FFF2-40B4-BE49-F238E27FC236}">
                <a16:creationId xmlns:a16="http://schemas.microsoft.com/office/drawing/2014/main" id="{CCBA09C6-8115-E3E7-1BFE-C1262724D644}"/>
              </a:ext>
            </a:extLst>
          </p:cNvPr>
          <p:cNvPicPr>
            <a:picLocks noChangeAspect="1"/>
          </p:cNvPicPr>
          <p:nvPr/>
        </p:nvPicPr>
        <p:blipFill>
          <a:blip r:embed="rId2"/>
          <a:stretch>
            <a:fillRect/>
          </a:stretch>
        </p:blipFill>
        <p:spPr>
          <a:xfrm>
            <a:off x="348953" y="1959166"/>
            <a:ext cx="8356831" cy="4590372"/>
          </a:xfrm>
          <a:prstGeom prst="rect">
            <a:avLst/>
          </a:prstGeom>
        </p:spPr>
      </p:pic>
      <p:sp>
        <p:nvSpPr>
          <p:cNvPr id="6" name="TextBox 5">
            <a:extLst>
              <a:ext uri="{FF2B5EF4-FFF2-40B4-BE49-F238E27FC236}">
                <a16:creationId xmlns:a16="http://schemas.microsoft.com/office/drawing/2014/main" id="{16AB0A05-2DE6-3F72-40CC-E1D9FF5C76F1}"/>
              </a:ext>
            </a:extLst>
          </p:cNvPr>
          <p:cNvSpPr txBox="1"/>
          <p:nvPr/>
        </p:nvSpPr>
        <p:spPr>
          <a:xfrm>
            <a:off x="348953" y="1510032"/>
            <a:ext cx="6100482" cy="379656"/>
          </a:xfrm>
          <a:prstGeom prst="rect">
            <a:avLst/>
          </a:prstGeom>
          <a:noFill/>
        </p:spPr>
        <p:txBody>
          <a:bodyPr wrap="square">
            <a:spAutoFit/>
          </a:bodyPr>
          <a:lstStyle/>
          <a:p>
            <a:r>
              <a:rPr lang="en-IN" dirty="0">
                <a:latin typeface="Baskerville Old Face" panose="02020602080505020303" pitchFamily="18" charset="0"/>
              </a:rPr>
              <a:t>Week 1 (Dashboard)</a:t>
            </a:r>
            <a:endParaRPr lang="en-US" dirty="0">
              <a:latin typeface="Baskerville Old Face" panose="02020602080505020303" pitchFamily="18" charset="0"/>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6" name="TextBox 5">
            <a:extLst>
              <a:ext uri="{FF2B5EF4-FFF2-40B4-BE49-F238E27FC236}">
                <a16:creationId xmlns:a16="http://schemas.microsoft.com/office/drawing/2014/main" id="{16AB0A05-2DE6-3F72-40CC-E1D9FF5C76F1}"/>
              </a:ext>
            </a:extLst>
          </p:cNvPr>
          <p:cNvSpPr txBox="1"/>
          <p:nvPr/>
        </p:nvSpPr>
        <p:spPr>
          <a:xfrm>
            <a:off x="314108" y="1493447"/>
            <a:ext cx="6100482" cy="379656"/>
          </a:xfrm>
          <a:prstGeom prst="rect">
            <a:avLst/>
          </a:prstGeom>
          <a:noFill/>
        </p:spPr>
        <p:txBody>
          <a:bodyPr wrap="square">
            <a:spAutoFit/>
          </a:bodyPr>
          <a:lstStyle/>
          <a:p>
            <a:r>
              <a:rPr lang="en-IN" dirty="0">
                <a:latin typeface="Baskerville Old Face" panose="02020602080505020303" pitchFamily="18" charset="0"/>
              </a:rPr>
              <a:t>Week 2 (Dashboard)</a:t>
            </a:r>
            <a:endParaRPr lang="en-US" dirty="0">
              <a:latin typeface="Baskerville Old Face" panose="02020602080505020303" pitchFamily="18" charset="0"/>
            </a:endParaRPr>
          </a:p>
        </p:txBody>
      </p:sp>
      <p:pic>
        <p:nvPicPr>
          <p:cNvPr id="5" name="Picture 4">
            <a:extLst>
              <a:ext uri="{FF2B5EF4-FFF2-40B4-BE49-F238E27FC236}">
                <a16:creationId xmlns:a16="http://schemas.microsoft.com/office/drawing/2014/main" id="{711A6A45-852B-FD09-1FD6-163F0861C41B}"/>
              </a:ext>
            </a:extLst>
          </p:cNvPr>
          <p:cNvPicPr>
            <a:picLocks noChangeAspect="1"/>
          </p:cNvPicPr>
          <p:nvPr/>
        </p:nvPicPr>
        <p:blipFill>
          <a:blip r:embed="rId2"/>
          <a:stretch>
            <a:fillRect/>
          </a:stretch>
        </p:blipFill>
        <p:spPr>
          <a:xfrm>
            <a:off x="314109" y="1974298"/>
            <a:ext cx="9185492" cy="4741525"/>
          </a:xfrm>
          <a:prstGeom prst="rect">
            <a:avLst/>
          </a:prstGeom>
        </p:spPr>
      </p:pic>
      <p:sp>
        <p:nvSpPr>
          <p:cNvPr id="2" name="TextBox 1">
            <a:extLst>
              <a:ext uri="{FF2B5EF4-FFF2-40B4-BE49-F238E27FC236}">
                <a16:creationId xmlns:a16="http://schemas.microsoft.com/office/drawing/2014/main" id="{CE42E09E-B681-D5A8-DB1B-7131F07824B8}"/>
              </a:ext>
            </a:extLst>
          </p:cNvPr>
          <p:cNvSpPr txBox="1"/>
          <p:nvPr/>
        </p:nvSpPr>
        <p:spPr>
          <a:xfrm>
            <a:off x="9843247" y="2805954"/>
            <a:ext cx="2115326" cy="2103589"/>
          </a:xfrm>
          <a:prstGeom prst="rect">
            <a:avLst/>
          </a:prstGeom>
          <a:noFill/>
        </p:spPr>
        <p:txBody>
          <a:bodyPr wrap="square" rtlCol="0">
            <a:spAutoFit/>
          </a:bodyPr>
          <a:lstStyle/>
          <a:p>
            <a:r>
              <a:rPr lang="en-IN" dirty="0">
                <a:latin typeface="Baskerville Old Face" panose="02020602080505020303" pitchFamily="18" charset="0"/>
              </a:rPr>
              <a:t>Visualizing Total Carbon emission</a:t>
            </a:r>
            <a:r>
              <a:rPr lang="en-US" dirty="0">
                <a:latin typeface="Baskerville Old Face" panose="02020602080505020303" pitchFamily="18" charset="0"/>
              </a:rPr>
              <a:t>, Sum of carbon emission by month &amp; country, Quarter &amp; sector, month &amp; sector, sector &amp; year</a:t>
            </a:r>
            <a:endParaRPr lang="en-IN" dirty="0">
              <a:latin typeface="Baskerville Old Face" panose="02020602080505020303" pitchFamily="18" charset="0"/>
            </a:endParaRPr>
          </a:p>
        </p:txBody>
      </p:sp>
    </p:spTree>
    <p:extLst>
      <p:ext uri="{BB962C8B-B14F-4D97-AF65-F5344CB8AC3E}">
        <p14:creationId xmlns:p14="http://schemas.microsoft.com/office/powerpoint/2010/main" val="736104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sp>
        <p:nvSpPr>
          <p:cNvPr id="6" name="TextBox 5">
            <a:extLst>
              <a:ext uri="{FF2B5EF4-FFF2-40B4-BE49-F238E27FC236}">
                <a16:creationId xmlns:a16="http://schemas.microsoft.com/office/drawing/2014/main" id="{16AB0A05-2DE6-3F72-40CC-E1D9FF5C76F1}"/>
              </a:ext>
            </a:extLst>
          </p:cNvPr>
          <p:cNvSpPr txBox="1"/>
          <p:nvPr/>
        </p:nvSpPr>
        <p:spPr>
          <a:xfrm>
            <a:off x="314108" y="1493447"/>
            <a:ext cx="6100482" cy="379656"/>
          </a:xfrm>
          <a:prstGeom prst="rect">
            <a:avLst/>
          </a:prstGeom>
          <a:noFill/>
        </p:spPr>
        <p:txBody>
          <a:bodyPr wrap="square">
            <a:spAutoFit/>
          </a:bodyPr>
          <a:lstStyle/>
          <a:p>
            <a:r>
              <a:rPr lang="en-IN" dirty="0">
                <a:latin typeface="Baskerville Old Face" panose="02020602080505020303" pitchFamily="18" charset="0"/>
              </a:rPr>
              <a:t>Week 2 (Table)</a:t>
            </a:r>
            <a:endParaRPr lang="en-US" dirty="0">
              <a:latin typeface="Baskerville Old Face" panose="02020602080505020303" pitchFamily="18" charset="0"/>
            </a:endParaRPr>
          </a:p>
        </p:txBody>
      </p:sp>
      <p:pic>
        <p:nvPicPr>
          <p:cNvPr id="4" name="Picture 3">
            <a:extLst>
              <a:ext uri="{FF2B5EF4-FFF2-40B4-BE49-F238E27FC236}">
                <a16:creationId xmlns:a16="http://schemas.microsoft.com/office/drawing/2014/main" id="{BC077E5C-DBB4-DBEE-FDBE-B80A77F9CF1A}"/>
              </a:ext>
            </a:extLst>
          </p:cNvPr>
          <p:cNvPicPr>
            <a:picLocks noChangeAspect="1"/>
          </p:cNvPicPr>
          <p:nvPr/>
        </p:nvPicPr>
        <p:blipFill>
          <a:blip r:embed="rId2"/>
          <a:stretch>
            <a:fillRect/>
          </a:stretch>
        </p:blipFill>
        <p:spPr>
          <a:xfrm>
            <a:off x="390691" y="1912028"/>
            <a:ext cx="8611069" cy="4687574"/>
          </a:xfrm>
          <a:prstGeom prst="rect">
            <a:avLst/>
          </a:prstGeom>
        </p:spPr>
      </p:pic>
    </p:spTree>
    <p:extLst>
      <p:ext uri="{BB962C8B-B14F-4D97-AF65-F5344CB8AC3E}">
        <p14:creationId xmlns:p14="http://schemas.microsoft.com/office/powerpoint/2010/main" val="154424306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1839</TotalTime>
  <Words>708</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Baskerville Old Face</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Dhruv Singh</cp:lastModifiedBy>
  <cp:revision>9</cp:revision>
  <dcterms:created xsi:type="dcterms:W3CDTF">2024-12-31T09:40:01Z</dcterms:created>
  <dcterms:modified xsi:type="dcterms:W3CDTF">2025-04-19T16:19:07Z</dcterms:modified>
</cp:coreProperties>
</file>