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3" r:id="rId4"/>
    <p:sldId id="264" r:id="rId5"/>
    <p:sldId id="266" r:id="rId6"/>
    <p:sldId id="268" r:id="rId7"/>
    <p:sldId id="267" r:id="rId8"/>
    <p:sldId id="269" r:id="rId9"/>
    <p:sldId id="272" r:id="rId10"/>
    <p:sldId id="270" r:id="rId11"/>
    <p:sldId id="271" r:id="rId12"/>
    <p:sldId id="273" r:id="rId13"/>
    <p:sldId id="274" r:id="rId14"/>
    <p:sldId id="275" r:id="rId15"/>
    <p:sldId id="276" r:id="rId16"/>
    <p:sldId id="277" r:id="rId17"/>
    <p:sldId id="259" r:id="rId18"/>
    <p:sldId id="257" r:id="rId19"/>
    <p:sldId id="258" r:id="rId20"/>
    <p:sldId id="260" r:id="rId21"/>
    <p:sldId id="262" r:id="rId22"/>
    <p:sldId id="26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10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4D034C-082E-498E-A097-3B9657705948}" type="datetimeFigureOut">
              <a:rPr lang="en-US" smtClean="0"/>
              <a:pPr/>
              <a:t>5/14/2012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DD31E-086A-4E58-ADA0-9002F4BD7FA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4D034C-082E-498E-A097-3B9657705948}" type="datetimeFigureOut">
              <a:rPr lang="en-US" smtClean="0"/>
              <a:pPr/>
              <a:t>5/14/2012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DD31E-086A-4E58-ADA0-9002F4BD7FA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4D034C-082E-498E-A097-3B9657705948}" type="datetimeFigureOut">
              <a:rPr lang="en-US" smtClean="0"/>
              <a:pPr/>
              <a:t>5/14/2012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DD31E-086A-4E58-ADA0-9002F4BD7FA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4D034C-082E-498E-A097-3B9657705948}" type="datetimeFigureOut">
              <a:rPr lang="en-US" smtClean="0"/>
              <a:pPr/>
              <a:t>5/14/2012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DD31E-086A-4E58-ADA0-9002F4BD7FA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4D034C-082E-498E-A097-3B9657705948}" type="datetimeFigureOut">
              <a:rPr lang="en-US" smtClean="0"/>
              <a:pPr/>
              <a:t>5/14/2012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DD31E-086A-4E58-ADA0-9002F4BD7FA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4D034C-082E-498E-A097-3B9657705948}" type="datetimeFigureOut">
              <a:rPr lang="en-US" smtClean="0"/>
              <a:pPr/>
              <a:t>5/14/2012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3DD31E-086A-4E58-ADA0-9002F4BD7FA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4D034C-082E-498E-A097-3B9657705948}" type="datetimeFigureOut">
              <a:rPr lang="en-US" smtClean="0"/>
              <a:pPr/>
              <a:t>5/14/2012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3DD31E-086A-4E58-ADA0-9002F4BD7FA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4D034C-082E-498E-A097-3B9657705948}" type="datetimeFigureOut">
              <a:rPr lang="en-US" smtClean="0"/>
              <a:pPr/>
              <a:t>5/14/2012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3DD31E-086A-4E58-ADA0-9002F4BD7FA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4D034C-082E-498E-A097-3B9657705948}" type="datetimeFigureOut">
              <a:rPr lang="en-US" smtClean="0"/>
              <a:pPr/>
              <a:t>5/14/2012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3DD31E-086A-4E58-ADA0-9002F4BD7FA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4D034C-082E-498E-A097-3B9657705948}" type="datetimeFigureOut">
              <a:rPr lang="en-US" smtClean="0"/>
              <a:pPr/>
              <a:t>5/14/2012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3DD31E-086A-4E58-ADA0-9002F4BD7FA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4D034C-082E-498E-A097-3B9657705948}" type="datetimeFigureOut">
              <a:rPr lang="en-US" smtClean="0"/>
              <a:pPr/>
              <a:t>5/14/2012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3DD31E-086A-4E58-ADA0-9002F4BD7FA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4D034C-082E-498E-A097-3B9657705948}" type="datetimeFigureOut">
              <a:rPr lang="en-US" smtClean="0"/>
              <a:pPr/>
              <a:t>5/14/2012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3DD31E-086A-4E58-ADA0-9002F4BD7FA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vlfeat.or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Matlab</a:t>
            </a:r>
            <a:r>
              <a:rPr lang="en-US" dirty="0" smtClean="0"/>
              <a:t> Tutorial.</a:t>
            </a:r>
            <a:br>
              <a:rPr lang="en-US" dirty="0" smtClean="0"/>
            </a:br>
            <a:r>
              <a:rPr lang="en-US" dirty="0" smtClean="0"/>
              <a:t>Session 2.</a:t>
            </a:r>
            <a:br>
              <a:rPr lang="en-US" dirty="0" smtClean="0"/>
            </a:br>
            <a:r>
              <a:rPr lang="en-US" dirty="0" smtClean="0"/>
              <a:t>SIFT</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3" name="Subtitle 2"/>
          <p:cNvSpPr>
            <a:spLocks noGrp="1"/>
          </p:cNvSpPr>
          <p:nvPr>
            <p:ph type="subTitle" idx="1"/>
          </p:nvPr>
        </p:nvSpPr>
        <p:spPr>
          <a:xfrm>
            <a:off x="1219200" y="5105400"/>
            <a:ext cx="6400800" cy="1752600"/>
          </a:xfrm>
        </p:spPr>
        <p:txBody>
          <a:bodyPr/>
          <a:lstStyle/>
          <a:p>
            <a:r>
              <a:rPr lang="en-US" dirty="0" smtClean="0"/>
              <a:t>Gonzalo </a:t>
            </a:r>
            <a:r>
              <a:rPr lang="en-US" dirty="0" err="1" smtClean="0"/>
              <a:t>Vaca-Castano</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057525" y="2438400"/>
            <a:ext cx="3038475" cy="2276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a:t>
            </a:r>
            <a:r>
              <a:rPr lang="en-US" dirty="0" err="1" smtClean="0"/>
              <a:t>keypoints</a:t>
            </a:r>
            <a:endParaRPr lang="en-US" dirty="0"/>
          </a:p>
        </p:txBody>
      </p:sp>
      <p:sp>
        <p:nvSpPr>
          <p:cNvPr id="3" name="Content Placeholder 2"/>
          <p:cNvSpPr>
            <a:spLocks noGrp="1"/>
          </p:cNvSpPr>
          <p:nvPr>
            <p:ph idx="1"/>
          </p:nvPr>
        </p:nvSpPr>
        <p:spPr/>
        <p:txBody>
          <a:bodyPr/>
          <a:lstStyle/>
          <a:p>
            <a:r>
              <a:rPr lang="en-US" dirty="0" smtClean="0"/>
              <a:t>b) Find </a:t>
            </a:r>
            <a:r>
              <a:rPr lang="en-US" dirty="0" err="1" smtClean="0"/>
              <a:t>subpixel</a:t>
            </a:r>
            <a:r>
              <a:rPr lang="en-US" dirty="0" smtClean="0"/>
              <a:t> maxima/minima</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1676400" y="2666999"/>
            <a:ext cx="3048000" cy="2968625"/>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5181600" y="3505200"/>
            <a:ext cx="2660316" cy="7620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rid of bad key points</a:t>
            </a:r>
            <a:endParaRPr lang="en-US" dirty="0"/>
          </a:p>
        </p:txBody>
      </p:sp>
      <p:sp>
        <p:nvSpPr>
          <p:cNvPr id="3" name="Content Placeholder 2"/>
          <p:cNvSpPr>
            <a:spLocks noGrp="1"/>
          </p:cNvSpPr>
          <p:nvPr>
            <p:ph idx="1"/>
          </p:nvPr>
        </p:nvSpPr>
        <p:spPr/>
        <p:txBody>
          <a:bodyPr/>
          <a:lstStyle/>
          <a:p>
            <a:r>
              <a:rPr lang="en-US" dirty="0" smtClean="0"/>
              <a:t>Removing low contrast </a:t>
            </a:r>
            <a:r>
              <a:rPr lang="en-US" dirty="0" smtClean="0"/>
              <a:t>features</a:t>
            </a:r>
          </a:p>
          <a:p>
            <a:pPr>
              <a:buNone/>
            </a:pPr>
            <a:r>
              <a:rPr lang="en-US" sz="1600" dirty="0" smtClean="0"/>
              <a:t>If the magnitude of the intensity (i.e., without sign) at the current pixel in the </a:t>
            </a:r>
            <a:r>
              <a:rPr lang="en-US" sz="1600" dirty="0" err="1" smtClean="0"/>
              <a:t>DoG</a:t>
            </a:r>
            <a:r>
              <a:rPr lang="en-US" sz="1600" dirty="0" smtClean="0"/>
              <a:t> image (that is being checked for minima/maxima) is less than a certain value, it is rejected</a:t>
            </a:r>
            <a:endParaRPr lang="en-US" sz="1600" dirty="0" smtClean="0"/>
          </a:p>
          <a:p>
            <a:r>
              <a:rPr lang="en-US" dirty="0" smtClean="0"/>
              <a:t>Removing </a:t>
            </a:r>
            <a:r>
              <a:rPr lang="en-US" dirty="0" smtClean="0"/>
              <a:t>edges</a:t>
            </a:r>
          </a:p>
          <a:p>
            <a:endParaRPr lang="en-US" sz="1600" dirty="0"/>
          </a:p>
        </p:txBody>
      </p:sp>
      <p:pic>
        <p:nvPicPr>
          <p:cNvPr id="7170" name="Picture 2"/>
          <p:cNvPicPr>
            <a:picLocks noChangeAspect="1" noChangeArrowheads="1"/>
          </p:cNvPicPr>
          <p:nvPr/>
        </p:nvPicPr>
        <p:blipFill>
          <a:blip r:embed="rId2" cstate="print"/>
          <a:srcRect/>
          <a:stretch>
            <a:fillRect/>
          </a:stretch>
        </p:blipFill>
        <p:spPr bwMode="auto">
          <a:xfrm>
            <a:off x="2514600" y="3200400"/>
            <a:ext cx="4876800" cy="36576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Matlab</a:t>
            </a:r>
            <a:r>
              <a:rPr lang="en-US" dirty="0" smtClean="0"/>
              <a:t> Implementation</a:t>
            </a:r>
            <a:endParaRPr lang="en-US" dirty="0"/>
          </a:p>
        </p:txBody>
      </p:sp>
      <p:sp>
        <p:nvSpPr>
          <p:cNvPr id="3" name="Content Placeholder 2"/>
          <p:cNvSpPr>
            <a:spLocks noGrp="1"/>
          </p:cNvSpPr>
          <p:nvPr>
            <p:ph idx="1"/>
          </p:nvPr>
        </p:nvSpPr>
        <p:spPr>
          <a:xfrm>
            <a:off x="457200" y="1371600"/>
            <a:ext cx="8229600" cy="4525963"/>
          </a:xfrm>
        </p:spPr>
        <p:txBody>
          <a:bodyPr>
            <a:noAutofit/>
          </a:bodyPr>
          <a:lstStyle/>
          <a:p>
            <a:pPr>
              <a:buNone/>
            </a:pPr>
            <a:r>
              <a:rPr lang="en-US" sz="1200" dirty="0" smtClean="0"/>
              <a:t>%indices of the </a:t>
            </a:r>
            <a:r>
              <a:rPr lang="en-US" sz="1200" dirty="0" err="1" smtClean="0"/>
              <a:t>extrema</a:t>
            </a:r>
            <a:r>
              <a:rPr lang="en-US" sz="1200" dirty="0" smtClean="0"/>
              <a:t> points</a:t>
            </a:r>
          </a:p>
          <a:p>
            <a:pPr>
              <a:buNone/>
            </a:pPr>
            <a:r>
              <a:rPr lang="en-US" sz="1200" dirty="0" smtClean="0"/>
              <a:t>        [</a:t>
            </a:r>
            <a:r>
              <a:rPr lang="en-US" sz="1200" dirty="0" err="1" smtClean="0"/>
              <a:t>x,y</a:t>
            </a:r>
            <a:r>
              <a:rPr lang="en-US" sz="1200" dirty="0" smtClean="0"/>
              <a:t>]=find(</a:t>
            </a:r>
            <a:r>
              <a:rPr lang="en-US" sz="1200" dirty="0" err="1" smtClean="0"/>
              <a:t>extrema</a:t>
            </a:r>
            <a:r>
              <a:rPr lang="en-US" sz="1200" dirty="0" smtClean="0"/>
              <a:t>);</a:t>
            </a:r>
          </a:p>
          <a:p>
            <a:pPr>
              <a:buNone/>
            </a:pPr>
            <a:r>
              <a:rPr lang="en-US" sz="1200" dirty="0" smtClean="0"/>
              <a:t>        </a:t>
            </a:r>
            <a:r>
              <a:rPr lang="en-US" sz="1200" dirty="0" err="1" smtClean="0"/>
              <a:t>numtimes</a:t>
            </a:r>
            <a:r>
              <a:rPr lang="en-US" sz="1200" dirty="0" smtClean="0"/>
              <a:t>=size(find(</a:t>
            </a:r>
            <a:r>
              <a:rPr lang="en-US" sz="1200" dirty="0" err="1" smtClean="0"/>
              <a:t>extrema</a:t>
            </a:r>
            <a:r>
              <a:rPr lang="en-US" sz="1200" dirty="0" smtClean="0"/>
              <a:t>));</a:t>
            </a:r>
          </a:p>
          <a:p>
            <a:pPr>
              <a:buNone/>
            </a:pPr>
            <a:r>
              <a:rPr lang="en-US" sz="1200" dirty="0" smtClean="0"/>
              <a:t>        </a:t>
            </a:r>
          </a:p>
          <a:p>
            <a:pPr>
              <a:buNone/>
            </a:pPr>
            <a:r>
              <a:rPr lang="en-US" sz="1200" dirty="0" smtClean="0"/>
              <a:t>        for k=1:numtimes</a:t>
            </a:r>
          </a:p>
          <a:p>
            <a:pPr>
              <a:buNone/>
            </a:pPr>
            <a:r>
              <a:rPr lang="en-US" sz="1200" dirty="0" smtClean="0"/>
              <a:t>            x1=x(k);</a:t>
            </a:r>
          </a:p>
          <a:p>
            <a:pPr>
              <a:buNone/>
            </a:pPr>
            <a:r>
              <a:rPr lang="en-US" sz="1200" dirty="0" smtClean="0"/>
              <a:t>            y1=y(k);</a:t>
            </a:r>
          </a:p>
          <a:p>
            <a:pPr>
              <a:buNone/>
            </a:pPr>
            <a:r>
              <a:rPr lang="en-US" sz="1200" dirty="0" smtClean="0"/>
              <a:t>            if(abs(level(x1+1,y1+1))&lt;</a:t>
            </a:r>
            <a:r>
              <a:rPr lang="en-US" sz="1200" dirty="0" err="1" smtClean="0"/>
              <a:t>contrast_threshold</a:t>
            </a:r>
            <a:r>
              <a:rPr lang="en-US" sz="1200" dirty="0" smtClean="0"/>
              <a:t>)    %low contrast point are discarded</a:t>
            </a:r>
          </a:p>
          <a:p>
            <a:pPr>
              <a:buNone/>
            </a:pPr>
            <a:r>
              <a:rPr lang="en-US" sz="1200" dirty="0" smtClean="0"/>
              <a:t>               </a:t>
            </a:r>
            <a:r>
              <a:rPr lang="en-US" sz="1200" dirty="0" err="1" smtClean="0"/>
              <a:t>extrema</a:t>
            </a:r>
            <a:r>
              <a:rPr lang="en-US" sz="1200" dirty="0" smtClean="0"/>
              <a:t>(x1,y1)=0;</a:t>
            </a:r>
          </a:p>
          <a:p>
            <a:pPr>
              <a:buNone/>
            </a:pPr>
            <a:r>
              <a:rPr lang="en-US" sz="1200" dirty="0" smtClean="0"/>
              <a:t>            else   %keep being </a:t>
            </a:r>
            <a:r>
              <a:rPr lang="en-US" sz="1200" dirty="0" err="1" smtClean="0"/>
              <a:t>extrema</a:t>
            </a:r>
            <a:r>
              <a:rPr lang="en-US" sz="1200" dirty="0" smtClean="0"/>
              <a:t>, check for edge</a:t>
            </a:r>
          </a:p>
          <a:p>
            <a:pPr>
              <a:buNone/>
            </a:pPr>
            <a:r>
              <a:rPr lang="en-US" sz="1200" dirty="0" smtClean="0"/>
              <a:t>               </a:t>
            </a:r>
            <a:r>
              <a:rPr lang="en-US" sz="1200" dirty="0" err="1" smtClean="0"/>
              <a:t>rx</a:t>
            </a:r>
            <a:r>
              <a:rPr lang="en-US" sz="1200" dirty="0" smtClean="0"/>
              <a:t>=x1+1;</a:t>
            </a:r>
          </a:p>
          <a:p>
            <a:pPr>
              <a:buNone/>
            </a:pPr>
            <a:r>
              <a:rPr lang="en-US" sz="1200" dirty="0" smtClean="0"/>
              <a:t>               </a:t>
            </a:r>
            <a:r>
              <a:rPr lang="en-US" sz="1200" dirty="0" err="1" smtClean="0"/>
              <a:t>ry</a:t>
            </a:r>
            <a:r>
              <a:rPr lang="en-US" sz="1200" dirty="0" smtClean="0"/>
              <a:t>=y1+1;</a:t>
            </a:r>
          </a:p>
          <a:p>
            <a:pPr>
              <a:buNone/>
            </a:pPr>
            <a:r>
              <a:rPr lang="en-US" sz="1200" dirty="0" smtClean="0"/>
              <a:t>               </a:t>
            </a:r>
            <a:r>
              <a:rPr lang="en-US" sz="1200" dirty="0" err="1" smtClean="0"/>
              <a:t>fxx</a:t>
            </a:r>
            <a:r>
              <a:rPr lang="en-US" sz="1200" dirty="0" smtClean="0"/>
              <a:t>= level(rx-1,ry)+level(rx+1,ry)-2*level(</a:t>
            </a:r>
            <a:r>
              <a:rPr lang="en-US" sz="1200" dirty="0" err="1" smtClean="0"/>
              <a:t>rx,ry</a:t>
            </a:r>
            <a:r>
              <a:rPr lang="en-US" sz="1200" dirty="0" smtClean="0"/>
              <a:t>);   % double derivate in x direction</a:t>
            </a:r>
          </a:p>
          <a:p>
            <a:pPr>
              <a:buNone/>
            </a:pPr>
            <a:r>
              <a:rPr lang="en-US" sz="1200" dirty="0" smtClean="0"/>
              <a:t>               </a:t>
            </a:r>
            <a:r>
              <a:rPr lang="en-US" sz="1200" dirty="0" err="1" smtClean="0"/>
              <a:t>fyy</a:t>
            </a:r>
            <a:r>
              <a:rPr lang="en-US" sz="1200" dirty="0" smtClean="0"/>
              <a:t>= level(rx,ry-1)+level(rx,ry+1)-2*level(</a:t>
            </a:r>
            <a:r>
              <a:rPr lang="en-US" sz="1200" dirty="0" err="1" smtClean="0"/>
              <a:t>rx,ry</a:t>
            </a:r>
            <a:r>
              <a:rPr lang="en-US" sz="1200" dirty="0" smtClean="0"/>
              <a:t>);   % double derivate in y direction</a:t>
            </a:r>
          </a:p>
          <a:p>
            <a:pPr>
              <a:buNone/>
            </a:pPr>
            <a:r>
              <a:rPr lang="en-US" sz="1200" dirty="0" smtClean="0"/>
              <a:t>               </a:t>
            </a:r>
            <a:r>
              <a:rPr lang="en-US" sz="1200" dirty="0" err="1" smtClean="0"/>
              <a:t>fxy</a:t>
            </a:r>
            <a:r>
              <a:rPr lang="en-US" sz="1200" dirty="0" smtClean="0"/>
              <a:t>= level(rx-1,ry-1)+level(rx+1,ry+1)-level(rx-1,ry+1)-level(rx+1,ry-1); %derivate </a:t>
            </a:r>
            <a:r>
              <a:rPr lang="en-US" sz="1200" dirty="0" err="1" smtClean="0"/>
              <a:t>inx</a:t>
            </a:r>
            <a:r>
              <a:rPr lang="en-US" sz="1200" dirty="0" smtClean="0"/>
              <a:t> and y direction</a:t>
            </a:r>
          </a:p>
          <a:p>
            <a:pPr>
              <a:buNone/>
            </a:pPr>
            <a:r>
              <a:rPr lang="en-US" sz="1200" dirty="0" smtClean="0"/>
              <a:t>               trace=</a:t>
            </a:r>
            <a:r>
              <a:rPr lang="en-US" sz="1200" dirty="0" err="1" smtClean="0"/>
              <a:t>fxx+fyy</a:t>
            </a:r>
            <a:r>
              <a:rPr lang="en-US" sz="1200" dirty="0" smtClean="0"/>
              <a:t>;</a:t>
            </a:r>
          </a:p>
          <a:p>
            <a:pPr>
              <a:buNone/>
            </a:pPr>
            <a:r>
              <a:rPr lang="en-US" sz="1200" dirty="0" smtClean="0"/>
              <a:t>               deter=</a:t>
            </a:r>
            <a:r>
              <a:rPr lang="en-US" sz="1200" dirty="0" err="1" smtClean="0"/>
              <a:t>fxx</a:t>
            </a:r>
            <a:r>
              <a:rPr lang="en-US" sz="1200" dirty="0" smtClean="0"/>
              <a:t>*</a:t>
            </a:r>
            <a:r>
              <a:rPr lang="en-US" sz="1200" dirty="0" err="1" smtClean="0"/>
              <a:t>fyy-fxy</a:t>
            </a:r>
            <a:r>
              <a:rPr lang="en-US" sz="1200" dirty="0" smtClean="0"/>
              <a:t>*</a:t>
            </a:r>
            <a:r>
              <a:rPr lang="en-US" sz="1200" dirty="0" err="1" smtClean="0"/>
              <a:t>fxy</a:t>
            </a:r>
            <a:r>
              <a:rPr lang="en-US" sz="1200" dirty="0" smtClean="0"/>
              <a:t>;</a:t>
            </a:r>
          </a:p>
          <a:p>
            <a:pPr>
              <a:buNone/>
            </a:pPr>
            <a:r>
              <a:rPr lang="en-US" sz="1200" dirty="0" smtClean="0"/>
              <a:t>               curvature=trace*trace/deter;</a:t>
            </a:r>
          </a:p>
          <a:p>
            <a:pPr>
              <a:buNone/>
            </a:pPr>
            <a:r>
              <a:rPr lang="en-US" sz="1200" dirty="0" smtClean="0"/>
              <a:t>               </a:t>
            </a:r>
            <a:r>
              <a:rPr lang="en-US" sz="1200" dirty="0" err="1" smtClean="0"/>
              <a:t>curv_threshold</a:t>
            </a:r>
            <a:r>
              <a:rPr lang="en-US" sz="1200" dirty="0" smtClean="0"/>
              <a:t>= ((r_curvature+1)^2)/</a:t>
            </a:r>
            <a:r>
              <a:rPr lang="en-US" sz="1200" dirty="0" err="1" smtClean="0"/>
              <a:t>r_curvature</a:t>
            </a:r>
            <a:r>
              <a:rPr lang="en-US" sz="1200" dirty="0" smtClean="0"/>
              <a:t>;</a:t>
            </a:r>
          </a:p>
          <a:p>
            <a:pPr>
              <a:buNone/>
            </a:pPr>
            <a:r>
              <a:rPr lang="en-US" sz="1200" dirty="0" smtClean="0"/>
              <a:t>               if(deter&lt;0 || curvature&gt;</a:t>
            </a:r>
            <a:r>
              <a:rPr lang="en-US" sz="1200" dirty="0" err="1" smtClean="0"/>
              <a:t>curv_threshold</a:t>
            </a:r>
            <a:r>
              <a:rPr lang="en-US" sz="1200" dirty="0" smtClean="0"/>
              <a:t>)   %Reject edge points</a:t>
            </a:r>
          </a:p>
          <a:p>
            <a:pPr>
              <a:buNone/>
            </a:pPr>
            <a:r>
              <a:rPr lang="en-US" sz="1200" dirty="0" smtClean="0"/>
              <a:t>                   </a:t>
            </a:r>
            <a:r>
              <a:rPr lang="en-US" sz="1200" dirty="0" err="1" smtClean="0"/>
              <a:t>extrema</a:t>
            </a:r>
            <a:r>
              <a:rPr lang="en-US" sz="1200" dirty="0" smtClean="0"/>
              <a:t>(x1,y1)=0;</a:t>
            </a:r>
          </a:p>
          <a:p>
            <a:pPr>
              <a:buNone/>
            </a:pPr>
            <a:r>
              <a:rPr lang="en-US" sz="1200" dirty="0" smtClean="0"/>
              <a:t>               end</a:t>
            </a:r>
          </a:p>
          <a:p>
            <a:pPr>
              <a:buNone/>
            </a:pPr>
            <a:r>
              <a:rPr lang="en-US" sz="1200" dirty="0" smtClean="0"/>
              <a:t>            end</a:t>
            </a:r>
          </a:p>
          <a:p>
            <a:pPr>
              <a:buNone/>
            </a:pPr>
            <a:r>
              <a:rPr lang="en-US" sz="1200" dirty="0" smtClean="0"/>
              <a:t>        end</a:t>
            </a:r>
            <a:endParaRPr lang="en-US"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Assigning an orientation to the </a:t>
            </a:r>
            <a:r>
              <a:rPr lang="en-US" dirty="0" err="1" smtClean="0"/>
              <a:t>keypoints</a:t>
            </a:r>
            <a:r>
              <a:rPr lang="en-US" dirty="0" smtClean="0"/>
              <a:t/>
            </a:r>
            <a:br>
              <a:rPr lang="en-US" dirty="0" smtClean="0"/>
            </a:b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228600" y="2057400"/>
            <a:ext cx="4029075" cy="2638425"/>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609600" y="5181600"/>
            <a:ext cx="6600825" cy="1028700"/>
          </a:xfrm>
          <a:prstGeom prst="rect">
            <a:avLst/>
          </a:prstGeom>
          <a:noFill/>
          <a:ln w="9525">
            <a:noFill/>
            <a:miter lim="800000"/>
            <a:headEnd/>
            <a:tailEnd/>
          </a:ln>
        </p:spPr>
      </p:pic>
      <p:pic>
        <p:nvPicPr>
          <p:cNvPr id="8196" name="Picture 4"/>
          <p:cNvPicPr>
            <a:picLocks noChangeAspect="1" noChangeArrowheads="1"/>
          </p:cNvPicPr>
          <p:nvPr/>
        </p:nvPicPr>
        <p:blipFill>
          <a:blip r:embed="rId4" cstate="print"/>
          <a:srcRect/>
          <a:stretch>
            <a:fillRect/>
          </a:stretch>
        </p:blipFill>
        <p:spPr bwMode="auto">
          <a:xfrm>
            <a:off x="4572000" y="1752600"/>
            <a:ext cx="4572000" cy="30480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Generate SIFT features</a:t>
            </a:r>
            <a:br>
              <a:rPr lang="en-US" dirty="0" smtClean="0"/>
            </a:br>
            <a:endParaRPr lang="en-US" dirty="0"/>
          </a:p>
        </p:txBody>
      </p:sp>
      <p:sp>
        <p:nvSpPr>
          <p:cNvPr id="3" name="Content Placeholder 2"/>
          <p:cNvSpPr>
            <a:spLocks noGrp="1"/>
          </p:cNvSpPr>
          <p:nvPr>
            <p:ph idx="1"/>
          </p:nvPr>
        </p:nvSpPr>
        <p:spPr/>
        <p:txBody>
          <a:bodyPr/>
          <a:lstStyle/>
          <a:p>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457200" y="914400"/>
            <a:ext cx="6096000" cy="3048000"/>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3886200" y="3733800"/>
            <a:ext cx="3505200" cy="1752600"/>
          </a:xfrm>
          <a:prstGeom prst="rect">
            <a:avLst/>
          </a:prstGeom>
          <a:noFill/>
          <a:ln w="9525">
            <a:noFill/>
            <a:miter lim="800000"/>
            <a:headEnd/>
            <a:tailEnd/>
          </a:ln>
        </p:spPr>
      </p:pic>
      <p:cxnSp>
        <p:nvCxnSpPr>
          <p:cNvPr id="8" name="Straight Arrow Connector 7"/>
          <p:cNvCxnSpPr/>
          <p:nvPr/>
        </p:nvCxnSpPr>
        <p:spPr>
          <a:xfrm>
            <a:off x="4191000" y="35052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9220" name="Picture 4"/>
          <p:cNvPicPr>
            <a:picLocks noChangeAspect="1" noChangeArrowheads="1"/>
          </p:cNvPicPr>
          <p:nvPr/>
        </p:nvPicPr>
        <p:blipFill>
          <a:blip r:embed="rId4" cstate="print"/>
          <a:srcRect/>
          <a:stretch>
            <a:fillRect/>
          </a:stretch>
        </p:blipFill>
        <p:spPr bwMode="auto">
          <a:xfrm>
            <a:off x="2514600" y="5381625"/>
            <a:ext cx="4572000" cy="147637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Generate SIFT features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You take a 16×16 window of “in-between” pixels around the </a:t>
            </a:r>
            <a:r>
              <a:rPr lang="en-US" dirty="0" err="1" smtClean="0"/>
              <a:t>keypoint</a:t>
            </a:r>
            <a:r>
              <a:rPr lang="en-US" dirty="0" smtClean="0"/>
              <a:t>. You split that window into sixteen 4×4 windows. From each 4×4 window you generate a histogram of 8 bins. Each bin corresponding to 0-44 degrees, 45-89 degrees, etc. Gradient orientations from the 4×4 are put into these bins. This is done for all 4×4 blocks. Finally, you normalize the 128 values you get</a:t>
            </a:r>
            <a:r>
              <a:rPr lang="en-US" dirty="0" smtClean="0"/>
              <a:t>.</a:t>
            </a:r>
            <a:endParaRPr lang="en-US" dirty="0" smtClean="0"/>
          </a:p>
          <a:p>
            <a:r>
              <a:rPr lang="en-US" dirty="0" smtClean="0"/>
              <a:t>To solve a few problems, you subtract the </a:t>
            </a:r>
            <a:r>
              <a:rPr lang="en-US" dirty="0" err="1" smtClean="0"/>
              <a:t>keypoint’s</a:t>
            </a:r>
            <a:r>
              <a:rPr lang="en-US" dirty="0" smtClean="0"/>
              <a:t> orientation and also threshold the value of each element of the feature vector to 0.2 (and normalize again).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detector</a:t>
            </a:r>
            <a:endParaRPr lang="en-US" dirty="0"/>
          </a:p>
        </p:txBody>
      </p:sp>
      <p:sp>
        <p:nvSpPr>
          <p:cNvPr id="3" name="Content Placeholder 2"/>
          <p:cNvSpPr>
            <a:spLocks noGrp="1"/>
          </p:cNvSpPr>
          <p:nvPr>
            <p:ph idx="1"/>
          </p:nvPr>
        </p:nvSpPr>
        <p:spPr/>
        <p:txBody>
          <a:bodyPr/>
          <a:lstStyle/>
          <a:p>
            <a:r>
              <a:rPr lang="en-US" dirty="0" err="1" smtClean="0"/>
              <a:t>i</a:t>
            </a:r>
            <a:r>
              <a:rPr lang="en-US" dirty="0" smtClean="0"/>
              <a:t>=</a:t>
            </a:r>
            <a:r>
              <a:rPr lang="en-US" dirty="0" err="1" smtClean="0"/>
              <a:t>imread</a:t>
            </a:r>
            <a:r>
              <a:rPr lang="en-US" dirty="0" smtClean="0"/>
              <a:t>('groceries_gray.jpg</a:t>
            </a:r>
            <a:r>
              <a:rPr lang="en-US" dirty="0" smtClean="0"/>
              <a:t>');</a:t>
            </a:r>
          </a:p>
          <a:p>
            <a:r>
              <a:rPr lang="en-US" dirty="0" smtClean="0"/>
              <a:t>sift(i,3,5,1.1)</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Vl_feat</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VLFeat</a:t>
            </a:r>
            <a:r>
              <a:rPr lang="en-US" dirty="0" smtClean="0"/>
              <a:t> open source library implements popular computer vision algorithms including SIFT, MSER, k-means, hierarchical k-means, agglomerative information bottleneck, and quick shift. It is written in C for efficiency and compatibility, with interfaces in MATLAB for ease of use, and detailed documentation throughout. It supports Windows, Mac OS X, and Linux</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Vl_feat</a:t>
            </a:r>
            <a:endParaRPr lang="en-US" dirty="0"/>
          </a:p>
        </p:txBody>
      </p:sp>
      <p:sp>
        <p:nvSpPr>
          <p:cNvPr id="3" name="Content Placeholder 2"/>
          <p:cNvSpPr>
            <a:spLocks noGrp="1"/>
          </p:cNvSpPr>
          <p:nvPr>
            <p:ph idx="1"/>
          </p:nvPr>
        </p:nvSpPr>
        <p:spPr/>
        <p:txBody>
          <a:bodyPr>
            <a:normAutofit/>
          </a:bodyPr>
          <a:lstStyle/>
          <a:p>
            <a:r>
              <a:rPr lang="en-US" dirty="0" smtClean="0"/>
              <a:t>Download </a:t>
            </a:r>
            <a:r>
              <a:rPr lang="en-US" dirty="0" err="1"/>
              <a:t>v</a:t>
            </a:r>
            <a:r>
              <a:rPr lang="en-US" dirty="0" err="1" smtClean="0"/>
              <a:t>l_feat</a:t>
            </a:r>
            <a:r>
              <a:rPr lang="en-US" dirty="0" smtClean="0"/>
              <a:t> from </a:t>
            </a:r>
            <a:r>
              <a:rPr lang="en-US" dirty="0" smtClean="0">
                <a:hlinkClick r:id="rId2"/>
              </a:rPr>
              <a:t>http://www.vlfeat.org/</a:t>
            </a:r>
            <a:endParaRPr lang="en-US" dirty="0" smtClean="0"/>
          </a:p>
          <a:p>
            <a:r>
              <a:rPr lang="en-US" dirty="0" smtClean="0"/>
              <a:t>run('VLFEATROOT/toolbox/</a:t>
            </a:r>
            <a:r>
              <a:rPr lang="en-US" dirty="0" err="1" smtClean="0"/>
              <a:t>vl_setup</a:t>
            </a:r>
            <a:r>
              <a:rPr lang="en-US" dirty="0" smtClean="0"/>
              <a:t>')</a:t>
            </a:r>
          </a:p>
          <a:p>
            <a:endParaRPr lang="en-US" dirty="0"/>
          </a:p>
          <a:p>
            <a:r>
              <a:rPr lang="en-US" dirty="0" smtClean="0"/>
              <a:t>Permanent setup</a:t>
            </a:r>
          </a:p>
          <a:p>
            <a:pPr lvl="1"/>
            <a:r>
              <a:rPr lang="en-US" dirty="0" smtClean="0"/>
              <a:t>To permanently add </a:t>
            </a:r>
            <a:r>
              <a:rPr lang="en-US" dirty="0" err="1" smtClean="0"/>
              <a:t>VLFeat</a:t>
            </a:r>
            <a:r>
              <a:rPr lang="en-US" dirty="0" smtClean="0"/>
              <a:t> to your MATLAB environment, add this line to your </a:t>
            </a:r>
            <a:r>
              <a:rPr lang="en-US" dirty="0" err="1" smtClean="0"/>
              <a:t>startup.m</a:t>
            </a:r>
            <a:r>
              <a:rPr lang="en-US" dirty="0" smtClean="0"/>
              <a:t> file:</a:t>
            </a:r>
          </a:p>
          <a:p>
            <a:pPr lvl="1"/>
            <a:r>
              <a:rPr lang="en-US" dirty="0" smtClean="0"/>
              <a:t>run('VLFEATROOT/toolbox/</a:t>
            </a:r>
            <a:r>
              <a:rPr lang="en-US" dirty="0" err="1" smtClean="0"/>
              <a:t>vl_setup</a:t>
            </a:r>
            <a:r>
              <a:rPr lang="en-US" dirty="0" smtClean="0"/>
              <a:t>')</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frames and descriptors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err="1" smtClean="0"/>
              <a:t>pfx</a:t>
            </a:r>
            <a:r>
              <a:rPr lang="en-US" dirty="0" smtClean="0"/>
              <a:t> = </a:t>
            </a:r>
            <a:r>
              <a:rPr lang="en-US" dirty="0" err="1" smtClean="0"/>
              <a:t>fullfile</a:t>
            </a:r>
            <a:r>
              <a:rPr lang="en-US" dirty="0" smtClean="0"/>
              <a:t>(</a:t>
            </a:r>
            <a:r>
              <a:rPr lang="en-US" dirty="0" err="1" smtClean="0"/>
              <a:t>vl_root,'data','a.jpg</a:t>
            </a:r>
            <a:r>
              <a:rPr lang="en-US" dirty="0" smtClean="0"/>
              <a:t>') ;</a:t>
            </a:r>
          </a:p>
          <a:p>
            <a:pPr>
              <a:buNone/>
            </a:pPr>
            <a:r>
              <a:rPr lang="en-US" dirty="0" smtClean="0"/>
              <a:t>I = </a:t>
            </a:r>
            <a:r>
              <a:rPr lang="en-US" dirty="0" err="1" smtClean="0"/>
              <a:t>imread</a:t>
            </a:r>
            <a:r>
              <a:rPr lang="en-US" dirty="0" smtClean="0"/>
              <a:t>(</a:t>
            </a:r>
            <a:r>
              <a:rPr lang="en-US" dirty="0" err="1" smtClean="0"/>
              <a:t>pfx</a:t>
            </a:r>
            <a:r>
              <a:rPr lang="en-US" dirty="0" smtClean="0"/>
              <a:t>) ;</a:t>
            </a:r>
          </a:p>
          <a:p>
            <a:pPr>
              <a:buNone/>
            </a:pPr>
            <a:r>
              <a:rPr lang="en-US" dirty="0" smtClean="0"/>
              <a:t>image(I) ;</a:t>
            </a:r>
          </a:p>
          <a:p>
            <a:pPr>
              <a:buNone/>
            </a:pPr>
            <a:r>
              <a:rPr lang="en-US" dirty="0" smtClean="0"/>
              <a:t>I = single(rgb2gray(I)) ;</a:t>
            </a:r>
          </a:p>
          <a:p>
            <a:pPr>
              <a:buNone/>
            </a:pPr>
            <a:r>
              <a:rPr lang="en-US" dirty="0" smtClean="0"/>
              <a:t>[</a:t>
            </a:r>
            <a:r>
              <a:rPr lang="en-US" dirty="0" err="1" smtClean="0"/>
              <a:t>f,d</a:t>
            </a:r>
            <a:r>
              <a:rPr lang="en-US" dirty="0" smtClean="0"/>
              <a:t>] = </a:t>
            </a:r>
            <a:r>
              <a:rPr lang="en-US" dirty="0" err="1" smtClean="0"/>
              <a:t>vl_sift</a:t>
            </a:r>
            <a:r>
              <a:rPr lang="en-US" dirty="0" smtClean="0"/>
              <a:t>(I) ;</a:t>
            </a:r>
          </a:p>
          <a:p>
            <a:pPr>
              <a:buNone/>
            </a:pPr>
            <a:r>
              <a:rPr lang="en-US" dirty="0" smtClean="0"/>
              <a:t>perm = </a:t>
            </a:r>
            <a:r>
              <a:rPr lang="en-US" dirty="0" err="1" smtClean="0"/>
              <a:t>randperm</a:t>
            </a:r>
            <a:r>
              <a:rPr lang="en-US" dirty="0" smtClean="0"/>
              <a:t>(size(f,2)) ; </a:t>
            </a:r>
          </a:p>
          <a:p>
            <a:pPr>
              <a:buNone/>
            </a:pPr>
            <a:r>
              <a:rPr lang="en-US" dirty="0" err="1" smtClean="0"/>
              <a:t>sel</a:t>
            </a:r>
            <a:r>
              <a:rPr lang="en-US" dirty="0" smtClean="0"/>
              <a:t> = perm(1:50) ;</a:t>
            </a:r>
          </a:p>
          <a:p>
            <a:pPr>
              <a:buNone/>
            </a:pPr>
            <a:r>
              <a:rPr lang="en-US" dirty="0" smtClean="0"/>
              <a:t>h1 = </a:t>
            </a:r>
            <a:r>
              <a:rPr lang="en-US" dirty="0" err="1" smtClean="0"/>
              <a:t>vl_plotframe</a:t>
            </a:r>
            <a:r>
              <a:rPr lang="en-US" dirty="0" smtClean="0"/>
              <a:t>(f(:,</a:t>
            </a:r>
            <a:r>
              <a:rPr lang="en-US" dirty="0" err="1" smtClean="0"/>
              <a:t>sel</a:t>
            </a:r>
            <a:r>
              <a:rPr lang="en-US" dirty="0" smtClean="0"/>
              <a:t>)) ; </a:t>
            </a:r>
          </a:p>
          <a:p>
            <a:pPr>
              <a:buNone/>
            </a:pPr>
            <a:r>
              <a:rPr lang="en-US" dirty="0" smtClean="0"/>
              <a:t>h2 = </a:t>
            </a:r>
            <a:r>
              <a:rPr lang="en-US" dirty="0" err="1" smtClean="0"/>
              <a:t>vl_plotframe</a:t>
            </a:r>
            <a:r>
              <a:rPr lang="en-US" dirty="0" smtClean="0"/>
              <a:t>(f(:,</a:t>
            </a:r>
            <a:r>
              <a:rPr lang="en-US" dirty="0" err="1" smtClean="0"/>
              <a:t>sel</a:t>
            </a:r>
            <a:r>
              <a:rPr lang="en-US" dirty="0" smtClean="0"/>
              <a:t>)) ; </a:t>
            </a:r>
          </a:p>
          <a:p>
            <a:pPr>
              <a:buNone/>
            </a:pPr>
            <a:r>
              <a:rPr lang="en-US" dirty="0" smtClean="0"/>
              <a:t>set(h1,'color','k','linewidth',3) ;</a:t>
            </a:r>
          </a:p>
          <a:p>
            <a:pPr>
              <a:buNone/>
            </a:pPr>
            <a:r>
              <a:rPr lang="en-US" dirty="0" smtClean="0"/>
              <a:t>set(h2,'color','y','linewidth',2) ;</a:t>
            </a:r>
          </a:p>
          <a:p>
            <a:pPr>
              <a:buNone/>
            </a:pPr>
            <a:r>
              <a:rPr lang="en-US" dirty="0" smtClean="0"/>
              <a:t>h3 = </a:t>
            </a:r>
            <a:r>
              <a:rPr lang="en-US" dirty="0" err="1" smtClean="0"/>
              <a:t>vl_plotsiftdescriptor</a:t>
            </a:r>
            <a:r>
              <a:rPr lang="en-US" dirty="0" smtClean="0"/>
              <a:t>(d(:,</a:t>
            </a:r>
            <a:r>
              <a:rPr lang="en-US" dirty="0" err="1" smtClean="0"/>
              <a:t>sel</a:t>
            </a:r>
            <a:r>
              <a:rPr lang="en-US" dirty="0" smtClean="0"/>
              <a:t>),f(:,</a:t>
            </a:r>
            <a:r>
              <a:rPr lang="en-US" dirty="0" err="1" smtClean="0"/>
              <a:t>sel</a:t>
            </a:r>
            <a:r>
              <a:rPr lang="en-US" dirty="0" smtClean="0"/>
              <a:t>)) ;  </a:t>
            </a:r>
          </a:p>
          <a:p>
            <a:pPr>
              <a:buNone/>
            </a:pPr>
            <a:r>
              <a:rPr lang="en-US" dirty="0" smtClean="0"/>
              <a:t>set(h3,'color','g')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Sift purpose</a:t>
            </a:r>
            <a:endParaRPr lang="en-US" dirty="0"/>
          </a:p>
        </p:txBody>
      </p:sp>
      <p:sp>
        <p:nvSpPr>
          <p:cNvPr id="3" name="Content Placeholder 2"/>
          <p:cNvSpPr>
            <a:spLocks noGrp="1"/>
          </p:cNvSpPr>
          <p:nvPr>
            <p:ph idx="1"/>
          </p:nvPr>
        </p:nvSpPr>
        <p:spPr/>
        <p:txBody>
          <a:bodyPr/>
          <a:lstStyle/>
          <a:p>
            <a:r>
              <a:rPr lang="en-US" dirty="0" smtClean="0"/>
              <a:t>Find and describe interest points invariants to:</a:t>
            </a:r>
          </a:p>
          <a:p>
            <a:pPr lvl="1"/>
            <a:r>
              <a:rPr lang="fr-FR" dirty="0" err="1" smtClean="0"/>
              <a:t>Scale</a:t>
            </a:r>
            <a:endParaRPr lang="fr-FR" dirty="0" smtClean="0"/>
          </a:p>
          <a:p>
            <a:pPr lvl="1"/>
            <a:r>
              <a:rPr lang="fr-FR" dirty="0" smtClean="0"/>
              <a:t>Rotation</a:t>
            </a:r>
          </a:p>
          <a:p>
            <a:pPr lvl="1"/>
            <a:r>
              <a:rPr lang="fr-FR" dirty="0" smtClean="0"/>
              <a:t>Illumination</a:t>
            </a:r>
          </a:p>
          <a:p>
            <a:pPr lvl="1"/>
            <a:r>
              <a:rPr lang="fr-FR" dirty="0" err="1" smtClean="0"/>
              <a:t>Viewpoint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Matching</a:t>
            </a:r>
            <a:endParaRPr lang="en-US" dirty="0"/>
          </a:p>
        </p:txBody>
      </p:sp>
      <p:sp>
        <p:nvSpPr>
          <p:cNvPr id="3" name="Content Placeholder 2"/>
          <p:cNvSpPr>
            <a:spLocks noGrp="1"/>
          </p:cNvSpPr>
          <p:nvPr>
            <p:ph idx="1"/>
          </p:nvPr>
        </p:nvSpPr>
        <p:spPr/>
        <p:txBody>
          <a:bodyPr/>
          <a:lstStyle/>
          <a:p>
            <a:pPr>
              <a:buNone/>
            </a:pPr>
            <a:r>
              <a:rPr lang="en-US" dirty="0" smtClean="0"/>
              <a:t>[</a:t>
            </a:r>
            <a:r>
              <a:rPr lang="en-US" dirty="0" err="1" smtClean="0"/>
              <a:t>fa</a:t>
            </a:r>
            <a:r>
              <a:rPr lang="en-US" dirty="0" smtClean="0"/>
              <a:t>, </a:t>
            </a:r>
            <a:r>
              <a:rPr lang="en-US" dirty="0" err="1" smtClean="0"/>
              <a:t>da</a:t>
            </a:r>
            <a:r>
              <a:rPr lang="en-US" dirty="0" smtClean="0"/>
              <a:t>] = </a:t>
            </a:r>
            <a:r>
              <a:rPr lang="en-US" dirty="0" err="1" smtClean="0"/>
              <a:t>vl_sift</a:t>
            </a:r>
            <a:r>
              <a:rPr lang="en-US" dirty="0" smtClean="0"/>
              <a:t>(</a:t>
            </a:r>
            <a:r>
              <a:rPr lang="en-US" dirty="0" err="1" smtClean="0"/>
              <a:t>Ia</a:t>
            </a:r>
            <a:r>
              <a:rPr lang="en-US" dirty="0" smtClean="0"/>
              <a:t>) ;</a:t>
            </a:r>
          </a:p>
          <a:p>
            <a:pPr>
              <a:buNone/>
            </a:pPr>
            <a:r>
              <a:rPr lang="en-US" dirty="0" smtClean="0"/>
              <a:t>[</a:t>
            </a:r>
            <a:r>
              <a:rPr lang="en-US" dirty="0" err="1" smtClean="0"/>
              <a:t>fb</a:t>
            </a:r>
            <a:r>
              <a:rPr lang="en-US" dirty="0" smtClean="0"/>
              <a:t>, db] = </a:t>
            </a:r>
            <a:r>
              <a:rPr lang="en-US" dirty="0" err="1" smtClean="0"/>
              <a:t>vl_sift</a:t>
            </a:r>
            <a:r>
              <a:rPr lang="en-US" dirty="0" smtClean="0"/>
              <a:t>(</a:t>
            </a:r>
            <a:r>
              <a:rPr lang="en-US" dirty="0" err="1" smtClean="0"/>
              <a:t>Ib</a:t>
            </a:r>
            <a:r>
              <a:rPr lang="en-US" dirty="0" smtClean="0"/>
              <a:t>) ;</a:t>
            </a:r>
          </a:p>
          <a:p>
            <a:pPr>
              <a:buNone/>
            </a:pPr>
            <a:r>
              <a:rPr lang="en-US" dirty="0" smtClean="0"/>
              <a:t>[matches, scores] = </a:t>
            </a:r>
            <a:r>
              <a:rPr lang="en-US" dirty="0" err="1" smtClean="0"/>
              <a:t>vl_ubcmatch</a:t>
            </a:r>
            <a:r>
              <a:rPr lang="en-US" dirty="0" smtClean="0"/>
              <a:t>(</a:t>
            </a:r>
            <a:r>
              <a:rPr lang="en-US" dirty="0" err="1" smtClean="0"/>
              <a:t>da</a:t>
            </a:r>
            <a:r>
              <a:rPr lang="en-US" dirty="0" smtClean="0"/>
              <a:t>, db) ;</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m1= </a:t>
            </a:r>
            <a:r>
              <a:rPr lang="en-US" dirty="0" err="1" smtClean="0"/>
              <a:t>fa</a:t>
            </a:r>
            <a:r>
              <a:rPr lang="en-US" dirty="0" smtClean="0"/>
              <a:t> (1:2,matches(1,:));</a:t>
            </a:r>
          </a:p>
          <a:p>
            <a:r>
              <a:rPr lang="en-US" dirty="0" smtClean="0"/>
              <a:t>m2=</a:t>
            </a:r>
            <a:r>
              <a:rPr lang="en-US" dirty="0" err="1" smtClean="0"/>
              <a:t>fb</a:t>
            </a:r>
            <a:r>
              <a:rPr lang="en-US" dirty="0" smtClean="0"/>
              <a:t>(1:2,matches(2,:));</a:t>
            </a:r>
          </a:p>
          <a:p>
            <a:r>
              <a:rPr lang="en-US" dirty="0" smtClean="0"/>
              <a:t>m2(1,:)= m2(1,:)+640*ones(1,size(m2,2));</a:t>
            </a:r>
          </a:p>
          <a:p>
            <a:r>
              <a:rPr lang="en-US" dirty="0" smtClean="0"/>
              <a:t>X=[m1(1,:);m2(1,:)];</a:t>
            </a:r>
          </a:p>
          <a:p>
            <a:r>
              <a:rPr lang="en-US" dirty="0" smtClean="0"/>
              <a:t>Y=[m1(2,:);m2(2,:)];</a:t>
            </a:r>
          </a:p>
          <a:p>
            <a:r>
              <a:rPr lang="en-US" dirty="0" err="1" smtClean="0"/>
              <a:t>imshow</a:t>
            </a:r>
            <a:r>
              <a:rPr lang="en-US" dirty="0" smtClean="0"/>
              <a:t>(c);</a:t>
            </a:r>
          </a:p>
          <a:p>
            <a:r>
              <a:rPr lang="en-US" dirty="0" smtClean="0"/>
              <a:t>hold on;</a:t>
            </a:r>
          </a:p>
          <a:p>
            <a:r>
              <a:rPr lang="en-US" dirty="0" smtClean="0"/>
              <a:t>line(X,Y)</a:t>
            </a:r>
          </a:p>
          <a:p>
            <a:r>
              <a:rPr lang="en-US" dirty="0" err="1" smtClean="0"/>
              <a:t>vl_plotframe</a:t>
            </a:r>
            <a:r>
              <a:rPr lang="en-US" dirty="0" smtClean="0"/>
              <a:t>(</a:t>
            </a:r>
            <a:r>
              <a:rPr lang="en-US" dirty="0" err="1" smtClean="0"/>
              <a:t>aframe</a:t>
            </a:r>
            <a:r>
              <a:rPr lang="en-US" dirty="0" smtClean="0"/>
              <a:t>(:,matches(1,:)));</a:t>
            </a:r>
          </a:p>
          <a:p>
            <a:r>
              <a:rPr lang="en-US" dirty="0" err="1" smtClean="0"/>
              <a:t>vl_plotframe</a:t>
            </a:r>
            <a:r>
              <a:rPr lang="en-US" dirty="0" smtClean="0"/>
              <a:t>(m2);</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frames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MATLAB command </a:t>
            </a:r>
            <a:r>
              <a:rPr lang="en-US" dirty="0" err="1" smtClean="0"/>
              <a:t>vl_sift</a:t>
            </a:r>
            <a:r>
              <a:rPr lang="en-US" dirty="0" smtClean="0"/>
              <a:t> (and the command line utility) can bypass the detector and compute the descriptor on custom frames using the Frames option.</a:t>
            </a:r>
          </a:p>
          <a:p>
            <a:r>
              <a:rPr lang="en-US" dirty="0" smtClean="0"/>
              <a:t>For instance, we can compute the descriptor of a SIFT frame centered at position (100,100), of scale 10 and orientation -pi/8 by</a:t>
            </a:r>
          </a:p>
          <a:p>
            <a:r>
              <a:rPr lang="en-US" dirty="0" err="1" smtClean="0"/>
              <a:t>fc</a:t>
            </a:r>
            <a:r>
              <a:rPr lang="en-US" dirty="0" smtClean="0"/>
              <a:t> = [100;100;10;-pi/8] ;</a:t>
            </a:r>
          </a:p>
          <a:p>
            <a:r>
              <a:rPr lang="en-US" dirty="0" smtClean="0"/>
              <a:t>[</a:t>
            </a:r>
            <a:r>
              <a:rPr lang="en-US" dirty="0" err="1" smtClean="0"/>
              <a:t>f,d</a:t>
            </a:r>
            <a:r>
              <a:rPr lang="en-US" dirty="0" smtClean="0"/>
              <a:t>] = </a:t>
            </a:r>
            <a:r>
              <a:rPr lang="en-US" dirty="0" err="1" smtClean="0"/>
              <a:t>vl_sift</a:t>
            </a:r>
            <a:r>
              <a:rPr lang="en-US" dirty="0" smtClean="0"/>
              <a:t>(</a:t>
            </a:r>
            <a:r>
              <a:rPr lang="en-US" dirty="0" err="1" smtClean="0"/>
              <a:t>I,'frames',fc</a:t>
            </a:r>
            <a:r>
              <a:rPr lang="en-US" dirty="0" smtClean="0"/>
              <a:t>) ;</a:t>
            </a:r>
          </a:p>
          <a:p>
            <a:r>
              <a:rPr lang="en-US" dirty="0" err="1" smtClean="0"/>
              <a:t>fc</a:t>
            </a:r>
            <a:r>
              <a:rPr lang="en-US" dirty="0" smtClean="0"/>
              <a:t> = [100;100;10;0] ;</a:t>
            </a:r>
          </a:p>
          <a:p>
            <a:r>
              <a:rPr lang="en-US" dirty="0" smtClean="0"/>
              <a:t>[</a:t>
            </a:r>
            <a:r>
              <a:rPr lang="en-US" dirty="0" err="1" smtClean="0"/>
              <a:t>f,d</a:t>
            </a:r>
            <a:r>
              <a:rPr lang="en-US" dirty="0" smtClean="0"/>
              <a:t>] = </a:t>
            </a:r>
            <a:r>
              <a:rPr lang="en-US" dirty="0" err="1" smtClean="0"/>
              <a:t>vl_sift</a:t>
            </a:r>
            <a:r>
              <a:rPr lang="en-US" dirty="0" smtClean="0"/>
              <a:t>(</a:t>
            </a:r>
            <a:r>
              <a:rPr lang="en-US" dirty="0" err="1" smtClean="0"/>
              <a:t>I,'frames',fc,'orientations</a:t>
            </a:r>
            <a:r>
              <a:rPr lang="en-US" dirty="0" smtClean="0"/>
              <a: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it Yourself</a:t>
            </a:r>
            <a:endParaRPr lang="en-US" dirty="0"/>
          </a:p>
        </p:txBody>
      </p:sp>
      <p:sp>
        <p:nvSpPr>
          <p:cNvPr id="3" name="Content Placeholder 2"/>
          <p:cNvSpPr>
            <a:spLocks noGrp="1"/>
          </p:cNvSpPr>
          <p:nvPr>
            <p:ph idx="1"/>
          </p:nvPr>
        </p:nvSpPr>
        <p:spPr/>
        <p:txBody>
          <a:bodyPr>
            <a:normAutofit/>
          </a:bodyPr>
          <a:lstStyle/>
          <a:p>
            <a:r>
              <a:rPr lang="en-US" dirty="0" smtClean="0"/>
              <a:t>Constructing a scale </a:t>
            </a:r>
            <a:r>
              <a:rPr lang="en-US" dirty="0" smtClean="0"/>
              <a:t>space</a:t>
            </a:r>
          </a:p>
          <a:p>
            <a:r>
              <a:rPr lang="en-US" dirty="0" err="1" smtClean="0"/>
              <a:t>LoG</a:t>
            </a:r>
            <a:r>
              <a:rPr lang="en-US" dirty="0" smtClean="0"/>
              <a:t> </a:t>
            </a:r>
            <a:r>
              <a:rPr lang="en-US" dirty="0" smtClean="0"/>
              <a:t>Approximation</a:t>
            </a:r>
          </a:p>
          <a:p>
            <a:r>
              <a:rPr lang="en-US" dirty="0" smtClean="0"/>
              <a:t>Finding </a:t>
            </a:r>
            <a:r>
              <a:rPr lang="en-US" dirty="0" err="1" smtClean="0"/>
              <a:t>keypoints</a:t>
            </a:r>
            <a:endParaRPr lang="en-US" dirty="0" smtClean="0"/>
          </a:p>
          <a:p>
            <a:r>
              <a:rPr lang="en-US" dirty="0" smtClean="0"/>
              <a:t>Get rid of bad key points (A technique similar to the Harris Corner Detector</a:t>
            </a:r>
            <a:r>
              <a:rPr lang="en-US" dirty="0" smtClean="0"/>
              <a:t>)</a:t>
            </a:r>
          </a:p>
          <a:p>
            <a:r>
              <a:rPr lang="en-US" dirty="0" smtClean="0"/>
              <a:t>Assigning an orientation to the </a:t>
            </a:r>
            <a:r>
              <a:rPr lang="en-US" dirty="0" err="1" smtClean="0"/>
              <a:t>keypoints</a:t>
            </a:r>
            <a:endParaRPr lang="en-US" dirty="0" smtClean="0"/>
          </a:p>
          <a:p>
            <a:r>
              <a:rPr lang="en-US" dirty="0" smtClean="0"/>
              <a:t>Generate SIFT features</a:t>
            </a:r>
            <a:endParaRPr lang="en-US" dirty="0"/>
          </a:p>
        </p:txBody>
      </p:sp>
      <p:sp>
        <p:nvSpPr>
          <p:cNvPr id="4" name="Rectangle 3"/>
          <p:cNvSpPr/>
          <p:nvPr/>
        </p:nvSpPr>
        <p:spPr>
          <a:xfrm>
            <a:off x="1524000" y="6248400"/>
            <a:ext cx="7467600" cy="369332"/>
          </a:xfrm>
          <a:prstGeom prst="rect">
            <a:avLst/>
          </a:prstGeom>
        </p:spPr>
        <p:txBody>
          <a:bodyPr wrap="square">
            <a:spAutoFit/>
          </a:bodyPr>
          <a:lstStyle/>
          <a:p>
            <a:r>
              <a:rPr lang="en-US" dirty="0" smtClean="0"/>
              <a:t>*http</a:t>
            </a:r>
            <a:r>
              <a:rPr lang="en-US" dirty="0" smtClean="0"/>
              <a:t>://www.aishack.in/2010/05/sift-scale-invariant-feature-transform/2/</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0" y="274638"/>
            <a:ext cx="4038600" cy="1143000"/>
          </a:xfrm>
        </p:spPr>
        <p:txBody>
          <a:bodyPr>
            <a:normAutofit fontScale="90000"/>
          </a:bodyPr>
          <a:lstStyle/>
          <a:p>
            <a:r>
              <a:rPr lang="en-US" dirty="0" smtClean="0"/>
              <a:t>Construction of a scale space</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228600" y="0"/>
            <a:ext cx="4286250" cy="6858000"/>
          </a:xfrm>
          <a:prstGeom prst="rect">
            <a:avLst/>
          </a:prstGeom>
          <a:noFill/>
          <a:ln w="9525">
            <a:noFill/>
            <a:miter lim="800000"/>
            <a:headEnd/>
            <a:tailEnd/>
          </a:ln>
        </p:spPr>
      </p:pic>
      <p:sp>
        <p:nvSpPr>
          <p:cNvPr id="6" name="TextBox 5"/>
          <p:cNvSpPr txBox="1"/>
          <p:nvPr/>
        </p:nvSpPr>
        <p:spPr>
          <a:xfrm>
            <a:off x="4876800" y="2743200"/>
            <a:ext cx="4038600" cy="1754326"/>
          </a:xfrm>
          <a:prstGeom prst="rect">
            <a:avLst/>
          </a:prstGeom>
          <a:noFill/>
        </p:spPr>
        <p:txBody>
          <a:bodyPr wrap="square" rtlCol="0">
            <a:spAutoFit/>
          </a:bodyPr>
          <a:lstStyle/>
          <a:p>
            <a:r>
              <a:rPr lang="en-US" dirty="0" smtClean="0"/>
              <a:t>SIFT takes scale spaces to the next level. You take the original image, and generate progressively blurred out images. Then, you resize the original image to half size. And you generate blurred out images again. And you keep repeating.</a:t>
            </a:r>
            <a:endParaRPr lang="en-US" dirty="0"/>
          </a:p>
        </p:txBody>
      </p:sp>
      <p:sp>
        <p:nvSpPr>
          <p:cNvPr id="7" name="Rectangle 6"/>
          <p:cNvSpPr/>
          <p:nvPr/>
        </p:nvSpPr>
        <p:spPr>
          <a:xfrm>
            <a:off x="4267200" y="4953000"/>
            <a:ext cx="4572000" cy="646331"/>
          </a:xfrm>
          <a:prstGeom prst="rect">
            <a:avLst/>
          </a:prstGeom>
        </p:spPr>
        <p:txBody>
          <a:bodyPr>
            <a:spAutoFit/>
          </a:bodyPr>
          <a:lstStyle/>
          <a:p>
            <a:r>
              <a:rPr lang="en-US" b="1" dirty="0" smtClean="0"/>
              <a:t>The </a:t>
            </a:r>
            <a:r>
              <a:rPr lang="en-US" b="1" dirty="0" smtClean="0"/>
              <a:t>creator of SIFT suggests that 4 octaves and 5 blur levels are ideal for the algorithm</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Construction of a scale space (details)</a:t>
            </a:r>
            <a:endParaRPr lang="en-US" dirty="0"/>
          </a:p>
        </p:txBody>
      </p:sp>
      <p:sp>
        <p:nvSpPr>
          <p:cNvPr id="3" name="Content Placeholder 2"/>
          <p:cNvSpPr>
            <a:spLocks noGrp="1"/>
          </p:cNvSpPr>
          <p:nvPr>
            <p:ph idx="1"/>
          </p:nvPr>
        </p:nvSpPr>
        <p:spPr/>
        <p:txBody>
          <a:bodyPr/>
          <a:lstStyle/>
          <a:p>
            <a:r>
              <a:rPr lang="en-US" dirty="0" smtClean="0"/>
              <a:t>The first </a:t>
            </a:r>
            <a:r>
              <a:rPr lang="en-US" dirty="0" smtClean="0"/>
              <a:t>octave</a:t>
            </a:r>
          </a:p>
          <a:p>
            <a:r>
              <a:rPr lang="en-US" sz="1600" dirty="0" smtClean="0"/>
              <a:t>If </a:t>
            </a:r>
            <a:r>
              <a:rPr lang="en-US" sz="1600" dirty="0" smtClean="0"/>
              <a:t>the original image is doubled in size and </a:t>
            </a:r>
            <a:r>
              <a:rPr lang="en-US" sz="1600" dirty="0" err="1" smtClean="0"/>
              <a:t>antialiased</a:t>
            </a:r>
            <a:r>
              <a:rPr lang="en-US" sz="1600" dirty="0" smtClean="0"/>
              <a:t> a bit (by blurring it) then the algorithm produces more four times more </a:t>
            </a:r>
            <a:r>
              <a:rPr lang="en-US" sz="1600" dirty="0" err="1" smtClean="0"/>
              <a:t>keypoints</a:t>
            </a:r>
            <a:r>
              <a:rPr lang="en-US" sz="1600" dirty="0" smtClean="0"/>
              <a:t>. The more the </a:t>
            </a:r>
            <a:r>
              <a:rPr lang="en-US" sz="1600" dirty="0" err="1" smtClean="0"/>
              <a:t>keypoints</a:t>
            </a:r>
            <a:r>
              <a:rPr lang="en-US" sz="1600" dirty="0" smtClean="0"/>
              <a:t>, the better</a:t>
            </a:r>
            <a:r>
              <a:rPr lang="en-US" sz="1600" dirty="0" smtClean="0"/>
              <a:t>!</a:t>
            </a:r>
          </a:p>
          <a:p>
            <a:r>
              <a:rPr lang="en-US" dirty="0" smtClean="0"/>
              <a:t>Blurring</a:t>
            </a:r>
          </a:p>
          <a:p>
            <a:pPr>
              <a:buNone/>
            </a:pPr>
            <a:endParaRPr lang="en-US" dirty="0" smtClean="0"/>
          </a:p>
          <a:p>
            <a:r>
              <a:rPr lang="en-US" dirty="0" smtClean="0"/>
              <a:t>Amount of Blurring</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143000" y="4648200"/>
            <a:ext cx="6773334" cy="1524000"/>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1066800" y="3276600"/>
            <a:ext cx="2819400" cy="304800"/>
          </a:xfrm>
          <a:prstGeom prst="rect">
            <a:avLst/>
          </a:prstGeom>
          <a:noFill/>
          <a:ln w="9525">
            <a:noFill/>
            <a:miter lim="800000"/>
            <a:headEnd/>
            <a:tailEnd/>
          </a:ln>
        </p:spPr>
      </p:pic>
      <p:pic>
        <p:nvPicPr>
          <p:cNvPr id="3077" name="Picture 5"/>
          <p:cNvPicPr>
            <a:picLocks noChangeAspect="1" noChangeArrowheads="1"/>
          </p:cNvPicPr>
          <p:nvPr/>
        </p:nvPicPr>
        <p:blipFill>
          <a:blip r:embed="rId4" cstate="print"/>
          <a:srcRect/>
          <a:stretch>
            <a:fillRect/>
          </a:stretch>
        </p:blipFill>
        <p:spPr bwMode="auto">
          <a:xfrm>
            <a:off x="5105400" y="3048000"/>
            <a:ext cx="2152650" cy="42862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
            <a:ext cx="8229600" cy="1143000"/>
          </a:xfrm>
        </p:spPr>
        <p:txBody>
          <a:bodyPr/>
          <a:lstStyle/>
          <a:p>
            <a:r>
              <a:rPr lang="en-US" dirty="0" err="1" smtClean="0"/>
              <a:t>LoG</a:t>
            </a:r>
            <a:r>
              <a:rPr lang="en-US" dirty="0" smtClean="0"/>
              <a:t> approximation</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228600" y="2133600"/>
            <a:ext cx="5362575" cy="382905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4743450" y="0"/>
            <a:ext cx="4476750" cy="7162800"/>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l="21429" t="74908" r="21428" b="10440"/>
          <a:stretch>
            <a:fillRect/>
          </a:stretch>
        </p:blipFill>
        <p:spPr bwMode="auto">
          <a:xfrm>
            <a:off x="304800" y="6019800"/>
            <a:ext cx="3962400" cy="7620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err="1" smtClean="0"/>
              <a:t>Matlab</a:t>
            </a:r>
            <a:r>
              <a:rPr lang="en-US" dirty="0" smtClean="0"/>
              <a:t> Implementation !</a:t>
            </a:r>
            <a:endParaRPr lang="en-US" dirty="0"/>
          </a:p>
        </p:txBody>
      </p:sp>
      <p:sp>
        <p:nvSpPr>
          <p:cNvPr id="3" name="Content Placeholder 2"/>
          <p:cNvSpPr>
            <a:spLocks noGrp="1"/>
          </p:cNvSpPr>
          <p:nvPr>
            <p:ph idx="1"/>
          </p:nvPr>
        </p:nvSpPr>
        <p:spPr>
          <a:xfrm>
            <a:off x="457200" y="1066800"/>
            <a:ext cx="8229600" cy="4525963"/>
          </a:xfrm>
        </p:spPr>
        <p:txBody>
          <a:bodyPr>
            <a:noAutofit/>
          </a:bodyPr>
          <a:lstStyle/>
          <a:p>
            <a:pPr>
              <a:buNone/>
            </a:pPr>
            <a:r>
              <a:rPr lang="en-US" sz="1200" dirty="0" smtClean="0"/>
              <a:t>% %%% Create first interval of the first octave %%%%%</a:t>
            </a:r>
          </a:p>
          <a:p>
            <a:pPr>
              <a:buNone/>
            </a:pPr>
            <a:r>
              <a:rPr lang="en-US" sz="1200" dirty="0" err="1" smtClean="0"/>
              <a:t>init_image</a:t>
            </a:r>
            <a:r>
              <a:rPr lang="en-US" sz="1200" dirty="0" smtClean="0"/>
              <a:t>=</a:t>
            </a:r>
            <a:r>
              <a:rPr lang="en-US" sz="1200" dirty="0" err="1" smtClean="0"/>
              <a:t>impyramid</a:t>
            </a:r>
            <a:r>
              <a:rPr lang="en-US" sz="1200" dirty="0" smtClean="0"/>
              <a:t>(</a:t>
            </a:r>
            <a:r>
              <a:rPr lang="en-US" sz="1200" dirty="0" err="1" smtClean="0"/>
              <a:t>gauss_filter</a:t>
            </a:r>
            <a:r>
              <a:rPr lang="en-US" sz="1200" dirty="0" smtClean="0"/>
              <a:t>(image1,antialiassigma,4*</a:t>
            </a:r>
            <a:r>
              <a:rPr lang="en-US" sz="1200" dirty="0" err="1" smtClean="0"/>
              <a:t>antialiassigma</a:t>
            </a:r>
            <a:r>
              <a:rPr lang="en-US" sz="1200" dirty="0" smtClean="0"/>
              <a:t>),'expand');</a:t>
            </a:r>
          </a:p>
          <a:p>
            <a:pPr>
              <a:buNone/>
            </a:pPr>
            <a:r>
              <a:rPr lang="en-US" sz="1200" dirty="0" err="1" smtClean="0"/>
              <a:t>gaussians</a:t>
            </a:r>
            <a:r>
              <a:rPr lang="en-US" sz="1200" dirty="0" smtClean="0"/>
              <a:t>(1)={</a:t>
            </a:r>
            <a:r>
              <a:rPr lang="en-US" sz="1200" dirty="0" err="1" smtClean="0"/>
              <a:t>gauss_filter</a:t>
            </a:r>
            <a:r>
              <a:rPr lang="en-US" sz="1200" dirty="0" smtClean="0"/>
              <a:t>(init_image,sigmavalue,4*</a:t>
            </a:r>
            <a:r>
              <a:rPr lang="en-US" sz="1200" dirty="0" err="1" smtClean="0"/>
              <a:t>sigmavalue</a:t>
            </a:r>
            <a:r>
              <a:rPr lang="en-US" sz="1200" dirty="0" smtClean="0"/>
              <a:t>)};</a:t>
            </a:r>
          </a:p>
          <a:p>
            <a:pPr>
              <a:buNone/>
            </a:pPr>
            <a:r>
              <a:rPr lang="en-US" sz="1200" dirty="0" smtClean="0"/>
              <a:t> </a:t>
            </a:r>
          </a:p>
          <a:p>
            <a:pPr>
              <a:buNone/>
            </a:pPr>
            <a:r>
              <a:rPr lang="en-US" sz="1200" dirty="0" smtClean="0"/>
              <a:t> </a:t>
            </a:r>
            <a:r>
              <a:rPr lang="en-US" sz="1200" dirty="0" smtClean="0"/>
              <a:t>% </a:t>
            </a:r>
            <a:r>
              <a:rPr lang="en-US" sz="1200" dirty="0" smtClean="0"/>
              <a:t>%%% Generates all the blurred out images for each octave %%%%</a:t>
            </a:r>
          </a:p>
          <a:p>
            <a:pPr>
              <a:buNone/>
            </a:pPr>
            <a:r>
              <a:rPr lang="en-US" sz="1200" dirty="0" smtClean="0"/>
              <a:t>% %%%               and the </a:t>
            </a:r>
            <a:r>
              <a:rPr lang="en-US" sz="1200" dirty="0" err="1" smtClean="0"/>
              <a:t>DoG</a:t>
            </a:r>
            <a:r>
              <a:rPr lang="en-US" sz="1200" dirty="0" smtClean="0"/>
              <a:t> images                     %%%%</a:t>
            </a:r>
          </a:p>
          <a:p>
            <a:pPr>
              <a:buNone/>
            </a:pPr>
            <a:r>
              <a:rPr lang="en-US" sz="1200" dirty="0" smtClean="0"/>
              <a:t>for </a:t>
            </a:r>
            <a:r>
              <a:rPr lang="en-US" sz="1200" dirty="0" err="1" smtClean="0"/>
              <a:t>i</a:t>
            </a:r>
            <a:r>
              <a:rPr lang="en-US" sz="1200" dirty="0" smtClean="0"/>
              <a:t>=1:num_octaves</a:t>
            </a:r>
          </a:p>
          <a:p>
            <a:pPr>
              <a:buNone/>
            </a:pPr>
            <a:r>
              <a:rPr lang="en-US" sz="1200" dirty="0" smtClean="0"/>
              <a:t>   sigma=</a:t>
            </a:r>
            <a:r>
              <a:rPr lang="en-US" sz="1200" dirty="0" err="1" smtClean="0"/>
              <a:t>sigmavalue</a:t>
            </a:r>
            <a:r>
              <a:rPr lang="en-US" sz="1200" dirty="0" smtClean="0"/>
              <a:t>;    %reset the sigma value   </a:t>
            </a:r>
          </a:p>
          <a:p>
            <a:pPr>
              <a:buNone/>
            </a:pPr>
            <a:r>
              <a:rPr lang="en-US" sz="1200" dirty="0" smtClean="0"/>
              <a:t>   for j=1:(num_intervals+2)</a:t>
            </a:r>
          </a:p>
          <a:p>
            <a:pPr>
              <a:buNone/>
            </a:pPr>
            <a:r>
              <a:rPr lang="en-US" sz="1200" dirty="0" smtClean="0"/>
              <a:t>       sigma=sigma*2^((j-1)/2);     %Assign a sigma value </a:t>
            </a:r>
            <a:r>
              <a:rPr lang="en-US" sz="1200" dirty="0" err="1" smtClean="0"/>
              <a:t>acording</a:t>
            </a:r>
            <a:r>
              <a:rPr lang="en-US" sz="1200" dirty="0" smtClean="0"/>
              <a:t> to the scale </a:t>
            </a:r>
          </a:p>
          <a:p>
            <a:pPr>
              <a:buNone/>
            </a:pPr>
            <a:r>
              <a:rPr lang="en-US" sz="1200" dirty="0" smtClean="0"/>
              <a:t>       </a:t>
            </a:r>
            <a:r>
              <a:rPr lang="en-US" sz="1200" dirty="0" err="1" smtClean="0"/>
              <a:t>previmage</a:t>
            </a:r>
            <a:r>
              <a:rPr lang="en-US" sz="1200" dirty="0" smtClean="0"/>
              <a:t>=cell2mat(</a:t>
            </a:r>
            <a:r>
              <a:rPr lang="en-US" sz="1200" dirty="0" err="1" smtClean="0"/>
              <a:t>gaussians</a:t>
            </a:r>
            <a:r>
              <a:rPr lang="en-US" sz="1200" dirty="0" smtClean="0"/>
              <a:t>(</a:t>
            </a:r>
            <a:r>
              <a:rPr lang="en-US" sz="1200" dirty="0" err="1" smtClean="0"/>
              <a:t>j,i</a:t>
            </a:r>
            <a:r>
              <a:rPr lang="en-US" sz="1200" dirty="0" smtClean="0"/>
              <a:t>));  %Obtain the previous image</a:t>
            </a:r>
          </a:p>
          <a:p>
            <a:pPr>
              <a:buNone/>
            </a:pPr>
            <a:r>
              <a:rPr lang="en-US" sz="1200" dirty="0" smtClean="0"/>
              <a:t>       </a:t>
            </a:r>
            <a:r>
              <a:rPr lang="en-US" sz="1200" dirty="0" err="1" smtClean="0"/>
              <a:t>newimage</a:t>
            </a:r>
            <a:r>
              <a:rPr lang="en-US" sz="1200" dirty="0" smtClean="0"/>
              <a:t>=</a:t>
            </a:r>
            <a:r>
              <a:rPr lang="en-US" sz="1200" dirty="0" err="1" smtClean="0"/>
              <a:t>gauss_filter</a:t>
            </a:r>
            <a:r>
              <a:rPr lang="en-US" sz="1200" dirty="0" smtClean="0"/>
              <a:t>(previmage,sigma,4*sigma);  %apply a new smoothing       </a:t>
            </a:r>
          </a:p>
          <a:p>
            <a:pPr>
              <a:buNone/>
            </a:pPr>
            <a:r>
              <a:rPr lang="en-US" sz="1200" dirty="0" smtClean="0"/>
              <a:t>       dog=</a:t>
            </a:r>
            <a:r>
              <a:rPr lang="en-US" sz="1200" dirty="0" err="1" smtClean="0"/>
              <a:t>previmage-newimage</a:t>
            </a:r>
            <a:r>
              <a:rPr lang="en-US" sz="1200" dirty="0" smtClean="0"/>
              <a:t>;  %calculate the difference of </a:t>
            </a:r>
            <a:r>
              <a:rPr lang="en-US" sz="1200" dirty="0" err="1" smtClean="0"/>
              <a:t>gaussians</a:t>
            </a:r>
            <a:endParaRPr lang="en-US" sz="1200" dirty="0" smtClean="0"/>
          </a:p>
          <a:p>
            <a:pPr>
              <a:buNone/>
            </a:pPr>
            <a:r>
              <a:rPr lang="en-US" sz="1200" dirty="0" smtClean="0"/>
              <a:t>       </a:t>
            </a:r>
          </a:p>
          <a:p>
            <a:pPr>
              <a:buNone/>
            </a:pPr>
            <a:r>
              <a:rPr lang="en-US" sz="1200" dirty="0" smtClean="0"/>
              <a:t>       %save the results</a:t>
            </a:r>
          </a:p>
          <a:p>
            <a:pPr>
              <a:buNone/>
            </a:pPr>
            <a:r>
              <a:rPr lang="en-US" sz="1200" dirty="0" smtClean="0"/>
              <a:t>       </a:t>
            </a:r>
            <a:r>
              <a:rPr lang="en-US" sz="1200" dirty="0" err="1" smtClean="0"/>
              <a:t>gaussians</a:t>
            </a:r>
            <a:r>
              <a:rPr lang="en-US" sz="1200" dirty="0" smtClean="0"/>
              <a:t>(j+1,i)={</a:t>
            </a:r>
            <a:r>
              <a:rPr lang="en-US" sz="1200" dirty="0" err="1" smtClean="0"/>
              <a:t>newimage</a:t>
            </a:r>
            <a:r>
              <a:rPr lang="en-US" sz="1200" dirty="0" smtClean="0"/>
              <a:t>};</a:t>
            </a:r>
          </a:p>
          <a:p>
            <a:pPr>
              <a:buNone/>
            </a:pPr>
            <a:r>
              <a:rPr lang="en-US" sz="1200" dirty="0" smtClean="0"/>
              <a:t>       dogs(</a:t>
            </a:r>
            <a:r>
              <a:rPr lang="en-US" sz="1200" dirty="0" err="1" smtClean="0"/>
              <a:t>j,i</a:t>
            </a:r>
            <a:r>
              <a:rPr lang="en-US" sz="1200" dirty="0" smtClean="0"/>
              <a:t>)={dog};</a:t>
            </a:r>
          </a:p>
          <a:p>
            <a:pPr>
              <a:buNone/>
            </a:pPr>
            <a:r>
              <a:rPr lang="en-US" sz="1200" dirty="0" smtClean="0"/>
              <a:t>   end</a:t>
            </a:r>
          </a:p>
          <a:p>
            <a:pPr>
              <a:buNone/>
            </a:pPr>
            <a:r>
              <a:rPr lang="en-US" sz="1200" dirty="0" smtClean="0"/>
              <a:t>   </a:t>
            </a:r>
          </a:p>
          <a:p>
            <a:pPr>
              <a:buNone/>
            </a:pPr>
            <a:r>
              <a:rPr lang="en-US" sz="1200" dirty="0" smtClean="0"/>
              <a:t>   %Build the  init image in the next level</a:t>
            </a:r>
          </a:p>
          <a:p>
            <a:pPr>
              <a:buNone/>
            </a:pPr>
            <a:r>
              <a:rPr lang="en-US" sz="1200" dirty="0" smtClean="0"/>
              <a:t>   if(</a:t>
            </a:r>
            <a:r>
              <a:rPr lang="en-US" sz="1200" dirty="0" err="1" smtClean="0"/>
              <a:t>i</a:t>
            </a:r>
            <a:r>
              <a:rPr lang="en-US" sz="1200" dirty="0" smtClean="0"/>
              <a:t>&lt;</a:t>
            </a:r>
            <a:r>
              <a:rPr lang="en-US" sz="1200" dirty="0" err="1" smtClean="0"/>
              <a:t>num_octaves</a:t>
            </a:r>
            <a:r>
              <a:rPr lang="en-US" sz="1200" dirty="0" smtClean="0"/>
              <a:t>)</a:t>
            </a:r>
          </a:p>
          <a:p>
            <a:pPr>
              <a:buNone/>
            </a:pPr>
            <a:r>
              <a:rPr lang="en-US" sz="1200" dirty="0" smtClean="0"/>
              <a:t>       </a:t>
            </a:r>
            <a:r>
              <a:rPr lang="en-US" sz="1200" dirty="0" err="1" smtClean="0"/>
              <a:t>lowscale</a:t>
            </a:r>
            <a:r>
              <a:rPr lang="en-US" sz="1200" dirty="0" smtClean="0"/>
              <a:t>=cell2mat(</a:t>
            </a:r>
            <a:r>
              <a:rPr lang="en-US" sz="1200" dirty="0" err="1" smtClean="0"/>
              <a:t>gaussians</a:t>
            </a:r>
            <a:r>
              <a:rPr lang="en-US" sz="1200" dirty="0" smtClean="0"/>
              <a:t>(num_intervals+1,i));</a:t>
            </a:r>
          </a:p>
          <a:p>
            <a:pPr>
              <a:buNone/>
            </a:pPr>
            <a:r>
              <a:rPr lang="en-US" sz="1200" dirty="0" smtClean="0"/>
              <a:t>       upscale=</a:t>
            </a:r>
            <a:r>
              <a:rPr lang="en-US" sz="1200" dirty="0" err="1" smtClean="0"/>
              <a:t>impyramid</a:t>
            </a:r>
            <a:r>
              <a:rPr lang="en-US" sz="1200" dirty="0" smtClean="0"/>
              <a:t>(</a:t>
            </a:r>
            <a:r>
              <a:rPr lang="en-US" sz="1200" dirty="0" err="1" smtClean="0"/>
              <a:t>lowscale,'reduce</a:t>
            </a:r>
            <a:r>
              <a:rPr lang="en-US" sz="1200" dirty="0" smtClean="0"/>
              <a:t>');</a:t>
            </a:r>
          </a:p>
          <a:p>
            <a:pPr>
              <a:buNone/>
            </a:pPr>
            <a:r>
              <a:rPr lang="en-US" sz="1200" dirty="0" smtClean="0"/>
              <a:t>       </a:t>
            </a:r>
            <a:r>
              <a:rPr lang="en-US" sz="1200" dirty="0" err="1" smtClean="0"/>
              <a:t>gaussians</a:t>
            </a:r>
            <a:r>
              <a:rPr lang="en-US" sz="1200" dirty="0" smtClean="0"/>
              <a:t>(1,i+1)={upscale};</a:t>
            </a:r>
          </a:p>
          <a:p>
            <a:pPr>
              <a:buNone/>
            </a:pPr>
            <a:r>
              <a:rPr lang="en-US" sz="1200" dirty="0" smtClean="0"/>
              <a:t>   end    </a:t>
            </a:r>
          </a:p>
          <a:p>
            <a:pPr>
              <a:buNone/>
            </a:pPr>
            <a:r>
              <a:rPr lang="en-US" sz="1200" dirty="0" smtClean="0"/>
              <a:t>end</a:t>
            </a:r>
            <a:endParaRPr lang="en-US" sz="12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Finding </a:t>
            </a:r>
            <a:r>
              <a:rPr lang="en-US" dirty="0" err="1" smtClean="0"/>
              <a:t>keypoints</a:t>
            </a:r>
            <a:endParaRPr lang="en-US" dirty="0"/>
          </a:p>
        </p:txBody>
      </p:sp>
      <p:sp>
        <p:nvSpPr>
          <p:cNvPr id="3" name="Content Placeholder 2"/>
          <p:cNvSpPr>
            <a:spLocks noGrp="1"/>
          </p:cNvSpPr>
          <p:nvPr>
            <p:ph idx="1"/>
          </p:nvPr>
        </p:nvSpPr>
        <p:spPr/>
        <p:txBody>
          <a:bodyPr/>
          <a:lstStyle/>
          <a:p>
            <a:r>
              <a:rPr lang="en-US" dirty="0" smtClean="0"/>
              <a:t>a) Locate maxima/minima in </a:t>
            </a:r>
            <a:r>
              <a:rPr lang="en-US" dirty="0" err="1" smtClean="0"/>
              <a:t>DoG</a:t>
            </a:r>
            <a:r>
              <a:rPr lang="en-US" dirty="0" smtClean="0"/>
              <a:t> images</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2819400" y="2438400"/>
            <a:ext cx="2971800" cy="2678446"/>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err="1" smtClean="0"/>
              <a:t>Matlab</a:t>
            </a:r>
            <a:r>
              <a:rPr lang="en-US" dirty="0" smtClean="0"/>
              <a:t> Implementation</a:t>
            </a:r>
            <a:endParaRPr lang="en-US" dirty="0"/>
          </a:p>
        </p:txBody>
      </p:sp>
      <p:sp>
        <p:nvSpPr>
          <p:cNvPr id="3" name="Content Placeholder 2"/>
          <p:cNvSpPr>
            <a:spLocks noGrp="1"/>
          </p:cNvSpPr>
          <p:nvPr>
            <p:ph idx="1"/>
          </p:nvPr>
        </p:nvSpPr>
        <p:spPr>
          <a:xfrm>
            <a:off x="457200" y="1219200"/>
            <a:ext cx="8229600" cy="4525963"/>
          </a:xfrm>
        </p:spPr>
        <p:txBody>
          <a:bodyPr>
            <a:normAutofit fontScale="25000" lnSpcReduction="20000"/>
          </a:bodyPr>
          <a:lstStyle/>
          <a:p>
            <a:pPr>
              <a:buNone/>
            </a:pPr>
            <a:r>
              <a:rPr lang="en-US" sz="4200" dirty="0" smtClean="0"/>
              <a:t>for </a:t>
            </a:r>
            <a:r>
              <a:rPr lang="en-US" sz="4200" dirty="0" err="1" smtClean="0"/>
              <a:t>i</a:t>
            </a:r>
            <a:r>
              <a:rPr lang="en-US" sz="4200" dirty="0" smtClean="0"/>
              <a:t>=1:num_octaves</a:t>
            </a:r>
          </a:p>
          <a:p>
            <a:pPr>
              <a:buNone/>
            </a:pPr>
            <a:r>
              <a:rPr lang="en-US" sz="4200" dirty="0" smtClean="0"/>
              <a:t>    for j=2:(num_intervals+1)</a:t>
            </a:r>
          </a:p>
          <a:p>
            <a:pPr>
              <a:buNone/>
            </a:pPr>
            <a:r>
              <a:rPr lang="en-US" sz="4200" dirty="0" smtClean="0"/>
              <a:t>        % Obtain the matrices where to look for the </a:t>
            </a:r>
            <a:r>
              <a:rPr lang="en-US" sz="4200" dirty="0" err="1" smtClean="0"/>
              <a:t>extrema</a:t>
            </a:r>
            <a:endParaRPr lang="en-US" sz="4200" dirty="0" smtClean="0"/>
          </a:p>
          <a:p>
            <a:pPr>
              <a:buNone/>
            </a:pPr>
            <a:r>
              <a:rPr lang="en-US" sz="4200" dirty="0" smtClean="0"/>
              <a:t>        level=cell2mat(dogs(</a:t>
            </a:r>
            <a:r>
              <a:rPr lang="en-US" sz="4200" dirty="0" err="1" smtClean="0"/>
              <a:t>j,i</a:t>
            </a:r>
            <a:r>
              <a:rPr lang="en-US" sz="4200" dirty="0" smtClean="0"/>
              <a:t>));</a:t>
            </a:r>
          </a:p>
          <a:p>
            <a:pPr>
              <a:buNone/>
            </a:pPr>
            <a:r>
              <a:rPr lang="en-US" sz="4200" dirty="0" smtClean="0"/>
              <a:t>        up=cell2mat(dogs(j+1,i));</a:t>
            </a:r>
          </a:p>
          <a:p>
            <a:pPr>
              <a:buNone/>
            </a:pPr>
            <a:r>
              <a:rPr lang="en-US" sz="4200" dirty="0" smtClean="0"/>
              <a:t>        down=cell2mat(dogs(j-1,i));</a:t>
            </a:r>
          </a:p>
          <a:p>
            <a:pPr>
              <a:buNone/>
            </a:pPr>
            <a:r>
              <a:rPr lang="en-US" sz="4200" dirty="0" smtClean="0"/>
              <a:t>        </a:t>
            </a:r>
          </a:p>
          <a:p>
            <a:pPr>
              <a:buNone/>
            </a:pPr>
            <a:r>
              <a:rPr lang="en-US" sz="4200" dirty="0" smtClean="0"/>
              <a:t>        [</a:t>
            </a:r>
            <a:r>
              <a:rPr lang="en-US" sz="4200" dirty="0" err="1" smtClean="0"/>
              <a:t>sx,sy</a:t>
            </a:r>
            <a:r>
              <a:rPr lang="en-US" sz="4200" dirty="0" smtClean="0"/>
              <a:t>]=size(level);</a:t>
            </a:r>
          </a:p>
          <a:p>
            <a:pPr>
              <a:buNone/>
            </a:pPr>
            <a:r>
              <a:rPr lang="en-US" sz="4200" dirty="0" smtClean="0"/>
              <a:t>        </a:t>
            </a:r>
          </a:p>
          <a:p>
            <a:pPr>
              <a:buNone/>
            </a:pPr>
            <a:r>
              <a:rPr lang="en-US" sz="4200" dirty="0" smtClean="0"/>
              <a:t>        %look for a local maxima</a:t>
            </a:r>
          </a:p>
          <a:p>
            <a:pPr>
              <a:buNone/>
            </a:pPr>
            <a:r>
              <a:rPr lang="en-US" sz="4200" dirty="0" smtClean="0"/>
              <a:t>        </a:t>
            </a:r>
            <a:r>
              <a:rPr lang="en-US" sz="4200" dirty="0" err="1" smtClean="0"/>
              <a:t>local_maxima</a:t>
            </a:r>
            <a:r>
              <a:rPr lang="en-US" sz="4200" dirty="0" smtClean="0"/>
              <a:t>=(level(2:sx-1,2:sy-1)&gt;level(1:sx-2,1:sy-2)) &amp; ( level(2:sx-1,2:sy-1) &gt; level(1:sx-2,2:sy-1) ) &amp; (level(2:sx-1,2:sy-1)&gt;level(1:sx-2,3:sy)) &amp; (level(2:sx-1,2:sy-1)&gt;level(2:sx-1,1:sy-2)) &amp; (level(2:sx-1,2:sy-1)&gt;level(2:sx-1,3:sy)) &amp; (level(2:sx-1,2:sy-1)&gt;level(3:sx,1:sy-2)) &amp; (level(2:sx-1,2:sy-1)&gt;level(3:sx,2:sy-1)) &amp; (level(2:sx-1,2:sy-1)&gt;level(3:sx,3:sy)) ;</a:t>
            </a:r>
          </a:p>
          <a:p>
            <a:pPr>
              <a:buNone/>
            </a:pPr>
            <a:r>
              <a:rPr lang="en-US" sz="4200" dirty="0" smtClean="0"/>
              <a:t>        </a:t>
            </a:r>
            <a:r>
              <a:rPr lang="en-US" sz="4200" dirty="0" err="1" smtClean="0"/>
              <a:t>local_maxima</a:t>
            </a:r>
            <a:r>
              <a:rPr lang="en-US" sz="4200" dirty="0" smtClean="0"/>
              <a:t>=</a:t>
            </a:r>
            <a:r>
              <a:rPr lang="en-US" sz="4200" dirty="0" err="1" smtClean="0"/>
              <a:t>local_maxima</a:t>
            </a:r>
            <a:r>
              <a:rPr lang="en-US" sz="4200" dirty="0" smtClean="0"/>
              <a:t> &amp; (level(2:sx-1,2:sy-1)&gt;up(1:sx-2,1:sy-2)) &amp; ( level(2:sx-1,2:sy-1) &gt; up(1:sx-2,2:sy-1) ) &amp; (level(2:sx-1,2:sy-1)&gt;up(1:sx-2,3:sy)) &amp; (level(2:sx-1,2:sy-1)&gt;up(2:sx-1,1:sy-2)) &amp; (level(2:sx-1,2:sy-1)&gt;up(2:sx-1,2:sy-1)) &amp; (level(2:sx-1,2:sy-1)&gt;up(2:sx-1,3:sy)) &amp; (level(2:sx-1,2:sy-1)&gt;up(3:sx,1:sy-2)) &amp; (level(2:sx-1,2:sy-1)&gt;up(3:sx,2:sy-1)) &amp; (level(2:sx-1,2:sy-1)&gt;up(3:sx,3:sy)) ;</a:t>
            </a:r>
          </a:p>
          <a:p>
            <a:pPr>
              <a:buNone/>
            </a:pPr>
            <a:r>
              <a:rPr lang="en-US" sz="4200" dirty="0" smtClean="0"/>
              <a:t>        </a:t>
            </a:r>
            <a:r>
              <a:rPr lang="en-US" sz="4200" dirty="0" err="1" smtClean="0"/>
              <a:t>local_maxima</a:t>
            </a:r>
            <a:r>
              <a:rPr lang="en-US" sz="4200" dirty="0" smtClean="0"/>
              <a:t>=</a:t>
            </a:r>
            <a:r>
              <a:rPr lang="en-US" sz="4200" dirty="0" err="1" smtClean="0"/>
              <a:t>local_maxima</a:t>
            </a:r>
            <a:r>
              <a:rPr lang="en-US" sz="4200" dirty="0" smtClean="0"/>
              <a:t> &amp; (level(2:sx-1,2:sy-1)&gt;down(1:sx-2,1:sy-2)) &amp; ( level(2:sx-1,2:sy-1) &gt; down(1:sx-2,2:sy-1) ) &amp; (level(2:sx-1,2:sy-1)&gt;down(1:sx-2,3:sy)) &amp; (level(2:sx-1,2:sy-1)&gt;down(2:sx-1,1:sy-2)) &amp; (level(2:sx-1,2:sy-1)&gt;down(2:sx-1,2:sy-1)) &amp; (level(2:sx-1,2:sy-1)&gt;down(2:sx-1,3:sy)) &amp; (level(2:sx-1,2:sy-1)&gt;down(3:sx,1:sy-2)) &amp; (level(2:sx-1,2:sy-1)&gt;down(3:sx,2:sy-1)) &amp; (level(2:sx-1,2:sy-1)&gt;down(3:sx,3:sy)) ;</a:t>
            </a:r>
          </a:p>
          <a:p>
            <a:pPr>
              <a:buNone/>
            </a:pPr>
            <a:r>
              <a:rPr lang="en-US" sz="4200" dirty="0" smtClean="0"/>
              <a:t>        </a:t>
            </a:r>
          </a:p>
          <a:p>
            <a:pPr>
              <a:buNone/>
            </a:pPr>
            <a:r>
              <a:rPr lang="en-US" sz="4200" dirty="0" smtClean="0"/>
              <a:t>        %look for a local minima</a:t>
            </a:r>
          </a:p>
          <a:p>
            <a:pPr>
              <a:buNone/>
            </a:pPr>
            <a:r>
              <a:rPr lang="en-US" sz="4200" dirty="0" smtClean="0"/>
              <a:t>        </a:t>
            </a:r>
            <a:r>
              <a:rPr lang="en-US" sz="4200" dirty="0" err="1" smtClean="0"/>
              <a:t>local_minima</a:t>
            </a:r>
            <a:r>
              <a:rPr lang="en-US" sz="4200" dirty="0" smtClean="0"/>
              <a:t>=(level(2:sx-1,2:sy-1)&gt;level(1:sx-2,1:sy-2)) &amp; ( level(2:sx-1,2:sy-1) &gt; level(1:sx-2,2:sy-1) ) &amp; (level(2:sx-1,2:sy-1)&gt;level(1:sx-2,3:sy)) &amp; (level(2:sx-1,2:sy-1)&gt;level(2:sx-1,1:sy-2)) &amp; (level(2:sx-1,2:sy-1)&gt;level(2:sx-1,3:sy)) &amp; (level(2:sx-1,2:sy-1)&gt;level(3:sx,1:sy-2)) &amp; (level(2:sx-1,2:sy-1)&gt;level(3:sx,2:sy-1)) &amp; (level(2:sx-1,2:sy-1)&gt;level(3:sx,3:sy)) ;</a:t>
            </a:r>
          </a:p>
          <a:p>
            <a:pPr>
              <a:buNone/>
            </a:pPr>
            <a:r>
              <a:rPr lang="en-US" sz="4200" dirty="0" smtClean="0"/>
              <a:t>        </a:t>
            </a:r>
            <a:r>
              <a:rPr lang="en-US" sz="4200" dirty="0" err="1" smtClean="0"/>
              <a:t>local_minima</a:t>
            </a:r>
            <a:r>
              <a:rPr lang="en-US" sz="4200" dirty="0" smtClean="0"/>
              <a:t>=</a:t>
            </a:r>
            <a:r>
              <a:rPr lang="en-US" sz="4200" dirty="0" err="1" smtClean="0"/>
              <a:t>local_minima</a:t>
            </a:r>
            <a:r>
              <a:rPr lang="en-US" sz="4200" dirty="0" smtClean="0"/>
              <a:t> &amp; (level(2:sx-1,2:sy-1)&gt;up(1:sx-2,1:sy-2)) &amp; ( level(2:sx-1,2:sy-1) &gt; up(1:sx-2,2:sy-1) ) &amp; (level(2:sx-1,2:sy-1)&gt;up(1:sx-2,3:sy)) &amp; (level(2:sx-1,2:sy-1)&gt;up(2:sx-1,1:sy-2)) &amp; (level(2:sx-1,2:sy-1)&gt;up(2:sx-1,2:sy-1)) &amp; (level(2:sx-1,2:sy-1)&gt;up(2:sx-1,3:sy)) &amp; (level(2:sx-1,2:sy-1)&gt;up(3:sx,1:sy-2)) &amp; (level(2:sx-1,2:sy-1)&gt;up(3:sx,2:sy-1)) &amp; (level(2:sx-1,2:sy-1)&gt;up(3:sx,3:sy)) ;</a:t>
            </a:r>
          </a:p>
          <a:p>
            <a:pPr>
              <a:buNone/>
            </a:pPr>
            <a:r>
              <a:rPr lang="en-US" sz="4200" dirty="0" smtClean="0"/>
              <a:t>        </a:t>
            </a:r>
            <a:r>
              <a:rPr lang="en-US" sz="4200" dirty="0" err="1" smtClean="0"/>
              <a:t>local_minima</a:t>
            </a:r>
            <a:r>
              <a:rPr lang="en-US" sz="4200" dirty="0" smtClean="0"/>
              <a:t>=</a:t>
            </a:r>
            <a:r>
              <a:rPr lang="en-US" sz="4200" dirty="0" err="1" smtClean="0"/>
              <a:t>local_minima</a:t>
            </a:r>
            <a:r>
              <a:rPr lang="en-US" sz="4200" dirty="0" smtClean="0"/>
              <a:t> &amp; (level(2:sx-1,2:sy-1)&gt;down(1:sx-2,1:sy-2)) &amp; ( level(2:sx-1,2:sy-1) &gt; down(1:sx-2,2:sy-1) ) &amp; (level(2:sx-1,2:sy-1)&gt;down(1:sx-2,3:sy)) &amp; (level(2:sx-1,2:sy-1)&gt;down(2:sx-1,1:sy-2)) &amp; (level(2:sx-1,2:sy-1)&gt;down(2:sx-1,2:sy-1)) &amp; (level(2:sx-1,2:sy-1)&gt;down(2:sx-1,3:sy)) &amp; (level(2:sx-1,2:sy-1)&gt;down(3:sx,1:sy-2)) &amp; (level(2:sx-1,2:sy-1)&gt;down(3:sx,2:sy-1)) &amp; (level(2:sx-1,2:sy-1)&gt;down(3:sx,3:sy)) ;</a:t>
            </a:r>
          </a:p>
          <a:p>
            <a:pPr>
              <a:buNone/>
            </a:pPr>
            <a:r>
              <a:rPr lang="en-US" sz="4200" dirty="0" smtClean="0"/>
              <a:t>           </a:t>
            </a:r>
          </a:p>
          <a:p>
            <a:pPr>
              <a:buNone/>
            </a:pPr>
            <a:r>
              <a:rPr lang="en-US" sz="4200" dirty="0" smtClean="0"/>
              <a:t>        </a:t>
            </a:r>
            <a:r>
              <a:rPr lang="en-US" sz="4200" dirty="0" err="1" smtClean="0"/>
              <a:t>extrema</a:t>
            </a:r>
            <a:r>
              <a:rPr lang="en-US" sz="4200" dirty="0" smtClean="0"/>
              <a:t>=</a:t>
            </a:r>
            <a:r>
              <a:rPr lang="en-US" sz="4200" dirty="0" err="1" smtClean="0"/>
              <a:t>local_maxima</a:t>
            </a:r>
            <a:r>
              <a:rPr lang="en-US" sz="4200" dirty="0" smtClean="0"/>
              <a:t> | </a:t>
            </a:r>
            <a:r>
              <a:rPr lang="en-US" sz="4200" dirty="0" err="1" smtClean="0"/>
              <a:t>local_minima</a:t>
            </a:r>
            <a:r>
              <a:rPr lang="en-US" sz="4200" dirty="0" smtClean="0"/>
              <a:t>;</a:t>
            </a:r>
          </a:p>
          <a:p>
            <a:pPr>
              <a:buNone/>
            </a:pPr>
            <a:r>
              <a:rPr lang="en-US" sz="4200" dirty="0" smtClean="0"/>
              <a:t> </a:t>
            </a:r>
            <a:r>
              <a:rPr lang="en-US" sz="4200" dirty="0" smtClean="0"/>
              <a:t> end</a:t>
            </a:r>
          </a:p>
          <a:p>
            <a:pPr>
              <a:buNone/>
            </a:pPr>
            <a:r>
              <a:rPr lang="en-US" sz="4200" dirty="0" smtClean="0"/>
              <a:t>end</a:t>
            </a:r>
            <a:endParaRPr lang="en-US" sz="4200" dirty="0" smtClean="0"/>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TotalTime>
  <Words>1425</Words>
  <Application>Microsoft Office PowerPoint</Application>
  <PresentationFormat>On-screen Show (4:3)</PresentationFormat>
  <Paragraphs>162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Matlab Tutorial. Session 2. SIFT     </vt:lpstr>
      <vt:lpstr>Sift purpose</vt:lpstr>
      <vt:lpstr>Do it Yourself</vt:lpstr>
      <vt:lpstr>Construction of a scale space</vt:lpstr>
      <vt:lpstr>Construction of a scale space (details)</vt:lpstr>
      <vt:lpstr>LoG approximation</vt:lpstr>
      <vt:lpstr>Matlab Implementation !</vt:lpstr>
      <vt:lpstr>Finding keypoints</vt:lpstr>
      <vt:lpstr>Matlab Implementation</vt:lpstr>
      <vt:lpstr>Finding keypoints</vt:lpstr>
      <vt:lpstr>Get rid of bad key points</vt:lpstr>
      <vt:lpstr>Matlab Implementation</vt:lpstr>
      <vt:lpstr>Assigning an orientation to the keypoints </vt:lpstr>
      <vt:lpstr>Generate SIFT features </vt:lpstr>
      <vt:lpstr>Generate SIFT features</vt:lpstr>
      <vt:lpstr>Testing the detector</vt:lpstr>
      <vt:lpstr>Vl_feat</vt:lpstr>
      <vt:lpstr>Vl_feat</vt:lpstr>
      <vt:lpstr>Extracting frames and descriptors</vt:lpstr>
      <vt:lpstr>Basic Matching</vt:lpstr>
      <vt:lpstr>Visualization</vt:lpstr>
      <vt:lpstr>Custom frames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 Tutorial. Session 2. SIFT</dc:title>
  <dc:creator>Student</dc:creator>
  <cp:lastModifiedBy>Student</cp:lastModifiedBy>
  <cp:revision>9</cp:revision>
  <dcterms:created xsi:type="dcterms:W3CDTF">2012-05-10T05:05:30Z</dcterms:created>
  <dcterms:modified xsi:type="dcterms:W3CDTF">2012-05-15T04:28:55Z</dcterms:modified>
</cp:coreProperties>
</file>