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80" r:id="rId3"/>
    <p:sldId id="281" r:id="rId4"/>
    <p:sldId id="294" r:id="rId5"/>
    <p:sldId id="301" r:id="rId6"/>
    <p:sldId id="295" r:id="rId7"/>
    <p:sldId id="296" r:id="rId8"/>
    <p:sldId id="297" r:id="rId9"/>
    <p:sldId id="284" r:id="rId10"/>
    <p:sldId id="298" r:id="rId11"/>
    <p:sldId id="299" r:id="rId12"/>
    <p:sldId id="300"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114" d="100"/>
          <a:sy n="114" d="100"/>
        </p:scale>
        <p:origin x="474"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573741"/>
            <a:ext cx="5385816" cy="1225296"/>
          </a:xfrm>
        </p:spPr>
        <p:txBody>
          <a:bodyPr/>
          <a:lstStyle/>
          <a:p>
            <a:r>
              <a:rPr lang="en-US" sz="2800" dirty="0"/>
              <a:t>Data analytics – project 2</a:t>
            </a:r>
            <a:br>
              <a:rPr lang="en-US" sz="2800" dirty="0"/>
            </a:br>
            <a:endParaRPr lang="en-US" sz="28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1959863"/>
            <a:ext cx="3493008" cy="878908"/>
          </a:xfrm>
        </p:spPr>
        <p:txBody>
          <a:bodyPr/>
          <a:lstStyle/>
          <a:p>
            <a:r>
              <a:rPr lang="en-US" sz="1800"/>
              <a:t>Members:</a:t>
            </a:r>
            <a:endParaRPr lang="en-US" sz="1800" dirty="0"/>
          </a:p>
          <a:p>
            <a:r>
              <a:rPr lang="en-US" sz="1800" dirty="0"/>
              <a:t>Dhruv Sojitra</a:t>
            </a:r>
          </a:p>
          <a:p>
            <a:r>
              <a:rPr lang="en-US" sz="1800" dirty="0"/>
              <a:t>Guided by: Prof. Ameera Al-</a:t>
            </a:r>
            <a:r>
              <a:rPr lang="en-US" sz="1800" dirty="0" err="1"/>
              <a:t>Karkhi</a:t>
            </a:r>
            <a:endParaRPr lang="en-US" sz="1800" dirty="0"/>
          </a:p>
          <a:p>
            <a:r>
              <a:rPr lang="en-US" sz="1800" dirty="0"/>
              <a:t>Date: 01 Dec 2022</a:t>
            </a:r>
          </a:p>
          <a:p>
            <a:endParaRPr lang="en-US" sz="1800"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39B502-2C5D-45BF-B4C1-A8BCB3238DBB}"/>
              </a:ext>
            </a:extLst>
          </p:cNvPr>
          <p:cNvSpPr>
            <a:spLocks noGrp="1"/>
          </p:cNvSpPr>
          <p:nvPr>
            <p:ph type="title"/>
          </p:nvPr>
        </p:nvSpPr>
        <p:spPr>
          <a:xfrm>
            <a:off x="4224528" y="2001520"/>
            <a:ext cx="6766560" cy="768096"/>
          </a:xfrm>
        </p:spPr>
        <p:txBody>
          <a:bodyPr/>
          <a:lstStyle/>
          <a:p>
            <a:r>
              <a:rPr lang="en-CA" dirty="0"/>
              <a:t>Correlation : </a:t>
            </a:r>
            <a:r>
              <a:rPr lang="en-US" dirty="0"/>
              <a:t>0.8761</a:t>
            </a:r>
            <a:endParaRPr lang="en-CA" dirty="0"/>
          </a:p>
        </p:txBody>
      </p:sp>
      <p:sp>
        <p:nvSpPr>
          <p:cNvPr id="7" name="Content Placeholder 6">
            <a:extLst>
              <a:ext uri="{FF2B5EF4-FFF2-40B4-BE49-F238E27FC236}">
                <a16:creationId xmlns:a16="http://schemas.microsoft.com/office/drawing/2014/main" id="{DE83C594-414E-43EF-B259-66456E0D8A82}"/>
              </a:ext>
            </a:extLst>
          </p:cNvPr>
          <p:cNvSpPr>
            <a:spLocks noGrp="1"/>
          </p:cNvSpPr>
          <p:nvPr>
            <p:ph idx="1"/>
          </p:nvPr>
        </p:nvSpPr>
        <p:spPr>
          <a:xfrm>
            <a:off x="4224528" y="3546602"/>
            <a:ext cx="6766560" cy="2700528"/>
          </a:xfrm>
        </p:spPr>
        <p:txBody>
          <a:bodyPr/>
          <a:lstStyle/>
          <a:p>
            <a:r>
              <a:rPr lang="en-US" dirty="0"/>
              <a:t>The Pearson Coefficient is 0.8761 between In Person Visits and Social Media Visits which indicates a fairly strong positive correlationship as the value is &gt;0.5 and closer to 1.</a:t>
            </a:r>
          </a:p>
          <a:p>
            <a:endParaRPr lang="en-US" dirty="0"/>
          </a:p>
          <a:p>
            <a:endParaRPr lang="en-CA" dirty="0"/>
          </a:p>
        </p:txBody>
      </p:sp>
      <p:sp>
        <p:nvSpPr>
          <p:cNvPr id="5" name="Slide Number Placeholder 4">
            <a:extLst>
              <a:ext uri="{FF2B5EF4-FFF2-40B4-BE49-F238E27FC236}">
                <a16:creationId xmlns:a16="http://schemas.microsoft.com/office/drawing/2014/main" id="{1708A92B-5C3E-4BCE-B7C6-F1CF8329E698}"/>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783882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F151-03C5-4EED-B748-EBCB8AE8B368}"/>
              </a:ext>
            </a:extLst>
          </p:cNvPr>
          <p:cNvSpPr>
            <a:spLocks noGrp="1"/>
          </p:cNvSpPr>
          <p:nvPr>
            <p:ph type="title"/>
          </p:nvPr>
        </p:nvSpPr>
        <p:spPr/>
        <p:txBody>
          <a:bodyPr/>
          <a:lstStyle/>
          <a:p>
            <a:r>
              <a:rPr lang="en-CA" dirty="0"/>
              <a:t>Generated metric</a:t>
            </a:r>
          </a:p>
        </p:txBody>
      </p:sp>
      <p:sp>
        <p:nvSpPr>
          <p:cNvPr id="6" name="Content Placeholder 5">
            <a:extLst>
              <a:ext uri="{FF2B5EF4-FFF2-40B4-BE49-F238E27FC236}">
                <a16:creationId xmlns:a16="http://schemas.microsoft.com/office/drawing/2014/main" id="{C3050C0A-D611-4431-94F0-A4E8FA36F3F6}"/>
              </a:ext>
            </a:extLst>
          </p:cNvPr>
          <p:cNvSpPr>
            <a:spLocks noGrp="1"/>
          </p:cNvSpPr>
          <p:nvPr>
            <p:ph idx="1"/>
          </p:nvPr>
        </p:nvSpPr>
        <p:spPr>
          <a:xfrm>
            <a:off x="1499615" y="3408807"/>
            <a:ext cx="8206359" cy="3122168"/>
          </a:xfrm>
        </p:spPr>
        <p:txBody>
          <a:bodyPr/>
          <a:lstStyle/>
          <a:p>
            <a:r>
              <a:rPr lang="en-CA" sz="2000" dirty="0"/>
              <a:t>Metric = Normalize( In-person Visits + Social Media Visits )</a:t>
            </a:r>
          </a:p>
        </p:txBody>
      </p:sp>
      <p:sp>
        <p:nvSpPr>
          <p:cNvPr id="5" name="Slide Number Placeholder 4">
            <a:extLst>
              <a:ext uri="{FF2B5EF4-FFF2-40B4-BE49-F238E27FC236}">
                <a16:creationId xmlns:a16="http://schemas.microsoft.com/office/drawing/2014/main" id="{B5C0EF04-5C08-4ED6-993A-5DE0D621353B}"/>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11</a:t>
            </a:fld>
            <a:endParaRPr lang="en-US" dirty="0"/>
          </a:p>
        </p:txBody>
      </p:sp>
      <p:sp>
        <p:nvSpPr>
          <p:cNvPr id="7" name="TextBox 6">
            <a:extLst>
              <a:ext uri="{FF2B5EF4-FFF2-40B4-BE49-F238E27FC236}">
                <a16:creationId xmlns:a16="http://schemas.microsoft.com/office/drawing/2014/main" id="{62AA916A-E79E-46EF-8C13-9DACABCD61F8}"/>
              </a:ext>
            </a:extLst>
          </p:cNvPr>
          <p:cNvSpPr txBox="1"/>
          <p:nvPr/>
        </p:nvSpPr>
        <p:spPr>
          <a:xfrm>
            <a:off x="1568824" y="3953435"/>
            <a:ext cx="5477435" cy="2308324"/>
          </a:xfrm>
          <a:prstGeom prst="rect">
            <a:avLst/>
          </a:prstGeom>
          <a:noFill/>
        </p:spPr>
        <p:txBody>
          <a:bodyPr wrap="square" rtlCol="0">
            <a:spAutoFit/>
          </a:bodyPr>
          <a:lstStyle/>
          <a:p>
            <a:pPr algn="l" fontAlgn="base"/>
            <a:r>
              <a:rPr lang="en-US" b="1" i="0" dirty="0">
                <a:solidFill>
                  <a:srgbClr val="000000"/>
                </a:solidFill>
                <a:effectLst/>
                <a:latin typeface="inherit"/>
              </a:rPr>
              <a:t>zi = (xi – min(x)) / (max(x) – min(x))</a:t>
            </a:r>
          </a:p>
          <a:p>
            <a:pPr algn="l" fontAlgn="base"/>
            <a:endParaRPr lang="en-US" b="1" i="0" dirty="0">
              <a:solidFill>
                <a:srgbClr val="000000"/>
              </a:solidFill>
              <a:effectLst/>
              <a:latin typeface="inherit"/>
            </a:endParaRPr>
          </a:p>
          <a:p>
            <a:pPr algn="l" fontAlgn="base"/>
            <a:r>
              <a:rPr lang="en-US" b="1" i="0" dirty="0">
                <a:solidFill>
                  <a:srgbClr val="000000"/>
                </a:solidFill>
                <a:effectLst/>
                <a:latin typeface="inherit"/>
              </a:rPr>
              <a:t>where:</a:t>
            </a:r>
          </a:p>
          <a:p>
            <a:pPr algn="l" fontAlgn="base"/>
            <a:endParaRPr lang="en-US" b="1" i="0" dirty="0">
              <a:solidFill>
                <a:srgbClr val="000000"/>
              </a:solidFill>
              <a:effectLst/>
              <a:latin typeface="inherit"/>
            </a:endParaRPr>
          </a:p>
          <a:p>
            <a:pPr algn="l" fontAlgn="base"/>
            <a:r>
              <a:rPr lang="en-US" b="1" i="0" dirty="0">
                <a:solidFill>
                  <a:srgbClr val="000000"/>
                </a:solidFill>
                <a:effectLst/>
                <a:latin typeface="inherit"/>
              </a:rPr>
              <a:t>zi: The ith normalized value in the dataset</a:t>
            </a:r>
          </a:p>
          <a:p>
            <a:pPr algn="l" fontAlgn="base"/>
            <a:r>
              <a:rPr lang="en-US" b="1" i="0" dirty="0">
                <a:solidFill>
                  <a:srgbClr val="000000"/>
                </a:solidFill>
                <a:effectLst/>
                <a:latin typeface="inherit"/>
              </a:rPr>
              <a:t>xi: The ith value in the dataset</a:t>
            </a:r>
          </a:p>
          <a:p>
            <a:pPr algn="l" fontAlgn="base"/>
            <a:r>
              <a:rPr lang="en-US" b="1" i="0" dirty="0">
                <a:solidFill>
                  <a:srgbClr val="000000"/>
                </a:solidFill>
                <a:effectLst/>
                <a:latin typeface="inherit"/>
              </a:rPr>
              <a:t>min(x): The minimum value in the dataset</a:t>
            </a:r>
          </a:p>
          <a:p>
            <a:pPr algn="l" fontAlgn="base"/>
            <a:r>
              <a:rPr lang="en-US" b="1" i="0" dirty="0">
                <a:solidFill>
                  <a:srgbClr val="000000"/>
                </a:solidFill>
                <a:effectLst/>
                <a:latin typeface="inherit"/>
              </a:rPr>
              <a:t>max(x): The maximum value in the dataset</a:t>
            </a:r>
            <a:endParaRPr lang="en-CA" dirty="0"/>
          </a:p>
        </p:txBody>
      </p:sp>
    </p:spTree>
    <p:extLst>
      <p:ext uri="{BB962C8B-B14F-4D97-AF65-F5344CB8AC3E}">
        <p14:creationId xmlns:p14="http://schemas.microsoft.com/office/powerpoint/2010/main" val="2422663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39B502-2C5D-45BF-B4C1-A8BCB3238DBB}"/>
              </a:ext>
            </a:extLst>
          </p:cNvPr>
          <p:cNvSpPr>
            <a:spLocks noGrp="1"/>
          </p:cNvSpPr>
          <p:nvPr>
            <p:ph type="title"/>
          </p:nvPr>
        </p:nvSpPr>
        <p:spPr>
          <a:xfrm>
            <a:off x="4099022" y="651256"/>
            <a:ext cx="6766560" cy="768096"/>
          </a:xfrm>
        </p:spPr>
        <p:txBody>
          <a:bodyPr/>
          <a:lstStyle/>
          <a:p>
            <a:r>
              <a:rPr lang="en-CA" dirty="0"/>
              <a:t>Correlation : </a:t>
            </a:r>
            <a:r>
              <a:rPr lang="en-US" dirty="0"/>
              <a:t>0.9826</a:t>
            </a:r>
            <a:endParaRPr lang="en-CA" dirty="0"/>
          </a:p>
        </p:txBody>
      </p:sp>
      <p:sp>
        <p:nvSpPr>
          <p:cNvPr id="7" name="Content Placeholder 6">
            <a:extLst>
              <a:ext uri="{FF2B5EF4-FFF2-40B4-BE49-F238E27FC236}">
                <a16:creationId xmlns:a16="http://schemas.microsoft.com/office/drawing/2014/main" id="{DE83C594-414E-43EF-B259-66456E0D8A82}"/>
              </a:ext>
            </a:extLst>
          </p:cNvPr>
          <p:cNvSpPr>
            <a:spLocks noGrp="1"/>
          </p:cNvSpPr>
          <p:nvPr>
            <p:ph idx="1"/>
          </p:nvPr>
        </p:nvSpPr>
        <p:spPr>
          <a:xfrm>
            <a:off x="4099022" y="2343785"/>
            <a:ext cx="6766560" cy="2700528"/>
          </a:xfrm>
        </p:spPr>
        <p:txBody>
          <a:bodyPr/>
          <a:lstStyle/>
          <a:p>
            <a:r>
              <a:rPr lang="en-US" dirty="0"/>
              <a:t>The Pearson Coefficient is 0.9826 between Metric and Revenue which indicates a fairly strong positive correlationship as the value is &gt;0.5 and closer to 1.</a:t>
            </a:r>
          </a:p>
          <a:p>
            <a:endParaRPr lang="en-US" dirty="0"/>
          </a:p>
          <a:p>
            <a:endParaRPr lang="en-CA" dirty="0"/>
          </a:p>
        </p:txBody>
      </p:sp>
      <p:sp>
        <p:nvSpPr>
          <p:cNvPr id="5" name="Slide Number Placeholder 4">
            <a:extLst>
              <a:ext uri="{FF2B5EF4-FFF2-40B4-BE49-F238E27FC236}">
                <a16:creationId xmlns:a16="http://schemas.microsoft.com/office/drawing/2014/main" id="{1708A92B-5C3E-4BCE-B7C6-F1CF8329E698}"/>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2" name="Picture 1">
            <a:extLst>
              <a:ext uri="{FF2B5EF4-FFF2-40B4-BE49-F238E27FC236}">
                <a16:creationId xmlns:a16="http://schemas.microsoft.com/office/drawing/2014/main" id="{7D5F985B-AB4A-4C40-8FD8-E48ECEEA1009}"/>
              </a:ext>
            </a:extLst>
          </p:cNvPr>
          <p:cNvPicPr>
            <a:picLocks noChangeAspect="1"/>
          </p:cNvPicPr>
          <p:nvPr/>
        </p:nvPicPr>
        <p:blipFill>
          <a:blip r:embed="rId2"/>
          <a:stretch>
            <a:fillRect/>
          </a:stretch>
        </p:blipFill>
        <p:spPr>
          <a:xfrm>
            <a:off x="5176887" y="3091784"/>
            <a:ext cx="5334462" cy="3292125"/>
          </a:xfrm>
          <a:prstGeom prst="rect">
            <a:avLst/>
          </a:prstGeom>
        </p:spPr>
      </p:pic>
    </p:spTree>
    <p:extLst>
      <p:ext uri="{BB962C8B-B14F-4D97-AF65-F5344CB8AC3E}">
        <p14:creationId xmlns:p14="http://schemas.microsoft.com/office/powerpoint/2010/main" val="279967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Suggestion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Analysis Result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Libraries which have a good presence in social media, influences the in person visits and in turn generate more Revenue. Therefore, we can encourage other non performing libraries to get more social media presence to increase in person visits.</a:t>
            </a:r>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2633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Today's world is emerging with the advancements in Internet Technologies, which has empowered the human race with information at their fingertips. This may have caused an effect in operations of Libraries in Ontario and around the world. This analysis is intended to study the library data from Ontario's public libraries: (https://data.ontario.ca/dataset/ontario-public-library-statistics) and observe the effects/trends in Library Operations and suggest ideas for the libraries of Ontario to SUCCEED.</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Data Analytics – Project 2</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77242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540521"/>
            <a:ext cx="6400800" cy="512064"/>
          </a:xfrm>
        </p:spPr>
        <p:txBody>
          <a:bodyPr/>
          <a:lstStyle/>
          <a:p>
            <a:r>
              <a:rPr lang="en-US" sz="1800" dirty="0">
                <a:solidFill>
                  <a:schemeClr val="accent6"/>
                </a:solidFill>
                <a:latin typeface="Sabon Next LT" panose="02000500000000000000" pitchFamily="2" charset="0"/>
                <a:cs typeface="Sabon Next LT" panose="02000500000000000000" pitchFamily="2" charset="0"/>
              </a:rPr>
              <a:t>The objectives of this project is to propose such solutions that the libraries of Ontario attain SUCCESS. By SUCCESS we mean the following terms:</a:t>
            </a:r>
          </a:p>
          <a:p>
            <a:pPr algn="l"/>
            <a:r>
              <a:rPr lang="en-US" sz="1800" dirty="0">
                <a:solidFill>
                  <a:schemeClr val="accent6"/>
                </a:solidFill>
                <a:latin typeface="Sabon Next LT" panose="02000500000000000000" pitchFamily="2" charset="0"/>
                <a:cs typeface="Sabon Next LT" panose="02000500000000000000" pitchFamily="2" charset="0"/>
              </a:rPr>
              <a:t>1. Increase Revenue of the libraries</a:t>
            </a:r>
          </a:p>
          <a:p>
            <a:pPr algn="l"/>
            <a:r>
              <a:rPr lang="en-US" sz="1800" dirty="0">
                <a:solidFill>
                  <a:schemeClr val="accent6"/>
                </a:solidFill>
                <a:latin typeface="Sabon Next LT" panose="02000500000000000000" pitchFamily="2" charset="0"/>
                <a:cs typeface="Sabon Next LT" panose="02000500000000000000" pitchFamily="2" charset="0"/>
              </a:rPr>
              <a:t>2. Increase Customer Base for the libraries, i.e., Increase outreach</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774193-2C61-41CE-8AA1-5144855BD82B}"/>
              </a:ext>
            </a:extLst>
          </p:cNvPr>
          <p:cNvSpPr>
            <a:spLocks noGrp="1"/>
          </p:cNvSpPr>
          <p:nvPr>
            <p:ph type="title"/>
          </p:nvPr>
        </p:nvSpPr>
        <p:spPr/>
        <p:txBody>
          <a:bodyPr/>
          <a:lstStyle/>
          <a:p>
            <a:r>
              <a:rPr lang="en-CA" dirty="0"/>
              <a:t>Data Selection</a:t>
            </a:r>
          </a:p>
        </p:txBody>
      </p:sp>
      <p:sp>
        <p:nvSpPr>
          <p:cNvPr id="5" name="Content Placeholder 4">
            <a:extLst>
              <a:ext uri="{FF2B5EF4-FFF2-40B4-BE49-F238E27FC236}">
                <a16:creationId xmlns:a16="http://schemas.microsoft.com/office/drawing/2014/main" id="{EB03941E-3B2D-48E4-ADE1-78587EBDF6AD}"/>
              </a:ext>
            </a:extLst>
          </p:cNvPr>
          <p:cNvSpPr>
            <a:spLocks noGrp="1"/>
          </p:cNvSpPr>
          <p:nvPr>
            <p:ph idx="1"/>
          </p:nvPr>
        </p:nvSpPr>
        <p:spPr>
          <a:xfrm>
            <a:off x="1508760" y="2679573"/>
            <a:ext cx="5879592" cy="2700528"/>
          </a:xfrm>
        </p:spPr>
        <p:txBody>
          <a:bodyPr/>
          <a:lstStyle/>
          <a:p>
            <a:r>
              <a:rPr lang="en-US" dirty="0"/>
              <a:t>Following are the data columns considered for the analysis</a:t>
            </a:r>
          </a:p>
          <a:p>
            <a:r>
              <a:rPr lang="en-US" dirty="0"/>
              <a:t>1.    Library Name</a:t>
            </a:r>
          </a:p>
          <a:p>
            <a:r>
              <a:rPr lang="en-US" dirty="0"/>
              <a:t>2.    Library Number</a:t>
            </a:r>
          </a:p>
          <a:p>
            <a:r>
              <a:rPr lang="en-US" dirty="0"/>
              <a:t>3.    City</a:t>
            </a:r>
          </a:p>
          <a:p>
            <a:r>
              <a:rPr lang="en-US" dirty="0"/>
              <a:t>4.    No of Cardholders</a:t>
            </a:r>
          </a:p>
          <a:p>
            <a:r>
              <a:rPr lang="en-US" dirty="0"/>
              <a:t>5.    Year</a:t>
            </a:r>
          </a:p>
          <a:p>
            <a:r>
              <a:rPr lang="en-US" dirty="0"/>
              <a:t>6.    Total Revenue</a:t>
            </a:r>
          </a:p>
          <a:p>
            <a:r>
              <a:rPr lang="en-US" dirty="0"/>
              <a:t>7.    In-person Visits</a:t>
            </a:r>
          </a:p>
          <a:p>
            <a:r>
              <a:rPr lang="en-US" dirty="0"/>
              <a:t>8.    Social Media Visits</a:t>
            </a:r>
            <a:endParaRPr lang="en-CA" dirty="0"/>
          </a:p>
        </p:txBody>
      </p:sp>
    </p:spTree>
    <p:extLst>
      <p:ext uri="{BB962C8B-B14F-4D97-AF65-F5344CB8AC3E}">
        <p14:creationId xmlns:p14="http://schemas.microsoft.com/office/powerpoint/2010/main" val="17972962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AD7650-6195-4731-AA95-92468AC63B4E}"/>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Footer Placeholder 4">
            <a:extLst>
              <a:ext uri="{FF2B5EF4-FFF2-40B4-BE49-F238E27FC236}">
                <a16:creationId xmlns:a16="http://schemas.microsoft.com/office/drawing/2014/main" id="{2F964CFA-31C8-4DD4-A553-EF25C7ED930E}"/>
              </a:ext>
            </a:extLst>
          </p:cNvPr>
          <p:cNvSpPr>
            <a:spLocks noGrp="1"/>
          </p:cNvSpPr>
          <p:nvPr>
            <p:ph type="ftr" sz="quarter" idx="13"/>
          </p:nvPr>
        </p:nvSpPr>
        <p:spPr/>
        <p:txBody>
          <a:bodyPr/>
          <a:lstStyle/>
          <a:p>
            <a:r>
              <a:rPr lang="en-US" dirty="0"/>
              <a:t>Tables</a:t>
            </a:r>
          </a:p>
        </p:txBody>
      </p:sp>
      <p:pic>
        <p:nvPicPr>
          <p:cNvPr id="7" name="Picture 6">
            <a:extLst>
              <a:ext uri="{FF2B5EF4-FFF2-40B4-BE49-F238E27FC236}">
                <a16:creationId xmlns:a16="http://schemas.microsoft.com/office/drawing/2014/main" id="{52C3AD49-3F40-4BC5-AB8E-3288D63A0D8F}"/>
              </a:ext>
            </a:extLst>
          </p:cNvPr>
          <p:cNvPicPr>
            <a:picLocks noChangeAspect="1"/>
          </p:cNvPicPr>
          <p:nvPr/>
        </p:nvPicPr>
        <p:blipFill>
          <a:blip r:embed="rId2"/>
          <a:stretch>
            <a:fillRect/>
          </a:stretch>
        </p:blipFill>
        <p:spPr>
          <a:xfrm>
            <a:off x="621792" y="960051"/>
            <a:ext cx="9304826" cy="1585097"/>
          </a:xfrm>
          <a:prstGeom prst="rect">
            <a:avLst/>
          </a:prstGeom>
        </p:spPr>
      </p:pic>
      <p:pic>
        <p:nvPicPr>
          <p:cNvPr id="9" name="Picture 8">
            <a:extLst>
              <a:ext uri="{FF2B5EF4-FFF2-40B4-BE49-F238E27FC236}">
                <a16:creationId xmlns:a16="http://schemas.microsoft.com/office/drawing/2014/main" id="{1F6D30E2-1DF1-4280-B529-E9176FA5C3A5}"/>
              </a:ext>
            </a:extLst>
          </p:cNvPr>
          <p:cNvPicPr>
            <a:picLocks noChangeAspect="1"/>
          </p:cNvPicPr>
          <p:nvPr/>
        </p:nvPicPr>
        <p:blipFill>
          <a:blip r:embed="rId3"/>
          <a:stretch>
            <a:fillRect/>
          </a:stretch>
        </p:blipFill>
        <p:spPr>
          <a:xfrm>
            <a:off x="1908851" y="3928712"/>
            <a:ext cx="9396274" cy="1600339"/>
          </a:xfrm>
          <a:prstGeom prst="rect">
            <a:avLst/>
          </a:prstGeom>
        </p:spPr>
      </p:pic>
      <p:sp>
        <p:nvSpPr>
          <p:cNvPr id="10" name="TextBox 9">
            <a:extLst>
              <a:ext uri="{FF2B5EF4-FFF2-40B4-BE49-F238E27FC236}">
                <a16:creationId xmlns:a16="http://schemas.microsoft.com/office/drawing/2014/main" id="{70F68F35-D2C2-4E1E-991F-6AF998B43DFF}"/>
              </a:ext>
            </a:extLst>
          </p:cNvPr>
          <p:cNvSpPr txBox="1"/>
          <p:nvPr/>
        </p:nvSpPr>
        <p:spPr>
          <a:xfrm>
            <a:off x="621792" y="2545148"/>
            <a:ext cx="8100867" cy="261610"/>
          </a:xfrm>
          <a:prstGeom prst="rect">
            <a:avLst/>
          </a:prstGeom>
          <a:noFill/>
        </p:spPr>
        <p:txBody>
          <a:bodyPr wrap="square" rtlCol="0">
            <a:spAutoFit/>
          </a:bodyPr>
          <a:lstStyle/>
          <a:p>
            <a:r>
              <a:rPr lang="en-CA" sz="1100" dirty="0"/>
              <a:t>Number of Libraries in each City</a:t>
            </a:r>
          </a:p>
        </p:txBody>
      </p:sp>
      <p:sp>
        <p:nvSpPr>
          <p:cNvPr id="11" name="TextBox 10">
            <a:extLst>
              <a:ext uri="{FF2B5EF4-FFF2-40B4-BE49-F238E27FC236}">
                <a16:creationId xmlns:a16="http://schemas.microsoft.com/office/drawing/2014/main" id="{8BAEAF22-4332-4F88-ADE9-AF3EBB9B7ECA}"/>
              </a:ext>
            </a:extLst>
          </p:cNvPr>
          <p:cNvSpPr txBox="1"/>
          <p:nvPr/>
        </p:nvSpPr>
        <p:spPr>
          <a:xfrm>
            <a:off x="2387839" y="5529051"/>
            <a:ext cx="8100867" cy="261610"/>
          </a:xfrm>
          <a:prstGeom prst="rect">
            <a:avLst/>
          </a:prstGeom>
          <a:noFill/>
        </p:spPr>
        <p:txBody>
          <a:bodyPr wrap="square" rtlCol="0">
            <a:spAutoFit/>
          </a:bodyPr>
          <a:lstStyle/>
          <a:p>
            <a:r>
              <a:rPr lang="en-CA" sz="1100" dirty="0"/>
              <a:t>Number of card holders per year for each library.</a:t>
            </a:r>
          </a:p>
        </p:txBody>
      </p:sp>
    </p:spTree>
    <p:extLst>
      <p:ext uri="{BB962C8B-B14F-4D97-AF65-F5344CB8AC3E}">
        <p14:creationId xmlns:p14="http://schemas.microsoft.com/office/powerpoint/2010/main" val="32624940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989E04-A537-44C3-A247-BC3E1043C9CE}"/>
              </a:ext>
            </a:extLst>
          </p:cNvPr>
          <p:cNvSpPr>
            <a:spLocks noGrp="1"/>
          </p:cNvSpPr>
          <p:nvPr>
            <p:ph type="title"/>
          </p:nvPr>
        </p:nvSpPr>
        <p:spPr>
          <a:xfrm>
            <a:off x="2895600" y="2076450"/>
            <a:ext cx="6400800" cy="768096"/>
          </a:xfrm>
        </p:spPr>
        <p:txBody>
          <a:bodyPr/>
          <a:lstStyle/>
          <a:p>
            <a:r>
              <a:rPr lang="en-CA" dirty="0"/>
              <a:t>Research Question</a:t>
            </a:r>
          </a:p>
        </p:txBody>
      </p:sp>
      <p:sp>
        <p:nvSpPr>
          <p:cNvPr id="7" name="Text Placeholder 6">
            <a:extLst>
              <a:ext uri="{FF2B5EF4-FFF2-40B4-BE49-F238E27FC236}">
                <a16:creationId xmlns:a16="http://schemas.microsoft.com/office/drawing/2014/main" id="{C3F32E31-30E8-4BBF-AEC8-DC57481AF546}"/>
              </a:ext>
            </a:extLst>
          </p:cNvPr>
          <p:cNvSpPr>
            <a:spLocks noGrp="1"/>
          </p:cNvSpPr>
          <p:nvPr>
            <p:ph type="body" idx="1"/>
          </p:nvPr>
        </p:nvSpPr>
        <p:spPr>
          <a:xfrm>
            <a:off x="2895600" y="3933126"/>
            <a:ext cx="6400800" cy="512064"/>
          </a:xfrm>
        </p:spPr>
        <p:txBody>
          <a:bodyPr/>
          <a:lstStyle/>
          <a:p>
            <a:r>
              <a:rPr lang="en-US" dirty="0"/>
              <a:t>Are the number of Social Media Visits and In Person Visits related ? If they are related do they influence Revenue?</a:t>
            </a:r>
            <a:endParaRPr lang="en-CA" dirty="0"/>
          </a:p>
        </p:txBody>
      </p:sp>
      <p:sp>
        <p:nvSpPr>
          <p:cNvPr id="4" name="Slide Number Placeholder 3">
            <a:extLst>
              <a:ext uri="{FF2B5EF4-FFF2-40B4-BE49-F238E27FC236}">
                <a16:creationId xmlns:a16="http://schemas.microsoft.com/office/drawing/2014/main" id="{E46A115B-576C-431F-86F6-BD70E22CE1E6}"/>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4103330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468DFA-0FB3-4D5A-AE0F-3848F96BFAA2}"/>
              </a:ext>
            </a:extLst>
          </p:cNvPr>
          <p:cNvSpPr>
            <a:spLocks noGrp="1"/>
          </p:cNvSpPr>
          <p:nvPr>
            <p:ph type="body" sz="quarter" idx="13"/>
          </p:nvPr>
        </p:nvSpPr>
        <p:spPr>
          <a:xfrm>
            <a:off x="4164805" y="3755846"/>
            <a:ext cx="6636545" cy="588963"/>
          </a:xfrm>
        </p:spPr>
        <p:txBody>
          <a:bodyPr/>
          <a:lstStyle/>
          <a:p>
            <a:r>
              <a:rPr lang="en-US" sz="1800" dirty="0"/>
              <a:t>By doing this analysis we will be able to know if libraries work more on digital marketing and growing their presence on social media will influence their success or not.</a:t>
            </a:r>
            <a:endParaRPr lang="en-CA" sz="1800" dirty="0"/>
          </a:p>
        </p:txBody>
      </p:sp>
      <p:sp>
        <p:nvSpPr>
          <p:cNvPr id="11" name="TextBox 10">
            <a:extLst>
              <a:ext uri="{FF2B5EF4-FFF2-40B4-BE49-F238E27FC236}">
                <a16:creationId xmlns:a16="http://schemas.microsoft.com/office/drawing/2014/main" id="{465347F0-D87F-4599-A1CC-FED84A715195}"/>
              </a:ext>
            </a:extLst>
          </p:cNvPr>
          <p:cNvSpPr txBox="1"/>
          <p:nvPr/>
        </p:nvSpPr>
        <p:spPr>
          <a:xfrm>
            <a:off x="4164806" y="2306121"/>
            <a:ext cx="6100762" cy="1446550"/>
          </a:xfrm>
          <a:prstGeom prst="rect">
            <a:avLst/>
          </a:prstGeom>
          <a:noFill/>
        </p:spPr>
        <p:txBody>
          <a:bodyPr wrap="square">
            <a:spAutoFit/>
          </a:bodyPr>
          <a:lstStyle/>
          <a:p>
            <a:r>
              <a:rPr kumimoji="0" lang="en-CA" sz="4400" b="1" i="0" u="none" strike="noStrike" kern="1200" cap="all" spc="0" normalizeH="0" baseline="0" noProof="0" dirty="0">
                <a:ln>
                  <a:noFill/>
                </a:ln>
                <a:solidFill>
                  <a:srgbClr val="1F2C8F"/>
                </a:solidFill>
                <a:effectLst/>
                <a:uLnTx/>
                <a:uFillTx/>
                <a:latin typeface="Arial Black"/>
                <a:ea typeface="+mj-ea"/>
                <a:cs typeface="+mj-cs"/>
              </a:rPr>
              <a:t>Benefits of analysis</a:t>
            </a:r>
            <a:endParaRPr lang="en-CA" dirty="0"/>
          </a:p>
        </p:txBody>
      </p:sp>
    </p:spTree>
    <p:extLst>
      <p:ext uri="{BB962C8B-B14F-4D97-AF65-F5344CB8AC3E}">
        <p14:creationId xmlns:p14="http://schemas.microsoft.com/office/powerpoint/2010/main" val="6279407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CE8332-D88A-4664-8DA9-94553252BF5A}"/>
              </a:ext>
            </a:extLst>
          </p:cNvPr>
          <p:cNvSpPr>
            <a:spLocks noGrp="1"/>
          </p:cNvSpPr>
          <p:nvPr>
            <p:ph type="title"/>
          </p:nvPr>
        </p:nvSpPr>
        <p:spPr/>
        <p:txBody>
          <a:bodyPr/>
          <a:lstStyle/>
          <a:p>
            <a:r>
              <a:rPr lang="en-CA" dirty="0"/>
              <a:t>Problems faced</a:t>
            </a:r>
          </a:p>
        </p:txBody>
      </p:sp>
      <p:sp>
        <p:nvSpPr>
          <p:cNvPr id="8" name="Content Placeholder 7">
            <a:extLst>
              <a:ext uri="{FF2B5EF4-FFF2-40B4-BE49-F238E27FC236}">
                <a16:creationId xmlns:a16="http://schemas.microsoft.com/office/drawing/2014/main" id="{5099829E-288D-4880-8D3C-9651CFDBA0A7}"/>
              </a:ext>
            </a:extLst>
          </p:cNvPr>
          <p:cNvSpPr>
            <a:spLocks noGrp="1"/>
          </p:cNvSpPr>
          <p:nvPr>
            <p:ph idx="1"/>
          </p:nvPr>
        </p:nvSpPr>
        <p:spPr/>
        <p:txBody>
          <a:bodyPr/>
          <a:lstStyle/>
          <a:p>
            <a:r>
              <a:rPr lang="en-CA" dirty="0"/>
              <a:t>The dataset for 2020 do not have the column Social Media Visits so we are excluding that dataset and focus on datasets of year 2017, 2018 and 2019.</a:t>
            </a:r>
          </a:p>
        </p:txBody>
      </p:sp>
      <p:sp>
        <p:nvSpPr>
          <p:cNvPr id="6" name="Slide Number Placeholder 5">
            <a:extLst>
              <a:ext uri="{FF2B5EF4-FFF2-40B4-BE49-F238E27FC236}">
                <a16:creationId xmlns:a16="http://schemas.microsoft.com/office/drawing/2014/main" id="{3B0E5722-93DD-4151-8105-AC516A3A4FB4}"/>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9204390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0" y="729683"/>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Insights</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1" name="Picture 10">
            <a:extLst>
              <a:ext uri="{FF2B5EF4-FFF2-40B4-BE49-F238E27FC236}">
                <a16:creationId xmlns:a16="http://schemas.microsoft.com/office/drawing/2014/main" id="{24FA2186-A312-44F0-9700-45A7C5C4554D}"/>
              </a:ext>
            </a:extLst>
          </p:cNvPr>
          <p:cNvPicPr>
            <a:picLocks noChangeAspect="1"/>
          </p:cNvPicPr>
          <p:nvPr/>
        </p:nvPicPr>
        <p:blipFill>
          <a:blip r:embed="rId2"/>
          <a:stretch>
            <a:fillRect/>
          </a:stretch>
        </p:blipFill>
        <p:spPr>
          <a:xfrm>
            <a:off x="3592128" y="1932119"/>
            <a:ext cx="5004691" cy="1986398"/>
          </a:xfrm>
          <a:prstGeom prst="rect">
            <a:avLst/>
          </a:prstGeom>
        </p:spPr>
      </p:pic>
      <p:sp>
        <p:nvSpPr>
          <p:cNvPr id="12" name="TextBox 11">
            <a:extLst>
              <a:ext uri="{FF2B5EF4-FFF2-40B4-BE49-F238E27FC236}">
                <a16:creationId xmlns:a16="http://schemas.microsoft.com/office/drawing/2014/main" id="{5B27FD8A-5A97-4DF8-B3C6-D82863C11A65}"/>
              </a:ext>
            </a:extLst>
          </p:cNvPr>
          <p:cNvSpPr txBox="1"/>
          <p:nvPr/>
        </p:nvSpPr>
        <p:spPr>
          <a:xfrm>
            <a:off x="3592128" y="1497779"/>
            <a:ext cx="4837497" cy="369332"/>
          </a:xfrm>
          <a:prstGeom prst="rect">
            <a:avLst/>
          </a:prstGeom>
          <a:noFill/>
        </p:spPr>
        <p:txBody>
          <a:bodyPr wrap="square" rtlCol="0">
            <a:spAutoFit/>
          </a:bodyPr>
          <a:lstStyle/>
          <a:p>
            <a:r>
              <a:rPr lang="en-US" dirty="0"/>
              <a:t>Top performing Libraries according to Revenue</a:t>
            </a:r>
            <a:endParaRPr lang="en-CA" dirty="0"/>
          </a:p>
        </p:txBody>
      </p:sp>
      <p:sp>
        <p:nvSpPr>
          <p:cNvPr id="13" name="TextBox 12">
            <a:extLst>
              <a:ext uri="{FF2B5EF4-FFF2-40B4-BE49-F238E27FC236}">
                <a16:creationId xmlns:a16="http://schemas.microsoft.com/office/drawing/2014/main" id="{A9F637D5-286D-4DF3-ACFE-4C6D7D43E979}"/>
              </a:ext>
            </a:extLst>
          </p:cNvPr>
          <p:cNvSpPr txBox="1"/>
          <p:nvPr/>
        </p:nvSpPr>
        <p:spPr>
          <a:xfrm>
            <a:off x="3519025" y="3951115"/>
            <a:ext cx="5150896" cy="369332"/>
          </a:xfrm>
          <a:prstGeom prst="rect">
            <a:avLst/>
          </a:prstGeom>
          <a:noFill/>
        </p:spPr>
        <p:txBody>
          <a:bodyPr wrap="square" rtlCol="0">
            <a:spAutoFit/>
          </a:bodyPr>
          <a:lstStyle/>
          <a:p>
            <a:r>
              <a:rPr lang="en-US" dirty="0"/>
              <a:t>Number of In Person Visits and Social Media Visits</a:t>
            </a:r>
            <a:endParaRPr lang="en-CA" dirty="0"/>
          </a:p>
        </p:txBody>
      </p:sp>
      <p:pic>
        <p:nvPicPr>
          <p:cNvPr id="4" name="Picture 3">
            <a:extLst>
              <a:ext uri="{FF2B5EF4-FFF2-40B4-BE49-F238E27FC236}">
                <a16:creationId xmlns:a16="http://schemas.microsoft.com/office/drawing/2014/main" id="{2D2FEEC1-4C91-4DCB-8F98-DCDA36386EDA}"/>
              </a:ext>
            </a:extLst>
          </p:cNvPr>
          <p:cNvPicPr>
            <a:picLocks noChangeAspect="1"/>
          </p:cNvPicPr>
          <p:nvPr/>
        </p:nvPicPr>
        <p:blipFill>
          <a:blip r:embed="rId3"/>
          <a:stretch>
            <a:fillRect/>
          </a:stretch>
        </p:blipFill>
        <p:spPr>
          <a:xfrm>
            <a:off x="378977" y="4297458"/>
            <a:ext cx="11430991" cy="2560542"/>
          </a:xfrm>
          <a:prstGeom prst="rect">
            <a:avLst/>
          </a:prstGeom>
        </p:spPr>
      </p:pic>
    </p:spTree>
    <p:extLst>
      <p:ext uri="{BB962C8B-B14F-4D97-AF65-F5344CB8AC3E}">
        <p14:creationId xmlns:p14="http://schemas.microsoft.com/office/powerpoint/2010/main" val="2886474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{3F9D6418-A454-4212-BE9E-7EF0E5425D59}tf78438558_win32</Template>
  <TotalTime>231</TotalTime>
  <Words>526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inherit</vt:lpstr>
      <vt:lpstr>Sabon Next LT</vt:lpstr>
      <vt:lpstr>Office Theme</vt:lpstr>
      <vt:lpstr>Data analytics – project 2 </vt:lpstr>
      <vt:lpstr>Introduction</vt:lpstr>
      <vt:lpstr>PRIMARY GOALS</vt:lpstr>
      <vt:lpstr>Data Selection</vt:lpstr>
      <vt:lpstr>PowerPoint Presentation</vt:lpstr>
      <vt:lpstr>Research Question</vt:lpstr>
      <vt:lpstr>PowerPoint Presentation</vt:lpstr>
      <vt:lpstr>Problems faced</vt:lpstr>
      <vt:lpstr>Insights</vt:lpstr>
      <vt:lpstr>Correlation : 0.8761</vt:lpstr>
      <vt:lpstr>Generated metric</vt:lpstr>
      <vt:lpstr>Correlation : 0.9826</vt:lpstr>
      <vt:lpstr>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project 2</dc:title>
  <dc:subject/>
  <dc:creator>Yash Rathod</dc:creator>
  <cp:lastModifiedBy>Dhruvkumar Sojitra</cp:lastModifiedBy>
  <cp:revision>17</cp:revision>
  <dcterms:created xsi:type="dcterms:W3CDTF">2022-12-01T15:54:17Z</dcterms:created>
  <dcterms:modified xsi:type="dcterms:W3CDTF">2023-07-11T00:31:36Z</dcterms:modified>
</cp:coreProperties>
</file>