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68" r:id="rId3"/>
    <p:sldId id="257" r:id="rId4"/>
    <p:sldId id="269" r:id="rId5"/>
    <p:sldId id="270" r:id="rId6"/>
    <p:sldId id="271" r:id="rId7"/>
    <p:sldId id="258" r:id="rId8"/>
    <p:sldId id="259" r:id="rId9"/>
    <p:sldId id="263" r:id="rId10"/>
    <p:sldId id="267" r:id="rId11"/>
    <p:sldId id="264" r:id="rId12"/>
    <p:sldId id="266" r:id="rId13"/>
    <p:sldId id="276" r:id="rId14"/>
    <p:sldId id="274" r:id="rId15"/>
    <p:sldId id="275" r:id="rId16"/>
    <p:sldId id="265" r:id="rId17"/>
    <p:sldId id="260" r:id="rId18"/>
    <p:sldId id="261" r:id="rId19"/>
    <p:sldId id="272" r:id="rId20"/>
    <p:sldId id="273" r:id="rId21"/>
    <p:sldId id="26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09" autoAdjust="0"/>
  </p:normalViewPr>
  <p:slideViewPr>
    <p:cSldViewPr snapToGrid="0">
      <p:cViewPr varScale="1">
        <p:scale>
          <a:sx n="110" d="100"/>
          <a:sy n="110" d="100"/>
        </p:scale>
        <p:origin x="630" y="96"/>
      </p:cViewPr>
      <p:guideLst>
        <p:guide orient="horz" pos="2160"/>
        <p:guide pos="3840"/>
      </p:guideLst>
    </p:cSldViewPr>
  </p:slideViewPr>
  <p:outlineViewPr>
    <p:cViewPr>
      <p:scale>
        <a:sx n="33" d="100"/>
        <a:sy n="33" d="100"/>
      </p:scale>
      <p:origin x="0" y="-4709"/>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extLst>
      <p:ext uri="{BB962C8B-B14F-4D97-AF65-F5344CB8AC3E}">
        <p14:creationId xmlns:p14="http://schemas.microsoft.com/office/powerpoint/2010/main" val="27620834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1048584"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85" name="Date Placeholder 3"/>
          <p:cNvSpPr>
            <a:spLocks noGrp="1"/>
          </p:cNvSpPr>
          <p:nvPr>
            <p:ph type="dt" sz="half" idx="10"/>
          </p:nvPr>
        </p:nvSpPr>
        <p:spPr/>
        <p:txBody>
          <a:bodyPr/>
          <a:lstStyle/>
          <a:p>
            <a:fld id="{4AAD347D-5ACD-4C99-B74B-A9C85AD731AF}" type="datetimeFigureOut">
              <a:rPr lang="en-US" dirty="0"/>
              <a:pPr/>
              <a:t>3/22/2022</a:t>
            </a:fld>
            <a:endParaRPr lang="en-US" dirty="0"/>
          </a:p>
        </p:txBody>
      </p:sp>
      <p:sp>
        <p:nvSpPr>
          <p:cNvPr id="1048586" name="Footer Placeholder 4"/>
          <p:cNvSpPr>
            <a:spLocks noGrp="1"/>
          </p:cNvSpPr>
          <p:nvPr>
            <p:ph type="ftr" sz="quarter" idx="11"/>
          </p:nvPr>
        </p:nvSpPr>
        <p:spPr/>
        <p:txBody>
          <a:bodyPr/>
          <a:lstStyle/>
          <a:p>
            <a:endParaRPr lang="en-US" dirty="0"/>
          </a:p>
        </p:txBody>
      </p:sp>
      <p:sp>
        <p:nvSpPr>
          <p:cNvPr id="1048587"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669"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1048670"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71"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72" name="Date Placeholder 4"/>
          <p:cNvSpPr>
            <a:spLocks noGrp="1"/>
          </p:cNvSpPr>
          <p:nvPr>
            <p:ph type="dt" sz="half" idx="10"/>
          </p:nvPr>
        </p:nvSpPr>
        <p:spPr/>
        <p:txBody>
          <a:bodyPr/>
          <a:lstStyle/>
          <a:p>
            <a:fld id="{4509A250-FF31-4206-8172-F9D3106AACB1}" type="datetimeFigureOut">
              <a:rPr lang="en-US" dirty="0"/>
              <a:pPr/>
              <a:t>3/22/2022</a:t>
            </a:fld>
            <a:endParaRPr lang="en-US" dirty="0"/>
          </a:p>
        </p:txBody>
      </p:sp>
      <p:sp>
        <p:nvSpPr>
          <p:cNvPr id="1048673" name="Footer Placeholder 5"/>
          <p:cNvSpPr>
            <a:spLocks noGrp="1"/>
          </p:cNvSpPr>
          <p:nvPr>
            <p:ph type="ftr" sz="quarter" idx="11"/>
          </p:nvPr>
        </p:nvSpPr>
        <p:spPr/>
        <p:txBody>
          <a:bodyPr/>
          <a:lstStyle/>
          <a:p>
            <a:endParaRPr lang="en-US" dirty="0"/>
          </a:p>
        </p:txBody>
      </p:sp>
      <p:sp>
        <p:nvSpPr>
          <p:cNvPr id="1048674"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16"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1048617"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18" name="Date Placeholder 3"/>
          <p:cNvSpPr>
            <a:spLocks noGrp="1"/>
          </p:cNvSpPr>
          <p:nvPr>
            <p:ph type="dt" sz="half" idx="10"/>
          </p:nvPr>
        </p:nvSpPr>
        <p:spPr/>
        <p:txBody>
          <a:bodyPr/>
          <a:lstStyle/>
          <a:p>
            <a:fld id="{4509A250-FF31-4206-8172-F9D3106AACB1}" type="datetimeFigureOut">
              <a:rPr lang="en-US" dirty="0"/>
              <a:pPr/>
              <a:t>3/22/2022</a:t>
            </a:fld>
            <a:endParaRPr lang="en-US" dirty="0"/>
          </a:p>
        </p:txBody>
      </p:sp>
      <p:sp>
        <p:nvSpPr>
          <p:cNvPr id="1048619" name="Footer Placeholder 4"/>
          <p:cNvSpPr>
            <a:spLocks noGrp="1"/>
          </p:cNvSpPr>
          <p:nvPr>
            <p:ph type="ftr" sz="quarter" idx="11"/>
          </p:nvPr>
        </p:nvSpPr>
        <p:spPr/>
        <p:txBody>
          <a:bodyPr/>
          <a:lstStyle/>
          <a:p>
            <a:endParaRPr lang="en-US" dirty="0"/>
          </a:p>
        </p:txBody>
      </p:sp>
      <p:sp>
        <p:nvSpPr>
          <p:cNvPr id="1048620"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61"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048662"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48663"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64" name="Date Placeholder 3"/>
          <p:cNvSpPr>
            <a:spLocks noGrp="1"/>
          </p:cNvSpPr>
          <p:nvPr>
            <p:ph type="dt" sz="half" idx="10"/>
          </p:nvPr>
        </p:nvSpPr>
        <p:spPr/>
        <p:txBody>
          <a:bodyPr/>
          <a:lstStyle/>
          <a:p>
            <a:fld id="{4509A250-FF31-4206-8172-F9D3106AACB1}" type="datetimeFigureOut">
              <a:rPr lang="en-US" dirty="0"/>
              <a:pPr/>
              <a:t>3/22/2022</a:t>
            </a:fld>
            <a:endParaRPr lang="en-US" dirty="0"/>
          </a:p>
        </p:txBody>
      </p:sp>
      <p:sp>
        <p:nvSpPr>
          <p:cNvPr id="1048665" name="Footer Placeholder 4"/>
          <p:cNvSpPr>
            <a:spLocks noGrp="1"/>
          </p:cNvSpPr>
          <p:nvPr>
            <p:ph type="ftr" sz="quarter" idx="11"/>
          </p:nvPr>
        </p:nvSpPr>
        <p:spPr/>
        <p:txBody>
          <a:bodyPr/>
          <a:lstStyle/>
          <a:p>
            <a:endParaRPr lang="en-US" dirty="0"/>
          </a:p>
        </p:txBody>
      </p:sp>
      <p:sp>
        <p:nvSpPr>
          <p:cNvPr id="104866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1048667"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048668"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11"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1048612"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13" name="Date Placeholder 3"/>
          <p:cNvSpPr>
            <a:spLocks noGrp="1"/>
          </p:cNvSpPr>
          <p:nvPr>
            <p:ph type="dt" sz="half" idx="10"/>
          </p:nvPr>
        </p:nvSpPr>
        <p:spPr/>
        <p:txBody>
          <a:bodyPr/>
          <a:lstStyle/>
          <a:p>
            <a:fld id="{4509A250-FF31-4206-8172-F9D3106AACB1}" type="datetimeFigureOut">
              <a:rPr lang="en-US" dirty="0"/>
              <a:pPr/>
              <a:t>3/22/2022</a:t>
            </a:fld>
            <a:endParaRPr lang="en-US" dirty="0"/>
          </a:p>
        </p:txBody>
      </p:sp>
      <p:sp>
        <p:nvSpPr>
          <p:cNvPr id="1048614" name="Footer Placeholder 4"/>
          <p:cNvSpPr>
            <a:spLocks noGrp="1"/>
          </p:cNvSpPr>
          <p:nvPr>
            <p:ph type="ftr" sz="quarter" idx="11"/>
          </p:nvPr>
        </p:nvSpPr>
        <p:spPr/>
        <p:txBody>
          <a:bodyPr/>
          <a:lstStyle/>
          <a:p>
            <a:endParaRPr lang="en-US" dirty="0"/>
          </a:p>
        </p:txBody>
      </p:sp>
      <p:sp>
        <p:nvSpPr>
          <p:cNvPr id="1048615"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048681"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1048682"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83"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84"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85"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86"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87"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3145730" name="Straight Connector 16"/>
          <p:cNvCxnSpPr>
            <a:cxnSpLocks/>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7"/>
          <p:cNvCxnSpPr>
            <a:cxnSpLocks/>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688" name="Date Placeholder 3"/>
          <p:cNvSpPr>
            <a:spLocks noGrp="1"/>
          </p:cNvSpPr>
          <p:nvPr>
            <p:ph type="dt" sz="half" idx="10"/>
          </p:nvPr>
        </p:nvSpPr>
        <p:spPr/>
        <p:txBody>
          <a:bodyPr/>
          <a:lstStyle/>
          <a:p>
            <a:fld id="{4509A250-FF31-4206-8172-F9D3106AACB1}" type="datetimeFigureOut">
              <a:rPr lang="en-US" dirty="0"/>
              <a:pPr/>
              <a:t>3/22/2022</a:t>
            </a:fld>
            <a:endParaRPr lang="en-US" dirty="0"/>
          </a:p>
        </p:txBody>
      </p:sp>
      <p:sp>
        <p:nvSpPr>
          <p:cNvPr id="1048689" name="Footer Placeholder 4"/>
          <p:cNvSpPr>
            <a:spLocks noGrp="1"/>
          </p:cNvSpPr>
          <p:nvPr>
            <p:ph type="ftr" sz="quarter" idx="11"/>
          </p:nvPr>
        </p:nvSpPr>
        <p:spPr/>
        <p:txBody>
          <a:bodyPr/>
          <a:lstStyle/>
          <a:p>
            <a:endParaRPr lang="en-US" dirty="0"/>
          </a:p>
        </p:txBody>
      </p:sp>
      <p:sp>
        <p:nvSpPr>
          <p:cNvPr id="1048690"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1048627"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1048628"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30"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31"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32"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3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3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35"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36"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3145728" name="Straight Connector 18"/>
          <p:cNvCxnSpPr>
            <a:cxnSpLocks/>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19"/>
          <p:cNvCxnSpPr>
            <a:cxnSpLocks/>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637" name="Date Placeholder 3"/>
          <p:cNvSpPr>
            <a:spLocks noGrp="1"/>
          </p:cNvSpPr>
          <p:nvPr>
            <p:ph type="dt" sz="half" idx="10"/>
          </p:nvPr>
        </p:nvSpPr>
        <p:spPr/>
        <p:txBody>
          <a:bodyPr/>
          <a:lstStyle/>
          <a:p>
            <a:fld id="{4509A250-FF31-4206-8172-F9D3106AACB1}" type="datetimeFigureOut">
              <a:rPr lang="en-US" dirty="0"/>
              <a:pPr/>
              <a:t>3/22/2022</a:t>
            </a:fld>
            <a:endParaRPr lang="en-US" dirty="0"/>
          </a:p>
        </p:txBody>
      </p:sp>
      <p:sp>
        <p:nvSpPr>
          <p:cNvPr id="1048638" name="Footer Placeholder 4"/>
          <p:cNvSpPr>
            <a:spLocks noGrp="1"/>
          </p:cNvSpPr>
          <p:nvPr>
            <p:ph type="ftr" sz="quarter" idx="11"/>
          </p:nvPr>
        </p:nvSpPr>
        <p:spPr/>
        <p:txBody>
          <a:bodyPr/>
          <a:lstStyle/>
          <a:p>
            <a:endParaRPr lang="en-US" dirty="0"/>
          </a:p>
        </p:txBody>
      </p:sp>
      <p:sp>
        <p:nvSpPr>
          <p:cNvPr id="1048639"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7" name="Title 1"/>
          <p:cNvSpPr>
            <a:spLocks noGrp="1"/>
          </p:cNvSpPr>
          <p:nvPr>
            <p:ph type="title"/>
          </p:nvPr>
        </p:nvSpPr>
        <p:spPr/>
        <p:txBody>
          <a:bodyPr/>
          <a:lstStyle/>
          <a:p>
            <a:r>
              <a:rPr lang="en-US"/>
              <a:t>Click to edit Master title style</a:t>
            </a:r>
            <a:endParaRPr lang="en-US" dirty="0"/>
          </a:p>
        </p:txBody>
      </p:sp>
      <p:sp>
        <p:nvSpPr>
          <p:cNvPr id="1048698"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9" name="Date Placeholder 3"/>
          <p:cNvSpPr>
            <a:spLocks noGrp="1"/>
          </p:cNvSpPr>
          <p:nvPr>
            <p:ph type="dt" sz="half" idx="10"/>
          </p:nvPr>
        </p:nvSpPr>
        <p:spPr/>
        <p:txBody>
          <a:bodyPr/>
          <a:lstStyle/>
          <a:p>
            <a:fld id="{4509A250-FF31-4206-8172-F9D3106AACB1}" type="datetimeFigureOut">
              <a:rPr lang="en-US" dirty="0"/>
              <a:pPr/>
              <a:t>3/22/2022</a:t>
            </a:fld>
            <a:endParaRPr lang="en-US" dirty="0"/>
          </a:p>
        </p:txBody>
      </p:sp>
      <p:sp>
        <p:nvSpPr>
          <p:cNvPr id="1048700" name="Footer Placeholder 4"/>
          <p:cNvSpPr>
            <a:spLocks noGrp="1"/>
          </p:cNvSpPr>
          <p:nvPr>
            <p:ph type="ftr" sz="quarter" idx="11"/>
          </p:nvPr>
        </p:nvSpPr>
        <p:spPr/>
        <p:txBody>
          <a:bodyPr/>
          <a:lstStyle/>
          <a:p>
            <a:endParaRPr lang="en-US" dirty="0"/>
          </a:p>
        </p:txBody>
      </p:sp>
      <p:sp>
        <p:nvSpPr>
          <p:cNvPr id="1048701"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6"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1048657"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8" name="Date Placeholder 3"/>
          <p:cNvSpPr>
            <a:spLocks noGrp="1"/>
          </p:cNvSpPr>
          <p:nvPr>
            <p:ph type="dt" sz="half" idx="10"/>
          </p:nvPr>
        </p:nvSpPr>
        <p:spPr/>
        <p:txBody>
          <a:bodyPr/>
          <a:lstStyle/>
          <a:p>
            <a:fld id="{4509A250-FF31-4206-8172-F9D3106AACB1}" type="datetimeFigureOut">
              <a:rPr lang="en-US" dirty="0"/>
              <a:pPr/>
              <a:t>3/22/2022</a:t>
            </a:fld>
            <a:endParaRPr lang="en-US" dirty="0"/>
          </a:p>
        </p:txBody>
      </p:sp>
      <p:sp>
        <p:nvSpPr>
          <p:cNvPr id="1048659" name="Footer Placeholder 4"/>
          <p:cNvSpPr>
            <a:spLocks noGrp="1"/>
          </p:cNvSpPr>
          <p:nvPr>
            <p:ph type="ftr" sz="quarter" idx="11"/>
          </p:nvPr>
        </p:nvSpPr>
        <p:spPr/>
        <p:txBody>
          <a:bodyPr/>
          <a:lstStyle/>
          <a:p>
            <a:endParaRPr lang="en-US" dirty="0"/>
          </a:p>
        </p:txBody>
      </p:sp>
      <p:sp>
        <p:nvSpPr>
          <p:cNvPr id="1048660"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a:t>Click to edit Master title style</a:t>
            </a:r>
            <a:endParaRPr lang="en-US" dirty="0"/>
          </a:p>
        </p:txBody>
      </p:sp>
      <p:sp>
        <p:nvSpPr>
          <p:cNvPr id="1048591"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2" name="Date Placeholder 3"/>
          <p:cNvSpPr>
            <a:spLocks noGrp="1"/>
          </p:cNvSpPr>
          <p:nvPr>
            <p:ph type="dt" sz="half" idx="10"/>
          </p:nvPr>
        </p:nvSpPr>
        <p:spPr/>
        <p:txBody>
          <a:bodyPr/>
          <a:lstStyle/>
          <a:p>
            <a:fld id="{4509A250-FF31-4206-8172-F9D3106AACB1}" type="datetimeFigureOut">
              <a:rPr lang="en-US" dirty="0"/>
              <a:pPr/>
              <a:t>3/22/2022</a:t>
            </a:fld>
            <a:endParaRPr lang="en-US" dirty="0"/>
          </a:p>
        </p:txBody>
      </p:sp>
      <p:sp>
        <p:nvSpPr>
          <p:cNvPr id="1048593" name="Footer Placeholder 4"/>
          <p:cNvSpPr>
            <a:spLocks noGrp="1"/>
          </p:cNvSpPr>
          <p:nvPr>
            <p:ph type="ftr" sz="quarter" idx="11"/>
          </p:nvPr>
        </p:nvSpPr>
        <p:spPr/>
        <p:txBody>
          <a:bodyPr/>
          <a:lstStyle/>
          <a:p>
            <a:endParaRPr lang="en-US" dirty="0"/>
          </a:p>
        </p:txBody>
      </p:sp>
      <p:sp>
        <p:nvSpPr>
          <p:cNvPr id="1048594"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0"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1048641"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42" name="Date Placeholder 3"/>
          <p:cNvSpPr>
            <a:spLocks noGrp="1"/>
          </p:cNvSpPr>
          <p:nvPr>
            <p:ph type="dt" sz="half" idx="10"/>
          </p:nvPr>
        </p:nvSpPr>
        <p:spPr/>
        <p:txBody>
          <a:bodyPr/>
          <a:lstStyle/>
          <a:p>
            <a:fld id="{9796027F-7875-4030-9381-8BD8C4F21935}" type="datetimeFigureOut">
              <a:rPr lang="en-US" dirty="0"/>
              <a:pPr/>
              <a:t>3/22/2022</a:t>
            </a:fld>
            <a:endParaRPr lang="en-US" dirty="0"/>
          </a:p>
        </p:txBody>
      </p:sp>
      <p:sp>
        <p:nvSpPr>
          <p:cNvPr id="1048643" name="Footer Placeholder 4"/>
          <p:cNvSpPr>
            <a:spLocks noGrp="1"/>
          </p:cNvSpPr>
          <p:nvPr>
            <p:ph type="ftr" sz="quarter" idx="11"/>
          </p:nvPr>
        </p:nvSpPr>
        <p:spPr/>
        <p:txBody>
          <a:bodyPr/>
          <a:lstStyle/>
          <a:p>
            <a:endParaRPr lang="en-US" dirty="0"/>
          </a:p>
        </p:txBody>
      </p:sp>
      <p:sp>
        <p:nvSpPr>
          <p:cNvPr id="1048644"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5" name="Title 1"/>
          <p:cNvSpPr>
            <a:spLocks noGrp="1"/>
          </p:cNvSpPr>
          <p:nvPr>
            <p:ph type="title"/>
          </p:nvPr>
        </p:nvSpPr>
        <p:spPr/>
        <p:txBody>
          <a:bodyPr/>
          <a:lstStyle/>
          <a:p>
            <a:r>
              <a:rPr lang="en-US"/>
              <a:t>Click to edit Master title style</a:t>
            </a:r>
            <a:endParaRPr lang="en-US" dirty="0"/>
          </a:p>
        </p:txBody>
      </p:sp>
      <p:sp>
        <p:nvSpPr>
          <p:cNvPr id="1048676"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7"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8" name="Date Placeholder 4"/>
          <p:cNvSpPr>
            <a:spLocks noGrp="1"/>
          </p:cNvSpPr>
          <p:nvPr>
            <p:ph type="dt" sz="half" idx="10"/>
          </p:nvPr>
        </p:nvSpPr>
        <p:spPr/>
        <p:txBody>
          <a:bodyPr/>
          <a:lstStyle/>
          <a:p>
            <a:fld id="{9796027F-7875-4030-9381-8BD8C4F21935}" type="datetimeFigureOut">
              <a:rPr lang="en-US" dirty="0"/>
              <a:pPr/>
              <a:t>3/22/2022</a:t>
            </a:fld>
            <a:endParaRPr lang="en-US" dirty="0"/>
          </a:p>
        </p:txBody>
      </p:sp>
      <p:sp>
        <p:nvSpPr>
          <p:cNvPr id="1048679" name="Footer Placeholder 5"/>
          <p:cNvSpPr>
            <a:spLocks noGrp="1"/>
          </p:cNvSpPr>
          <p:nvPr>
            <p:ph type="ftr" sz="quarter" idx="11"/>
          </p:nvPr>
        </p:nvSpPr>
        <p:spPr/>
        <p:txBody>
          <a:bodyPr/>
          <a:lstStyle/>
          <a:p>
            <a:endParaRPr lang="en-US" dirty="0"/>
          </a:p>
        </p:txBody>
      </p:sp>
      <p:sp>
        <p:nvSpPr>
          <p:cNvPr id="1048680"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5" name="Title 1"/>
          <p:cNvSpPr>
            <a:spLocks noGrp="1"/>
          </p:cNvSpPr>
          <p:nvPr>
            <p:ph type="title"/>
          </p:nvPr>
        </p:nvSpPr>
        <p:spPr/>
        <p:txBody>
          <a:bodyPr/>
          <a:lstStyle/>
          <a:p>
            <a:r>
              <a:rPr lang="en-US"/>
              <a:t>Click to edit Master title style</a:t>
            </a:r>
            <a:endParaRPr lang="en-US" dirty="0"/>
          </a:p>
        </p:txBody>
      </p:sp>
      <p:sp>
        <p:nvSpPr>
          <p:cNvPr id="1048646"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47"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8"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49"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0" name="Date Placeholder 6"/>
          <p:cNvSpPr>
            <a:spLocks noGrp="1"/>
          </p:cNvSpPr>
          <p:nvPr>
            <p:ph type="dt" sz="half" idx="10"/>
          </p:nvPr>
        </p:nvSpPr>
        <p:spPr/>
        <p:txBody>
          <a:bodyPr/>
          <a:lstStyle/>
          <a:p>
            <a:fld id="{9796027F-7875-4030-9381-8BD8C4F21935}" type="datetimeFigureOut">
              <a:rPr lang="en-US" dirty="0"/>
              <a:pPr/>
              <a:t>3/22/2022</a:t>
            </a:fld>
            <a:endParaRPr lang="en-US" dirty="0"/>
          </a:p>
        </p:txBody>
      </p:sp>
      <p:sp>
        <p:nvSpPr>
          <p:cNvPr id="1048651" name="Footer Placeholder 7"/>
          <p:cNvSpPr>
            <a:spLocks noGrp="1"/>
          </p:cNvSpPr>
          <p:nvPr>
            <p:ph type="ftr" sz="quarter" idx="11"/>
          </p:nvPr>
        </p:nvSpPr>
        <p:spPr/>
        <p:txBody>
          <a:bodyPr/>
          <a:lstStyle/>
          <a:p>
            <a:endParaRPr lang="en-US" dirty="0"/>
          </a:p>
        </p:txBody>
      </p:sp>
      <p:sp>
        <p:nvSpPr>
          <p:cNvPr id="1048652"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US"/>
              <a:t>Click to edit Master title style</a:t>
            </a:r>
            <a:endParaRPr lang="en-US" dirty="0"/>
          </a:p>
        </p:txBody>
      </p:sp>
      <p:sp>
        <p:nvSpPr>
          <p:cNvPr id="1048608" name="Date Placeholder 2"/>
          <p:cNvSpPr>
            <a:spLocks noGrp="1"/>
          </p:cNvSpPr>
          <p:nvPr>
            <p:ph type="dt" sz="half" idx="10"/>
          </p:nvPr>
        </p:nvSpPr>
        <p:spPr/>
        <p:txBody>
          <a:bodyPr/>
          <a:lstStyle/>
          <a:p>
            <a:fld id="{4509A250-FF31-4206-8172-F9D3106AACB1}" type="datetimeFigureOut">
              <a:rPr lang="en-US" dirty="0"/>
              <a:pPr/>
              <a:t>3/22/2022</a:t>
            </a:fld>
            <a:endParaRPr lang="en-US" dirty="0"/>
          </a:p>
        </p:txBody>
      </p:sp>
      <p:sp>
        <p:nvSpPr>
          <p:cNvPr id="1048609" name="Footer Placeholder 3"/>
          <p:cNvSpPr>
            <a:spLocks noGrp="1"/>
          </p:cNvSpPr>
          <p:nvPr>
            <p:ph type="ftr" sz="quarter" idx="11"/>
          </p:nvPr>
        </p:nvSpPr>
        <p:spPr/>
        <p:txBody>
          <a:bodyPr/>
          <a:lstStyle/>
          <a:p>
            <a:endParaRPr lang="en-US" dirty="0"/>
          </a:p>
        </p:txBody>
      </p:sp>
      <p:sp>
        <p:nvSpPr>
          <p:cNvPr id="1048610"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3" name="Date Placeholder 1"/>
          <p:cNvSpPr>
            <a:spLocks noGrp="1"/>
          </p:cNvSpPr>
          <p:nvPr>
            <p:ph type="dt" sz="half" idx="10"/>
          </p:nvPr>
        </p:nvSpPr>
        <p:spPr/>
        <p:txBody>
          <a:bodyPr/>
          <a:lstStyle/>
          <a:p>
            <a:fld id="{4509A250-FF31-4206-8172-F9D3106AACB1}" type="datetimeFigureOut">
              <a:rPr lang="en-US" dirty="0"/>
              <a:pPr/>
              <a:t>3/22/2022</a:t>
            </a:fld>
            <a:endParaRPr lang="en-US" dirty="0"/>
          </a:p>
        </p:txBody>
      </p:sp>
      <p:sp>
        <p:nvSpPr>
          <p:cNvPr id="1048654" name="Footer Placeholder 2"/>
          <p:cNvSpPr>
            <a:spLocks noGrp="1"/>
          </p:cNvSpPr>
          <p:nvPr>
            <p:ph type="ftr" sz="quarter" idx="11"/>
          </p:nvPr>
        </p:nvSpPr>
        <p:spPr/>
        <p:txBody>
          <a:bodyPr/>
          <a:lstStyle/>
          <a:p>
            <a:endParaRPr lang="en-US" dirty="0"/>
          </a:p>
        </p:txBody>
      </p:sp>
      <p:sp>
        <p:nvSpPr>
          <p:cNvPr id="1048655"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1"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1048692"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3"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94" name="Date Placeholder 4"/>
          <p:cNvSpPr>
            <a:spLocks noGrp="1"/>
          </p:cNvSpPr>
          <p:nvPr>
            <p:ph type="dt" sz="half" idx="10"/>
          </p:nvPr>
        </p:nvSpPr>
        <p:spPr/>
        <p:txBody>
          <a:bodyPr/>
          <a:lstStyle/>
          <a:p>
            <a:fld id="{4509A250-FF31-4206-8172-F9D3106AACB1}" type="datetimeFigureOut">
              <a:rPr lang="en-US" dirty="0"/>
              <a:pPr/>
              <a:t>3/22/2022</a:t>
            </a:fld>
            <a:endParaRPr lang="en-US" dirty="0"/>
          </a:p>
        </p:txBody>
      </p:sp>
      <p:sp>
        <p:nvSpPr>
          <p:cNvPr id="1048695" name="Footer Placeholder 5"/>
          <p:cNvSpPr>
            <a:spLocks noGrp="1"/>
          </p:cNvSpPr>
          <p:nvPr>
            <p:ph type="ftr" sz="quarter" idx="11"/>
          </p:nvPr>
        </p:nvSpPr>
        <p:spPr/>
        <p:txBody>
          <a:bodyPr/>
          <a:lstStyle/>
          <a:p>
            <a:endParaRPr lang="en-US" dirty="0"/>
          </a:p>
        </p:txBody>
      </p:sp>
      <p:sp>
        <p:nvSpPr>
          <p:cNvPr id="104869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1"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1048622"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23"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24" name="Date Placeholder 4"/>
          <p:cNvSpPr>
            <a:spLocks noGrp="1"/>
          </p:cNvSpPr>
          <p:nvPr>
            <p:ph type="dt" sz="half" idx="10"/>
          </p:nvPr>
        </p:nvSpPr>
        <p:spPr/>
        <p:txBody>
          <a:bodyPr/>
          <a:lstStyle/>
          <a:p>
            <a:fld id="{4509A250-FF31-4206-8172-F9D3106AACB1}" type="datetimeFigureOut">
              <a:rPr lang="en-US" dirty="0"/>
              <a:pPr/>
              <a:t>3/22/2022</a:t>
            </a:fld>
            <a:endParaRPr lang="en-US" dirty="0"/>
          </a:p>
        </p:txBody>
      </p:sp>
      <p:sp>
        <p:nvSpPr>
          <p:cNvPr id="1048625" name="Footer Placeholder 5"/>
          <p:cNvSpPr>
            <a:spLocks noGrp="1"/>
          </p:cNvSpPr>
          <p:nvPr>
            <p:ph type="ftr" sz="quarter" idx="11"/>
          </p:nvPr>
        </p:nvSpPr>
        <p:spPr/>
        <p:txBody>
          <a:bodyPr/>
          <a:lstStyle/>
          <a:p>
            <a:endParaRPr lang="en-US" dirty="0"/>
          </a:p>
        </p:txBody>
      </p:sp>
      <p:sp>
        <p:nvSpPr>
          <p:cNvPr id="104862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2097152" name="Picture 7"/>
          <p:cNvPicPr>
            <a:picLocks noChangeAspect="1"/>
          </p:cNvPicPr>
          <p:nvPr/>
        </p:nvPicPr>
        <p:blipFill rotWithShape="1">
          <a:blip r:embed="rId19"/>
          <a:srcRect l="3613"/>
          <a:stretch>
            <a:fillRect/>
          </a:stretch>
        </p:blipFill>
        <p:spPr>
          <a:xfrm>
            <a:off x="0" y="2669685"/>
            <a:ext cx="4037012" cy="4188315"/>
          </a:xfrm>
          <a:prstGeom prst="rect">
            <a:avLst/>
          </a:prstGeom>
        </p:spPr>
      </p:pic>
      <p:pic>
        <p:nvPicPr>
          <p:cNvPr id="2097153" name="Picture 6"/>
          <p:cNvPicPr>
            <a:picLocks noChangeAspect="1"/>
          </p:cNvPicPr>
          <p:nvPr/>
        </p:nvPicPr>
        <p:blipFill rotWithShape="1">
          <a:blip r:embed="rId20"/>
          <a:srcRect l="35640"/>
          <a:stretch>
            <a:fillRect/>
          </a:stretch>
        </p:blipFill>
        <p:spPr>
          <a:xfrm>
            <a:off x="0" y="2892347"/>
            <a:ext cx="1522412" cy="2365453"/>
          </a:xfrm>
          <a:prstGeom prst="rect">
            <a:avLst/>
          </a:prstGeom>
        </p:spPr>
      </p:pic>
      <p:sp>
        <p:nvSpPr>
          <p:cNvPr id="104857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pic>
        <p:nvPicPr>
          <p:cNvPr id="2097154" name="Picture 8"/>
          <p:cNvPicPr>
            <a:picLocks noChangeAspect="1"/>
          </p:cNvPicPr>
          <p:nvPr/>
        </p:nvPicPr>
        <p:blipFill rotWithShape="1">
          <a:blip r:embed="rId21"/>
          <a:srcRect t="28813"/>
          <a:stretch>
            <a:fillRect/>
          </a:stretch>
        </p:blipFill>
        <p:spPr>
          <a:xfrm>
            <a:off x="7999412" y="0"/>
            <a:ext cx="1603387" cy="1141407"/>
          </a:xfrm>
          <a:prstGeom prst="rect">
            <a:avLst/>
          </a:prstGeom>
        </p:spPr>
      </p:pic>
      <p:pic>
        <p:nvPicPr>
          <p:cNvPr id="2097155" name="Picture 9"/>
          <p:cNvPicPr>
            <a:picLocks noChangeAspect="1"/>
          </p:cNvPicPr>
          <p:nvPr/>
        </p:nvPicPr>
        <p:blipFill rotWithShape="1">
          <a:blip r:embed="rId22"/>
          <a:srcRect b="23320"/>
          <a:stretch>
            <a:fillRect/>
          </a:stretch>
        </p:blipFill>
        <p:spPr>
          <a:xfrm>
            <a:off x="8605878" y="6096000"/>
            <a:ext cx="993734" cy="762000"/>
          </a:xfrm>
          <a:prstGeom prst="rect">
            <a:avLst/>
          </a:prstGeom>
        </p:spPr>
      </p:pic>
      <p:sp>
        <p:nvSpPr>
          <p:cNvPr id="1048577"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78"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48579"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0"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pPr/>
              <a:t>3/22/2022</a:t>
            </a:fld>
            <a:endParaRPr lang="en-US" dirty="0"/>
          </a:p>
        </p:txBody>
      </p:sp>
      <p:sp>
        <p:nvSpPr>
          <p:cNvPr id="1048581"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1048582"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
          <p:cNvSpPr>
            <a:spLocks noGrp="1"/>
          </p:cNvSpPr>
          <p:nvPr>
            <p:ph type="ctrTitle"/>
          </p:nvPr>
        </p:nvSpPr>
        <p:spPr>
          <a:xfrm>
            <a:off x="1951331" y="716281"/>
            <a:ext cx="7839649" cy="1207410"/>
          </a:xfrm>
        </p:spPr>
        <p:txBody>
          <a:bodyPr/>
          <a:lstStyle/>
          <a:p>
            <a:r>
              <a:rPr lang="en-IN" sz="4800" dirty="0"/>
              <a:t>Virtual AI Health Assistant</a:t>
            </a:r>
          </a:p>
        </p:txBody>
      </p:sp>
      <p:sp>
        <p:nvSpPr>
          <p:cNvPr id="1048589" name="Subtitle 2"/>
          <p:cNvSpPr>
            <a:spLocks noGrp="1"/>
          </p:cNvSpPr>
          <p:nvPr>
            <p:ph type="subTitle" idx="1"/>
          </p:nvPr>
        </p:nvSpPr>
        <p:spPr>
          <a:xfrm>
            <a:off x="1152145" y="2697480"/>
            <a:ext cx="8828468" cy="2941320"/>
          </a:xfrm>
        </p:spPr>
        <p:txBody>
          <a:bodyPr/>
          <a:lstStyle/>
          <a:p>
            <a:r>
              <a:rPr lang="en-IN" cap="none" dirty="0"/>
              <a:t>Team Members</a:t>
            </a:r>
          </a:p>
          <a:p>
            <a:endParaRPr lang="en-IN" cap="none" dirty="0"/>
          </a:p>
          <a:p>
            <a:r>
              <a:rPr lang="en-IN" cap="none" dirty="0"/>
              <a:t>Neel Patel</a:t>
            </a:r>
          </a:p>
          <a:p>
            <a:r>
              <a:rPr lang="en-IN" cap="none" dirty="0" err="1"/>
              <a:t>Dhruv</a:t>
            </a:r>
            <a:r>
              <a:rPr lang="en-IN" cap="none" dirty="0"/>
              <a:t> Solanki</a:t>
            </a:r>
          </a:p>
          <a:p>
            <a:r>
              <a:rPr lang="en-IN" cap="none" dirty="0" err="1"/>
              <a:t>Dilen</a:t>
            </a:r>
            <a:r>
              <a:rPr lang="en-IN" cap="none" dirty="0"/>
              <a:t> Panchal</a:t>
            </a:r>
          </a:p>
          <a:p>
            <a:r>
              <a:rPr lang="en-IN" cap="none" dirty="0" err="1"/>
              <a:t>Miraj</a:t>
            </a:r>
            <a:r>
              <a:rPr lang="en-IN" cap="none" dirty="0"/>
              <a:t> </a:t>
            </a:r>
            <a:r>
              <a:rPr lang="en-IN" cap="none" dirty="0" err="1"/>
              <a:t>Sutariya</a:t>
            </a:r>
            <a:r>
              <a:rPr lang="en-IN" cap="none" dirty="0"/>
              <a:t> </a:t>
            </a:r>
          </a:p>
          <a:p>
            <a:endParaRPr lang="en-IN" cap="non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 and</a:t>
            </a:r>
            <a:br>
              <a:rPr lang="en-IN" dirty="0"/>
            </a:br>
            <a:r>
              <a:rPr lang="en-IN" dirty="0"/>
              <a:t> methodology</a:t>
            </a:r>
          </a:p>
        </p:txBody>
      </p:sp>
      <p:sp>
        <p:nvSpPr>
          <p:cNvPr id="3" name="Content Placeholder 2"/>
          <p:cNvSpPr>
            <a:spLocks noGrp="1"/>
          </p:cNvSpPr>
          <p:nvPr>
            <p:ph idx="1"/>
          </p:nvPr>
        </p:nvSpPr>
        <p:spPr/>
        <p:txBody>
          <a:bodyPr/>
          <a:lstStyle/>
          <a:p>
            <a:r>
              <a:rPr lang="en-US" dirty="0"/>
              <a:t>User validation and extraction of symptoms from the conversation with the user.</a:t>
            </a:r>
          </a:p>
          <a:p>
            <a:r>
              <a:rPr lang="en-US" dirty="0"/>
              <a:t>Accurate mapping of extracted symptoms to documented symptoms and their corresponding codes in the database.</a:t>
            </a:r>
          </a:p>
          <a:p>
            <a:r>
              <a:rPr lang="en-US" dirty="0"/>
              <a:t>Developing a personalized diagnosis and also referring the patient to an appropriate specialist if necessary. </a:t>
            </a:r>
            <a:endParaRPr lang="en-IN" dirty="0"/>
          </a:p>
        </p:txBody>
      </p:sp>
    </p:spTree>
    <p:extLst>
      <p:ext uri="{BB962C8B-B14F-4D97-AF65-F5344CB8AC3E}">
        <p14:creationId xmlns:p14="http://schemas.microsoft.com/office/powerpoint/2010/main" val="1885949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Functional Architecture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2865" y="2052638"/>
            <a:ext cx="8528045" cy="4195762"/>
          </a:xfrm>
        </p:spPr>
      </p:pic>
    </p:spTree>
    <p:extLst>
      <p:ext uri="{BB962C8B-B14F-4D97-AF65-F5344CB8AC3E}">
        <p14:creationId xmlns:p14="http://schemas.microsoft.com/office/powerpoint/2010/main" val="921402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Specifying the disease</a:t>
            </a:r>
          </a:p>
        </p:txBody>
      </p:sp>
      <p:pic>
        <p:nvPicPr>
          <p:cNvPr id="4" name="Content Placeholder 3"/>
          <p:cNvPicPr>
            <a:picLocks noGrp="1" noChangeAspect="1"/>
          </p:cNvPicPr>
          <p:nvPr>
            <p:ph idx="1"/>
          </p:nvPr>
        </p:nvPicPr>
        <p:blipFill>
          <a:blip r:embed="rId2"/>
          <a:stretch>
            <a:fillRect/>
          </a:stretch>
        </p:blipFill>
        <p:spPr>
          <a:xfrm>
            <a:off x="3188442" y="2052638"/>
            <a:ext cx="5150886" cy="4524258"/>
          </a:xfrm>
          <a:prstGeom prst="rect">
            <a:avLst/>
          </a:prstGeom>
        </p:spPr>
      </p:pic>
    </p:spTree>
    <p:extLst>
      <p:ext uri="{BB962C8B-B14F-4D97-AF65-F5344CB8AC3E}">
        <p14:creationId xmlns:p14="http://schemas.microsoft.com/office/powerpoint/2010/main" val="3824984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NLP Processing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6366" y="1560945"/>
            <a:ext cx="5093333" cy="4576618"/>
          </a:xfrm>
        </p:spPr>
      </p:pic>
    </p:spTree>
    <p:extLst>
      <p:ext uri="{BB962C8B-B14F-4D97-AF65-F5344CB8AC3E}">
        <p14:creationId xmlns:p14="http://schemas.microsoft.com/office/powerpoint/2010/main" val="2429867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Algorithms</a:t>
            </a:r>
            <a:endParaRPr lang="en-IN" dirty="0"/>
          </a:p>
        </p:txBody>
      </p:sp>
      <p:sp>
        <p:nvSpPr>
          <p:cNvPr id="3" name="Content Placeholder 2"/>
          <p:cNvSpPr>
            <a:spLocks noGrp="1"/>
          </p:cNvSpPr>
          <p:nvPr>
            <p:ph idx="1"/>
          </p:nvPr>
        </p:nvSpPr>
        <p:spPr/>
        <p:txBody>
          <a:bodyPr/>
          <a:lstStyle/>
          <a:p>
            <a:r>
              <a:rPr lang="en-US" dirty="0"/>
              <a:t>After the word vectorization in NLP through the Term Frequency.</a:t>
            </a:r>
          </a:p>
          <a:p>
            <a:r>
              <a:rPr lang="en-US" dirty="0"/>
              <a:t>Naive Bayes Classifier Algorithm is used to determine text classification that includes a high dimensional dataset.</a:t>
            </a:r>
          </a:p>
          <a:p>
            <a:r>
              <a:rPr lang="en-US" dirty="0"/>
              <a:t>It is helpful to generate a response of the input statement that meets the particular set of criteria.</a:t>
            </a:r>
          </a:p>
          <a:p>
            <a:endParaRPr lang="en-US" dirty="0"/>
          </a:p>
        </p:txBody>
      </p:sp>
    </p:spTree>
    <p:extLst>
      <p:ext uri="{BB962C8B-B14F-4D97-AF65-F5344CB8AC3E}">
        <p14:creationId xmlns:p14="http://schemas.microsoft.com/office/powerpoint/2010/main" val="3017423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661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Scope</a:t>
            </a:r>
          </a:p>
        </p:txBody>
      </p:sp>
      <p:sp>
        <p:nvSpPr>
          <p:cNvPr id="3" name="Content Placeholder 2"/>
          <p:cNvSpPr>
            <a:spLocks noGrp="1"/>
          </p:cNvSpPr>
          <p:nvPr>
            <p:ph idx="1"/>
          </p:nvPr>
        </p:nvSpPr>
        <p:spPr/>
        <p:txBody>
          <a:bodyPr/>
          <a:lstStyle/>
          <a:p>
            <a:r>
              <a:rPr lang="en-US" dirty="0"/>
              <a:t>A virtual Health Assistant provides personalized diagnoses based on symptoms. In the future, the bot’s symptom recognition and diagnosis performance could be greatly improved by adding support for more medical features, such as location, duration, and intensity of symptoms, and more detailed symptom description. </a:t>
            </a:r>
            <a:endParaRPr lang="en-IN" dirty="0"/>
          </a:p>
        </p:txBody>
      </p:sp>
    </p:spTree>
    <p:extLst>
      <p:ext uri="{BB962C8B-B14F-4D97-AF65-F5344CB8AC3E}">
        <p14:creationId xmlns:p14="http://schemas.microsoft.com/office/powerpoint/2010/main" val="4085227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IN" dirty="0"/>
              <a:t>Development Tools and Technology</a:t>
            </a:r>
          </a:p>
        </p:txBody>
      </p:sp>
      <p:sp>
        <p:nvSpPr>
          <p:cNvPr id="1048602" name="Content Placeholder 2"/>
          <p:cNvSpPr>
            <a:spLocks noGrp="1"/>
          </p:cNvSpPr>
          <p:nvPr>
            <p:ph idx="1"/>
          </p:nvPr>
        </p:nvSpPr>
        <p:spPr/>
        <p:txBody>
          <a:bodyPr/>
          <a:lstStyle/>
          <a:p>
            <a:r>
              <a:rPr lang="en-IN" dirty="0"/>
              <a:t>HTML5, CSS</a:t>
            </a:r>
          </a:p>
          <a:p>
            <a:r>
              <a:rPr lang="en-IN" dirty="0" err="1"/>
              <a:t>Javascript</a:t>
            </a:r>
            <a:endParaRPr lang="en-IN" dirty="0"/>
          </a:p>
          <a:p>
            <a:r>
              <a:rPr lang="en-IN" dirty="0"/>
              <a:t>Python </a:t>
            </a:r>
          </a:p>
          <a:p>
            <a:r>
              <a:rPr lang="en-US" dirty="0"/>
              <a:t>NLP</a:t>
            </a:r>
            <a:endParaRPr lang="en-IN" dirty="0"/>
          </a:p>
          <a:p>
            <a:r>
              <a:rPr lang="en-IN" dirty="0"/>
              <a:t>NODE JS</a:t>
            </a:r>
          </a:p>
          <a:p>
            <a:r>
              <a:rPr lang="en-IN" dirty="0"/>
              <a:t>REACT JSEXPRESS JS</a:t>
            </a:r>
          </a:p>
          <a:p>
            <a:r>
              <a:rPr lang="en-IN" dirty="0"/>
              <a:t>MONGO DB</a:t>
            </a:r>
          </a:p>
          <a:p>
            <a:r>
              <a:rPr lang="en-IN" dirty="0"/>
              <a:t>Adobe</a:t>
            </a:r>
          </a:p>
          <a:p>
            <a:r>
              <a:rPr lang="en-IN" dirty="0"/>
              <a:t>Visual Studio</a:t>
            </a:r>
          </a:p>
          <a:p>
            <a:pPr marL="0" indent="0">
              <a:buNone/>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IN" dirty="0"/>
              <a:t>Area</a:t>
            </a:r>
          </a:p>
        </p:txBody>
      </p:sp>
      <p:sp>
        <p:nvSpPr>
          <p:cNvPr id="1048604" name="Content Placeholder 2"/>
          <p:cNvSpPr>
            <a:spLocks noGrp="1"/>
          </p:cNvSpPr>
          <p:nvPr>
            <p:ph idx="1"/>
          </p:nvPr>
        </p:nvSpPr>
        <p:spPr/>
        <p:txBody>
          <a:bodyPr/>
          <a:lstStyle/>
          <a:p>
            <a:r>
              <a:rPr lang="en-IN" dirty="0"/>
              <a:t>Self HealthCare Management</a:t>
            </a:r>
          </a:p>
          <a:p>
            <a:r>
              <a:rPr lang="en-IN" dirty="0"/>
              <a:t>Web Application</a:t>
            </a:r>
          </a:p>
          <a:p>
            <a:pPr marL="0" indent="0">
              <a:buNone/>
            </a:pPr>
            <a:endParaRPr lang="en-IN" dirty="0"/>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Refernces</a:t>
            </a:r>
            <a:endParaRPr lang="en-IN" dirty="0"/>
          </a:p>
        </p:txBody>
      </p:sp>
      <p:sp>
        <p:nvSpPr>
          <p:cNvPr id="3" name="Content Placeholder 2"/>
          <p:cNvSpPr>
            <a:spLocks noGrp="1"/>
          </p:cNvSpPr>
          <p:nvPr>
            <p:ph idx="1"/>
          </p:nvPr>
        </p:nvSpPr>
        <p:spPr>
          <a:xfrm>
            <a:off x="508000" y="1357746"/>
            <a:ext cx="9541853" cy="4890654"/>
          </a:xfrm>
        </p:spPr>
        <p:txBody>
          <a:bodyPr>
            <a:normAutofit fontScale="85000" lnSpcReduction="10000"/>
          </a:bodyPr>
          <a:lstStyle/>
          <a:p>
            <a:r>
              <a:rPr lang="en-IN" dirty="0"/>
              <a:t>[1] Tom Nadarzynski1 , Oliver Miles2, Aimee Cowie3 and Damien Ridge1 “Acceptability of artificial intelligence (AI)-led </a:t>
            </a:r>
            <a:r>
              <a:rPr lang="en-IN" dirty="0" err="1"/>
              <a:t>chatbot</a:t>
            </a:r>
            <a:r>
              <a:rPr lang="en-IN" dirty="0"/>
              <a:t> services in healthcare: A mixed-methods study” SAGE 2019</a:t>
            </a:r>
          </a:p>
          <a:p>
            <a:endParaRPr lang="en-IN" dirty="0"/>
          </a:p>
          <a:p>
            <a:r>
              <a:rPr lang="en-IN" dirty="0"/>
              <a:t>[2] </a:t>
            </a:r>
            <a:r>
              <a:rPr lang="en-IN" dirty="0" err="1"/>
              <a:t>Chetan</a:t>
            </a:r>
            <a:r>
              <a:rPr lang="en-IN" dirty="0"/>
              <a:t> Bulla1, </a:t>
            </a:r>
            <a:r>
              <a:rPr lang="en-IN" dirty="0" err="1"/>
              <a:t>Chinmay</a:t>
            </a:r>
            <a:r>
              <a:rPr lang="en-IN" dirty="0"/>
              <a:t> Parushetti2*, </a:t>
            </a:r>
            <a:r>
              <a:rPr lang="en-IN" dirty="0" err="1"/>
              <a:t>Akshata</a:t>
            </a:r>
            <a:r>
              <a:rPr lang="en-IN" dirty="0"/>
              <a:t> Teli3, </a:t>
            </a:r>
            <a:r>
              <a:rPr lang="en-IN" dirty="0" err="1"/>
              <a:t>Samiksha</a:t>
            </a:r>
            <a:r>
              <a:rPr lang="en-IN" dirty="0"/>
              <a:t> Aski4, Sachin Koppad5 “AI Based Medical Assistant </a:t>
            </a:r>
            <a:r>
              <a:rPr lang="en-IN" dirty="0" err="1"/>
              <a:t>Chatbot</a:t>
            </a:r>
            <a:r>
              <a:rPr lang="en-IN" dirty="0"/>
              <a:t>” HBRP 2020	</a:t>
            </a:r>
          </a:p>
          <a:p>
            <a:endParaRPr lang="en-IN" dirty="0"/>
          </a:p>
          <a:p>
            <a:r>
              <a:rPr lang="en-IN" dirty="0"/>
              <a:t>[3] </a:t>
            </a:r>
            <a:r>
              <a:rPr lang="en-IN" dirty="0" err="1"/>
              <a:t>Prof.</a:t>
            </a:r>
            <a:r>
              <a:rPr lang="en-IN" dirty="0"/>
              <a:t> </a:t>
            </a:r>
            <a:r>
              <a:rPr lang="en-IN" dirty="0" err="1"/>
              <a:t>Shital</a:t>
            </a:r>
            <a:r>
              <a:rPr lang="en-IN" dirty="0"/>
              <a:t> Patil1, </a:t>
            </a:r>
            <a:r>
              <a:rPr lang="en-IN" dirty="0" err="1"/>
              <a:t>Vrushali</a:t>
            </a:r>
            <a:r>
              <a:rPr lang="en-IN" dirty="0"/>
              <a:t> Patil2, </a:t>
            </a:r>
            <a:r>
              <a:rPr lang="en-IN" dirty="0" err="1"/>
              <a:t>Vidya</a:t>
            </a:r>
            <a:r>
              <a:rPr lang="en-IN" dirty="0"/>
              <a:t> Bagal3, </a:t>
            </a:r>
            <a:r>
              <a:rPr lang="en-IN" dirty="0" err="1"/>
              <a:t>Shubham</a:t>
            </a:r>
            <a:r>
              <a:rPr lang="en-IN" dirty="0"/>
              <a:t> Butala4 “Virtual Assistant and Patient Monitoring System by using AI &amp; Data Science” IRJET 2019</a:t>
            </a:r>
          </a:p>
          <a:p>
            <a:endParaRPr lang="en-IN" dirty="0"/>
          </a:p>
          <a:p>
            <a:r>
              <a:rPr lang="en-IN" dirty="0"/>
              <a:t>[4] </a:t>
            </a:r>
            <a:r>
              <a:rPr lang="en-IN" dirty="0" err="1"/>
              <a:t>Divya</a:t>
            </a:r>
            <a:r>
              <a:rPr lang="en-IN" dirty="0"/>
              <a:t> S1, </a:t>
            </a:r>
            <a:r>
              <a:rPr lang="en-IN" dirty="0" err="1"/>
              <a:t>Indumathi</a:t>
            </a:r>
            <a:r>
              <a:rPr lang="en-IN" dirty="0"/>
              <a:t> V1, </a:t>
            </a:r>
            <a:r>
              <a:rPr lang="en-IN" dirty="0" err="1"/>
              <a:t>Ishwarya</a:t>
            </a:r>
            <a:r>
              <a:rPr lang="en-IN" dirty="0"/>
              <a:t> S1, </a:t>
            </a:r>
            <a:r>
              <a:rPr lang="en-IN" dirty="0" err="1"/>
              <a:t>Priyasankari</a:t>
            </a:r>
            <a:r>
              <a:rPr lang="en-IN" dirty="0"/>
              <a:t> M1, </a:t>
            </a:r>
            <a:r>
              <a:rPr lang="en-IN" dirty="0" err="1"/>
              <a:t>Kalpana</a:t>
            </a:r>
            <a:r>
              <a:rPr lang="en-IN" dirty="0"/>
              <a:t> Devi S2 “A Self-Diagnosis Medical </a:t>
            </a:r>
            <a:r>
              <a:rPr lang="en-IN" dirty="0" err="1"/>
              <a:t>Chatbot</a:t>
            </a:r>
            <a:r>
              <a:rPr lang="en-IN" dirty="0"/>
              <a:t> Using Artificial Intelligence” MAT 2018</a:t>
            </a:r>
          </a:p>
          <a:p>
            <a:endParaRPr lang="en-IN" dirty="0"/>
          </a:p>
          <a:p>
            <a:r>
              <a:rPr lang="en-IN" dirty="0"/>
              <a:t>[5] </a:t>
            </a:r>
            <a:r>
              <a:rPr lang="en-IN" dirty="0" err="1"/>
              <a:t>Praneet</a:t>
            </a:r>
            <a:r>
              <a:rPr lang="en-IN" dirty="0"/>
              <a:t> Kumar Ghosh TM1, </a:t>
            </a:r>
            <a:r>
              <a:rPr lang="en-IN" dirty="0" err="1"/>
              <a:t>Pragya</a:t>
            </a:r>
            <a:r>
              <a:rPr lang="en-IN" dirty="0"/>
              <a:t> Jain TM1, Shweta </a:t>
            </a:r>
            <a:r>
              <a:rPr lang="en-IN" dirty="0" err="1"/>
              <a:t>Wankhede</a:t>
            </a:r>
            <a:r>
              <a:rPr lang="en-IN" dirty="0"/>
              <a:t> TM1, </a:t>
            </a:r>
            <a:r>
              <a:rPr lang="en-IN" dirty="0" err="1"/>
              <a:t>Machani</a:t>
            </a:r>
            <a:r>
              <a:rPr lang="en-IN" dirty="0"/>
              <a:t> </a:t>
            </a:r>
            <a:r>
              <a:rPr lang="en-IN" dirty="0" err="1"/>
              <a:t>Preethi</a:t>
            </a:r>
            <a:r>
              <a:rPr lang="en-IN" dirty="0"/>
              <a:t> TM1, </a:t>
            </a:r>
            <a:r>
              <a:rPr lang="en-IN" dirty="0" err="1"/>
              <a:t>Dr.</a:t>
            </a:r>
            <a:r>
              <a:rPr lang="en-IN" dirty="0"/>
              <a:t> M K </a:t>
            </a:r>
            <a:r>
              <a:rPr lang="en-IN" dirty="0" err="1"/>
              <a:t>Jayanthi</a:t>
            </a:r>
            <a:r>
              <a:rPr lang="en-IN" dirty="0"/>
              <a:t> Kannan TM “ Virtual Nursing Assistant” GIS Science Journal 2021</a:t>
            </a:r>
          </a:p>
        </p:txBody>
      </p:sp>
    </p:spTree>
    <p:extLst>
      <p:ext uri="{BB962C8B-B14F-4D97-AF65-F5344CB8AC3E}">
        <p14:creationId xmlns:p14="http://schemas.microsoft.com/office/powerpoint/2010/main" val="2071045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endParaRPr lang="en-IN" dirty="0"/>
          </a:p>
        </p:txBody>
      </p:sp>
      <p:sp>
        <p:nvSpPr>
          <p:cNvPr id="3" name="Content Placeholder 2"/>
          <p:cNvSpPr>
            <a:spLocks noGrp="1"/>
          </p:cNvSpPr>
          <p:nvPr>
            <p:ph idx="1"/>
          </p:nvPr>
        </p:nvSpPr>
        <p:spPr/>
        <p:txBody>
          <a:bodyPr/>
          <a:lstStyle/>
          <a:p>
            <a:r>
              <a:rPr lang="en-IN" dirty="0"/>
              <a:t>With the help of Artificial intelligence we can create program or application which can have human intelligence and thinking and also better in some cases. </a:t>
            </a:r>
          </a:p>
          <a:p>
            <a:r>
              <a:rPr lang="en-IN" dirty="0"/>
              <a:t>It is based on how any device observes its environment and takes actions based on the observed data to achieve the result successfully</a:t>
            </a:r>
          </a:p>
          <a:p>
            <a:r>
              <a:rPr lang="en-IN" dirty="0"/>
              <a:t>A virtual assistant can conduct conversation with textual and auditory method. Example Google assistant, Alexa, IBM Watson, etc.</a:t>
            </a:r>
          </a:p>
          <a:p>
            <a:r>
              <a:rPr lang="en-IN" dirty="0"/>
              <a:t>Similarly we can integrate these capabilities in the Health issues. To create an intelligent agent which can diagnose the symptoms of the patient.</a:t>
            </a:r>
          </a:p>
        </p:txBody>
      </p:sp>
    </p:spTree>
    <p:extLst>
      <p:ext uri="{BB962C8B-B14F-4D97-AF65-F5344CB8AC3E}">
        <p14:creationId xmlns:p14="http://schemas.microsoft.com/office/powerpoint/2010/main" val="1990733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4328" y="341746"/>
            <a:ext cx="9255526" cy="5906654"/>
          </a:xfrm>
        </p:spPr>
        <p:txBody>
          <a:bodyPr>
            <a:normAutofit fontScale="92500"/>
          </a:bodyPr>
          <a:lstStyle/>
          <a:p>
            <a:r>
              <a:rPr lang="en-IN" dirty="0"/>
              <a:t>[6] Jonathan </a:t>
            </a:r>
            <a:r>
              <a:rPr lang="en-IN" dirty="0" err="1"/>
              <a:t>Waringa,b</a:t>
            </a:r>
            <a:r>
              <a:rPr lang="en-IN" dirty="0"/>
              <a:t>,*, </a:t>
            </a:r>
            <a:r>
              <a:rPr lang="en-IN" dirty="0" err="1"/>
              <a:t>Charlotta</a:t>
            </a:r>
            <a:r>
              <a:rPr lang="en-IN" dirty="0"/>
              <a:t> </a:t>
            </a:r>
            <a:r>
              <a:rPr lang="en-IN" dirty="0" err="1"/>
              <a:t>Lindvallc,d</a:t>
            </a:r>
            <a:r>
              <a:rPr lang="en-IN" dirty="0"/>
              <a:t>, Renato </a:t>
            </a:r>
            <a:r>
              <a:rPr lang="en-IN" dirty="0" err="1"/>
              <a:t>Umetona,b,e</a:t>
            </a:r>
            <a:r>
              <a:rPr lang="en-IN" dirty="0"/>
              <a:t> “Automated machine learning: Review of the state-of-the-art and opportunities for healthcare” Elsevier 2020</a:t>
            </a:r>
          </a:p>
          <a:p>
            <a:endParaRPr lang="en-IN" dirty="0"/>
          </a:p>
          <a:p>
            <a:r>
              <a:rPr lang="en-IN" dirty="0"/>
              <a:t>[7] </a:t>
            </a:r>
            <a:r>
              <a:rPr lang="en-IN" dirty="0" err="1"/>
              <a:t>Gopi</a:t>
            </a:r>
            <a:r>
              <a:rPr lang="en-IN" dirty="0"/>
              <a:t> </a:t>
            </a:r>
            <a:r>
              <a:rPr lang="en-IN" dirty="0" err="1"/>
              <a:t>Battineni</a:t>
            </a:r>
            <a:r>
              <a:rPr lang="en-IN" dirty="0"/>
              <a:t> 1,* , </a:t>
            </a:r>
            <a:r>
              <a:rPr lang="en-IN" dirty="0" err="1"/>
              <a:t>Nalini</a:t>
            </a:r>
            <a:r>
              <a:rPr lang="en-IN" dirty="0"/>
              <a:t> </a:t>
            </a:r>
            <a:r>
              <a:rPr lang="en-IN" dirty="0" err="1"/>
              <a:t>Chintalapudi</a:t>
            </a:r>
            <a:r>
              <a:rPr lang="en-IN" dirty="0"/>
              <a:t> 1 and Francesco </a:t>
            </a:r>
            <a:r>
              <a:rPr lang="en-IN" dirty="0" err="1"/>
              <a:t>Amenta</a:t>
            </a:r>
            <a:r>
              <a:rPr lang="en-IN" dirty="0"/>
              <a:t> 1, “AI </a:t>
            </a:r>
            <a:r>
              <a:rPr lang="en-IN" dirty="0" err="1"/>
              <a:t>Chatbot</a:t>
            </a:r>
            <a:r>
              <a:rPr lang="en-IN" dirty="0"/>
              <a:t> Design during an Epidemic like the Novel Coronavirus” MDPI 2020</a:t>
            </a:r>
          </a:p>
          <a:p>
            <a:endParaRPr lang="en-IN" dirty="0"/>
          </a:p>
          <a:p>
            <a:r>
              <a:rPr lang="en-IN" dirty="0"/>
              <a:t>[8] </a:t>
            </a:r>
            <a:r>
              <a:rPr lang="en-IN" dirty="0" err="1"/>
              <a:t>Kavitha</a:t>
            </a:r>
            <a:r>
              <a:rPr lang="en-IN" dirty="0"/>
              <a:t> B. R, </a:t>
            </a:r>
            <a:r>
              <a:rPr lang="en-IN" dirty="0" err="1"/>
              <a:t>Dr.</a:t>
            </a:r>
            <a:r>
              <a:rPr lang="en-IN" dirty="0"/>
              <a:t> </a:t>
            </a:r>
            <a:r>
              <a:rPr lang="en-IN" dirty="0" err="1"/>
              <a:t>Chethana</a:t>
            </a:r>
            <a:r>
              <a:rPr lang="en-IN" dirty="0"/>
              <a:t> R. Murthy ”</a:t>
            </a:r>
            <a:r>
              <a:rPr lang="en-IN" dirty="0" err="1"/>
              <a:t>Chatbot</a:t>
            </a:r>
            <a:r>
              <a:rPr lang="en-IN" dirty="0"/>
              <a:t> for healthcare system using Artificial Intelligence” IJARIIT 2019</a:t>
            </a:r>
          </a:p>
          <a:p>
            <a:endParaRPr lang="en-IN" dirty="0"/>
          </a:p>
          <a:p>
            <a:r>
              <a:rPr lang="en-IN" dirty="0"/>
              <a:t>[9] Mrs. </a:t>
            </a:r>
            <a:r>
              <a:rPr lang="en-IN" dirty="0" err="1"/>
              <a:t>Rashmi</a:t>
            </a:r>
            <a:r>
              <a:rPr lang="en-IN" dirty="0"/>
              <a:t> Dharwadkar1, </a:t>
            </a:r>
            <a:r>
              <a:rPr lang="en-IN" dirty="0" err="1"/>
              <a:t>Dr.Mrs</a:t>
            </a:r>
            <a:r>
              <a:rPr lang="en-IN" dirty="0"/>
              <a:t>. Neeta A. Deshpande2 “A Medical </a:t>
            </a:r>
            <a:r>
              <a:rPr lang="en-IN" dirty="0" err="1"/>
              <a:t>ChatBot</a:t>
            </a:r>
            <a:r>
              <a:rPr lang="en-IN" dirty="0"/>
              <a:t>” IJCTT 2018</a:t>
            </a:r>
          </a:p>
          <a:p>
            <a:endParaRPr lang="en-IN" dirty="0"/>
          </a:p>
          <a:p>
            <a:r>
              <a:rPr lang="en-IN" dirty="0"/>
              <a:t>[10] </a:t>
            </a:r>
            <a:r>
              <a:rPr lang="en-IN" dirty="0" err="1"/>
              <a:t>Urmil</a:t>
            </a:r>
            <a:r>
              <a:rPr lang="en-IN" dirty="0"/>
              <a:t> Bharti, </a:t>
            </a:r>
            <a:r>
              <a:rPr lang="en-IN" dirty="0" err="1"/>
              <a:t>Deepali</a:t>
            </a:r>
            <a:r>
              <a:rPr lang="en-IN" dirty="0"/>
              <a:t> Bajaj, </a:t>
            </a:r>
            <a:r>
              <a:rPr lang="en-IN" dirty="0" err="1"/>
              <a:t>Hunar</a:t>
            </a:r>
            <a:r>
              <a:rPr lang="en-IN" dirty="0"/>
              <a:t> </a:t>
            </a:r>
            <a:r>
              <a:rPr lang="en-IN" dirty="0" err="1"/>
              <a:t>Batra</a:t>
            </a:r>
            <a:r>
              <a:rPr lang="en-IN" dirty="0"/>
              <a:t>, Shreya </a:t>
            </a:r>
            <a:r>
              <a:rPr lang="en-IN" dirty="0" err="1"/>
              <a:t>Lalit</a:t>
            </a:r>
            <a:r>
              <a:rPr lang="en-IN" dirty="0"/>
              <a:t>, Shweta </a:t>
            </a:r>
            <a:r>
              <a:rPr lang="en-IN" dirty="0" err="1"/>
              <a:t>Lalit</a:t>
            </a:r>
            <a:r>
              <a:rPr lang="en-IN" dirty="0"/>
              <a:t>, </a:t>
            </a:r>
            <a:r>
              <a:rPr lang="en-IN" dirty="0" err="1"/>
              <a:t>Aayushi</a:t>
            </a:r>
            <a:r>
              <a:rPr lang="en-IN" dirty="0"/>
              <a:t> </a:t>
            </a:r>
            <a:r>
              <a:rPr lang="en-IN" dirty="0" err="1"/>
              <a:t>Gangwani</a:t>
            </a:r>
            <a:r>
              <a:rPr lang="en-IN" dirty="0"/>
              <a:t> “</a:t>
            </a:r>
            <a:r>
              <a:rPr lang="en-IN" dirty="0" err="1"/>
              <a:t>Medbot</a:t>
            </a:r>
            <a:r>
              <a:rPr lang="en-IN" dirty="0"/>
              <a:t>: Conversational Artificial Intelligence Powered </a:t>
            </a:r>
            <a:r>
              <a:rPr lang="en-IN" dirty="0" err="1"/>
              <a:t>Chatbot</a:t>
            </a:r>
            <a:r>
              <a:rPr lang="en-IN" dirty="0"/>
              <a:t> for Delivering Tele-Health after COVID-19” ICCES 2020</a:t>
            </a:r>
          </a:p>
        </p:txBody>
      </p:sp>
    </p:spTree>
    <p:extLst>
      <p:ext uri="{BB962C8B-B14F-4D97-AF65-F5344CB8AC3E}">
        <p14:creationId xmlns:p14="http://schemas.microsoft.com/office/powerpoint/2010/main" val="3946064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US" dirty="0"/>
              <a:t>Thank You</a:t>
            </a:r>
            <a:endParaRPr lang="en-IN" dirty="0"/>
          </a:p>
        </p:txBody>
      </p:sp>
      <p:sp>
        <p:nvSpPr>
          <p:cNvPr id="1048606" name="Content Placeholder 2"/>
          <p:cNvSpPr>
            <a:spLocks noGrp="1"/>
          </p:cNvSpPr>
          <p:nvPr>
            <p:ph idx="1"/>
          </p:nvPr>
        </p:nvSpPr>
        <p:spPr/>
        <p:txBody>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lang="en-IN" dirty="0"/>
              <a:t>Objective</a:t>
            </a:r>
          </a:p>
        </p:txBody>
      </p:sp>
      <p:sp>
        <p:nvSpPr>
          <p:cNvPr id="1048596" name="Content Placeholder 2"/>
          <p:cNvSpPr>
            <a:spLocks noGrp="1"/>
          </p:cNvSpPr>
          <p:nvPr>
            <p:ph idx="1"/>
          </p:nvPr>
        </p:nvSpPr>
        <p:spPr/>
        <p:txBody>
          <a:bodyPr/>
          <a:lstStyle/>
          <a:p>
            <a:r>
              <a:rPr lang="en-US" dirty="0"/>
              <a:t>The purpose of this project is to provide health related information to the people through a virtual assistant which diagnoses the symptoms and provide a report of the problem.</a:t>
            </a:r>
          </a:p>
          <a:p>
            <a:r>
              <a:rPr lang="en-US" dirty="0"/>
              <a:t>This project is an attempt to provide medical and Health related help to the people through a device. It suggest medical help to the people on the base of the symptoms, age .</a:t>
            </a:r>
          </a:p>
          <a:p>
            <a:r>
              <a:rPr lang="en-US" dirty="0"/>
              <a:t>A Virtual Assistant can assist anyone and anytime.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57018"/>
            <a:ext cx="9404723" cy="1696230"/>
          </a:xfrm>
        </p:spPr>
        <p:txBody>
          <a:bodyPr/>
          <a:lstStyle/>
          <a:p>
            <a:r>
              <a:rPr lang="en-IN" dirty="0"/>
              <a:t>Research paper summary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614144"/>
              </p:ext>
            </p:extLst>
          </p:nvPr>
        </p:nvGraphicFramePr>
        <p:xfrm>
          <a:off x="193963" y="886692"/>
          <a:ext cx="11545455" cy="6103338"/>
        </p:xfrm>
        <a:graphic>
          <a:graphicData uri="http://schemas.openxmlformats.org/drawingml/2006/table">
            <a:tbl>
              <a:tblPr firstRow="1" bandRow="1">
                <a:tableStyleId>{00A15C55-8517-42AA-B614-E9B94910E393}</a:tableStyleId>
              </a:tblPr>
              <a:tblGrid>
                <a:gridCol w="783420">
                  <a:extLst>
                    <a:ext uri="{9D8B030D-6E8A-4147-A177-3AD203B41FA5}">
                      <a16:colId xmlns:a16="http://schemas.microsoft.com/office/drawing/2014/main" val="3641018881"/>
                    </a:ext>
                  </a:extLst>
                </a:gridCol>
                <a:gridCol w="2848791">
                  <a:extLst>
                    <a:ext uri="{9D8B030D-6E8A-4147-A177-3AD203B41FA5}">
                      <a16:colId xmlns:a16="http://schemas.microsoft.com/office/drawing/2014/main" val="1732810796"/>
                    </a:ext>
                  </a:extLst>
                </a:gridCol>
                <a:gridCol w="1549390">
                  <a:extLst>
                    <a:ext uri="{9D8B030D-6E8A-4147-A177-3AD203B41FA5}">
                      <a16:colId xmlns:a16="http://schemas.microsoft.com/office/drawing/2014/main" val="1555577164"/>
                    </a:ext>
                  </a:extLst>
                </a:gridCol>
                <a:gridCol w="803563">
                  <a:extLst>
                    <a:ext uri="{9D8B030D-6E8A-4147-A177-3AD203B41FA5}">
                      <a16:colId xmlns:a16="http://schemas.microsoft.com/office/drawing/2014/main" val="1562663178"/>
                    </a:ext>
                  </a:extLst>
                </a:gridCol>
                <a:gridCol w="1308059">
                  <a:extLst>
                    <a:ext uri="{9D8B030D-6E8A-4147-A177-3AD203B41FA5}">
                      <a16:colId xmlns:a16="http://schemas.microsoft.com/office/drawing/2014/main" val="2985816521"/>
                    </a:ext>
                  </a:extLst>
                </a:gridCol>
                <a:gridCol w="2353762">
                  <a:extLst>
                    <a:ext uri="{9D8B030D-6E8A-4147-A177-3AD203B41FA5}">
                      <a16:colId xmlns:a16="http://schemas.microsoft.com/office/drawing/2014/main" val="3439347830"/>
                    </a:ext>
                  </a:extLst>
                </a:gridCol>
                <a:gridCol w="1898470">
                  <a:extLst>
                    <a:ext uri="{9D8B030D-6E8A-4147-A177-3AD203B41FA5}">
                      <a16:colId xmlns:a16="http://schemas.microsoft.com/office/drawing/2014/main" val="542039698"/>
                    </a:ext>
                  </a:extLst>
                </a:gridCol>
              </a:tblGrid>
              <a:tr h="415111">
                <a:tc>
                  <a:txBody>
                    <a:bodyPr/>
                    <a:lstStyle/>
                    <a:p>
                      <a:pPr algn="ctr"/>
                      <a:r>
                        <a:rPr lang="en-IN" dirty="0" err="1"/>
                        <a:t>Sr</a:t>
                      </a:r>
                      <a:r>
                        <a:rPr lang="en-IN" dirty="0"/>
                        <a:t> no</a:t>
                      </a:r>
                    </a:p>
                  </a:txBody>
                  <a:tcPr/>
                </a:tc>
                <a:tc>
                  <a:txBody>
                    <a:bodyPr/>
                    <a:lstStyle/>
                    <a:p>
                      <a:pPr algn="ctr"/>
                      <a:r>
                        <a:rPr lang="en-IN" dirty="0"/>
                        <a:t>Title</a:t>
                      </a:r>
                    </a:p>
                  </a:txBody>
                  <a:tcPr/>
                </a:tc>
                <a:tc>
                  <a:txBody>
                    <a:bodyPr/>
                    <a:lstStyle/>
                    <a:p>
                      <a:pPr algn="ctr"/>
                      <a:r>
                        <a:rPr lang="en-IN" dirty="0"/>
                        <a:t>Publication</a:t>
                      </a:r>
                    </a:p>
                  </a:txBody>
                  <a:tcPr/>
                </a:tc>
                <a:tc>
                  <a:txBody>
                    <a:bodyPr/>
                    <a:lstStyle/>
                    <a:p>
                      <a:pPr algn="ctr"/>
                      <a:r>
                        <a:rPr lang="en-IN" dirty="0"/>
                        <a:t>year</a:t>
                      </a:r>
                    </a:p>
                  </a:txBody>
                  <a:tcPr/>
                </a:tc>
                <a:tc>
                  <a:txBody>
                    <a:bodyPr/>
                    <a:lstStyle/>
                    <a:p>
                      <a:pPr algn="ctr"/>
                      <a:r>
                        <a:rPr lang="en-IN" dirty="0"/>
                        <a:t>Algorithm</a:t>
                      </a:r>
                    </a:p>
                  </a:txBody>
                  <a:tcPr/>
                </a:tc>
                <a:tc>
                  <a:txBody>
                    <a:bodyPr/>
                    <a:lstStyle/>
                    <a:p>
                      <a:pPr algn="ctr"/>
                      <a:r>
                        <a:rPr lang="en-IN" dirty="0"/>
                        <a:t>Advantages</a:t>
                      </a:r>
                    </a:p>
                  </a:txBody>
                  <a:tcPr/>
                </a:tc>
                <a:tc>
                  <a:txBody>
                    <a:bodyPr/>
                    <a:lstStyle/>
                    <a:p>
                      <a:pPr algn="ctr"/>
                      <a:r>
                        <a:rPr lang="en-IN" dirty="0"/>
                        <a:t>Limitations</a:t>
                      </a:r>
                    </a:p>
                  </a:txBody>
                  <a:tcPr/>
                </a:tc>
                <a:extLst>
                  <a:ext uri="{0D108BD9-81ED-4DB2-BD59-A6C34878D82A}">
                    <a16:rowId xmlns:a16="http://schemas.microsoft.com/office/drawing/2014/main" val="3056923090"/>
                  </a:ext>
                </a:extLst>
              </a:tr>
              <a:tr h="1212245">
                <a:tc>
                  <a:txBody>
                    <a:bodyPr/>
                    <a:lstStyle/>
                    <a:p>
                      <a:r>
                        <a:rPr lang="en-IN" dirty="0"/>
                        <a:t>1</a:t>
                      </a:r>
                    </a:p>
                  </a:txBody>
                  <a:tcPr/>
                </a:tc>
                <a:tc>
                  <a:txBody>
                    <a:bodyPr/>
                    <a:lstStyle/>
                    <a:p>
                      <a:r>
                        <a:rPr lang="en-US" sz="1800" dirty="0"/>
                        <a:t>Acceptability of artificial intelligence (AI)-led chatbot services in healthcare.</a:t>
                      </a:r>
                    </a:p>
                  </a:txBody>
                  <a:tcPr/>
                </a:tc>
                <a:tc>
                  <a:txBody>
                    <a:bodyPr/>
                    <a:lstStyle/>
                    <a:p>
                      <a:r>
                        <a:rPr lang="en-IN" dirty="0"/>
                        <a:t>SAGE</a:t>
                      </a:r>
                    </a:p>
                  </a:txBody>
                  <a:tcPr/>
                </a:tc>
                <a:tc>
                  <a:txBody>
                    <a:bodyPr/>
                    <a:lstStyle/>
                    <a:p>
                      <a:r>
                        <a:rPr lang="en-IN" dirty="0"/>
                        <a:t>2019</a:t>
                      </a:r>
                    </a:p>
                  </a:txBody>
                  <a:tcPr/>
                </a:tc>
                <a:tc>
                  <a:txBody>
                    <a:bodyPr/>
                    <a:lstStyle/>
                    <a:p>
                      <a:r>
                        <a:rPr lang="en-IN" dirty="0"/>
                        <a:t>Study about</a:t>
                      </a:r>
                      <a:r>
                        <a:rPr lang="en-IN" baseline="0" dirty="0"/>
                        <a:t> NLP</a:t>
                      </a:r>
                      <a:endParaRPr lang="en-IN" dirty="0"/>
                    </a:p>
                  </a:txBody>
                  <a:tcPr/>
                </a:tc>
                <a:tc>
                  <a:txBody>
                    <a:bodyPr/>
                    <a:lstStyle/>
                    <a:p>
                      <a:r>
                        <a:rPr lang="en-US" dirty="0"/>
                        <a:t>AI can be used in healthcare as an assistant.</a:t>
                      </a:r>
                      <a:endParaRPr lang="en-IN" dirty="0"/>
                    </a:p>
                  </a:txBody>
                  <a:tcPr/>
                </a:tc>
                <a:tc>
                  <a:txBody>
                    <a:bodyPr/>
                    <a:lstStyle/>
                    <a:p>
                      <a:r>
                        <a:rPr lang="en-US" sz="1800" kern="1200" dirty="0">
                          <a:solidFill>
                            <a:schemeClr val="dk1"/>
                          </a:solidFill>
                          <a:effectLst/>
                          <a:latin typeface="+mn-lt"/>
                          <a:ea typeface="+mn-ea"/>
                          <a:cs typeface="+mn-cs"/>
                        </a:rPr>
                        <a:t>Lack of trust, security and privacy of data.</a:t>
                      </a:r>
                      <a:endParaRPr lang="en-IN" dirty="0"/>
                    </a:p>
                  </a:txBody>
                  <a:tcPr/>
                </a:tc>
                <a:extLst>
                  <a:ext uri="{0D108BD9-81ED-4DB2-BD59-A6C34878D82A}">
                    <a16:rowId xmlns:a16="http://schemas.microsoft.com/office/drawing/2014/main" val="3175454966"/>
                  </a:ext>
                </a:extLst>
              </a:tr>
              <a:tr h="1771743">
                <a:tc>
                  <a:txBody>
                    <a:bodyPr/>
                    <a:lstStyle/>
                    <a:p>
                      <a:r>
                        <a:rPr lang="en-IN" dirty="0"/>
                        <a:t>2</a:t>
                      </a:r>
                    </a:p>
                  </a:txBody>
                  <a:tcPr/>
                </a:tc>
                <a:tc>
                  <a:txBody>
                    <a:bodyPr/>
                    <a:lstStyle/>
                    <a:p>
                      <a:r>
                        <a:rPr lang="en-IN" sz="1800" dirty="0"/>
                        <a:t>AI Based</a:t>
                      </a:r>
                      <a:r>
                        <a:rPr lang="en-IN" sz="1800" baseline="0" dirty="0"/>
                        <a:t> </a:t>
                      </a:r>
                      <a:r>
                        <a:rPr lang="en-IN" sz="1800" dirty="0"/>
                        <a:t>Medical Assistant Chatbot</a:t>
                      </a:r>
                    </a:p>
                  </a:txBody>
                  <a:tcPr/>
                </a:tc>
                <a:tc>
                  <a:txBody>
                    <a:bodyPr/>
                    <a:lstStyle/>
                    <a:p>
                      <a:r>
                        <a:rPr lang="en-IN" dirty="0"/>
                        <a:t>HBRP</a:t>
                      </a:r>
                    </a:p>
                  </a:txBody>
                  <a:tcPr/>
                </a:tc>
                <a:tc>
                  <a:txBody>
                    <a:bodyPr/>
                    <a:lstStyle/>
                    <a:p>
                      <a:r>
                        <a:rPr lang="en-IN" dirty="0"/>
                        <a:t>2020</a:t>
                      </a:r>
                    </a:p>
                  </a:txBody>
                  <a:tcPr/>
                </a:tc>
                <a:tc>
                  <a:txBody>
                    <a:bodyPr/>
                    <a:lstStyle/>
                    <a:p>
                      <a:r>
                        <a:rPr lang="en-IN" dirty="0"/>
                        <a:t>NLP</a:t>
                      </a:r>
                    </a:p>
                  </a:txBody>
                  <a:tcPr/>
                </a:tc>
                <a:tc>
                  <a:txBody>
                    <a:bodyPr/>
                    <a:lstStyle/>
                    <a:p>
                      <a:r>
                        <a:rPr lang="en-US" dirty="0"/>
                        <a:t>Uses AIML method to interact and collect keywords info.</a:t>
                      </a:r>
                      <a:endParaRPr lang="en-IN" dirty="0"/>
                    </a:p>
                  </a:txBody>
                  <a:tcPr/>
                </a:tc>
                <a:tc>
                  <a:txBody>
                    <a:bodyPr/>
                    <a:lstStyle/>
                    <a:p>
                      <a:r>
                        <a:rPr lang="en-US" dirty="0"/>
                        <a:t>The model is created using unintelligent</a:t>
                      </a:r>
                    </a:p>
                    <a:p>
                      <a:r>
                        <a:rPr lang="en-US" dirty="0"/>
                        <a:t>Chatbot, Its requires similar data set.</a:t>
                      </a:r>
                    </a:p>
                  </a:txBody>
                  <a:tcPr/>
                </a:tc>
                <a:extLst>
                  <a:ext uri="{0D108BD9-81ED-4DB2-BD59-A6C34878D82A}">
                    <a16:rowId xmlns:a16="http://schemas.microsoft.com/office/drawing/2014/main" val="566988406"/>
                  </a:ext>
                </a:extLst>
              </a:tr>
              <a:tr h="1212245">
                <a:tc>
                  <a:txBody>
                    <a:bodyPr/>
                    <a:lstStyle/>
                    <a:p>
                      <a:r>
                        <a:rPr lang="en-IN" dirty="0"/>
                        <a:t>3</a:t>
                      </a:r>
                    </a:p>
                  </a:txBody>
                  <a:tcPr/>
                </a:tc>
                <a:tc>
                  <a:txBody>
                    <a:bodyPr/>
                    <a:lstStyle/>
                    <a:p>
                      <a:r>
                        <a:rPr lang="en-US" dirty="0"/>
                        <a:t>Virtual Assistant and Patient Monitoring System by using AI &amp; Data Science</a:t>
                      </a:r>
                      <a:endParaRPr lang="en-IN" dirty="0"/>
                    </a:p>
                  </a:txBody>
                  <a:tcPr/>
                </a:tc>
                <a:tc>
                  <a:txBody>
                    <a:bodyPr/>
                    <a:lstStyle/>
                    <a:p>
                      <a:r>
                        <a:rPr lang="en-IN" dirty="0"/>
                        <a:t>IRJET</a:t>
                      </a:r>
                    </a:p>
                  </a:txBody>
                  <a:tcPr/>
                </a:tc>
                <a:tc>
                  <a:txBody>
                    <a:bodyPr/>
                    <a:lstStyle/>
                    <a:p>
                      <a:r>
                        <a:rPr lang="en-IN" dirty="0"/>
                        <a:t>2019</a:t>
                      </a:r>
                    </a:p>
                  </a:txBody>
                  <a:tcPr/>
                </a:tc>
                <a:tc>
                  <a:txBody>
                    <a:bodyPr/>
                    <a:lstStyle/>
                    <a:p>
                      <a:r>
                        <a:rPr lang="en-IN" dirty="0"/>
                        <a:t>ANN</a:t>
                      </a:r>
                      <a:r>
                        <a:rPr lang="en-IN" baseline="0" dirty="0"/>
                        <a:t> </a:t>
                      </a:r>
                      <a:r>
                        <a:rPr lang="en-IN" dirty="0"/>
                        <a:t>and</a:t>
                      </a:r>
                    </a:p>
                    <a:p>
                      <a:r>
                        <a:rPr lang="en-IN" dirty="0"/>
                        <a:t>NLP</a:t>
                      </a:r>
                    </a:p>
                  </a:txBody>
                  <a:tcPr/>
                </a:tc>
                <a:tc>
                  <a:txBody>
                    <a:bodyPr/>
                    <a:lstStyle/>
                    <a:p>
                      <a:r>
                        <a:rPr lang="en-US" dirty="0"/>
                        <a:t>It is more accurate than the traditional system.</a:t>
                      </a:r>
                      <a:endParaRPr lang="en-IN" dirty="0"/>
                    </a:p>
                  </a:txBody>
                  <a:tcPr/>
                </a:tc>
                <a:tc>
                  <a:txBody>
                    <a:bodyPr/>
                    <a:lstStyle/>
                    <a:p>
                      <a:r>
                        <a:rPr lang="en-US" sz="1800" kern="1200" dirty="0">
                          <a:solidFill>
                            <a:schemeClr val="dk1"/>
                          </a:solidFill>
                          <a:effectLst/>
                          <a:latin typeface="+mn-lt"/>
                          <a:ea typeface="+mn-ea"/>
                          <a:cs typeface="+mn-cs"/>
                        </a:rPr>
                        <a:t>Require high datasets to train the system. </a:t>
                      </a:r>
                      <a:endParaRPr lang="en-IN" dirty="0"/>
                    </a:p>
                  </a:txBody>
                  <a:tcPr/>
                </a:tc>
                <a:extLst>
                  <a:ext uri="{0D108BD9-81ED-4DB2-BD59-A6C34878D82A}">
                    <a16:rowId xmlns:a16="http://schemas.microsoft.com/office/drawing/2014/main" val="2106416117"/>
                  </a:ext>
                </a:extLst>
              </a:tr>
              <a:tr h="1491994">
                <a:tc>
                  <a:txBody>
                    <a:bodyPr/>
                    <a:lstStyle/>
                    <a:p>
                      <a:r>
                        <a:rPr lang="en-IN" dirty="0"/>
                        <a:t>4</a:t>
                      </a:r>
                    </a:p>
                  </a:txBody>
                  <a:tcPr/>
                </a:tc>
                <a:tc>
                  <a:txBody>
                    <a:bodyPr/>
                    <a:lstStyle/>
                    <a:p>
                      <a:r>
                        <a:rPr lang="en-US" dirty="0"/>
                        <a:t>A Self-Diagnosis Medical Chatbot Using Artificial Intelligence</a:t>
                      </a:r>
                      <a:endParaRPr lang="en-IN" dirty="0"/>
                    </a:p>
                  </a:txBody>
                  <a:tcPr/>
                </a:tc>
                <a:tc>
                  <a:txBody>
                    <a:bodyPr/>
                    <a:lstStyle/>
                    <a:p>
                      <a:r>
                        <a:rPr lang="en-IN" dirty="0"/>
                        <a:t>MAT</a:t>
                      </a:r>
                    </a:p>
                  </a:txBody>
                  <a:tcPr/>
                </a:tc>
                <a:tc>
                  <a:txBody>
                    <a:bodyPr/>
                    <a:lstStyle/>
                    <a:p>
                      <a:r>
                        <a:rPr lang="en-IN" dirty="0"/>
                        <a:t>2018</a:t>
                      </a:r>
                    </a:p>
                  </a:txBody>
                  <a:tcPr/>
                </a:tc>
                <a:tc>
                  <a:txBody>
                    <a:bodyPr/>
                    <a:lstStyle/>
                    <a:p>
                      <a:r>
                        <a:rPr lang="en-IN" dirty="0"/>
                        <a:t>NLP</a:t>
                      </a:r>
                    </a:p>
                  </a:txBody>
                  <a:tcPr/>
                </a:tc>
                <a:tc>
                  <a:txBody>
                    <a:bodyPr/>
                    <a:lstStyle/>
                    <a:p>
                      <a:r>
                        <a:rPr lang="en-US" dirty="0"/>
                        <a:t>Personalized diagnoses through AI algorithms.</a:t>
                      </a:r>
                      <a:endParaRPr lang="en-IN" dirty="0"/>
                    </a:p>
                  </a:txBody>
                  <a:tcPr/>
                </a:tc>
                <a:tc>
                  <a:txBody>
                    <a:bodyPr/>
                    <a:lstStyle/>
                    <a:p>
                      <a:r>
                        <a:rPr lang="en-US" dirty="0"/>
                        <a:t> Lack of more medical feature in personalized assistant.</a:t>
                      </a:r>
                      <a:endParaRPr lang="en-IN" dirty="0"/>
                    </a:p>
                  </a:txBody>
                  <a:tcPr/>
                </a:tc>
                <a:extLst>
                  <a:ext uri="{0D108BD9-81ED-4DB2-BD59-A6C34878D82A}">
                    <a16:rowId xmlns:a16="http://schemas.microsoft.com/office/drawing/2014/main" val="1784142957"/>
                  </a:ext>
                </a:extLst>
              </a:tr>
            </a:tbl>
          </a:graphicData>
        </a:graphic>
      </p:graphicFrame>
    </p:spTree>
    <p:extLst>
      <p:ext uri="{BB962C8B-B14F-4D97-AF65-F5344CB8AC3E}">
        <p14:creationId xmlns:p14="http://schemas.microsoft.com/office/powerpoint/2010/main" val="3317324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33837110"/>
              </p:ext>
            </p:extLst>
          </p:nvPr>
        </p:nvGraphicFramePr>
        <p:xfrm>
          <a:off x="314031" y="212436"/>
          <a:ext cx="11628588" cy="5975927"/>
        </p:xfrm>
        <a:graphic>
          <a:graphicData uri="http://schemas.openxmlformats.org/drawingml/2006/table">
            <a:tbl>
              <a:tblPr firstRow="1" bandRow="1">
                <a:tableStyleId>{00A15C55-8517-42AA-B614-E9B94910E393}</a:tableStyleId>
              </a:tblPr>
              <a:tblGrid>
                <a:gridCol w="588437">
                  <a:extLst>
                    <a:ext uri="{9D8B030D-6E8A-4147-A177-3AD203B41FA5}">
                      <a16:colId xmlns:a16="http://schemas.microsoft.com/office/drawing/2014/main" val="1915488427"/>
                    </a:ext>
                  </a:extLst>
                </a:gridCol>
                <a:gridCol w="2734016">
                  <a:extLst>
                    <a:ext uri="{9D8B030D-6E8A-4147-A177-3AD203B41FA5}">
                      <a16:colId xmlns:a16="http://schemas.microsoft.com/office/drawing/2014/main" val="4209459271"/>
                    </a:ext>
                  </a:extLst>
                </a:gridCol>
                <a:gridCol w="1509607">
                  <a:extLst>
                    <a:ext uri="{9D8B030D-6E8A-4147-A177-3AD203B41FA5}">
                      <a16:colId xmlns:a16="http://schemas.microsoft.com/office/drawing/2014/main" val="2646931590"/>
                    </a:ext>
                  </a:extLst>
                </a:gridCol>
                <a:gridCol w="1173100">
                  <a:extLst>
                    <a:ext uri="{9D8B030D-6E8A-4147-A177-3AD203B41FA5}">
                      <a16:colId xmlns:a16="http://schemas.microsoft.com/office/drawing/2014/main" val="2344229406"/>
                    </a:ext>
                  </a:extLst>
                </a:gridCol>
                <a:gridCol w="1266202">
                  <a:extLst>
                    <a:ext uri="{9D8B030D-6E8A-4147-A177-3AD203B41FA5}">
                      <a16:colId xmlns:a16="http://schemas.microsoft.com/office/drawing/2014/main" val="1789535582"/>
                    </a:ext>
                  </a:extLst>
                </a:gridCol>
                <a:gridCol w="2299648">
                  <a:extLst>
                    <a:ext uri="{9D8B030D-6E8A-4147-A177-3AD203B41FA5}">
                      <a16:colId xmlns:a16="http://schemas.microsoft.com/office/drawing/2014/main" val="3739152908"/>
                    </a:ext>
                  </a:extLst>
                </a:gridCol>
                <a:gridCol w="2057578">
                  <a:extLst>
                    <a:ext uri="{9D8B030D-6E8A-4147-A177-3AD203B41FA5}">
                      <a16:colId xmlns:a16="http://schemas.microsoft.com/office/drawing/2014/main" val="3549364759"/>
                    </a:ext>
                  </a:extLst>
                </a:gridCol>
              </a:tblGrid>
              <a:tr h="737799">
                <a:tc>
                  <a:txBody>
                    <a:bodyPr/>
                    <a:lstStyle/>
                    <a:p>
                      <a:r>
                        <a:rPr lang="en-IN" dirty="0" err="1"/>
                        <a:t>Sr</a:t>
                      </a:r>
                      <a:r>
                        <a:rPr lang="en-IN" baseline="0" dirty="0"/>
                        <a:t> no.</a:t>
                      </a:r>
                      <a:endParaRPr lang="en-IN" dirty="0"/>
                    </a:p>
                  </a:txBody>
                  <a:tcPr/>
                </a:tc>
                <a:tc>
                  <a:txBody>
                    <a:bodyPr/>
                    <a:lstStyle/>
                    <a:p>
                      <a:pPr algn="ctr"/>
                      <a:r>
                        <a:rPr lang="en-IN" dirty="0"/>
                        <a:t>Title</a:t>
                      </a:r>
                    </a:p>
                  </a:txBody>
                  <a:tcPr/>
                </a:tc>
                <a:tc>
                  <a:txBody>
                    <a:bodyPr/>
                    <a:lstStyle/>
                    <a:p>
                      <a:pPr algn="ctr"/>
                      <a:r>
                        <a:rPr lang="en-IN" dirty="0"/>
                        <a:t>Publication</a:t>
                      </a:r>
                    </a:p>
                  </a:txBody>
                  <a:tcPr/>
                </a:tc>
                <a:tc>
                  <a:txBody>
                    <a:bodyPr/>
                    <a:lstStyle/>
                    <a:p>
                      <a:pPr algn="ctr"/>
                      <a:r>
                        <a:rPr lang="en-IN" dirty="0"/>
                        <a:t>Year</a:t>
                      </a:r>
                    </a:p>
                  </a:txBody>
                  <a:tcPr/>
                </a:tc>
                <a:tc>
                  <a:txBody>
                    <a:bodyPr/>
                    <a:lstStyle/>
                    <a:p>
                      <a:r>
                        <a:rPr lang="en-IN" dirty="0"/>
                        <a:t>Algorithm</a:t>
                      </a:r>
                    </a:p>
                  </a:txBody>
                  <a:tcPr/>
                </a:tc>
                <a:tc>
                  <a:txBody>
                    <a:bodyPr/>
                    <a:lstStyle/>
                    <a:p>
                      <a:pPr algn="ctr"/>
                      <a:r>
                        <a:rPr lang="en-IN" dirty="0"/>
                        <a:t>Advantages</a:t>
                      </a:r>
                    </a:p>
                  </a:txBody>
                  <a:tcPr/>
                </a:tc>
                <a:tc>
                  <a:txBody>
                    <a:bodyPr/>
                    <a:lstStyle/>
                    <a:p>
                      <a:pPr algn="ctr"/>
                      <a:r>
                        <a:rPr lang="en-IN" dirty="0"/>
                        <a:t>Limitations</a:t>
                      </a:r>
                    </a:p>
                  </a:txBody>
                  <a:tcPr/>
                </a:tc>
                <a:extLst>
                  <a:ext uri="{0D108BD9-81ED-4DB2-BD59-A6C34878D82A}">
                    <a16:rowId xmlns:a16="http://schemas.microsoft.com/office/drawing/2014/main" val="2926028150"/>
                  </a:ext>
                </a:extLst>
              </a:tr>
              <a:tr h="1552038">
                <a:tc>
                  <a:txBody>
                    <a:bodyPr/>
                    <a:lstStyle/>
                    <a:p>
                      <a:r>
                        <a:rPr lang="en-IN" dirty="0"/>
                        <a:t>5</a:t>
                      </a:r>
                    </a:p>
                  </a:txBody>
                  <a:tcPr/>
                </a:tc>
                <a:tc>
                  <a:txBody>
                    <a:bodyPr/>
                    <a:lstStyle/>
                    <a:p>
                      <a:r>
                        <a:rPr lang="en-IN" dirty="0"/>
                        <a:t>Virtual Nursing Assistant</a:t>
                      </a:r>
                    </a:p>
                  </a:txBody>
                  <a:tcPr/>
                </a:tc>
                <a:tc>
                  <a:txBody>
                    <a:bodyPr/>
                    <a:lstStyle/>
                    <a:p>
                      <a:r>
                        <a:rPr lang="en-IN" dirty="0"/>
                        <a:t>GIS Science</a:t>
                      </a:r>
                    </a:p>
                    <a:p>
                      <a:r>
                        <a:rPr lang="en-US" dirty="0"/>
                        <a:t>Journal</a:t>
                      </a:r>
                      <a:endParaRPr lang="en-IN" dirty="0"/>
                    </a:p>
                  </a:txBody>
                  <a:tcPr/>
                </a:tc>
                <a:tc>
                  <a:txBody>
                    <a:bodyPr/>
                    <a:lstStyle/>
                    <a:p>
                      <a:r>
                        <a:rPr lang="en-IN" dirty="0"/>
                        <a:t>2021</a:t>
                      </a:r>
                    </a:p>
                  </a:txBody>
                  <a:tcPr/>
                </a:tc>
                <a:tc>
                  <a:txBody>
                    <a:bodyPr/>
                    <a:lstStyle/>
                    <a:p>
                      <a:r>
                        <a:rPr lang="en-IN" dirty="0"/>
                        <a:t>NLP deep learning</a:t>
                      </a:r>
                    </a:p>
                  </a:txBody>
                  <a:tcPr/>
                </a:tc>
                <a:tc>
                  <a:txBody>
                    <a:bodyPr/>
                    <a:lstStyle/>
                    <a:p>
                      <a:r>
                        <a:rPr lang="en-IN" dirty="0"/>
                        <a:t>Monitoring system for remote patients.</a:t>
                      </a:r>
                    </a:p>
                  </a:txBody>
                  <a:tcPr/>
                </a:tc>
                <a:tc>
                  <a:txBody>
                    <a:bodyPr/>
                    <a:lstStyle/>
                    <a:p>
                      <a:r>
                        <a:rPr lang="en-US" dirty="0"/>
                        <a:t>More process are required to implement the system time consuming</a:t>
                      </a:r>
                      <a:endParaRPr lang="en-IN" dirty="0"/>
                    </a:p>
                  </a:txBody>
                  <a:tcPr/>
                </a:tc>
                <a:extLst>
                  <a:ext uri="{0D108BD9-81ED-4DB2-BD59-A6C34878D82A}">
                    <a16:rowId xmlns:a16="http://schemas.microsoft.com/office/drawing/2014/main" val="195152121"/>
                  </a:ext>
                </a:extLst>
              </a:tr>
              <a:tr h="2134052">
                <a:tc>
                  <a:txBody>
                    <a:bodyPr/>
                    <a:lstStyle/>
                    <a:p>
                      <a:r>
                        <a:rPr lang="en-IN" dirty="0"/>
                        <a:t>6</a:t>
                      </a:r>
                    </a:p>
                  </a:txBody>
                  <a:tcPr/>
                </a:tc>
                <a:tc>
                  <a:txBody>
                    <a:bodyPr/>
                    <a:lstStyle/>
                    <a:p>
                      <a:r>
                        <a:rPr lang="en-US" dirty="0"/>
                        <a:t>Automated machine learning Review of the state-of-the-art and opportunities for healthcare</a:t>
                      </a:r>
                      <a:endParaRPr lang="en-IN" dirty="0"/>
                    </a:p>
                  </a:txBody>
                  <a:tcPr/>
                </a:tc>
                <a:tc>
                  <a:txBody>
                    <a:bodyPr/>
                    <a:lstStyle/>
                    <a:p>
                      <a:r>
                        <a:rPr lang="en-IN" dirty="0"/>
                        <a:t>Elsevier</a:t>
                      </a:r>
                    </a:p>
                  </a:txBody>
                  <a:tcPr/>
                </a:tc>
                <a:tc>
                  <a:txBody>
                    <a:bodyPr/>
                    <a:lstStyle/>
                    <a:p>
                      <a:r>
                        <a:rPr lang="en-IN" dirty="0"/>
                        <a:t>2020</a:t>
                      </a:r>
                    </a:p>
                  </a:txBody>
                  <a:tcPr/>
                </a:tc>
                <a:tc>
                  <a:txBody>
                    <a:bodyPr/>
                    <a:lstStyle/>
                    <a:p>
                      <a:r>
                        <a:rPr lang="en-IN" dirty="0" err="1"/>
                        <a:t>AutoML</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Automl</a:t>
                      </a:r>
                      <a:r>
                        <a:rPr lang="en-US" dirty="0"/>
                        <a:t> optimizes the techniques of healthcare through different industries. </a:t>
                      </a:r>
                      <a:endParaRPr lang="en-IN" dirty="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Difficult to deploy the </a:t>
                      </a:r>
                      <a:r>
                        <a:rPr lang="en-US" dirty="0" err="1"/>
                        <a:t>Automl</a:t>
                      </a:r>
                      <a:r>
                        <a:rPr lang="en-US" dirty="0"/>
                        <a:t> due to diverse datasets. Lack of transparency.</a:t>
                      </a:r>
                      <a:endParaRPr lang="en-IN" dirty="0"/>
                    </a:p>
                    <a:p>
                      <a:endParaRPr lang="en-IN" dirty="0"/>
                    </a:p>
                  </a:txBody>
                  <a:tcPr/>
                </a:tc>
                <a:extLst>
                  <a:ext uri="{0D108BD9-81ED-4DB2-BD59-A6C34878D82A}">
                    <a16:rowId xmlns:a16="http://schemas.microsoft.com/office/drawing/2014/main" val="1068244525"/>
                  </a:ext>
                </a:extLst>
              </a:tr>
              <a:tr h="1552038">
                <a:tc>
                  <a:txBody>
                    <a:bodyPr/>
                    <a:lstStyle/>
                    <a:p>
                      <a:r>
                        <a:rPr lang="en-IN" dirty="0"/>
                        <a:t>7</a:t>
                      </a:r>
                    </a:p>
                  </a:txBody>
                  <a:tcPr/>
                </a:tc>
                <a:tc>
                  <a:txBody>
                    <a:bodyPr/>
                    <a:lstStyle/>
                    <a:p>
                      <a:r>
                        <a:rPr lang="en-US" dirty="0"/>
                        <a:t>AI Chatbot Design during an Epidemic like the Novel Coronavirus</a:t>
                      </a:r>
                      <a:endParaRPr lang="en-IN" dirty="0"/>
                    </a:p>
                  </a:txBody>
                  <a:tcPr/>
                </a:tc>
                <a:tc>
                  <a:txBody>
                    <a:bodyPr/>
                    <a:lstStyle/>
                    <a:p>
                      <a:r>
                        <a:rPr lang="en-IN" dirty="0"/>
                        <a:t>MDPI</a:t>
                      </a:r>
                    </a:p>
                  </a:txBody>
                  <a:tcPr/>
                </a:tc>
                <a:tc>
                  <a:txBody>
                    <a:bodyPr/>
                    <a:lstStyle/>
                    <a:p>
                      <a:r>
                        <a:rPr lang="en-IN" dirty="0"/>
                        <a:t>2020</a:t>
                      </a:r>
                    </a:p>
                  </a:txBody>
                  <a:tcPr/>
                </a:tc>
                <a:tc>
                  <a:txBody>
                    <a:bodyPr/>
                    <a:lstStyle/>
                    <a:p>
                      <a:r>
                        <a:rPr lang="en-IN" dirty="0"/>
                        <a:t>AIML Pattern</a:t>
                      </a:r>
                      <a:r>
                        <a:rPr lang="en-IN" baseline="0" dirty="0"/>
                        <a:t> matching</a:t>
                      </a:r>
                      <a:endParaRPr lang="en-IN" dirty="0"/>
                    </a:p>
                  </a:txBody>
                  <a:tcPr/>
                </a:tc>
                <a:tc>
                  <a:txBody>
                    <a:bodyPr/>
                    <a:lstStyle/>
                    <a:p>
                      <a:r>
                        <a:rPr lang="en-US" dirty="0"/>
                        <a:t>Can be optimizes for new health problem through classification.</a:t>
                      </a:r>
                      <a:endParaRPr lang="en-IN" dirty="0"/>
                    </a:p>
                  </a:txBody>
                  <a:tcPr/>
                </a:tc>
                <a:tc>
                  <a:txBody>
                    <a:bodyPr/>
                    <a:lstStyle/>
                    <a:p>
                      <a:r>
                        <a:rPr lang="en-US" dirty="0"/>
                        <a:t>NLP has diagnostic issues in case of changing behavior.</a:t>
                      </a:r>
                      <a:endParaRPr lang="en-IN" dirty="0"/>
                    </a:p>
                  </a:txBody>
                  <a:tcPr/>
                </a:tc>
                <a:extLst>
                  <a:ext uri="{0D108BD9-81ED-4DB2-BD59-A6C34878D82A}">
                    <a16:rowId xmlns:a16="http://schemas.microsoft.com/office/drawing/2014/main" val="1043002313"/>
                  </a:ext>
                </a:extLst>
              </a:tr>
            </a:tbl>
          </a:graphicData>
        </a:graphic>
      </p:graphicFrame>
    </p:spTree>
    <p:extLst>
      <p:ext uri="{BB962C8B-B14F-4D97-AF65-F5344CB8AC3E}">
        <p14:creationId xmlns:p14="http://schemas.microsoft.com/office/powerpoint/2010/main" val="2879969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13718343"/>
              </p:ext>
            </p:extLst>
          </p:nvPr>
        </p:nvGraphicFramePr>
        <p:xfrm>
          <a:off x="295564" y="526470"/>
          <a:ext cx="11296074" cy="6167730"/>
        </p:xfrm>
        <a:graphic>
          <a:graphicData uri="http://schemas.openxmlformats.org/drawingml/2006/table">
            <a:tbl>
              <a:tblPr firstRow="1" bandRow="1">
                <a:tableStyleId>{00A15C55-8517-42AA-B614-E9B94910E393}</a:tableStyleId>
              </a:tblPr>
              <a:tblGrid>
                <a:gridCol w="758190">
                  <a:extLst>
                    <a:ext uri="{9D8B030D-6E8A-4147-A177-3AD203B41FA5}">
                      <a16:colId xmlns:a16="http://schemas.microsoft.com/office/drawing/2014/main" val="3205829397"/>
                    </a:ext>
                  </a:extLst>
                </a:gridCol>
                <a:gridCol w="2469259">
                  <a:extLst>
                    <a:ext uri="{9D8B030D-6E8A-4147-A177-3AD203B41FA5}">
                      <a16:colId xmlns:a16="http://schemas.microsoft.com/office/drawing/2014/main" val="3305539909"/>
                    </a:ext>
                  </a:extLst>
                </a:gridCol>
                <a:gridCol w="1446151">
                  <a:extLst>
                    <a:ext uri="{9D8B030D-6E8A-4147-A177-3AD203B41FA5}">
                      <a16:colId xmlns:a16="http://schemas.microsoft.com/office/drawing/2014/main" val="3776251369"/>
                    </a:ext>
                  </a:extLst>
                </a:gridCol>
                <a:gridCol w="979055">
                  <a:extLst>
                    <a:ext uri="{9D8B030D-6E8A-4147-A177-3AD203B41FA5}">
                      <a16:colId xmlns:a16="http://schemas.microsoft.com/office/drawing/2014/main" val="2861564370"/>
                    </a:ext>
                  </a:extLst>
                </a:gridCol>
                <a:gridCol w="1385454">
                  <a:extLst>
                    <a:ext uri="{9D8B030D-6E8A-4147-A177-3AD203B41FA5}">
                      <a16:colId xmlns:a16="http://schemas.microsoft.com/office/drawing/2014/main" val="3835708642"/>
                    </a:ext>
                  </a:extLst>
                </a:gridCol>
                <a:gridCol w="1930400">
                  <a:extLst>
                    <a:ext uri="{9D8B030D-6E8A-4147-A177-3AD203B41FA5}">
                      <a16:colId xmlns:a16="http://schemas.microsoft.com/office/drawing/2014/main" val="4018048660"/>
                    </a:ext>
                  </a:extLst>
                </a:gridCol>
                <a:gridCol w="2327565">
                  <a:extLst>
                    <a:ext uri="{9D8B030D-6E8A-4147-A177-3AD203B41FA5}">
                      <a16:colId xmlns:a16="http://schemas.microsoft.com/office/drawing/2014/main" val="859586749"/>
                    </a:ext>
                  </a:extLst>
                </a:gridCol>
              </a:tblGrid>
              <a:tr h="898689">
                <a:tc>
                  <a:txBody>
                    <a:bodyPr/>
                    <a:lstStyle/>
                    <a:p>
                      <a:r>
                        <a:rPr lang="en-IN" dirty="0" err="1"/>
                        <a:t>Sr</a:t>
                      </a:r>
                      <a:r>
                        <a:rPr lang="en-IN" dirty="0"/>
                        <a:t> no.</a:t>
                      </a:r>
                    </a:p>
                  </a:txBody>
                  <a:tcPr/>
                </a:tc>
                <a:tc>
                  <a:txBody>
                    <a:bodyPr/>
                    <a:lstStyle/>
                    <a:p>
                      <a:pPr algn="ctr"/>
                      <a:r>
                        <a:rPr lang="en-IN" dirty="0"/>
                        <a:t>Title</a:t>
                      </a:r>
                    </a:p>
                  </a:txBody>
                  <a:tcPr/>
                </a:tc>
                <a:tc>
                  <a:txBody>
                    <a:bodyPr/>
                    <a:lstStyle/>
                    <a:p>
                      <a:r>
                        <a:rPr lang="en-IN" dirty="0"/>
                        <a:t>Publication</a:t>
                      </a:r>
                    </a:p>
                  </a:txBody>
                  <a:tcPr/>
                </a:tc>
                <a:tc>
                  <a:txBody>
                    <a:bodyPr/>
                    <a:lstStyle/>
                    <a:p>
                      <a:r>
                        <a:rPr lang="en-IN" dirty="0"/>
                        <a:t>Year</a:t>
                      </a:r>
                    </a:p>
                  </a:txBody>
                  <a:tcPr/>
                </a:tc>
                <a:tc>
                  <a:txBody>
                    <a:bodyPr/>
                    <a:lstStyle/>
                    <a:p>
                      <a:r>
                        <a:rPr lang="en-IN" dirty="0"/>
                        <a:t>Algorithm</a:t>
                      </a:r>
                    </a:p>
                  </a:txBody>
                  <a:tcPr/>
                </a:tc>
                <a:tc>
                  <a:txBody>
                    <a:bodyPr/>
                    <a:lstStyle/>
                    <a:p>
                      <a:pPr algn="ctr"/>
                      <a:r>
                        <a:rPr lang="en-IN" dirty="0"/>
                        <a:t>Advantages</a:t>
                      </a:r>
                    </a:p>
                  </a:txBody>
                  <a:tcPr/>
                </a:tc>
                <a:tc>
                  <a:txBody>
                    <a:bodyPr/>
                    <a:lstStyle/>
                    <a:p>
                      <a:pPr algn="ctr"/>
                      <a:r>
                        <a:rPr lang="en-IN" dirty="0"/>
                        <a:t>Limitations</a:t>
                      </a:r>
                    </a:p>
                  </a:txBody>
                  <a:tcPr/>
                </a:tc>
                <a:extLst>
                  <a:ext uri="{0D108BD9-81ED-4DB2-BD59-A6C34878D82A}">
                    <a16:rowId xmlns:a16="http://schemas.microsoft.com/office/drawing/2014/main" val="799674378"/>
                  </a:ext>
                </a:extLst>
              </a:tr>
              <a:tr h="1520001">
                <a:tc>
                  <a:txBody>
                    <a:bodyPr/>
                    <a:lstStyle/>
                    <a:p>
                      <a:r>
                        <a:rPr lang="en-IN" dirty="0"/>
                        <a:t>8</a:t>
                      </a:r>
                    </a:p>
                  </a:txBody>
                  <a:tcPr/>
                </a:tc>
                <a:tc>
                  <a:txBody>
                    <a:bodyPr/>
                    <a:lstStyle/>
                    <a:p>
                      <a:r>
                        <a:rPr lang="en-US" dirty="0"/>
                        <a:t>Chatbot for healthcare system using Artificial Intelligence</a:t>
                      </a:r>
                      <a:endParaRPr lang="en-IN" dirty="0"/>
                    </a:p>
                  </a:txBody>
                  <a:tcPr/>
                </a:tc>
                <a:tc>
                  <a:txBody>
                    <a:bodyPr/>
                    <a:lstStyle/>
                    <a:p>
                      <a:r>
                        <a:rPr lang="en-IN" dirty="0"/>
                        <a:t>IJARIIT</a:t>
                      </a:r>
                    </a:p>
                  </a:txBody>
                  <a:tcPr/>
                </a:tc>
                <a:tc>
                  <a:txBody>
                    <a:bodyPr/>
                    <a:lstStyle/>
                    <a:p>
                      <a:r>
                        <a:rPr lang="en-IN" dirty="0"/>
                        <a:t>2019</a:t>
                      </a:r>
                    </a:p>
                  </a:txBody>
                  <a:tcPr/>
                </a:tc>
                <a:tc>
                  <a:txBody>
                    <a:bodyPr/>
                    <a:lstStyle/>
                    <a:p>
                      <a:r>
                        <a:rPr lang="en-IN" dirty="0"/>
                        <a:t>N-gram Term Frequency</a:t>
                      </a:r>
                    </a:p>
                  </a:txBody>
                  <a:tcPr/>
                </a:tc>
                <a:tc>
                  <a:txBody>
                    <a:bodyPr/>
                    <a:lstStyle/>
                    <a:p>
                      <a:r>
                        <a:rPr lang="en-US" sz="1800" kern="1200" dirty="0">
                          <a:solidFill>
                            <a:schemeClr val="dk1"/>
                          </a:solidFill>
                          <a:effectLst/>
                          <a:latin typeface="+mn-lt"/>
                          <a:ea typeface="+mn-ea"/>
                          <a:cs typeface="+mn-cs"/>
                        </a:rPr>
                        <a:t>Uses different techniques to minimize the errors.</a:t>
                      </a:r>
                      <a:endParaRPr lang="en-IN" dirty="0"/>
                    </a:p>
                  </a:txBody>
                  <a:tcPr/>
                </a:tc>
                <a:tc>
                  <a:txBody>
                    <a:bodyPr/>
                    <a:lstStyle/>
                    <a:p>
                      <a:r>
                        <a:rPr lang="en-US" dirty="0"/>
                        <a:t>Calculating the weight of TF is time consuming for bigger datasets. </a:t>
                      </a:r>
                      <a:endParaRPr lang="en-IN" dirty="0"/>
                    </a:p>
                  </a:txBody>
                  <a:tcPr/>
                </a:tc>
                <a:extLst>
                  <a:ext uri="{0D108BD9-81ED-4DB2-BD59-A6C34878D82A}">
                    <a16:rowId xmlns:a16="http://schemas.microsoft.com/office/drawing/2014/main" val="2254628605"/>
                  </a:ext>
                </a:extLst>
              </a:tr>
              <a:tr h="1520001">
                <a:tc>
                  <a:txBody>
                    <a:bodyPr/>
                    <a:lstStyle/>
                    <a:p>
                      <a:r>
                        <a:rPr lang="en-IN" dirty="0"/>
                        <a:t>9</a:t>
                      </a:r>
                    </a:p>
                  </a:txBody>
                  <a:tcPr/>
                </a:tc>
                <a:tc>
                  <a:txBody>
                    <a:bodyPr/>
                    <a:lstStyle/>
                    <a:p>
                      <a:r>
                        <a:rPr lang="en-IN" dirty="0"/>
                        <a:t>A Medical </a:t>
                      </a:r>
                      <a:r>
                        <a:rPr lang="en-IN" dirty="0" err="1"/>
                        <a:t>ChatBot</a:t>
                      </a:r>
                      <a:endParaRPr lang="en-IN" dirty="0"/>
                    </a:p>
                  </a:txBody>
                  <a:tcPr/>
                </a:tc>
                <a:tc>
                  <a:txBody>
                    <a:bodyPr/>
                    <a:lstStyle/>
                    <a:p>
                      <a:r>
                        <a:rPr lang="en-IN" dirty="0"/>
                        <a:t>IJCTT</a:t>
                      </a:r>
                    </a:p>
                  </a:txBody>
                  <a:tcPr/>
                </a:tc>
                <a:tc>
                  <a:txBody>
                    <a:bodyPr/>
                    <a:lstStyle/>
                    <a:p>
                      <a:r>
                        <a:rPr lang="en-IN" dirty="0"/>
                        <a:t>2018</a:t>
                      </a:r>
                    </a:p>
                  </a:txBody>
                  <a:tcPr/>
                </a:tc>
                <a:tc>
                  <a:txBody>
                    <a:bodyPr/>
                    <a:lstStyle/>
                    <a:p>
                      <a:r>
                        <a:rPr lang="en-IN" dirty="0"/>
                        <a:t>NLP support vector algorithm</a:t>
                      </a:r>
                    </a:p>
                  </a:txBody>
                  <a:tcPr/>
                </a:tc>
                <a:tc>
                  <a:txBody>
                    <a:bodyPr/>
                    <a:lstStyle/>
                    <a:p>
                      <a:r>
                        <a:rPr lang="en-US" dirty="0"/>
                        <a:t>Better performance due to large datasets and has a voice output system.</a:t>
                      </a:r>
                      <a:endParaRPr lang="en-IN" dirty="0"/>
                    </a:p>
                  </a:txBody>
                  <a:tcPr/>
                </a:tc>
                <a:tc>
                  <a:txBody>
                    <a:bodyPr/>
                    <a:lstStyle/>
                    <a:p>
                      <a:r>
                        <a:rPr lang="en-US" dirty="0"/>
                        <a:t>The accuracy of the system is not similar through different algorithm. </a:t>
                      </a:r>
                      <a:endParaRPr lang="en-IN" dirty="0"/>
                    </a:p>
                  </a:txBody>
                  <a:tcPr/>
                </a:tc>
                <a:extLst>
                  <a:ext uri="{0D108BD9-81ED-4DB2-BD59-A6C34878D82A}">
                    <a16:rowId xmlns:a16="http://schemas.microsoft.com/office/drawing/2014/main" val="4130351465"/>
                  </a:ext>
                </a:extLst>
              </a:tr>
              <a:tr h="1520001">
                <a:tc>
                  <a:txBody>
                    <a:bodyPr/>
                    <a:lstStyle/>
                    <a:p>
                      <a:r>
                        <a:rPr lang="en-IN" dirty="0"/>
                        <a:t>10</a:t>
                      </a:r>
                    </a:p>
                  </a:txBody>
                  <a:tcPr/>
                </a:tc>
                <a:tc>
                  <a:txBody>
                    <a:bodyPr/>
                    <a:lstStyle/>
                    <a:p>
                      <a:r>
                        <a:rPr lang="en-US" sz="1800" kern="1200" dirty="0">
                          <a:solidFill>
                            <a:schemeClr val="dk1"/>
                          </a:solidFill>
                          <a:effectLst/>
                          <a:latin typeface="+mn-lt"/>
                          <a:ea typeface="+mn-ea"/>
                          <a:cs typeface="+mn-cs"/>
                        </a:rPr>
                        <a:t>Conversational Artificial Intelligence Powered Chatbot for Delivering Tele-Health after COVID-19</a:t>
                      </a:r>
                      <a:endParaRPr lang="en-IN" dirty="0"/>
                    </a:p>
                  </a:txBody>
                  <a:tcPr/>
                </a:tc>
                <a:tc>
                  <a:txBody>
                    <a:bodyPr/>
                    <a:lstStyle/>
                    <a:p>
                      <a:r>
                        <a:rPr lang="en-IN"/>
                        <a:t>ICCES</a:t>
                      </a:r>
                      <a:endParaRPr lang="en-IN" dirty="0"/>
                    </a:p>
                  </a:txBody>
                  <a:tcPr/>
                </a:tc>
                <a:tc>
                  <a:txBody>
                    <a:bodyPr/>
                    <a:lstStyle/>
                    <a:p>
                      <a:r>
                        <a:rPr lang="en-IN" dirty="0"/>
                        <a:t>2020</a:t>
                      </a:r>
                    </a:p>
                  </a:txBody>
                  <a:tcPr/>
                </a:tc>
                <a:tc>
                  <a:txBody>
                    <a:bodyPr/>
                    <a:lstStyle/>
                    <a:p>
                      <a:r>
                        <a:rPr lang="en-IN" dirty="0"/>
                        <a:t>NLP</a:t>
                      </a:r>
                    </a:p>
                  </a:txBody>
                  <a:tcPr/>
                </a:tc>
                <a:tc>
                  <a:txBody>
                    <a:bodyPr/>
                    <a:lstStyle/>
                    <a:p>
                      <a:r>
                        <a:rPr lang="en-US" sz="1800" kern="1200" dirty="0">
                          <a:solidFill>
                            <a:schemeClr val="dk1"/>
                          </a:solidFill>
                          <a:effectLst/>
                          <a:latin typeface="+mn-lt"/>
                          <a:ea typeface="+mn-ea"/>
                          <a:cs typeface="+mn-cs"/>
                        </a:rPr>
                        <a:t>Addition</a:t>
                      </a:r>
                      <a:r>
                        <a:rPr lang="en-US" sz="1800" kern="1200" baseline="0" dirty="0">
                          <a:solidFill>
                            <a:schemeClr val="dk1"/>
                          </a:solidFill>
                          <a:effectLst/>
                          <a:latin typeface="+mn-lt"/>
                          <a:ea typeface="+mn-ea"/>
                          <a:cs typeface="+mn-cs"/>
                        </a:rPr>
                        <a:t> of new Infections g</a:t>
                      </a:r>
                      <a:r>
                        <a:rPr lang="en-US" sz="1800" kern="1200" dirty="0">
                          <a:solidFill>
                            <a:schemeClr val="dk1"/>
                          </a:solidFill>
                          <a:effectLst/>
                          <a:latin typeface="+mn-lt"/>
                          <a:ea typeface="+mn-ea"/>
                          <a:cs typeface="+mn-cs"/>
                        </a:rPr>
                        <a:t>ood for situation like lockdowns due to Google cloud platform.</a:t>
                      </a:r>
                      <a:endParaRPr lang="en-IN" dirty="0"/>
                    </a:p>
                  </a:txBody>
                  <a:tcPr/>
                </a:tc>
                <a:tc>
                  <a:txBody>
                    <a:bodyPr/>
                    <a:lstStyle/>
                    <a:p>
                      <a:r>
                        <a:rPr lang="en-US" dirty="0"/>
                        <a:t>GCP require to update the dataset which has to be done mainly.</a:t>
                      </a:r>
                      <a:endParaRPr lang="en-IN" dirty="0"/>
                    </a:p>
                  </a:txBody>
                  <a:tcPr/>
                </a:tc>
                <a:extLst>
                  <a:ext uri="{0D108BD9-81ED-4DB2-BD59-A6C34878D82A}">
                    <a16:rowId xmlns:a16="http://schemas.microsoft.com/office/drawing/2014/main" val="4050934595"/>
                  </a:ext>
                </a:extLst>
              </a:tr>
            </a:tbl>
          </a:graphicData>
        </a:graphic>
      </p:graphicFrame>
    </p:spTree>
    <p:extLst>
      <p:ext uri="{BB962C8B-B14F-4D97-AF65-F5344CB8AC3E}">
        <p14:creationId xmlns:p14="http://schemas.microsoft.com/office/powerpoint/2010/main" val="873050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IN" dirty="0"/>
              <a:t>Problem and Motivation</a:t>
            </a:r>
          </a:p>
        </p:txBody>
      </p:sp>
      <p:sp>
        <p:nvSpPr>
          <p:cNvPr id="1048598" name="Content Placeholder 2"/>
          <p:cNvSpPr>
            <a:spLocks noGrp="1"/>
          </p:cNvSpPr>
          <p:nvPr>
            <p:ph idx="1"/>
          </p:nvPr>
        </p:nvSpPr>
        <p:spPr/>
        <p:txBody>
          <a:bodyPr/>
          <a:lstStyle/>
          <a:p>
            <a:r>
              <a:rPr lang="en-IN" dirty="0"/>
              <a:t>Health is an important factor to maintain now a days as there are so many diseases and viruses infecting mankind and causing a great damage to the mental health and also affecting the social life of the person.</a:t>
            </a:r>
          </a:p>
          <a:p>
            <a:r>
              <a:rPr lang="en-IN" dirty="0"/>
              <a:t>A Health care Assistant is required to fulfil the need of the problem as everything is going digital so it will be help full to have a virtual health assistant which can consult you any time.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646111" y="425286"/>
            <a:ext cx="9404723" cy="1400530"/>
          </a:xfrm>
        </p:spPr>
        <p:txBody>
          <a:bodyPr/>
          <a:lstStyle/>
          <a:p>
            <a:r>
              <a:rPr lang="en-IN" dirty="0"/>
              <a:t>Innovation</a:t>
            </a:r>
          </a:p>
        </p:txBody>
      </p:sp>
      <p:sp>
        <p:nvSpPr>
          <p:cNvPr id="1048600" name="Content Placeholder 2"/>
          <p:cNvSpPr>
            <a:spLocks noGrp="1"/>
          </p:cNvSpPr>
          <p:nvPr>
            <p:ph idx="1"/>
          </p:nvPr>
        </p:nvSpPr>
        <p:spPr/>
        <p:txBody>
          <a:bodyPr/>
          <a:lstStyle/>
          <a:p>
            <a:r>
              <a:rPr lang="en-IN" dirty="0"/>
              <a:t>AI </a:t>
            </a:r>
            <a:r>
              <a:rPr lang="en-IN" dirty="0" err="1"/>
              <a:t>chatbot</a:t>
            </a:r>
            <a:r>
              <a:rPr lang="en-IN" dirty="0"/>
              <a:t> through which people can easily chat and describe their problems.</a:t>
            </a:r>
          </a:p>
          <a:p>
            <a:r>
              <a:rPr lang="en-IN" dirty="0"/>
              <a:t>Chatbot diagnoses the symptoms through AI and give solutions.</a:t>
            </a:r>
          </a:p>
          <a:p>
            <a:r>
              <a:rPr lang="en-IN" dirty="0"/>
              <a:t>Symptoms Checker and Patients Triage.</a:t>
            </a:r>
          </a:p>
          <a:p>
            <a:r>
              <a:rPr lang="en-US" dirty="0"/>
              <a:t>Changing and enforcing health behaviors and</a:t>
            </a:r>
            <a:r>
              <a:rPr lang="en-IN" dirty="0"/>
              <a:t> monitor the patients Health and Workflow.</a:t>
            </a:r>
          </a:p>
          <a:p>
            <a:r>
              <a:rPr lang="en-IN" dirty="0"/>
              <a:t>Connect the patients with appropriate medical service.</a:t>
            </a:r>
          </a:p>
          <a:p>
            <a:r>
              <a:rPr lang="en-IN" dirty="0"/>
              <a:t>Increase Health care accessibility.</a:t>
            </a:r>
          </a:p>
          <a:p>
            <a:endParaRPr lang="en-IN" dirty="0"/>
          </a:p>
          <a:p>
            <a:endParaRPr lang="en-IN" dirty="0"/>
          </a:p>
          <a:p>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Continuation</a:t>
            </a:r>
          </a:p>
        </p:txBody>
      </p:sp>
      <p:sp>
        <p:nvSpPr>
          <p:cNvPr id="3" name="Content Placeholder 2"/>
          <p:cNvSpPr>
            <a:spLocks noGrp="1"/>
          </p:cNvSpPr>
          <p:nvPr>
            <p:ph idx="1"/>
          </p:nvPr>
        </p:nvSpPr>
        <p:spPr/>
        <p:txBody>
          <a:bodyPr/>
          <a:lstStyle/>
          <a:p>
            <a:r>
              <a:rPr lang="en-US" dirty="0"/>
              <a:t>Analyzes the Data in real time and look for possible diagnoses.</a:t>
            </a:r>
          </a:p>
          <a:p>
            <a:r>
              <a:rPr lang="en-US" dirty="0"/>
              <a:t>Assessment of likely conditions and suggestions of relevant symptoms.</a:t>
            </a:r>
          </a:p>
        </p:txBody>
      </p:sp>
    </p:spTree>
    <p:extLst>
      <p:ext uri="{BB962C8B-B14F-4D97-AF65-F5344CB8AC3E}">
        <p14:creationId xmlns:p14="http://schemas.microsoft.com/office/powerpoint/2010/main" val="3794613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699</TotalTime>
  <Words>1105</Words>
  <Application>Microsoft Office PowerPoint</Application>
  <PresentationFormat>Widescreen</PresentationFormat>
  <Paragraphs>173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Ion</vt:lpstr>
      <vt:lpstr>Virtual AI Health Assistant</vt:lpstr>
      <vt:lpstr>Introduction </vt:lpstr>
      <vt:lpstr>Objective</vt:lpstr>
      <vt:lpstr>Research paper summary</vt:lpstr>
      <vt:lpstr>PowerPoint Presentation</vt:lpstr>
      <vt:lpstr>PowerPoint Presentation</vt:lpstr>
      <vt:lpstr>Problem and Motivation</vt:lpstr>
      <vt:lpstr>Innovation</vt:lpstr>
      <vt:lpstr>Continuation</vt:lpstr>
      <vt:lpstr>Implementation and  methodology</vt:lpstr>
      <vt:lpstr>Functional Architecture</vt:lpstr>
      <vt:lpstr>Specifying the disease</vt:lpstr>
      <vt:lpstr>NLP Processing</vt:lpstr>
      <vt:lpstr>Classification Algorithms</vt:lpstr>
      <vt:lpstr>PowerPoint Presentation</vt:lpstr>
      <vt:lpstr>Future Scope</vt:lpstr>
      <vt:lpstr>Development Tools and Technology</vt:lpstr>
      <vt:lpstr>Area</vt:lpstr>
      <vt:lpstr>Refernces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Folder Explorer</dc:title>
  <dc:creator>Sujit Rajak</dc:creator>
  <cp:lastModifiedBy>drsolanki19082@gmail.com</cp:lastModifiedBy>
  <cp:revision>59</cp:revision>
  <dcterms:created xsi:type="dcterms:W3CDTF">2020-09-29T20:24:28Z</dcterms:created>
  <dcterms:modified xsi:type="dcterms:W3CDTF">2022-03-22T04:16:46Z</dcterms:modified>
</cp:coreProperties>
</file>