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70" r:id="rId9"/>
    <p:sldId id="269" r:id="rId10"/>
    <p:sldId id="271" r:id="rId11"/>
    <p:sldId id="261" r:id="rId12"/>
    <p:sldId id="262" r:id="rId13"/>
    <p:sldId id="272" r:id="rId14"/>
    <p:sldId id="27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71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9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21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807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7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06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56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61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1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9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3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9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5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3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2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8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DBBBE9-B87C-4E0E-A2CE-BE4DEE84EF5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7EF969-8066-46D6-9AC9-14B296E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4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6543-2486-4447-AB7B-8901AFADD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Instance Segmentation Using Mask RCNN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74BEF-0E7D-4EE5-840B-1C2244811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Group 5: Dhruv Patel, Fiona Lobo</a:t>
            </a:r>
          </a:p>
        </p:txBody>
      </p:sp>
    </p:spTree>
    <p:extLst>
      <p:ext uri="{BB962C8B-B14F-4D97-AF65-F5344CB8AC3E}">
        <p14:creationId xmlns:p14="http://schemas.microsoft.com/office/powerpoint/2010/main" val="380551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screen shot of a giraffe&#10;&#10;Description generated with very high confidence">
            <a:extLst>
              <a:ext uri="{FF2B5EF4-FFF2-40B4-BE49-F238E27FC236}">
                <a16:creationId xmlns:a16="http://schemas.microsoft.com/office/drawing/2014/main" id="{155A11C0-EE9B-4F96-BAA0-F61055D5F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7" b="115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9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39EF-497B-4A28-9311-9A8CF5E8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</a:t>
            </a:r>
            <a:r>
              <a:rPr lang="en-US" dirty="0" err="1"/>
              <a:t>Classfication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B0CF-16F5-41EC-99CD-576FD18B8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ROI Align: Used instead of ROI pooling since it preserves pixel to pixel alignment over every ROI without information loss.</a:t>
            </a:r>
          </a:p>
          <a:p>
            <a:r>
              <a:rPr lang="en-US" dirty="0"/>
              <a:t>Labels: Detecting the objects to label them</a:t>
            </a:r>
          </a:p>
          <a:p>
            <a:r>
              <a:rPr lang="en-US" dirty="0"/>
              <a:t>Scores: Confidence Score for each of the object detected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BD26-C17D-4D48-BF50-F5FF364A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1E26-19E5-4D60-B4B9-44E888FB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FCN : It generates mask over each ROI</a:t>
            </a:r>
          </a:p>
          <a:p>
            <a:r>
              <a:rPr lang="en-US" dirty="0"/>
              <a:t>Solves information loss by using convolution layers</a:t>
            </a:r>
          </a:p>
          <a:p>
            <a:r>
              <a:rPr lang="en-US" dirty="0"/>
              <a:t>Convolution and </a:t>
            </a:r>
            <a:r>
              <a:rPr lang="en-US" dirty="0" err="1"/>
              <a:t>ReLU</a:t>
            </a:r>
            <a:r>
              <a:rPr lang="en-US" dirty="0"/>
              <a:t> layers are used for down sampling</a:t>
            </a:r>
          </a:p>
          <a:p>
            <a:r>
              <a:rPr lang="en-US" dirty="0"/>
              <a:t>It offers pixelwise class prediction </a:t>
            </a:r>
          </a:p>
          <a:p>
            <a:r>
              <a:rPr lang="en-US" dirty="0"/>
              <a:t>Up sampled for pixel wise prediction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41D7-6181-4DAD-8B5A-33D8D697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Realtime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42F9A-D688-45AF-903D-0E0864064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model on our own trained weights</a:t>
            </a:r>
          </a:p>
          <a:p>
            <a:r>
              <a:rPr lang="en-US" dirty="0"/>
              <a:t>Implementation with webcam using </a:t>
            </a:r>
            <a:r>
              <a:rPr lang="en-US" dirty="0" err="1"/>
              <a:t>Opencv</a:t>
            </a:r>
            <a:endParaRPr lang="en-US" dirty="0"/>
          </a:p>
          <a:p>
            <a:r>
              <a:rPr lang="en-US" dirty="0"/>
              <a:t>Integrating the masks and bounding box to display frame translation</a:t>
            </a:r>
          </a:p>
          <a:p>
            <a:r>
              <a:rPr lang="en-US" dirty="0"/>
              <a:t>Tracking of the object constantly once identified in the frame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4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3E1B-0FA7-4D8E-AAEF-0B20CC49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model on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E8BF-85ED-4A8D-B474-CBD649680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based on our own trained model ran on </a:t>
            </a:r>
            <a:r>
              <a:rPr lang="en-US" dirty="0" err="1"/>
              <a:t>aws</a:t>
            </a:r>
            <a:endParaRPr lang="en-US" dirty="0"/>
          </a:p>
          <a:p>
            <a:r>
              <a:rPr lang="en-US" dirty="0"/>
              <a:t>We were able to generate an almost similar accuracy </a:t>
            </a:r>
          </a:p>
          <a:p>
            <a:pPr marL="0" indent="0">
              <a:buNone/>
            </a:pPr>
            <a:r>
              <a:rPr lang="en-US" dirty="0"/>
              <a:t>	as the paper </a:t>
            </a:r>
          </a:p>
        </p:txBody>
      </p:sp>
      <p:pic>
        <p:nvPicPr>
          <p:cNvPr id="4" name="Content Placeholder 4" descr="A picture containing photo&#10;&#10;Description generated with high confidence">
            <a:extLst>
              <a:ext uri="{FF2B5EF4-FFF2-40B4-BE49-F238E27FC236}">
                <a16:creationId xmlns:a16="http://schemas.microsoft.com/office/drawing/2014/main" id="{1D2803A0-33AA-445A-8335-5C1AC8E93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93" y="2645922"/>
            <a:ext cx="342715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3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0A8-768E-4F47-91FB-7D0670FF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Time Output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2DDC457C-B5AB-4C00-B5A6-7320EEB01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783" y="2557993"/>
            <a:ext cx="4265558" cy="33943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FE8E-7A15-4C07-BC1A-CC8DD247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based on the trained model</a:t>
            </a:r>
          </a:p>
          <a:p>
            <a:pPr marL="0" indent="0">
              <a:buNone/>
            </a:pPr>
            <a:r>
              <a:rPr lang="en-US"/>
              <a:t> ran on </a:t>
            </a:r>
            <a:r>
              <a:rPr lang="en-US" dirty="0"/>
              <a:t>a personal </a:t>
            </a:r>
            <a:r>
              <a:rPr lang="en-US" dirty="0" err="1"/>
              <a:t>cpu</a:t>
            </a:r>
            <a:r>
              <a:rPr lang="en-US" dirty="0"/>
              <a:t> machine </a:t>
            </a:r>
          </a:p>
        </p:txBody>
      </p:sp>
    </p:spTree>
    <p:extLst>
      <p:ext uri="{BB962C8B-B14F-4D97-AF65-F5344CB8AC3E}">
        <p14:creationId xmlns:p14="http://schemas.microsoft.com/office/powerpoint/2010/main" val="111191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7D05-A6A5-4C35-8849-DA29E92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C9F6-BAE9-47C7-B2C0-D2785B56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Vision uses many object and instance segmentation algorithms</a:t>
            </a:r>
          </a:p>
          <a:p>
            <a:r>
              <a:rPr lang="en-US" dirty="0"/>
              <a:t>Latest and the most advanced is the Mask RCNN</a:t>
            </a:r>
          </a:p>
          <a:p>
            <a:r>
              <a:rPr lang="en-US" dirty="0"/>
              <a:t>Meta- model, improvising the Faster RCNN model</a:t>
            </a:r>
          </a:p>
          <a:p>
            <a:r>
              <a:rPr lang="en-US" dirty="0"/>
              <a:t>Pixel wise masks are the additional functionality which is added to Mask RCNN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9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D46D-AC96-4852-84D4-1596F8D8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79455"/>
            <a:ext cx="9601196" cy="1303867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F7DE-2765-45B8-AD86-B4945A36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Backbone: The Resnet-101 + FPN Architecture for feature extraction</a:t>
            </a:r>
          </a:p>
          <a:p>
            <a:r>
              <a:rPr lang="en-US" dirty="0"/>
              <a:t>Object Detection: Faster RCNN which includes an Regional Proposal Network</a:t>
            </a:r>
          </a:p>
          <a:p>
            <a:r>
              <a:rPr lang="en-US" dirty="0"/>
              <a:t>Instance Segmentation: Fully Convolution Network</a:t>
            </a:r>
          </a:p>
        </p:txBody>
      </p:sp>
    </p:spTree>
    <p:extLst>
      <p:ext uri="{BB962C8B-B14F-4D97-AF65-F5344CB8AC3E}">
        <p14:creationId xmlns:p14="http://schemas.microsoft.com/office/powerpoint/2010/main" val="352235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7C93-D26F-4525-90DE-E441C26B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0D4E-51FA-4031-9EB6-E51AC8EB6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Resnet-101: It consists of multiple layers</a:t>
            </a:r>
          </a:p>
          <a:p>
            <a:r>
              <a:rPr lang="en-US" dirty="0"/>
              <a:t>The initial layers extract low level features and the deeper levels extract high level features</a:t>
            </a:r>
          </a:p>
          <a:p>
            <a:r>
              <a:rPr lang="en-US" dirty="0"/>
              <a:t>Feature Pyramid Network (FPN): It allows features at every level to have access to both lower level features and higher features</a:t>
            </a:r>
          </a:p>
        </p:txBody>
      </p:sp>
    </p:spTree>
    <p:extLst>
      <p:ext uri="{BB962C8B-B14F-4D97-AF65-F5344CB8AC3E}">
        <p14:creationId xmlns:p14="http://schemas.microsoft.com/office/powerpoint/2010/main" val="96938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E9B4-AA19-47CA-8AC7-A2B13D26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2DA12-4E16-4283-A737-F3279E0E9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596" y="2644639"/>
            <a:ext cx="5166808" cy="3143522"/>
          </a:xfrm>
        </p:spPr>
      </p:pic>
    </p:spTree>
    <p:extLst>
      <p:ext uri="{BB962C8B-B14F-4D97-AF65-F5344CB8AC3E}">
        <p14:creationId xmlns:p14="http://schemas.microsoft.com/office/powerpoint/2010/main" val="35993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0DF9-2176-461E-9B7A-E852CB08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FB55-70C0-4FFD-8AF9-2B4C3226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RCNN : Consist of the layers below </a:t>
            </a:r>
          </a:p>
          <a:p>
            <a:r>
              <a:rPr lang="en-US" dirty="0"/>
              <a:t>RPN : It detects ROIs which are derived from the anchors</a:t>
            </a:r>
          </a:p>
          <a:p>
            <a:r>
              <a:rPr lang="en-US" dirty="0"/>
              <a:t>Anchors: The anchors are divided into positive, negative and neutral </a:t>
            </a:r>
          </a:p>
          <a:p>
            <a:r>
              <a:rPr lang="en-US" dirty="0"/>
              <a:t>Positive anchors: Narrows down to detect the object</a:t>
            </a:r>
          </a:p>
        </p:txBody>
      </p:sp>
    </p:spTree>
    <p:extLst>
      <p:ext uri="{BB962C8B-B14F-4D97-AF65-F5344CB8AC3E}">
        <p14:creationId xmlns:p14="http://schemas.microsoft.com/office/powerpoint/2010/main" val="39695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10B5-F35F-483E-A1B3-A0BDA88B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Anchors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 shot of a person&#10;&#10;Description generated with very high confidence">
            <a:extLst>
              <a:ext uri="{FF2B5EF4-FFF2-40B4-BE49-F238E27FC236}">
                <a16:creationId xmlns:a16="http://schemas.microsoft.com/office/drawing/2014/main" id="{000968DC-6330-43F9-B249-1D6DC48E7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1634065"/>
            <a:ext cx="5995987" cy="4459591"/>
          </a:xfrm>
        </p:spPr>
      </p:pic>
    </p:spTree>
    <p:extLst>
      <p:ext uri="{BB962C8B-B14F-4D97-AF65-F5344CB8AC3E}">
        <p14:creationId xmlns:p14="http://schemas.microsoft.com/office/powerpoint/2010/main" val="382045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picture containing monitor&#10;&#10;Description generated with high confidence">
            <a:extLst>
              <a:ext uri="{FF2B5EF4-FFF2-40B4-BE49-F238E27FC236}">
                <a16:creationId xmlns:a16="http://schemas.microsoft.com/office/drawing/2014/main" id="{0AF40A96-48D6-474F-987C-7CC3D65CBA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2" b="119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5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screen shot of a giraffe&#10;&#10;Description generated with high confidence">
            <a:extLst>
              <a:ext uri="{FF2B5EF4-FFF2-40B4-BE49-F238E27FC236}">
                <a16:creationId xmlns:a16="http://schemas.microsoft.com/office/drawing/2014/main" id="{85543236-ED5A-4B6C-8568-9ADE3BE462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b="178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34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280</TotalTime>
  <Words>327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Instance Segmentation Using Mask RCNN</vt:lpstr>
      <vt:lpstr>Introduction</vt:lpstr>
      <vt:lpstr>Architecture</vt:lpstr>
      <vt:lpstr>Feature Extraction</vt:lpstr>
      <vt:lpstr>FPN</vt:lpstr>
      <vt:lpstr>Object Detection</vt:lpstr>
      <vt:lpstr>Anchors </vt:lpstr>
      <vt:lpstr>PowerPoint Presentation</vt:lpstr>
      <vt:lpstr>PowerPoint Presentation</vt:lpstr>
      <vt:lpstr>PowerPoint Presentation</vt:lpstr>
      <vt:lpstr>Proposal Classfication</vt:lpstr>
      <vt:lpstr>Semantic Segmentation</vt:lpstr>
      <vt:lpstr> Realtime Integration</vt:lpstr>
      <vt:lpstr>Output of the model on Images</vt:lpstr>
      <vt:lpstr>Real Time Output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 Segmentation Using Mask RCNN</dc:title>
  <dc:creator>Dhruv Patel</dc:creator>
  <cp:lastModifiedBy>Fiona Lobo</cp:lastModifiedBy>
  <cp:revision>18</cp:revision>
  <dcterms:created xsi:type="dcterms:W3CDTF">2018-04-27T20:13:42Z</dcterms:created>
  <dcterms:modified xsi:type="dcterms:W3CDTF">2018-04-28T00:55:35Z</dcterms:modified>
</cp:coreProperties>
</file>