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6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26" d="100"/>
          <a:sy n="26" d="100"/>
        </p:scale>
        <p:origin x="86" y="-3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A0741-3B67-4A54-8432-38BBC508555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144288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A0741-3B67-4A54-8432-38BBC508555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24039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A0741-3B67-4A54-8432-38BBC508555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176114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A0741-3B67-4A54-8432-38BBC508555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403420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A0741-3B67-4A54-8432-38BBC508555F}"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291999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A0741-3B67-4A54-8432-38BBC508555F}"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59761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516968"/>
            <a:ext cx="12793057"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516968"/>
            <a:ext cx="12856061"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A0741-3B67-4A54-8432-38BBC508555F}"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1787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A0741-3B67-4A54-8432-38BBC508555F}"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110510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A0741-3B67-4A54-8432-38BBC508555F}"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10988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9EBA0741-3B67-4A54-8432-38BBC508555F}"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368594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9EBA0741-3B67-4A54-8432-38BBC508555F}"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97CD7-6892-4CE1-90FD-293C81CD51F1}" type="slidenum">
              <a:rPr lang="en-US" smtClean="0"/>
              <a:t>‹#›</a:t>
            </a:fld>
            <a:endParaRPr lang="en-US"/>
          </a:p>
        </p:txBody>
      </p:sp>
    </p:spTree>
    <p:extLst>
      <p:ext uri="{BB962C8B-B14F-4D97-AF65-F5344CB8AC3E}">
        <p14:creationId xmlns:p14="http://schemas.microsoft.com/office/powerpoint/2010/main" val="159470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9EBA0741-3B67-4A54-8432-38BBC508555F}" type="datetimeFigureOut">
              <a:rPr lang="en-US" smtClean="0"/>
              <a:t>10/8/2019</a:t>
            </a:fld>
            <a:endParaRPr lang="en-US"/>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E4A97CD7-6892-4CE1-90FD-293C81CD51F1}" type="slidenum">
              <a:rPr lang="en-US" smtClean="0"/>
              <a:t>‹#›</a:t>
            </a:fld>
            <a:endParaRPr lang="en-US"/>
          </a:p>
        </p:txBody>
      </p:sp>
    </p:spTree>
    <p:extLst>
      <p:ext uri="{BB962C8B-B14F-4D97-AF65-F5344CB8AC3E}">
        <p14:creationId xmlns:p14="http://schemas.microsoft.com/office/powerpoint/2010/main" val="2781050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CF3AC4-38D9-4D39-B27C-060C9813153D}"/>
              </a:ext>
            </a:extLst>
          </p:cNvPr>
          <p:cNvSpPr/>
          <p:nvPr/>
        </p:nvSpPr>
        <p:spPr>
          <a:xfrm>
            <a:off x="0" y="0"/>
            <a:ext cx="30240288" cy="634293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p>
        </p:txBody>
      </p:sp>
      <p:sp>
        <p:nvSpPr>
          <p:cNvPr id="4" name="Rectangle 3">
            <a:extLst>
              <a:ext uri="{FF2B5EF4-FFF2-40B4-BE49-F238E27FC236}">
                <a16:creationId xmlns:a16="http://schemas.microsoft.com/office/drawing/2014/main" id="{35B7C78F-3225-43D4-B2CE-9C267D99EC75}"/>
              </a:ext>
            </a:extLst>
          </p:cNvPr>
          <p:cNvSpPr/>
          <p:nvPr/>
        </p:nvSpPr>
        <p:spPr>
          <a:xfrm>
            <a:off x="616585" y="-1"/>
            <a:ext cx="28964501" cy="2708434"/>
          </a:xfrm>
          <a:prstGeom prst="rect">
            <a:avLst/>
          </a:prstGeom>
          <a:ln>
            <a:noFill/>
          </a:ln>
        </p:spPr>
        <p:txBody>
          <a:bodyPr wrap="square">
            <a:spAutoFit/>
          </a:bodyPr>
          <a:lstStyle/>
          <a:p>
            <a:pPr algn="just"/>
            <a:r>
              <a:rPr lang="en-US" sz="8500" b="1" kern="100" dirty="0">
                <a:solidFill>
                  <a:schemeClr val="bg1"/>
                </a:solidFill>
                <a:latin typeface="Times New Roman" panose="02020603050405020304" pitchFamily="18" charset="0"/>
                <a:ea typeface="BatangChe" panose="02030609000101010101" pitchFamily="49" charset="-127"/>
              </a:rPr>
              <a:t>Particle Filter-based Localization of a Mobile Robot by Using a Single Lidar Sensor under SLAM in ROS Environment </a:t>
            </a:r>
            <a:endParaRPr lang="en-US" sz="8500" dirty="0">
              <a:solidFill>
                <a:schemeClr val="bg1"/>
              </a:solidFill>
            </a:endParaRPr>
          </a:p>
        </p:txBody>
      </p:sp>
      <p:graphicFrame>
        <p:nvGraphicFramePr>
          <p:cNvPr id="7" name="Table 6">
            <a:extLst>
              <a:ext uri="{FF2B5EF4-FFF2-40B4-BE49-F238E27FC236}">
                <a16:creationId xmlns:a16="http://schemas.microsoft.com/office/drawing/2014/main" id="{5A78ACA7-9D3F-478D-887E-E7CA5E4CF618}"/>
              </a:ext>
            </a:extLst>
          </p:cNvPr>
          <p:cNvGraphicFramePr>
            <a:graphicFrameLocks noGrp="1"/>
          </p:cNvGraphicFramePr>
          <p:nvPr>
            <p:extLst>
              <p:ext uri="{D42A27DB-BD31-4B8C-83A1-F6EECF244321}">
                <p14:modId xmlns:p14="http://schemas.microsoft.com/office/powerpoint/2010/main" val="4076158932"/>
              </p:ext>
            </p:extLst>
          </p:nvPr>
        </p:nvGraphicFramePr>
        <p:xfrm>
          <a:off x="365998" y="7906718"/>
          <a:ext cx="13665133" cy="3599180"/>
        </p:xfrm>
        <a:graphic>
          <a:graphicData uri="http://schemas.openxmlformats.org/drawingml/2006/table">
            <a:tbl>
              <a:tblPr/>
              <a:tblGrid>
                <a:gridCol w="13665133">
                  <a:extLst>
                    <a:ext uri="{9D8B030D-6E8A-4147-A177-3AD203B41FA5}">
                      <a16:colId xmlns:a16="http://schemas.microsoft.com/office/drawing/2014/main" val="1557926527"/>
                    </a:ext>
                  </a:extLst>
                </a:gridCol>
              </a:tblGrid>
              <a:tr h="3392253">
                <a:tc>
                  <a:txBody>
                    <a:bodyPr/>
                    <a:lstStyle/>
                    <a:p>
                      <a:pPr algn="l" latinLnBrk="0">
                        <a:lnSpc>
                          <a:spcPct val="123000"/>
                        </a:lnSpc>
                        <a:spcAft>
                          <a:spcPts val="0"/>
                        </a:spcAft>
                        <a:tabLst>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 pos="13208000" algn="l"/>
                          <a:tab pos="13716000" algn="l"/>
                          <a:tab pos="14224000" algn="l"/>
                          <a:tab pos="14732000" algn="l"/>
                          <a:tab pos="15240000" algn="l"/>
                          <a:tab pos="15748000" algn="l"/>
                          <a:tab pos="457200" algn="l"/>
                        </a:tabLst>
                      </a:pPr>
                      <a:r>
                        <a:rPr lang="en-US" sz="2400" dirty="0">
                          <a:solidFill>
                            <a:srgbClr val="000000"/>
                          </a:solidFill>
                          <a:effectLst/>
                          <a:latin typeface="Times New Roman" panose="02020603050405020304" pitchFamily="18" charset="0"/>
                          <a:ea typeface="BatangChe" panose="02030609000101010101" pitchFamily="49" charset="-127"/>
                          <a:cs typeface="Times New Roman" panose="02020603050405020304" pitchFamily="18" charset="0"/>
                        </a:rPr>
                        <a:t> One of the most popular issues in autonomous mobile robots are mapping, localizing and autonomous navigation. For this a two wheel  Adaptive Monte Carlo Localization (AMCL) as particle filters method is presented to show how effectively it localizes the mobile robot in an indoor environment. This poster presents our work of navigating a 2 wheel differential drive robot autonomously using just a single </a:t>
                      </a:r>
                      <a:r>
                        <a:rPr lang="en-US" sz="2400">
                          <a:solidFill>
                            <a:srgbClr val="000000"/>
                          </a:solidFill>
                          <a:effectLst/>
                          <a:latin typeface="Times New Roman" panose="02020603050405020304" pitchFamily="18" charset="0"/>
                          <a:ea typeface="BatangChe" panose="02030609000101010101" pitchFamily="49" charset="-127"/>
                          <a:cs typeface="Times New Roman" panose="02020603050405020304" pitchFamily="18" charset="0"/>
                        </a:rPr>
                        <a:t>2D lidar, in </a:t>
                      </a:r>
                      <a:r>
                        <a:rPr lang="en-US" sz="2400" dirty="0">
                          <a:solidFill>
                            <a:srgbClr val="000000"/>
                          </a:solidFill>
                          <a:effectLst/>
                          <a:latin typeface="Times New Roman" panose="02020603050405020304" pitchFamily="18" charset="0"/>
                          <a:ea typeface="BatangChe" panose="02030609000101010101" pitchFamily="49" charset="-127"/>
                          <a:cs typeface="Times New Roman" panose="02020603050405020304" pitchFamily="18" charset="0"/>
                        </a:rPr>
                        <a:t>both a static as well as a dynamic environment.  The simulation results demonstrated that the particles in the filter quickly converge on the pose and the robot was successfully able to follow the path to reach its goal position. In both the situations our robot was able to reach the final destination point without hitting or colliding with any obstacle. </a:t>
                      </a:r>
                      <a:endParaRPr lang="en-US" sz="2400" dirty="0">
                        <a:solidFill>
                          <a:srgbClr val="000000"/>
                        </a:solidFill>
                        <a:effectLst/>
                        <a:latin typeface="BatangChe" panose="02030609000101010101" pitchFamily="49" charset="-127"/>
                        <a:ea typeface="BatangChe" panose="02030609000101010101" pitchFamily="49" charset="-127"/>
                        <a:cs typeface="Times New Roman" panose="02020603050405020304" pitchFamily="18" charset="0"/>
                      </a:endParaRPr>
                    </a:p>
                  </a:txBody>
                  <a:tcPr marL="90170" marR="90170" marT="0" marB="0">
                    <a:lnL>
                      <a:noFill/>
                    </a:lnL>
                    <a:lnR>
                      <a:noFill/>
                    </a:lnR>
                    <a:lnT>
                      <a:noFill/>
                    </a:lnT>
                    <a:lnB>
                      <a:noFill/>
                    </a:lnB>
                  </a:tcPr>
                </a:tc>
                <a:extLst>
                  <a:ext uri="{0D108BD9-81ED-4DB2-BD59-A6C34878D82A}">
                    <a16:rowId xmlns:a16="http://schemas.microsoft.com/office/drawing/2014/main" val="3634048332"/>
                  </a:ext>
                </a:extLst>
              </a:tr>
            </a:tbl>
          </a:graphicData>
        </a:graphic>
      </p:graphicFrame>
      <p:sp>
        <p:nvSpPr>
          <p:cNvPr id="9" name="Rectangle 8">
            <a:extLst>
              <a:ext uri="{FF2B5EF4-FFF2-40B4-BE49-F238E27FC236}">
                <a16:creationId xmlns:a16="http://schemas.microsoft.com/office/drawing/2014/main" id="{9379F738-0E37-4152-98A7-5AA63660F6D6}"/>
              </a:ext>
            </a:extLst>
          </p:cNvPr>
          <p:cNvSpPr/>
          <p:nvPr/>
        </p:nvSpPr>
        <p:spPr>
          <a:xfrm>
            <a:off x="14596111" y="33218641"/>
            <a:ext cx="14970141" cy="4154984"/>
          </a:xfrm>
          <a:prstGeom prst="rect">
            <a:avLst/>
          </a:prstGeom>
        </p:spPr>
        <p:txBody>
          <a:bodyPr wrap="square">
            <a:spAutoFit/>
          </a:bodyPr>
          <a:lstStyle/>
          <a:p>
            <a:pPr indent="144145" algn="just"/>
            <a:endParaRPr lang="en-US" sz="2400" kern="100" dirty="0">
              <a:latin typeface="Times New Roman" panose="02020603050405020304" pitchFamily="18" charset="0"/>
              <a:ea typeface="BatangChe" panose="02030609000101010101" pitchFamily="49" charset="-127"/>
            </a:endParaRPr>
          </a:p>
          <a:p>
            <a:pPr indent="144145" algn="just"/>
            <a:r>
              <a:rPr lang="en-US" sz="2400" kern="100" dirty="0">
                <a:latin typeface="Times New Roman" panose="02020603050405020304" pitchFamily="18" charset="0"/>
                <a:ea typeface="BatangChe" panose="02030609000101010101" pitchFamily="49" charset="-127"/>
              </a:rPr>
              <a:t>Adaptive Monte Carlo Localization is a very effective solution for localizing the robot in a given environment. The robot was successfully localized in the ROS Gazebo and Rviz environment. The results clearly show that the particle filter were successfully able to converge quickly and were able to give the exact pose and orientation of the mobile robot. </a:t>
            </a:r>
          </a:p>
          <a:p>
            <a:pPr indent="144145" algn="just"/>
            <a:r>
              <a:rPr lang="en-US" sz="2400" kern="100" dirty="0">
                <a:latin typeface="Times New Roman" panose="02020603050405020304" pitchFamily="18" charset="0"/>
                <a:ea typeface="BatangChe" panose="02030609000101010101" pitchFamily="49" charset="-127"/>
              </a:rPr>
              <a:t>Because of the effective implementation of AMCL the robot was able to reach a goal in the map within a specific time interval. </a:t>
            </a:r>
          </a:p>
          <a:p>
            <a:pPr indent="144145" algn="just"/>
            <a:r>
              <a:rPr lang="en-US" sz="2400" kern="100" dirty="0">
                <a:latin typeface="Times New Roman" panose="02020603050405020304" pitchFamily="18" charset="0"/>
                <a:ea typeface="BatangChe" panose="02030609000101010101" pitchFamily="49" charset="-127"/>
              </a:rPr>
              <a:t>Moreover, the robot was able to navigate in the map while performing AMCL algorithm in real time, thus the robot was able to localize itself and find a way around the obstacle even with changes in the static map. This algorithm along with all the ROS packages demonstrates that it is very much viable to realize autonomous navigation on mobile robots using the available sources.</a:t>
            </a:r>
          </a:p>
          <a:p>
            <a:pPr indent="144145" algn="just"/>
            <a:r>
              <a:rPr lang="en-US" sz="2400" kern="100" dirty="0">
                <a:latin typeface="Times New Roman" panose="02020603050405020304" pitchFamily="18" charset="0"/>
                <a:ea typeface="BatangChe" panose="02030609000101010101" pitchFamily="49" charset="-127"/>
              </a:rPr>
              <a:t> </a:t>
            </a:r>
          </a:p>
        </p:txBody>
      </p:sp>
      <p:sp>
        <p:nvSpPr>
          <p:cNvPr id="10" name="Rectangle 9">
            <a:extLst>
              <a:ext uri="{FF2B5EF4-FFF2-40B4-BE49-F238E27FC236}">
                <a16:creationId xmlns:a16="http://schemas.microsoft.com/office/drawing/2014/main" id="{1C872C98-AEBA-4B15-8BC0-9E8C3F70D968}"/>
              </a:ext>
            </a:extLst>
          </p:cNvPr>
          <p:cNvSpPr/>
          <p:nvPr/>
        </p:nvSpPr>
        <p:spPr>
          <a:xfrm>
            <a:off x="14738601" y="38554057"/>
            <a:ext cx="14950687" cy="955839"/>
          </a:xfrm>
          <a:prstGeom prst="rect">
            <a:avLst/>
          </a:prstGeom>
        </p:spPr>
        <p:txBody>
          <a:bodyPr wrap="square">
            <a:spAutoFit/>
          </a:bodyPr>
          <a:lstStyle/>
          <a:p>
            <a:pPr indent="190500" algn="just">
              <a:lnSpc>
                <a:spcPct val="123000"/>
              </a:lnSpc>
              <a:tabLst>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 pos="13208000" algn="l"/>
                <a:tab pos="13716000" algn="l"/>
                <a:tab pos="14224000" algn="l"/>
                <a:tab pos="14732000" algn="l"/>
                <a:tab pos="15240000" algn="l"/>
                <a:tab pos="15748000" algn="l"/>
                <a:tab pos="457200" algn="l"/>
              </a:tabLst>
            </a:pPr>
            <a:r>
              <a:rPr lang="en-US" sz="2400" dirty="0" smtClean="0">
                <a:solidFill>
                  <a:srgbClr val="000000"/>
                </a:solidFill>
                <a:latin typeface="Times New Roman" panose="02020603050405020304" pitchFamily="18" charset="0"/>
                <a:ea typeface="BatangChe" panose="02030609000101010101" pitchFamily="49" charset="-127"/>
                <a:cs typeface="Times New Roman" panose="02020603050405020304" pitchFamily="18" charset="0"/>
              </a:rPr>
              <a:t>We thank that this </a:t>
            </a:r>
            <a:r>
              <a:rPr lang="en-US" sz="2400" dirty="0">
                <a:solidFill>
                  <a:srgbClr val="000000"/>
                </a:solidFill>
                <a:latin typeface="Times New Roman" panose="02020603050405020304" pitchFamily="18" charset="0"/>
                <a:ea typeface="BatangChe" panose="02030609000101010101" pitchFamily="49" charset="-127"/>
                <a:cs typeface="Times New Roman" panose="02020603050405020304" pitchFamily="18" charset="0"/>
              </a:rPr>
              <a:t>work was partially supported by Indo-Korea JNC program of National Research Foundation of Korea </a:t>
            </a:r>
            <a:r>
              <a:rPr lang="en-US" sz="2400" dirty="0">
                <a:solidFill>
                  <a:srgbClr val="000000"/>
                </a:solidFill>
                <a:latin typeface="Times New Roman" panose="02020603050405020304" pitchFamily="18" charset="0"/>
                <a:ea typeface="Dotum" panose="020B0600000101010101" pitchFamily="34" charset="-127"/>
                <a:cs typeface="Times New Roman" panose="02020603050405020304" pitchFamily="18" charset="0"/>
              </a:rPr>
              <a:t>(NRF-2017K1A3A1A68072072</a:t>
            </a:r>
            <a:r>
              <a:rPr lang="en-US" sz="2400" dirty="0" smtClean="0">
                <a:solidFill>
                  <a:srgbClr val="000000"/>
                </a:solidFill>
                <a:latin typeface="Dotum" panose="020B0600000101010101" pitchFamily="34" charset="-127"/>
                <a:ea typeface="BatangChe" panose="02030609000101010101" pitchFamily="49" charset="-127"/>
                <a:cs typeface="Times New Roman" panose="02020603050405020304" pitchFamily="18" charset="0"/>
              </a:rPr>
              <a:t>)</a:t>
            </a:r>
            <a:r>
              <a:rPr lang="en-US" sz="2400" dirty="0" smtClean="0">
                <a:solidFill>
                  <a:srgbClr val="000000"/>
                </a:solidFill>
                <a:latin typeface="Times New Roman" panose="02020603050405020304" pitchFamily="18" charset="0"/>
                <a:ea typeface="한양신명조"/>
                <a:cs typeface="Times New Roman" panose="02020603050405020304" pitchFamily="18" charset="0"/>
              </a:rPr>
              <a:t>. </a:t>
            </a:r>
            <a:endParaRPr lang="en-US" sz="2400" dirty="0">
              <a:solidFill>
                <a:srgbClr val="000000"/>
              </a:solidFill>
              <a:latin typeface="BatangChe" panose="02030609000101010101" pitchFamily="49" charset="-127"/>
              <a:ea typeface="BatangChe" panose="02030609000101010101" pitchFamily="49" charset="-127"/>
              <a:cs typeface="Times New Roman" panose="02020603050405020304" pitchFamily="18" charset="0"/>
            </a:endParaRPr>
          </a:p>
        </p:txBody>
      </p:sp>
      <p:pic>
        <p:nvPicPr>
          <p:cNvPr id="14" name="Picture 13">
            <a:extLst>
              <a:ext uri="{FF2B5EF4-FFF2-40B4-BE49-F238E27FC236}">
                <a16:creationId xmlns:a16="http://schemas.microsoft.com/office/drawing/2014/main" id="{471947C1-489E-4601-A157-CF8CACCBA411}"/>
              </a:ext>
            </a:extLst>
          </p:cNvPr>
          <p:cNvPicPr/>
          <p:nvPr/>
        </p:nvPicPr>
        <p:blipFill rotWithShape="1">
          <a:blip r:embed="rId2"/>
          <a:srcRect l="24360" t="43874" r="25639" b="8642"/>
          <a:stretch/>
        </p:blipFill>
        <p:spPr bwMode="auto">
          <a:xfrm>
            <a:off x="14399126" y="25616653"/>
            <a:ext cx="13285916" cy="6050283"/>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FFB45551-EB73-489F-8051-EDE9B0515E5B}"/>
              </a:ext>
            </a:extLst>
          </p:cNvPr>
          <p:cNvPicPr/>
          <p:nvPr/>
        </p:nvPicPr>
        <p:blipFill rotWithShape="1">
          <a:blip r:embed="rId3"/>
          <a:srcRect l="24556" t="44018" r="25662" b="9962"/>
          <a:stretch/>
        </p:blipFill>
        <p:spPr bwMode="auto">
          <a:xfrm>
            <a:off x="14522177" y="16824347"/>
            <a:ext cx="13285916" cy="6051040"/>
          </a:xfrm>
          <a:prstGeom prst="rect">
            <a:avLst/>
          </a:prstGeom>
          <a:ln>
            <a:noFill/>
          </a:ln>
          <a:extLst>
            <a:ext uri="{53640926-AAD7-44D8-BBD7-CCE9431645EC}">
              <a14:shadowObscured xmlns:a14="http://schemas.microsoft.com/office/drawing/2010/main"/>
            </a:ext>
          </a:extLst>
        </p:spPr>
      </p:pic>
      <p:sp>
        <p:nvSpPr>
          <p:cNvPr id="25" name="TextBox 24">
            <a:extLst>
              <a:ext uri="{FF2B5EF4-FFF2-40B4-BE49-F238E27FC236}">
                <a16:creationId xmlns:a16="http://schemas.microsoft.com/office/drawing/2014/main" id="{BD8812F0-0C80-4538-A62F-2B5C73A34A90}"/>
              </a:ext>
            </a:extLst>
          </p:cNvPr>
          <p:cNvSpPr txBox="1"/>
          <p:nvPr/>
        </p:nvSpPr>
        <p:spPr>
          <a:xfrm>
            <a:off x="365997" y="7064506"/>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US" sz="3600" b="1" dirty="0">
                <a:solidFill>
                  <a:schemeClr val="bg1"/>
                </a:solidFill>
                <a:latin typeface="Times New Roman" panose="02020603050405020304" pitchFamily="18" charset="0"/>
                <a:cs typeface="Times New Roman" panose="02020603050405020304" pitchFamily="18" charset="0"/>
              </a:rPr>
              <a:t>INTRODUCTION</a:t>
            </a:r>
          </a:p>
        </p:txBody>
      </p:sp>
      <p:sp>
        <p:nvSpPr>
          <p:cNvPr id="27" name="Text Placeholder 5">
            <a:extLst>
              <a:ext uri="{FF2B5EF4-FFF2-40B4-BE49-F238E27FC236}">
                <a16:creationId xmlns:a16="http://schemas.microsoft.com/office/drawing/2014/main" id="{60103BC9-BFAB-414A-99F9-0903ACCF06CD}"/>
              </a:ext>
            </a:extLst>
          </p:cNvPr>
          <p:cNvSpPr txBox="1"/>
          <p:nvPr/>
        </p:nvSpPr>
        <p:spPr>
          <a:xfrm>
            <a:off x="4560563" y="2841273"/>
            <a:ext cx="20090558" cy="3194721"/>
          </a:xfrm>
          <a:prstGeom prst="rect">
            <a:avLst/>
          </a:prstGeom>
        </p:spPr>
        <p:txBody>
          <a:bodyPr wrap="square"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400" dirty="0">
                <a:solidFill>
                  <a:schemeClr val="bg1"/>
                </a:solidFill>
                <a:latin typeface="Titillium Web" panose="00000500000000000000" pitchFamily="2" charset="0"/>
                <a:cs typeface="Arial" pitchFamily="34" charset="0"/>
              </a:rPr>
              <a:t>Dhruv Talwar</a:t>
            </a:r>
            <a:r>
              <a:rPr lang="en-US" sz="5400" baseline="30000" dirty="0">
                <a:solidFill>
                  <a:schemeClr val="bg1"/>
                </a:solidFill>
                <a:latin typeface="Titillium Web" panose="00000500000000000000" pitchFamily="2" charset="0"/>
                <a:cs typeface="Arial" pitchFamily="34" charset="0"/>
              </a:rPr>
              <a:t>1</a:t>
            </a:r>
            <a:r>
              <a:rPr lang="en-US" sz="5400" dirty="0">
                <a:solidFill>
                  <a:schemeClr val="bg1"/>
                </a:solidFill>
                <a:latin typeface="Titillium Web" panose="00000500000000000000" pitchFamily="2" charset="0"/>
                <a:cs typeface="Arial" pitchFamily="34" charset="0"/>
              </a:rPr>
              <a:t> and </a:t>
            </a:r>
            <a:r>
              <a:rPr lang="en-US" sz="5400" dirty="0" err="1">
                <a:solidFill>
                  <a:schemeClr val="bg1"/>
                </a:solidFill>
                <a:latin typeface="Titillium Web" panose="00000500000000000000" pitchFamily="2" charset="0"/>
                <a:cs typeface="Arial" pitchFamily="34" charset="0"/>
              </a:rPr>
              <a:t>Seul</a:t>
            </a:r>
            <a:r>
              <a:rPr lang="en-US" sz="5400" dirty="0">
                <a:solidFill>
                  <a:schemeClr val="bg1"/>
                </a:solidFill>
                <a:latin typeface="Titillium Web" panose="00000500000000000000" pitchFamily="2" charset="0"/>
                <a:cs typeface="Arial" pitchFamily="34" charset="0"/>
              </a:rPr>
              <a:t> </a:t>
            </a:r>
            <a:r>
              <a:rPr lang="en-US" sz="5400" dirty="0" smtClean="0">
                <a:solidFill>
                  <a:schemeClr val="bg1"/>
                </a:solidFill>
                <a:latin typeface="Titillium Web" panose="00000500000000000000" pitchFamily="2" charset="0"/>
                <a:cs typeface="Arial" pitchFamily="34" charset="0"/>
              </a:rPr>
              <a:t>Jung</a:t>
            </a:r>
            <a:r>
              <a:rPr lang="en-US" sz="5400" baseline="30000" dirty="0" smtClean="0">
                <a:solidFill>
                  <a:schemeClr val="bg1"/>
                </a:solidFill>
                <a:latin typeface="Titillium Web" panose="00000500000000000000" pitchFamily="2" charset="0"/>
                <a:cs typeface="Arial" pitchFamily="34" charset="0"/>
              </a:rPr>
              <a:t>2</a:t>
            </a:r>
          </a:p>
          <a:p>
            <a:pPr algn="ctr">
              <a:defRPr/>
            </a:pPr>
            <a:r>
              <a:rPr lang="en-US" altLang="ko-KR" sz="3200" baseline="30000" dirty="0" smtClean="0">
                <a:solidFill>
                  <a:schemeClr val="bg1"/>
                </a:solidFill>
                <a:latin typeface="Titillium Web" panose="00000500000000000000" pitchFamily="2" charset="0"/>
                <a:cs typeface="Arial" pitchFamily="34" charset="0"/>
              </a:rPr>
              <a:t>1</a:t>
            </a:r>
            <a:r>
              <a:rPr lang="en-US" altLang="ko-KR" sz="3200" dirty="0" smtClean="0">
                <a:solidFill>
                  <a:schemeClr val="bg1"/>
                </a:solidFill>
                <a:latin typeface="Titillium Web" panose="00000500000000000000" pitchFamily="2" charset="0"/>
                <a:cs typeface="Arial" pitchFamily="34" charset="0"/>
              </a:rPr>
              <a:t>Department of Mechanical Engineering, IIT, Delhi, India</a:t>
            </a:r>
            <a:endParaRPr lang="en-US" sz="5400" baseline="30000" dirty="0">
              <a:solidFill>
                <a:schemeClr val="bg1"/>
              </a:solidFill>
              <a:latin typeface="Titillium Web" panose="00000500000000000000" pitchFamily="2" charset="0"/>
              <a:cs typeface="Arial" pitchFamily="34" charset="0"/>
            </a:endParaRPr>
          </a:p>
          <a:p>
            <a:pPr algn="ctr">
              <a:defRPr/>
            </a:pPr>
            <a:r>
              <a:rPr lang="en-US" sz="3200" baseline="30000" dirty="0">
                <a:solidFill>
                  <a:schemeClr val="bg1"/>
                </a:solidFill>
                <a:latin typeface="Titillium Web" panose="00000500000000000000" pitchFamily="2" charset="0"/>
                <a:cs typeface="Arial" pitchFamily="34" charset="0"/>
              </a:rPr>
              <a:t>2</a:t>
            </a:r>
            <a:r>
              <a:rPr lang="en-US" sz="3200" dirty="0" smtClean="0">
                <a:solidFill>
                  <a:schemeClr val="bg1"/>
                </a:solidFill>
                <a:latin typeface="Titillium Web" panose="00000500000000000000" pitchFamily="2" charset="0"/>
                <a:cs typeface="Arial" pitchFamily="34" charset="0"/>
              </a:rPr>
              <a:t>Intelligent </a:t>
            </a:r>
            <a:r>
              <a:rPr lang="en-US" sz="3200" dirty="0">
                <a:solidFill>
                  <a:schemeClr val="bg1"/>
                </a:solidFill>
                <a:latin typeface="Titillium Web" panose="00000500000000000000" pitchFamily="2" charset="0"/>
                <a:cs typeface="Arial" pitchFamily="34" charset="0"/>
              </a:rPr>
              <a:t>Systems and Emotional Engineering Lab, </a:t>
            </a:r>
            <a:endParaRPr lang="en-US" sz="3200" dirty="0" smtClean="0">
              <a:solidFill>
                <a:schemeClr val="bg1"/>
              </a:solidFill>
              <a:latin typeface="Titillium Web" panose="00000500000000000000" pitchFamily="2" charset="0"/>
              <a:cs typeface="Arial" pitchFamily="34" charset="0"/>
            </a:endParaRPr>
          </a:p>
          <a:p>
            <a:pPr algn="ctr">
              <a:defRPr/>
            </a:pPr>
            <a:r>
              <a:rPr lang="en-US" sz="3200" dirty="0" smtClean="0">
                <a:solidFill>
                  <a:schemeClr val="bg1"/>
                </a:solidFill>
                <a:latin typeface="Titillium Web" panose="00000500000000000000" pitchFamily="2" charset="0"/>
                <a:cs typeface="Arial" pitchFamily="34" charset="0"/>
              </a:rPr>
              <a:t>Department </a:t>
            </a:r>
            <a:r>
              <a:rPr lang="en-US" sz="3200" dirty="0">
                <a:solidFill>
                  <a:schemeClr val="bg1"/>
                </a:solidFill>
                <a:latin typeface="Titillium Web" panose="00000500000000000000" pitchFamily="2" charset="0"/>
                <a:cs typeface="Arial" pitchFamily="34" charset="0"/>
              </a:rPr>
              <a:t>of Mechatronics Engineering, </a:t>
            </a:r>
          </a:p>
          <a:p>
            <a:pPr algn="ctr">
              <a:defRPr/>
            </a:pPr>
            <a:r>
              <a:rPr lang="en-US" sz="3200" dirty="0">
                <a:solidFill>
                  <a:schemeClr val="bg1"/>
                </a:solidFill>
                <a:latin typeface="Titillium Web" panose="00000500000000000000" pitchFamily="2" charset="0"/>
                <a:cs typeface="Arial" pitchFamily="34" charset="0"/>
              </a:rPr>
              <a:t>Chungnam National </a:t>
            </a:r>
            <a:r>
              <a:rPr lang="en-US" sz="3200" dirty="0" smtClean="0">
                <a:solidFill>
                  <a:schemeClr val="bg1"/>
                </a:solidFill>
                <a:latin typeface="Titillium Web" panose="00000500000000000000" pitchFamily="2" charset="0"/>
                <a:cs typeface="Arial" pitchFamily="34" charset="0"/>
              </a:rPr>
              <a:t>University, Daejeon, Korea </a:t>
            </a:r>
            <a:endParaRPr lang="en-US" sz="3200" dirty="0">
              <a:solidFill>
                <a:schemeClr val="bg1"/>
              </a:solidFill>
              <a:latin typeface="Titillium Web" panose="00000500000000000000" pitchFamily="2" charset="0"/>
              <a:cs typeface="Arial" pitchFamily="34" charset="0"/>
            </a:endParaRPr>
          </a:p>
        </p:txBody>
      </p:sp>
      <p:sp>
        <p:nvSpPr>
          <p:cNvPr id="28" name="TextBox 27">
            <a:extLst>
              <a:ext uri="{FF2B5EF4-FFF2-40B4-BE49-F238E27FC236}">
                <a16:creationId xmlns:a16="http://schemas.microsoft.com/office/drawing/2014/main" id="{CDF46110-4DE1-4EEA-A092-4EDAF0B1AD08}"/>
              </a:ext>
            </a:extLst>
          </p:cNvPr>
          <p:cNvSpPr txBox="1"/>
          <p:nvPr/>
        </p:nvSpPr>
        <p:spPr>
          <a:xfrm>
            <a:off x="772228" y="33688346"/>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a:solidFill>
                  <a:schemeClr val="bg1"/>
                </a:solidFill>
                <a:latin typeface="Times New Roman" panose="02020603050405020304" pitchFamily="18" charset="0"/>
                <a:cs typeface="Times New Roman" panose="02020603050405020304" pitchFamily="18" charset="0"/>
              </a:rPr>
              <a:t>LOCALIZATION USING AMCL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29" name="TextBox 19">
            <a:extLst>
              <a:ext uri="{FF2B5EF4-FFF2-40B4-BE49-F238E27FC236}">
                <a16:creationId xmlns:a16="http://schemas.microsoft.com/office/drawing/2014/main" id="{98BCCB30-5680-4F61-BBBA-C517E2FBBA78}"/>
              </a:ext>
            </a:extLst>
          </p:cNvPr>
          <p:cNvSpPr txBox="1">
            <a:spLocks noChangeArrowheads="1"/>
          </p:cNvSpPr>
          <p:nvPr/>
        </p:nvSpPr>
        <p:spPr bwMode="auto">
          <a:xfrm>
            <a:off x="442195" y="12748896"/>
            <a:ext cx="13512735" cy="529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9" tIns="22855" rIns="45709" bIns="22855">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IN" sz="2400" dirty="0">
                <a:latin typeface="Times New Roman" panose="02020603050405020304" pitchFamily="18" charset="0"/>
                <a:cs typeface="Times New Roman" panose="02020603050405020304" pitchFamily="18" charset="0"/>
              </a:rPr>
              <a:t>First, we developed a URDF file of a two wheel differential drive model in Gazebo. And also added the lidar sensor available as a gazebo-</a:t>
            </a:r>
            <a:r>
              <a:rPr lang="en-IN" sz="2400" dirty="0" err="1">
                <a:latin typeface="Times New Roman" panose="02020603050405020304" pitchFamily="18" charset="0"/>
                <a:cs typeface="Times New Roman" panose="02020603050405020304" pitchFamily="18" charset="0"/>
              </a:rPr>
              <a:t>ros</a:t>
            </a:r>
            <a:r>
              <a:rPr lang="en-IN" sz="2400" dirty="0">
                <a:latin typeface="Times New Roman" panose="02020603050405020304" pitchFamily="18" charset="0"/>
                <a:cs typeface="Times New Roman" panose="02020603050405020304" pitchFamily="18" charset="0"/>
              </a:rPr>
              <a:t> plugin to the robot. </a:t>
            </a:r>
          </a:p>
          <a:p>
            <a:pPr algn="just">
              <a:lnSpc>
                <a:spcPct val="110000"/>
              </a:lnSpc>
            </a:pPr>
            <a:r>
              <a:rPr lang="en-IN" sz="2400" dirty="0">
                <a:latin typeface="Times New Roman" panose="02020603050405020304" pitchFamily="18" charset="0"/>
                <a:cs typeface="Times New Roman" panose="02020603050405020304" pitchFamily="18" charset="0"/>
              </a:rPr>
              <a:t>The Unified Robot Description Format (URDF) is an XML file format used in ROS to describe all elements of a robot. The URDF file of the Mobile robot contains the kinematic and dynamic properties of each link. It contains information related to the dimensions, orientation, co-ordinates of origin, moments of inertia, collision properties, coefficients of friction and weights of each link of the robot. It also contains the orientation of the axes and the type of each joint. Apart from this, it also has information about the transmissions and actuators of each joint as well as the gazebo-</a:t>
            </a:r>
            <a:r>
              <a:rPr lang="en-IN" sz="2400" dirty="0" err="1">
                <a:latin typeface="Times New Roman" panose="02020603050405020304" pitchFamily="18" charset="0"/>
                <a:cs typeface="Times New Roman" panose="02020603050405020304" pitchFamily="18" charset="0"/>
              </a:rPr>
              <a:t>ros</a:t>
            </a:r>
            <a:r>
              <a:rPr lang="en-IN" sz="2400" dirty="0">
                <a:latin typeface="Times New Roman" panose="02020603050405020304" pitchFamily="18" charset="0"/>
                <a:cs typeface="Times New Roman" panose="02020603050405020304" pitchFamily="18" charset="0"/>
              </a:rPr>
              <a:t>-control plugin used for initializing the controllers for the differential drive. </a:t>
            </a:r>
          </a:p>
          <a:p>
            <a:pPr algn="just">
              <a:lnSpc>
                <a:spcPct val="110000"/>
              </a:lnSpc>
            </a:pPr>
            <a:r>
              <a:rPr lang="en-IN" sz="2400" dirty="0">
                <a:latin typeface="Times New Roman" panose="02020603050405020304" pitchFamily="18" charset="0"/>
                <a:cs typeface="Times New Roman" panose="02020603050405020304" pitchFamily="18" charset="0"/>
              </a:rPr>
              <a:t>We developed a Gazebo launch file, which provides a way to spawn the robot model in Gazebo. It helps start multiple nodes and the packages which contain the nodes. It also contains other initialization parameters, including a reference to the URDF file. We could also see the robot model in a visual simulator which is the Rviz</a:t>
            </a:r>
            <a:endParaRPr lang="en-US" sz="2400"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204E3B8A-23C9-42BD-8738-CD8243D61BE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67318" y="18492957"/>
            <a:ext cx="3763107" cy="3021520"/>
          </a:xfrm>
          <a:prstGeom prst="rect">
            <a:avLst/>
          </a:prstGeom>
          <a:noFill/>
          <a:ln>
            <a:noFill/>
          </a:ln>
        </p:spPr>
      </p:pic>
      <p:pic>
        <p:nvPicPr>
          <p:cNvPr id="31" name="Picture 30">
            <a:extLst>
              <a:ext uri="{FF2B5EF4-FFF2-40B4-BE49-F238E27FC236}">
                <a16:creationId xmlns:a16="http://schemas.microsoft.com/office/drawing/2014/main" id="{AF5D0E10-B37A-4E16-8C0C-3EFE72DA0046}"/>
              </a:ext>
            </a:extLst>
          </p:cNvPr>
          <p:cNvPicPr/>
          <p:nvPr/>
        </p:nvPicPr>
        <p:blipFill rotWithShape="1">
          <a:blip r:embed="rId5">
            <a:extLst>
              <a:ext uri="{28A0092B-C50C-407E-A947-70E740481C1C}">
                <a14:useLocalDpi xmlns:a14="http://schemas.microsoft.com/office/drawing/2010/main" val="0"/>
              </a:ext>
            </a:extLst>
          </a:blip>
          <a:srcRect l="16699" t="14921" b="16288"/>
          <a:stretch/>
        </p:blipFill>
        <p:spPr bwMode="auto">
          <a:xfrm>
            <a:off x="7446093" y="18492958"/>
            <a:ext cx="3688022" cy="3145322"/>
          </a:xfrm>
          <a:prstGeom prst="rect">
            <a:avLst/>
          </a:prstGeom>
          <a:noFill/>
          <a:ln>
            <a:noFill/>
          </a:ln>
          <a:extLst>
            <a:ext uri="{53640926-AAD7-44D8-BBD7-CCE9431645EC}">
              <a14:shadowObscured xmlns:a14="http://schemas.microsoft.com/office/drawing/2010/main"/>
            </a:ext>
          </a:extLst>
        </p:spPr>
      </p:pic>
      <p:sp>
        <p:nvSpPr>
          <p:cNvPr id="32" name="TextBox 31">
            <a:extLst>
              <a:ext uri="{FF2B5EF4-FFF2-40B4-BE49-F238E27FC236}">
                <a16:creationId xmlns:a16="http://schemas.microsoft.com/office/drawing/2014/main" id="{75231CBC-8FE6-4F5D-AC97-4690E366AD1D}"/>
              </a:ext>
            </a:extLst>
          </p:cNvPr>
          <p:cNvSpPr txBox="1"/>
          <p:nvPr/>
        </p:nvSpPr>
        <p:spPr>
          <a:xfrm>
            <a:off x="442196" y="11723724"/>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a:solidFill>
                  <a:schemeClr val="bg1"/>
                </a:solidFill>
                <a:latin typeface="Times New Roman" panose="02020603050405020304" pitchFamily="18" charset="0"/>
                <a:cs typeface="Times New Roman" panose="02020603050405020304" pitchFamily="18" charset="0"/>
              </a:rPr>
              <a:t>SETTING UP ROBOT IN ROS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2662330-CFCB-4215-BB07-0697DBCF7E5B}"/>
              </a:ext>
            </a:extLst>
          </p:cNvPr>
          <p:cNvSpPr txBox="1"/>
          <p:nvPr/>
        </p:nvSpPr>
        <p:spPr>
          <a:xfrm>
            <a:off x="818901" y="23923575"/>
            <a:ext cx="12985411" cy="4123565"/>
          </a:xfrm>
          <a:prstGeom prst="rect">
            <a:avLst/>
          </a:prstGeom>
          <a:noFill/>
        </p:spPr>
        <p:txBody>
          <a:bodyPr wrap="square" rtlCol="0">
            <a:spAutoFit/>
          </a:bodyPr>
          <a:lstStyle/>
          <a:p>
            <a:pPr algn="just">
              <a:lnSpc>
                <a:spcPct val="110000"/>
              </a:lnSpc>
            </a:pPr>
            <a:r>
              <a:rPr lang="en-IN" sz="2400" dirty="0">
                <a:latin typeface="Times New Roman" panose="02020603050405020304" pitchFamily="18" charset="0"/>
                <a:cs typeface="Times New Roman" panose="02020603050405020304" pitchFamily="18" charset="0"/>
              </a:rPr>
              <a:t>The next step involved developing a ROS control package to use the Lidar sensor to make a map of the surrounding environment. The lidar used was a Hokuyo URG-04LX-UG01. We used the Gmapping algorithm to make a 2D occupancy grid of the area. The Gmapping technique is based on the Iterative Closest Point method. The areas where the probability of finding an obstacle ~ 1, the area looks black similarly is the probability of the obstacle not present is ~0 it is marked as white. And thus we can get a 2D map of our surroundings.</a:t>
            </a:r>
          </a:p>
          <a:p>
            <a:pPr algn="just">
              <a:lnSpc>
                <a:spcPct val="110000"/>
              </a:lnSpc>
            </a:pPr>
            <a:r>
              <a:rPr lang="en-IN" sz="2400" dirty="0">
                <a:latin typeface="Times New Roman" panose="02020603050405020304" pitchFamily="18" charset="0"/>
                <a:cs typeface="Times New Roman" panose="02020603050405020304" pitchFamily="18" charset="0"/>
              </a:rPr>
              <a:t>As the robot is trans versed  through the environment, the lidar sensor sends the 2D point cloud through the Gmapping launch file in the package, and we can see a map being created in the Rviz simulator. We then changed many parameters in the Gmapping lunch file to get a well defined map. </a:t>
            </a:r>
          </a:p>
          <a:p>
            <a:pPr algn="just">
              <a:lnSpc>
                <a:spcPct val="110000"/>
              </a:lnSpc>
            </a:pPr>
            <a:endParaRPr lang="en-IN" sz="2400" dirty="0">
              <a:latin typeface="Titillium Web" panose="00000500000000000000" pitchFamily="2" charset="0"/>
              <a:cs typeface="Arial" pitchFamily="34" charset="0"/>
            </a:endParaRPr>
          </a:p>
        </p:txBody>
      </p:sp>
      <p:sp>
        <p:nvSpPr>
          <p:cNvPr id="35" name="TextBox 34">
            <a:extLst>
              <a:ext uri="{FF2B5EF4-FFF2-40B4-BE49-F238E27FC236}">
                <a16:creationId xmlns:a16="http://schemas.microsoft.com/office/drawing/2014/main" id="{6CE46CBD-671C-413F-94D7-EBB78FE2C102}"/>
              </a:ext>
            </a:extLst>
          </p:cNvPr>
          <p:cNvSpPr txBox="1"/>
          <p:nvPr/>
        </p:nvSpPr>
        <p:spPr>
          <a:xfrm>
            <a:off x="518396" y="22907586"/>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a:solidFill>
                  <a:schemeClr val="bg1"/>
                </a:solidFill>
                <a:latin typeface="Times New Roman" panose="02020603050405020304" pitchFamily="18" charset="0"/>
                <a:cs typeface="Times New Roman" panose="02020603050405020304" pitchFamily="18" charset="0"/>
              </a:rPr>
              <a:t>MAPPING USING LIDAR SENSOR</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9C8A9FA-383D-4F96-9742-EEECECD13671}"/>
              </a:ext>
            </a:extLst>
          </p:cNvPr>
          <p:cNvSpPr txBox="1"/>
          <p:nvPr/>
        </p:nvSpPr>
        <p:spPr>
          <a:xfrm>
            <a:off x="1045720" y="34988754"/>
            <a:ext cx="12985411" cy="4531818"/>
          </a:xfrm>
          <a:prstGeom prst="rect">
            <a:avLst/>
          </a:prstGeom>
          <a:noFill/>
        </p:spPr>
        <p:txBody>
          <a:bodyPr wrap="square" rtlCol="0">
            <a:spAutoFit/>
          </a:bodyPr>
          <a:lstStyle/>
          <a:p>
            <a:pPr algn="just">
              <a:lnSpc>
                <a:spcPct val="110000"/>
              </a:lnSpc>
            </a:pPr>
            <a:r>
              <a:rPr lang="en-IN" sz="2400" dirty="0">
                <a:latin typeface="Times New Roman" panose="02020603050405020304" pitchFamily="18" charset="0"/>
                <a:cs typeface="Times New Roman" panose="02020603050405020304" pitchFamily="18" charset="0"/>
              </a:rPr>
              <a:t>After creating a map of the environment, we developed a ROS package to control the robot in the given map. We implemented Adaptive Monte Carlo Localization technique to localize the robot in the map. T</a:t>
            </a:r>
            <a:r>
              <a:rPr lang="en-US" sz="2400" dirty="0">
                <a:latin typeface="Times New Roman" panose="02020603050405020304" pitchFamily="18" charset="0"/>
                <a:cs typeface="Times New Roman" panose="02020603050405020304" pitchFamily="18" charset="0"/>
              </a:rPr>
              <a:t>he algorithm estimates the position and orientation of a robot as it moves and senses the environment. The algorithm uses a particle filter to represent the distribution of likely states, with each particle representing a possible state, i.e., a hypothesis of where the robot is. </a:t>
            </a:r>
          </a:p>
          <a:p>
            <a:pPr algn="just">
              <a:lnSpc>
                <a:spcPct val="110000"/>
              </a:lnSpc>
            </a:pPr>
            <a:r>
              <a:rPr lang="en-US" sz="2400" dirty="0">
                <a:latin typeface="Times New Roman" panose="02020603050405020304" pitchFamily="18" charset="0"/>
                <a:cs typeface="Times New Roman" panose="02020603050405020304" pitchFamily="18" charset="0"/>
              </a:rPr>
              <a:t>Whenever the robot moves, it shifts the particles to predict its new state after the movement. Whenever the robot senses something, the particles are resampled based on recursive Bayesian estimation, i.e., how well the actual sensed data correlate with the predicted state. Ultimately, the particles should converge towards the actual position of the robot. </a:t>
            </a:r>
          </a:p>
          <a:p>
            <a:pPr algn="just">
              <a:lnSpc>
                <a:spcPct val="110000"/>
              </a:lnSpc>
            </a:pPr>
            <a:r>
              <a:rPr lang="en-US" sz="2400" dirty="0">
                <a:latin typeface="Times New Roman" panose="02020603050405020304" pitchFamily="18" charset="0"/>
                <a:cs typeface="Times New Roman" panose="02020603050405020304" pitchFamily="18" charset="0"/>
              </a:rPr>
              <a:t>The AMCL package has parameters related to the following subheading particle filter, laser scanner and the odometry. By Tuning the AMCL parameters we can define how well we can localize our robot. </a:t>
            </a:r>
          </a:p>
        </p:txBody>
      </p:sp>
      <p:pic>
        <p:nvPicPr>
          <p:cNvPr id="37" name="Picture 36">
            <a:extLst>
              <a:ext uri="{FF2B5EF4-FFF2-40B4-BE49-F238E27FC236}">
                <a16:creationId xmlns:a16="http://schemas.microsoft.com/office/drawing/2014/main" id="{4976A410-3C5B-4F1C-B08D-6BDBE38FA45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6770" y="28706300"/>
            <a:ext cx="4136400" cy="3432254"/>
          </a:xfrm>
          <a:prstGeom prst="rect">
            <a:avLst/>
          </a:prstGeom>
          <a:noFill/>
          <a:ln>
            <a:noFill/>
          </a:ln>
        </p:spPr>
      </p:pic>
      <p:pic>
        <p:nvPicPr>
          <p:cNvPr id="38" name="Picture 37">
            <a:extLst>
              <a:ext uri="{FF2B5EF4-FFF2-40B4-BE49-F238E27FC236}">
                <a16:creationId xmlns:a16="http://schemas.microsoft.com/office/drawing/2014/main" id="{5EB60B7C-E323-4E3E-B542-DAC0642E133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16554" y="28641795"/>
            <a:ext cx="4287600" cy="3423600"/>
          </a:xfrm>
          <a:prstGeom prst="rect">
            <a:avLst/>
          </a:prstGeom>
          <a:noFill/>
          <a:ln>
            <a:noFill/>
          </a:ln>
        </p:spPr>
      </p:pic>
      <p:sp>
        <p:nvSpPr>
          <p:cNvPr id="20" name="TextBox 19">
            <a:extLst>
              <a:ext uri="{FF2B5EF4-FFF2-40B4-BE49-F238E27FC236}">
                <a16:creationId xmlns:a16="http://schemas.microsoft.com/office/drawing/2014/main" id="{C55F05C5-D9B8-4AA3-A9E0-901C60EE07CB}"/>
              </a:ext>
            </a:extLst>
          </p:cNvPr>
          <p:cNvSpPr txBox="1"/>
          <p:nvPr/>
        </p:nvSpPr>
        <p:spPr>
          <a:xfrm>
            <a:off x="1294809" y="21969254"/>
            <a:ext cx="4135616"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Figure 1- Robot in Gazebo </a:t>
            </a:r>
            <a:endParaRPr lang="en-US" sz="26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FF429AED-1013-4D7F-B503-C1BF11160860}"/>
              </a:ext>
            </a:extLst>
          </p:cNvPr>
          <p:cNvSpPr txBox="1"/>
          <p:nvPr/>
        </p:nvSpPr>
        <p:spPr>
          <a:xfrm>
            <a:off x="7750540" y="22093997"/>
            <a:ext cx="3688023"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Figure 2- Robot in Rviz </a:t>
            </a:r>
            <a:endParaRPr lang="en-US" sz="26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CD69DEED-08E9-472F-A137-4307690A55C1}"/>
              </a:ext>
            </a:extLst>
          </p:cNvPr>
          <p:cNvSpPr txBox="1"/>
          <p:nvPr/>
        </p:nvSpPr>
        <p:spPr>
          <a:xfrm>
            <a:off x="1359572" y="32630649"/>
            <a:ext cx="4830759"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Figure 3- Environment in Gazebo </a:t>
            </a:r>
            <a:endParaRPr lang="en-US" sz="26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07EC779B-4419-465A-8546-9A69059A4C60}"/>
              </a:ext>
            </a:extLst>
          </p:cNvPr>
          <p:cNvSpPr txBox="1"/>
          <p:nvPr/>
        </p:nvSpPr>
        <p:spPr>
          <a:xfrm>
            <a:off x="7274763" y="32630649"/>
            <a:ext cx="5953327"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Figure 4- Map of the Gazebo Environment  </a:t>
            </a:r>
            <a:endParaRPr lang="en-US" sz="26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053D6277-EBFA-4CAE-A133-E0636CDB09B6}"/>
              </a:ext>
            </a:extLst>
          </p:cNvPr>
          <p:cNvSpPr txBox="1"/>
          <p:nvPr/>
        </p:nvSpPr>
        <p:spPr>
          <a:xfrm>
            <a:off x="14605842" y="7061717"/>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a:solidFill>
                  <a:schemeClr val="bg1"/>
                </a:solidFill>
                <a:latin typeface="Times New Roman" panose="02020603050405020304" pitchFamily="18" charset="0"/>
                <a:cs typeface="Times New Roman" panose="02020603050405020304" pitchFamily="18" charset="0"/>
              </a:rPr>
              <a:t>P</a:t>
            </a:r>
            <a:r>
              <a:rPr lang="en-US" sz="3600" b="1" dirty="0">
                <a:solidFill>
                  <a:schemeClr val="bg1"/>
                </a:solidFill>
                <a:latin typeface="Times New Roman" panose="02020603050405020304" pitchFamily="18" charset="0"/>
                <a:cs typeface="Times New Roman" panose="02020603050405020304" pitchFamily="18" charset="0"/>
              </a:rPr>
              <a:t>ATH PLANNING – ROS NAVIGATION STACK</a:t>
            </a:r>
          </a:p>
        </p:txBody>
      </p:sp>
      <p:sp>
        <p:nvSpPr>
          <p:cNvPr id="44" name="TextBox 19">
            <a:extLst>
              <a:ext uri="{FF2B5EF4-FFF2-40B4-BE49-F238E27FC236}">
                <a16:creationId xmlns:a16="http://schemas.microsoft.com/office/drawing/2014/main" id="{4B1FC1F2-8DD4-45E9-B5A7-C2D723BABE03}"/>
              </a:ext>
            </a:extLst>
          </p:cNvPr>
          <p:cNvSpPr txBox="1">
            <a:spLocks noChangeArrowheads="1"/>
          </p:cNvSpPr>
          <p:nvPr/>
        </p:nvSpPr>
        <p:spPr bwMode="auto">
          <a:xfrm>
            <a:off x="14605841" y="7855083"/>
            <a:ext cx="13512735" cy="529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09" tIns="22855" rIns="45709" bIns="22855">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cs typeface="Times New Roman" panose="02020603050405020304" pitchFamily="18" charset="0"/>
              </a:rPr>
              <a:t>The ROS navigation stack generates the global and local path for the robot to follow. The robot will be able to follow and reach the goal only if its localization in the map is accurate. </a:t>
            </a:r>
          </a:p>
          <a:p>
            <a:pPr algn="just">
              <a:lnSpc>
                <a:spcPct val="110000"/>
              </a:lnSpc>
            </a:pPr>
            <a:r>
              <a:rPr lang="en-US" sz="2400" dirty="0">
                <a:latin typeface="Times New Roman" panose="02020603050405020304" pitchFamily="18" charset="0"/>
                <a:cs typeface="Times New Roman" panose="02020603050405020304" pitchFamily="18" charset="0"/>
              </a:rPr>
              <a:t>For the Global path, the ROS navigation package uses the Dijkstra's algorithm It is made according to the static map that we have. The global cost map does not get updated with the real time. It avoids the spaces that has an obstacle in the map. </a:t>
            </a:r>
          </a:p>
          <a:p>
            <a:pPr algn="just">
              <a:lnSpc>
                <a:spcPct val="110000"/>
              </a:lnSpc>
            </a:pPr>
            <a:r>
              <a:rPr lang="en-US" sz="2400" dirty="0">
                <a:latin typeface="Times New Roman" panose="02020603050405020304" pitchFamily="18" charset="0"/>
                <a:cs typeface="Times New Roman" panose="02020603050405020304" pitchFamily="18" charset="0"/>
              </a:rPr>
              <a:t>The local planner breaks the long global path into smaller achievable targets or waypoints for the bot to follow. The Local cost map considers dynamic obstacles while generating a small local path.  The Local Cost map is directly updated by the sensor which is feeding in the data. The Local path planner follows the DWA Dynamic Window Approach.</a:t>
            </a:r>
          </a:p>
          <a:p>
            <a:pPr algn="just">
              <a:lnSpc>
                <a:spcPct val="110000"/>
              </a:lnSpc>
            </a:pPr>
            <a:r>
              <a:rPr lang="en-US" sz="2400" dirty="0">
                <a:latin typeface="Times New Roman" panose="02020603050405020304" pitchFamily="18" charset="0"/>
                <a:cs typeface="Times New Roman" panose="02020603050405020304" pitchFamily="18" charset="0"/>
              </a:rPr>
              <a:t>There are 4 configuration files for the package which helps in the generation of path. We can change the parameters of each file to get a desired path.</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endParaRPr lang="en-US" sz="24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73393170-77D1-4C8F-9285-F502FC50FBEF}"/>
              </a:ext>
            </a:extLst>
          </p:cNvPr>
          <p:cNvSpPr txBox="1"/>
          <p:nvPr/>
        </p:nvSpPr>
        <p:spPr>
          <a:xfrm>
            <a:off x="14605841" y="12574052"/>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a:solidFill>
                  <a:schemeClr val="bg1"/>
                </a:solidFill>
                <a:latin typeface="Times New Roman" panose="02020603050405020304" pitchFamily="18" charset="0"/>
                <a:cs typeface="Times New Roman" panose="02020603050405020304" pitchFamily="18" charset="0"/>
              </a:rPr>
              <a:t>RESULTS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38E96D83-8236-407A-9346-BEFE5A0BEFC8}"/>
              </a:ext>
            </a:extLst>
          </p:cNvPr>
          <p:cNvSpPr txBox="1"/>
          <p:nvPr/>
        </p:nvSpPr>
        <p:spPr>
          <a:xfrm>
            <a:off x="14596111" y="14078851"/>
            <a:ext cx="14276741"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 simulated the path of the robot for 2 different scenarios: In which the environment is static and the other in which the environment is dynamic </a:t>
            </a:r>
          </a:p>
          <a:p>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CASE I</a:t>
            </a:r>
            <a:r>
              <a:rPr lang="en-US" sz="2400" dirty="0">
                <a:latin typeface="Times New Roman" panose="02020603050405020304" pitchFamily="18" charset="0"/>
                <a:cs typeface="Times New Roman" panose="02020603050405020304" pitchFamily="18" charset="0"/>
              </a:rPr>
              <a:t>: Static environment</a:t>
            </a:r>
          </a:p>
          <a:p>
            <a:r>
              <a:rPr lang="en-US" sz="2400" dirty="0">
                <a:latin typeface="Times New Roman" panose="02020603050405020304" pitchFamily="18" charset="0"/>
                <a:cs typeface="Times New Roman" panose="02020603050405020304" pitchFamily="18" charset="0"/>
              </a:rPr>
              <a:t>When the whole map is stationary, there is no movement of obstacles. In this case the global path that is formed will not change and the local path will follow the global path quite closely.  </a:t>
            </a:r>
          </a:p>
          <a:p>
            <a:endParaRPr lang="en-US" sz="2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7876A1E3-628E-4BE3-97B2-62CCDE0B476F}"/>
              </a:ext>
            </a:extLst>
          </p:cNvPr>
          <p:cNvSpPr txBox="1"/>
          <p:nvPr/>
        </p:nvSpPr>
        <p:spPr>
          <a:xfrm>
            <a:off x="14605841" y="23308329"/>
            <a:ext cx="14626357"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CASE II</a:t>
            </a:r>
            <a:r>
              <a:rPr lang="en-US" sz="2400" dirty="0">
                <a:latin typeface="Times New Roman" panose="02020603050405020304" pitchFamily="18" charset="0"/>
                <a:cs typeface="Times New Roman" panose="02020603050405020304" pitchFamily="18" charset="0"/>
              </a:rPr>
              <a:t>: Dynamic environment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This is the case when we suddenly introduce an obstacle in the path of the robot while the robot is moving. The aim of this experiment is to localize the robot in the environment with the changes. The result shows that the path planning algorithm now calculates an alternative global path and again the local path follows the global path as shown in Fig. 6</a:t>
            </a:r>
          </a:p>
          <a:p>
            <a:r>
              <a:rPr lang="en-US" sz="2400" dirty="0">
                <a:latin typeface="Times New Roman" panose="02020603050405020304" pitchFamily="18" charset="0"/>
                <a:cs typeface="Times New Roman" panose="02020603050405020304" pitchFamily="18" charset="0"/>
              </a:rPr>
              <a:t> </a:t>
            </a:r>
          </a:p>
        </p:txBody>
      </p:sp>
      <p:sp>
        <p:nvSpPr>
          <p:cNvPr id="46" name="TextBox 45">
            <a:extLst>
              <a:ext uri="{FF2B5EF4-FFF2-40B4-BE49-F238E27FC236}">
                <a16:creationId xmlns:a16="http://schemas.microsoft.com/office/drawing/2014/main" id="{A1FE0E60-40EE-4D0F-9A87-60BB051041C6}"/>
              </a:ext>
            </a:extLst>
          </p:cNvPr>
          <p:cNvSpPr txBox="1"/>
          <p:nvPr/>
        </p:nvSpPr>
        <p:spPr>
          <a:xfrm>
            <a:off x="22314321" y="21890944"/>
            <a:ext cx="467360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Figure 5- </a:t>
            </a:r>
            <a:r>
              <a:rPr lang="en-US" sz="2400" dirty="0">
                <a:latin typeface="Times New Roman" panose="02020603050405020304" pitchFamily="18" charset="0"/>
                <a:cs typeface="Times New Roman" panose="02020603050405020304" pitchFamily="18" charset="0"/>
              </a:rPr>
              <a:t>Static environment</a:t>
            </a:r>
          </a:p>
          <a:p>
            <a:endParaRPr lang="en-US" sz="24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985E59A-C504-4375-9E74-A12E43AC95F9}"/>
              </a:ext>
            </a:extLst>
          </p:cNvPr>
          <p:cNvSpPr txBox="1"/>
          <p:nvPr/>
        </p:nvSpPr>
        <p:spPr>
          <a:xfrm>
            <a:off x="18792052" y="31337842"/>
            <a:ext cx="4952193" cy="83089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Figure 6- Dynamic </a:t>
            </a:r>
            <a:r>
              <a:rPr lang="en-US" sz="2400" dirty="0">
                <a:latin typeface="Times New Roman" panose="02020603050405020304" pitchFamily="18" charset="0"/>
                <a:cs typeface="Times New Roman" panose="02020603050405020304" pitchFamily="18" charset="0"/>
              </a:rPr>
              <a:t> environment</a:t>
            </a:r>
          </a:p>
          <a:p>
            <a:endParaRPr lang="en-US" sz="24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0F4BA0DD-B021-4F26-9294-3B39BE89ED07}"/>
              </a:ext>
            </a:extLst>
          </p:cNvPr>
          <p:cNvSpPr txBox="1"/>
          <p:nvPr/>
        </p:nvSpPr>
        <p:spPr>
          <a:xfrm>
            <a:off x="14511782" y="32385723"/>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smtClean="0">
                <a:solidFill>
                  <a:schemeClr val="bg1"/>
                </a:solidFill>
                <a:latin typeface="Times New Roman" panose="02020603050405020304" pitchFamily="18" charset="0"/>
                <a:cs typeface="Times New Roman" panose="02020603050405020304" pitchFamily="18" charset="0"/>
              </a:rPr>
              <a:t>CONCLUSIONS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59439370-5E1F-47BA-96F8-C49061072EC5}"/>
              </a:ext>
            </a:extLst>
          </p:cNvPr>
          <p:cNvSpPr txBox="1"/>
          <p:nvPr/>
        </p:nvSpPr>
        <p:spPr>
          <a:xfrm>
            <a:off x="14893784" y="37682406"/>
            <a:ext cx="13512735" cy="646331"/>
          </a:xfrm>
          <a:prstGeom prst="rect">
            <a:avLst/>
          </a:prstGeom>
          <a:solidFill>
            <a:srgbClr val="0070C0"/>
          </a:solidFill>
          <a:ln>
            <a:noFill/>
          </a:ln>
          <a:effectLst/>
        </p:spPr>
        <p:style>
          <a:lnRef idx="2">
            <a:schemeClr val="dk1"/>
          </a:lnRef>
          <a:fillRef idx="1">
            <a:schemeClr val="lt1"/>
          </a:fillRef>
          <a:effectRef idx="0">
            <a:schemeClr val="dk1"/>
          </a:effectRef>
          <a:fontRef idx="minor">
            <a:schemeClr val="dk1"/>
          </a:fontRef>
        </p:style>
        <p:txBody>
          <a:bodyPr wrap="square" lIns="177000" rIns="177000" rtlCol="0">
            <a:spAutoFit/>
          </a:bodyPr>
          <a:lstStyle/>
          <a:p>
            <a:pPr algn="ctr" defTabSz="3034497">
              <a:defRPr/>
            </a:pPr>
            <a:r>
              <a:rPr lang="en-IN" sz="3600" b="1" dirty="0">
                <a:solidFill>
                  <a:schemeClr val="bg1"/>
                </a:solidFill>
                <a:latin typeface="Times New Roman" panose="02020603050405020304" pitchFamily="18" charset="0"/>
                <a:cs typeface="Times New Roman" panose="02020603050405020304" pitchFamily="18" charset="0"/>
              </a:rPr>
              <a:t>ACKNOWLEDGMENT </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38189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1230</Words>
  <Application>Microsoft Office PowerPoint</Application>
  <PresentationFormat>사용자 지정</PresentationFormat>
  <Paragraphs>47</Paragraphs>
  <Slides>1</Slides>
  <Notes>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vt:i4>
      </vt:variant>
    </vt:vector>
  </HeadingPairs>
  <TitlesOfParts>
    <vt:vector size="12" baseType="lpstr">
      <vt:lpstr>ＭＳ Ｐゴシック</vt:lpstr>
      <vt:lpstr>Titillium Web</vt:lpstr>
      <vt:lpstr>Dotum</vt:lpstr>
      <vt:lpstr>맑은 고딕</vt:lpstr>
      <vt:lpstr>BatangChe</vt:lpstr>
      <vt:lpstr>한양신명조</vt:lpstr>
      <vt:lpstr>Arial</vt:lpstr>
      <vt:lpstr>Calibri</vt:lpstr>
      <vt:lpstr>Calibri Light</vt:lpstr>
      <vt:lpstr>Times New Roman</vt:lpstr>
      <vt:lpstr>Office Theme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Talwar</dc:creator>
  <cp:lastModifiedBy>정슬</cp:lastModifiedBy>
  <cp:revision>23</cp:revision>
  <dcterms:created xsi:type="dcterms:W3CDTF">2019-10-06T06:35:53Z</dcterms:created>
  <dcterms:modified xsi:type="dcterms:W3CDTF">2019-10-08T09:52:43Z</dcterms:modified>
</cp:coreProperties>
</file>