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28A8D2-8A80-4254-A344-A0148F689465}" type="doc">
      <dgm:prSet loTypeId="urn:microsoft.com/office/officeart/2009/3/layout/PieProcess" loCatId="list" qsTypeId="urn:microsoft.com/office/officeart/2005/8/quickstyle/simple5" qsCatId="simple" csTypeId="urn:microsoft.com/office/officeart/2005/8/colors/accent0_3" csCatId="mainScheme" phldr="1"/>
      <dgm:spPr/>
      <dgm:t>
        <a:bodyPr/>
        <a:lstStyle/>
        <a:p>
          <a:endParaRPr lang="en-US"/>
        </a:p>
      </dgm:t>
    </dgm:pt>
    <dgm:pt modelId="{E33D1316-BFA9-49FA-A48E-A8D06D843DEF}">
      <dgm:prSet/>
      <dgm:spPr/>
      <dgm:t>
        <a:bodyPr/>
        <a:lstStyle/>
        <a:p>
          <a:pPr rtl="0"/>
          <a:r>
            <a:rPr lang="en-US" dirty="0"/>
            <a:t>Data Cleaning </a:t>
          </a:r>
        </a:p>
      </dgm:t>
    </dgm:pt>
    <dgm:pt modelId="{FB894C3A-9BCE-4CC6-A7BB-3FEFB00473D7}" type="parTrans" cxnId="{19DD0C23-D582-4FB8-9964-53118D90B4E2}">
      <dgm:prSet/>
      <dgm:spPr/>
      <dgm:t>
        <a:bodyPr/>
        <a:lstStyle/>
        <a:p>
          <a:endParaRPr lang="en-US"/>
        </a:p>
      </dgm:t>
    </dgm:pt>
    <dgm:pt modelId="{296FB19F-73D6-46B6-82AB-7A98E5D4E9FF}" type="sibTrans" cxnId="{19DD0C23-D582-4FB8-9964-53118D90B4E2}">
      <dgm:prSet/>
      <dgm:spPr/>
      <dgm:t>
        <a:bodyPr/>
        <a:lstStyle/>
        <a:p>
          <a:endParaRPr lang="en-US"/>
        </a:p>
      </dgm:t>
    </dgm:pt>
    <dgm:pt modelId="{6B927EB6-286D-4558-BA4E-C0DB3A35C5CF}">
      <dgm:prSet/>
      <dgm:spPr/>
      <dgm:t>
        <a:bodyPr/>
        <a:lstStyle/>
        <a:p>
          <a:pPr rtl="0"/>
          <a:r>
            <a:rPr lang="en-US" dirty="0" err="1"/>
            <a:t>Univariate</a:t>
          </a:r>
          <a:r>
            <a:rPr lang="en-US" dirty="0"/>
            <a:t> Analysis</a:t>
          </a:r>
        </a:p>
      </dgm:t>
    </dgm:pt>
    <dgm:pt modelId="{53F6FEA0-DA6D-4291-B634-3B74F6AEE7B0}" type="parTrans" cxnId="{937FCD53-6149-464A-A51A-552EA6C71217}">
      <dgm:prSet/>
      <dgm:spPr/>
      <dgm:t>
        <a:bodyPr/>
        <a:lstStyle/>
        <a:p>
          <a:endParaRPr lang="en-US"/>
        </a:p>
      </dgm:t>
    </dgm:pt>
    <dgm:pt modelId="{4331C80F-03F7-4AE7-9D66-F2155ACCACB1}" type="sibTrans" cxnId="{937FCD53-6149-464A-A51A-552EA6C71217}">
      <dgm:prSet/>
      <dgm:spPr/>
      <dgm:t>
        <a:bodyPr/>
        <a:lstStyle/>
        <a:p>
          <a:endParaRPr lang="en-US"/>
        </a:p>
      </dgm:t>
    </dgm:pt>
    <dgm:pt modelId="{731C25D8-7054-4B6B-8696-1BDECF60134E}">
      <dgm:prSet/>
      <dgm:spPr/>
      <dgm:t>
        <a:bodyPr/>
        <a:lstStyle/>
        <a:p>
          <a:pPr rtl="0"/>
          <a:r>
            <a:rPr lang="en-US" dirty="0"/>
            <a:t>Engine differs in bore ratio and stroke </a:t>
          </a:r>
        </a:p>
      </dgm:t>
    </dgm:pt>
    <dgm:pt modelId="{81FA0AED-349B-4623-A669-AB80892392FB}" type="parTrans" cxnId="{C3A3FD7B-D882-4EA9-ADE8-D9BF793C0E99}">
      <dgm:prSet/>
      <dgm:spPr/>
      <dgm:t>
        <a:bodyPr/>
        <a:lstStyle/>
        <a:p>
          <a:endParaRPr lang="en-US"/>
        </a:p>
      </dgm:t>
    </dgm:pt>
    <dgm:pt modelId="{0851A388-C999-4DBE-AC8A-21576F40A9E1}" type="sibTrans" cxnId="{C3A3FD7B-D882-4EA9-ADE8-D9BF793C0E99}">
      <dgm:prSet/>
      <dgm:spPr/>
      <dgm:t>
        <a:bodyPr/>
        <a:lstStyle/>
        <a:p>
          <a:endParaRPr lang="en-US"/>
        </a:p>
      </dgm:t>
    </dgm:pt>
    <dgm:pt modelId="{22672302-F3C6-4006-B914-1C429DE61333}">
      <dgm:prSet/>
      <dgm:spPr/>
      <dgm:t>
        <a:bodyPr/>
        <a:lstStyle/>
        <a:p>
          <a:pPr rtl="0"/>
          <a:r>
            <a:rPr lang="en-US" b="1" dirty="0"/>
            <a:t>Dropped Unnecessary columns </a:t>
          </a:r>
          <a:r>
            <a:rPr lang="en-US" dirty="0"/>
            <a:t>– “CarId“ </a:t>
          </a:r>
        </a:p>
      </dgm:t>
    </dgm:pt>
    <dgm:pt modelId="{7A56C03E-DFFF-4E14-86F9-8482B40AC8D9}" type="parTrans" cxnId="{BDC4D238-2BD4-4985-8016-4A586D7146DF}">
      <dgm:prSet/>
      <dgm:spPr/>
      <dgm:t>
        <a:bodyPr/>
        <a:lstStyle/>
        <a:p>
          <a:endParaRPr lang="en-US"/>
        </a:p>
      </dgm:t>
    </dgm:pt>
    <dgm:pt modelId="{25267882-F08F-4F78-9CB1-F97108BFD4AB}" type="sibTrans" cxnId="{BDC4D238-2BD4-4985-8016-4A586D7146DF}">
      <dgm:prSet/>
      <dgm:spPr/>
      <dgm:t>
        <a:bodyPr/>
        <a:lstStyle/>
        <a:p>
          <a:endParaRPr lang="en-US"/>
        </a:p>
      </dgm:t>
    </dgm:pt>
    <dgm:pt modelId="{A1EB77A8-A186-401E-AE60-A438CC147A51}">
      <dgm:prSet/>
      <dgm:spPr/>
      <dgm:t>
        <a:bodyPr/>
        <a:lstStyle/>
        <a:p>
          <a:pPr rtl="0"/>
          <a:r>
            <a:rPr lang="en-US" b="1" dirty="0"/>
            <a:t>No nulls &amp; No duplicates </a:t>
          </a:r>
          <a:r>
            <a:rPr lang="en-US" dirty="0"/>
            <a:t>were found</a:t>
          </a:r>
        </a:p>
      </dgm:t>
    </dgm:pt>
    <dgm:pt modelId="{94C19FE6-9F30-4FEC-A7F1-0D25E68B8E83}" type="parTrans" cxnId="{E658820B-57AC-48C1-A959-C2AD2AE4063C}">
      <dgm:prSet/>
      <dgm:spPr/>
      <dgm:t>
        <a:bodyPr/>
        <a:lstStyle/>
        <a:p>
          <a:endParaRPr lang="en-US"/>
        </a:p>
      </dgm:t>
    </dgm:pt>
    <dgm:pt modelId="{2E3126DB-6C88-4AA7-B308-E5099557DBF9}" type="sibTrans" cxnId="{E658820B-57AC-48C1-A959-C2AD2AE4063C}">
      <dgm:prSet/>
      <dgm:spPr/>
      <dgm:t>
        <a:bodyPr/>
        <a:lstStyle/>
        <a:p>
          <a:endParaRPr lang="en-US"/>
        </a:p>
      </dgm:t>
    </dgm:pt>
    <dgm:pt modelId="{2EA1C532-9FC9-4762-8AAF-C0B1FE30ABD1}">
      <dgm:prSet/>
      <dgm:spPr/>
      <dgm:t>
        <a:bodyPr/>
        <a:lstStyle/>
        <a:p>
          <a:pPr rtl="0"/>
          <a:r>
            <a:rPr lang="en-US" dirty="0"/>
            <a:t>Insights in Data Distribution</a:t>
          </a:r>
        </a:p>
      </dgm:t>
    </dgm:pt>
    <dgm:pt modelId="{2BADD4C1-BD29-4272-B451-5AE96CEC759B}" type="parTrans" cxnId="{98B397E6-9960-405B-A16A-B71C80CB6FE0}">
      <dgm:prSet/>
      <dgm:spPr/>
      <dgm:t>
        <a:bodyPr/>
        <a:lstStyle/>
        <a:p>
          <a:endParaRPr lang="en-US"/>
        </a:p>
      </dgm:t>
    </dgm:pt>
    <dgm:pt modelId="{921B261A-FEDC-4B29-B768-8AA2989842F1}" type="sibTrans" cxnId="{98B397E6-9960-405B-A16A-B71C80CB6FE0}">
      <dgm:prSet/>
      <dgm:spPr/>
      <dgm:t>
        <a:bodyPr/>
        <a:lstStyle/>
        <a:p>
          <a:endParaRPr lang="en-US"/>
        </a:p>
      </dgm:t>
    </dgm:pt>
    <dgm:pt modelId="{F72DA17E-1CEB-4B80-9470-DEA1EEC7460F}">
      <dgm:prSet/>
      <dgm:spPr/>
      <dgm:t>
        <a:bodyPr/>
        <a:lstStyle/>
        <a:p>
          <a:pPr rtl="0"/>
          <a:r>
            <a:rPr lang="en-US" dirty="0"/>
            <a:t>Bivariate Analysis</a:t>
          </a:r>
        </a:p>
      </dgm:t>
    </dgm:pt>
    <dgm:pt modelId="{F94DD6D7-1148-4B62-89A0-F4D493908484}" type="parTrans" cxnId="{996056F3-D3B9-4906-A378-5019A02594CA}">
      <dgm:prSet/>
      <dgm:spPr/>
      <dgm:t>
        <a:bodyPr/>
        <a:lstStyle/>
        <a:p>
          <a:endParaRPr lang="en-US"/>
        </a:p>
      </dgm:t>
    </dgm:pt>
    <dgm:pt modelId="{69E01BEF-90D5-4DF9-80D4-F34D354ACF70}" type="sibTrans" cxnId="{996056F3-D3B9-4906-A378-5019A02594CA}">
      <dgm:prSet/>
      <dgm:spPr/>
      <dgm:t>
        <a:bodyPr/>
        <a:lstStyle/>
        <a:p>
          <a:endParaRPr lang="en-US"/>
        </a:p>
      </dgm:t>
    </dgm:pt>
    <dgm:pt modelId="{BE5AEB02-49A5-45C1-AFCB-D803459DB800}">
      <dgm:prSet/>
      <dgm:spPr/>
      <dgm:t>
        <a:bodyPr/>
        <a:lstStyle/>
        <a:p>
          <a:pPr rtl="0"/>
          <a:r>
            <a:rPr lang="en-US" b="0" i="0" dirty="0"/>
            <a:t>Explored the impact of </a:t>
          </a:r>
          <a:r>
            <a:rPr lang="en-US" b="1" i="0" dirty="0"/>
            <a:t>categorical </a:t>
          </a:r>
          <a:r>
            <a:rPr lang="en-US" b="1" i="0"/>
            <a:t>variables </a:t>
          </a:r>
          <a:r>
            <a:rPr lang="en-US" b="0" i="0"/>
            <a:t>(</a:t>
          </a:r>
          <a:r>
            <a:rPr lang="en-IN"/>
            <a:t>['fueltype', 'aspiration', 'doornumber', 'carbody', 'drivewheel', 'enginelocation', 'enginetype', 'cylindernumber', 'fuelsystem', 'CarCompanyName']</a:t>
          </a:r>
          <a:endParaRPr lang="en-US" dirty="0"/>
        </a:p>
      </dgm:t>
    </dgm:pt>
    <dgm:pt modelId="{85672256-1843-49CD-B800-292454FB620E}" type="parTrans" cxnId="{92A7FD5F-1E23-4BE3-B89E-55A6835FAFAA}">
      <dgm:prSet/>
      <dgm:spPr/>
      <dgm:t>
        <a:bodyPr/>
        <a:lstStyle/>
        <a:p>
          <a:endParaRPr lang="en-US"/>
        </a:p>
      </dgm:t>
    </dgm:pt>
    <dgm:pt modelId="{006A4360-6F38-4E1C-AB8E-5E7B68ED15C1}" type="sibTrans" cxnId="{92A7FD5F-1E23-4BE3-B89E-55A6835FAFAA}">
      <dgm:prSet/>
      <dgm:spPr/>
      <dgm:t>
        <a:bodyPr/>
        <a:lstStyle/>
        <a:p>
          <a:endParaRPr lang="en-US"/>
        </a:p>
      </dgm:t>
    </dgm:pt>
    <dgm:pt modelId="{F0A824A2-CAAF-4A22-A695-72C1B45DCDE6}">
      <dgm:prSet/>
      <dgm:spPr/>
      <dgm:t>
        <a:bodyPr/>
        <a:lstStyle/>
        <a:p>
          <a:pPr rtl="0"/>
          <a:r>
            <a:rPr lang="en-US" dirty="0"/>
            <a:t>Multivariate Analysis</a:t>
          </a:r>
        </a:p>
      </dgm:t>
    </dgm:pt>
    <dgm:pt modelId="{42DE5E5B-D847-4D2E-B111-08DBD5F0005E}" type="parTrans" cxnId="{85D161BF-7A75-476C-AE38-0B2550E49E9D}">
      <dgm:prSet/>
      <dgm:spPr/>
      <dgm:t>
        <a:bodyPr/>
        <a:lstStyle/>
        <a:p>
          <a:endParaRPr lang="en-US"/>
        </a:p>
      </dgm:t>
    </dgm:pt>
    <dgm:pt modelId="{2602A824-9549-4441-8CEB-809D184B7320}" type="sibTrans" cxnId="{85D161BF-7A75-476C-AE38-0B2550E49E9D}">
      <dgm:prSet/>
      <dgm:spPr/>
      <dgm:t>
        <a:bodyPr/>
        <a:lstStyle/>
        <a:p>
          <a:endParaRPr lang="en-US"/>
        </a:p>
      </dgm:t>
    </dgm:pt>
    <dgm:pt modelId="{C81D58DC-23E2-41DB-8652-274360A199AA}">
      <dgm:prSet/>
      <dgm:spPr/>
      <dgm:t>
        <a:bodyPr/>
        <a:lstStyle/>
        <a:p>
          <a:pPr algn="l" rtl="0"/>
          <a:endParaRPr lang="en-US" dirty="0"/>
        </a:p>
      </dgm:t>
    </dgm:pt>
    <dgm:pt modelId="{3941EA84-7745-4750-A766-B783997BD0F6}" type="parTrans" cxnId="{20E4265E-43F7-4B1A-990B-18BB302C3DA8}">
      <dgm:prSet/>
      <dgm:spPr/>
      <dgm:t>
        <a:bodyPr/>
        <a:lstStyle/>
        <a:p>
          <a:endParaRPr lang="en-US"/>
        </a:p>
      </dgm:t>
    </dgm:pt>
    <dgm:pt modelId="{FE02753B-1B1C-4524-ABB9-41928AF232F5}" type="sibTrans" cxnId="{20E4265E-43F7-4B1A-990B-18BB302C3DA8}">
      <dgm:prSet/>
      <dgm:spPr/>
      <dgm:t>
        <a:bodyPr/>
        <a:lstStyle/>
        <a:p>
          <a:endParaRPr lang="en-US"/>
        </a:p>
      </dgm:t>
    </dgm:pt>
    <dgm:pt modelId="{D914A694-CA93-4CCB-8386-D5D4A9CCC809}">
      <dgm:prSet/>
      <dgm:spPr/>
      <dgm:t>
        <a:bodyPr/>
        <a:lstStyle/>
        <a:p>
          <a:pPr algn="l" rtl="0"/>
          <a:endParaRPr lang="en-US" dirty="0"/>
        </a:p>
      </dgm:t>
    </dgm:pt>
    <dgm:pt modelId="{E5E74387-A024-4804-B9D3-02E45A1319BC}" type="parTrans" cxnId="{797A5137-1520-4653-A75D-786D696F471F}">
      <dgm:prSet/>
      <dgm:spPr/>
      <dgm:t>
        <a:bodyPr/>
        <a:lstStyle/>
        <a:p>
          <a:endParaRPr lang="en-US"/>
        </a:p>
      </dgm:t>
    </dgm:pt>
    <dgm:pt modelId="{AE79475B-6E82-4E88-A255-6E6ECA5AEC1A}" type="sibTrans" cxnId="{797A5137-1520-4653-A75D-786D696F471F}">
      <dgm:prSet/>
      <dgm:spPr/>
      <dgm:t>
        <a:bodyPr/>
        <a:lstStyle/>
        <a:p>
          <a:endParaRPr lang="en-US"/>
        </a:p>
      </dgm:t>
    </dgm:pt>
    <dgm:pt modelId="{A30C3C64-A898-4862-BE35-72F9B09047FB}">
      <dgm:prSet/>
      <dgm:spPr/>
      <dgm:t>
        <a:bodyPr/>
        <a:lstStyle/>
        <a:p>
          <a:pPr algn="l" rtl="0"/>
          <a:endParaRPr lang="en-US" b="1" dirty="0"/>
        </a:p>
        <a:p>
          <a:pPr algn="l" rtl="0"/>
          <a:endParaRPr lang="en-US" b="1" dirty="0"/>
        </a:p>
        <a:p>
          <a:pPr algn="l" rtl="0"/>
          <a:r>
            <a:rPr lang="en-US" b="1" dirty="0" err="1"/>
            <a:t>Collinearity</a:t>
          </a:r>
          <a:r>
            <a:rPr lang="en-US" b="1" dirty="0"/>
            <a:t> </a:t>
          </a:r>
          <a:r>
            <a:rPr lang="en-US" dirty="0"/>
            <a:t>among </a:t>
          </a:r>
          <a:r>
            <a:rPr lang="en-US" b="1" dirty="0"/>
            <a:t>variables</a:t>
          </a:r>
          <a:r>
            <a:rPr lang="en-US" dirty="0"/>
            <a:t> was checked using a correlation </a:t>
          </a:r>
          <a:r>
            <a:rPr lang="en-US" dirty="0" err="1"/>
            <a:t>heatmap</a:t>
          </a:r>
          <a:r>
            <a:rPr lang="en-US" dirty="0"/>
            <a:t>, </a:t>
          </a:r>
          <a:r>
            <a:rPr lang="en-US" b="1" dirty="0"/>
            <a:t>revealing no strong </a:t>
          </a:r>
          <a:r>
            <a:rPr lang="en-US" b="1" dirty="0" err="1"/>
            <a:t>multicollinearity</a:t>
          </a:r>
          <a:r>
            <a:rPr lang="en-US" b="1" dirty="0"/>
            <a:t> </a:t>
          </a:r>
          <a:r>
            <a:rPr lang="en-US" dirty="0"/>
            <a:t>issues.</a:t>
          </a:r>
        </a:p>
      </dgm:t>
    </dgm:pt>
    <dgm:pt modelId="{3BD5910E-CD29-4788-9B36-FD24B1E81B60}" type="parTrans" cxnId="{B7426074-F787-4747-830E-F48263A6F3B9}">
      <dgm:prSet/>
      <dgm:spPr/>
      <dgm:t>
        <a:bodyPr/>
        <a:lstStyle/>
        <a:p>
          <a:endParaRPr lang="en-US"/>
        </a:p>
      </dgm:t>
    </dgm:pt>
    <dgm:pt modelId="{6F3AB27F-7EF8-4264-AD0B-C4271425AFF7}" type="sibTrans" cxnId="{B7426074-F787-4747-830E-F48263A6F3B9}">
      <dgm:prSet/>
      <dgm:spPr/>
      <dgm:t>
        <a:bodyPr/>
        <a:lstStyle/>
        <a:p>
          <a:endParaRPr lang="en-US"/>
        </a:p>
      </dgm:t>
    </dgm:pt>
    <dgm:pt modelId="{9D7149B7-BAD4-4659-8840-2515C9C93BB6}">
      <dgm:prSet/>
      <dgm:spPr/>
      <dgm:t>
        <a:bodyPr/>
        <a:lstStyle/>
        <a:p>
          <a:pPr>
            <a:buFont typeface="Arial" panose="020B0604020202020204" pitchFamily="34" charset="0"/>
            <a:buChar char="•"/>
          </a:pPr>
          <a:r>
            <a:rPr lang="en-US" b="0" i="0" dirty="0"/>
            <a:t>Risk ratings symboling vary from -2 to 3.</a:t>
          </a:r>
          <a:endParaRPr lang="en-US" dirty="0"/>
        </a:p>
      </dgm:t>
    </dgm:pt>
    <dgm:pt modelId="{836C7694-E97E-418E-AA83-74FE180ACE50}" type="parTrans" cxnId="{FE0107E0-094D-4CC6-93EB-9EAE90359152}">
      <dgm:prSet/>
      <dgm:spPr/>
      <dgm:t>
        <a:bodyPr/>
        <a:lstStyle/>
        <a:p>
          <a:endParaRPr lang="en-IN"/>
        </a:p>
      </dgm:t>
    </dgm:pt>
    <dgm:pt modelId="{DA5570DF-4A6B-4F3A-8A61-DC273EAD93F0}" type="sibTrans" cxnId="{FE0107E0-094D-4CC6-93EB-9EAE90359152}">
      <dgm:prSet/>
      <dgm:spPr/>
      <dgm:t>
        <a:bodyPr/>
        <a:lstStyle/>
        <a:p>
          <a:endParaRPr lang="en-IN"/>
        </a:p>
      </dgm:t>
    </dgm:pt>
    <dgm:pt modelId="{64A9D2FE-EC82-42F9-8BAB-CA034F61736D}">
      <dgm:prSet/>
      <dgm:spPr/>
      <dgm:t>
        <a:bodyPr/>
        <a:lstStyle/>
        <a:p>
          <a:pPr>
            <a:buFont typeface="Arial" panose="020B0604020202020204" pitchFamily="34" charset="0"/>
            <a:buChar char="•"/>
          </a:pPr>
          <a:r>
            <a:rPr lang="en-US" b="0" i="0"/>
            <a:t>Features like carwidth, curbweight, enginesize show notable variability.</a:t>
          </a:r>
          <a:endParaRPr lang="en-US" dirty="0"/>
        </a:p>
      </dgm:t>
    </dgm:pt>
    <dgm:pt modelId="{7523C09D-3420-4EE0-A068-48B9C8E57ECA}" type="parTrans" cxnId="{E49845D8-E2D3-4B75-B2E8-7EBBE7A7C5D0}">
      <dgm:prSet/>
      <dgm:spPr/>
      <dgm:t>
        <a:bodyPr/>
        <a:lstStyle/>
        <a:p>
          <a:endParaRPr lang="en-IN"/>
        </a:p>
      </dgm:t>
    </dgm:pt>
    <dgm:pt modelId="{BD700969-43DD-4880-BA4F-E1128FCCECE6}" type="sibTrans" cxnId="{E49845D8-E2D3-4B75-B2E8-7EBBE7A7C5D0}">
      <dgm:prSet/>
      <dgm:spPr/>
      <dgm:t>
        <a:bodyPr/>
        <a:lstStyle/>
        <a:p>
          <a:endParaRPr lang="en-IN"/>
        </a:p>
      </dgm:t>
    </dgm:pt>
    <dgm:pt modelId="{915980D6-EB7B-457F-B5FE-58306565F9C3}">
      <dgm:prSet/>
      <dgm:spPr/>
      <dgm:t>
        <a:bodyPr/>
        <a:lstStyle/>
        <a:p>
          <a:pPr>
            <a:buFont typeface="Arial" panose="020B0604020202020204" pitchFamily="34" charset="0"/>
            <a:buChar char="•"/>
          </a:pPr>
          <a:r>
            <a:rPr lang="en-US" b="0" i="0"/>
            <a:t>Potential outliers present in compressionratio and horsepower.</a:t>
          </a:r>
        </a:p>
      </dgm:t>
    </dgm:pt>
    <dgm:pt modelId="{99DB1217-F3E5-4D13-8E25-68F3D51173D8}" type="parTrans" cxnId="{0B0CC6A0-91FA-416C-B578-9D2A7071265E}">
      <dgm:prSet/>
      <dgm:spPr/>
      <dgm:t>
        <a:bodyPr/>
        <a:lstStyle/>
        <a:p>
          <a:endParaRPr lang="en-IN"/>
        </a:p>
      </dgm:t>
    </dgm:pt>
    <dgm:pt modelId="{9734A17E-8573-4765-9BBE-37D4235609C2}" type="sibTrans" cxnId="{0B0CC6A0-91FA-416C-B578-9D2A7071265E}">
      <dgm:prSet/>
      <dgm:spPr/>
      <dgm:t>
        <a:bodyPr/>
        <a:lstStyle/>
        <a:p>
          <a:endParaRPr lang="en-IN"/>
        </a:p>
      </dgm:t>
    </dgm:pt>
    <dgm:pt modelId="{59DBB6CE-3391-44DD-94DB-D9BAA65271EF}" type="pres">
      <dgm:prSet presAssocID="{6E28A8D2-8A80-4254-A344-A0148F689465}" presName="Name0" presStyleCnt="0">
        <dgm:presLayoutVars>
          <dgm:chMax val="7"/>
          <dgm:chPref val="7"/>
          <dgm:dir/>
          <dgm:animOne val="branch"/>
          <dgm:animLvl val="lvl"/>
        </dgm:presLayoutVars>
      </dgm:prSet>
      <dgm:spPr/>
    </dgm:pt>
    <dgm:pt modelId="{816B86B2-ACB6-4AC5-B493-7A7486B6F74C}" type="pres">
      <dgm:prSet presAssocID="{E33D1316-BFA9-49FA-A48E-A8D06D843DEF}" presName="ParentComposite" presStyleCnt="0"/>
      <dgm:spPr/>
    </dgm:pt>
    <dgm:pt modelId="{75F95676-707F-45E3-8632-00086BBA7D40}" type="pres">
      <dgm:prSet presAssocID="{E33D1316-BFA9-49FA-A48E-A8D06D843DEF}" presName="Chord" presStyleLbl="bgShp" presStyleIdx="0" presStyleCnt="4"/>
      <dgm:spPr/>
    </dgm:pt>
    <dgm:pt modelId="{68A99D9D-73B4-468C-AFCF-781F84E3E700}" type="pres">
      <dgm:prSet presAssocID="{E33D1316-BFA9-49FA-A48E-A8D06D843DEF}" presName="Pie" presStyleLbl="alignNode1" presStyleIdx="0" presStyleCnt="4"/>
      <dgm:spPr/>
    </dgm:pt>
    <dgm:pt modelId="{154CA393-3C79-4AEE-AE65-137AFEAF10E5}" type="pres">
      <dgm:prSet presAssocID="{E33D1316-BFA9-49FA-A48E-A8D06D843DEF}" presName="Parent" presStyleLbl="revTx" presStyleIdx="0" presStyleCnt="8">
        <dgm:presLayoutVars>
          <dgm:chMax val="1"/>
          <dgm:chPref val="1"/>
          <dgm:bulletEnabled val="1"/>
        </dgm:presLayoutVars>
      </dgm:prSet>
      <dgm:spPr/>
    </dgm:pt>
    <dgm:pt modelId="{73D9D5C5-0DA0-41BD-A7D3-10275C63773A}" type="pres">
      <dgm:prSet presAssocID="{25267882-F08F-4F78-9CB1-F97108BFD4AB}" presName="negSibTrans" presStyleCnt="0"/>
      <dgm:spPr/>
    </dgm:pt>
    <dgm:pt modelId="{1AB58A72-E944-434D-B4F7-21EFE255DC9E}" type="pres">
      <dgm:prSet presAssocID="{E33D1316-BFA9-49FA-A48E-A8D06D843DEF}" presName="composite" presStyleCnt="0"/>
      <dgm:spPr/>
    </dgm:pt>
    <dgm:pt modelId="{BD70A6DB-53AC-4C80-99F7-DF16DF1AEC15}" type="pres">
      <dgm:prSet presAssocID="{E33D1316-BFA9-49FA-A48E-A8D06D843DEF}" presName="Child" presStyleLbl="revTx" presStyleIdx="1" presStyleCnt="8">
        <dgm:presLayoutVars>
          <dgm:chMax val="0"/>
          <dgm:chPref val="0"/>
          <dgm:bulletEnabled val="1"/>
        </dgm:presLayoutVars>
      </dgm:prSet>
      <dgm:spPr/>
    </dgm:pt>
    <dgm:pt modelId="{CE10C93F-F1D4-4217-9E15-B64CDE600AEB}" type="pres">
      <dgm:prSet presAssocID="{296FB19F-73D6-46B6-82AB-7A98E5D4E9FF}" presName="sibTrans" presStyleCnt="0"/>
      <dgm:spPr/>
    </dgm:pt>
    <dgm:pt modelId="{EA1FFC26-F931-45CD-9602-17038E4532A8}" type="pres">
      <dgm:prSet presAssocID="{6B927EB6-286D-4558-BA4E-C0DB3A35C5CF}" presName="ParentComposite" presStyleCnt="0"/>
      <dgm:spPr/>
    </dgm:pt>
    <dgm:pt modelId="{BBB09669-E524-4757-BA09-0A0406F68386}" type="pres">
      <dgm:prSet presAssocID="{6B927EB6-286D-4558-BA4E-C0DB3A35C5CF}" presName="Chord" presStyleLbl="bgShp" presStyleIdx="1" presStyleCnt="4"/>
      <dgm:spPr/>
    </dgm:pt>
    <dgm:pt modelId="{290E132E-F74E-477C-85E9-E5CAD99D218E}" type="pres">
      <dgm:prSet presAssocID="{6B927EB6-286D-4558-BA4E-C0DB3A35C5CF}" presName="Pie" presStyleLbl="alignNode1" presStyleIdx="1" presStyleCnt="4"/>
      <dgm:spPr/>
    </dgm:pt>
    <dgm:pt modelId="{5D389C56-B846-425B-8FA4-7CD765DD3B94}" type="pres">
      <dgm:prSet presAssocID="{6B927EB6-286D-4558-BA4E-C0DB3A35C5CF}" presName="Parent" presStyleLbl="revTx" presStyleIdx="2" presStyleCnt="8">
        <dgm:presLayoutVars>
          <dgm:chMax val="1"/>
          <dgm:chPref val="1"/>
          <dgm:bulletEnabled val="1"/>
        </dgm:presLayoutVars>
      </dgm:prSet>
      <dgm:spPr/>
    </dgm:pt>
    <dgm:pt modelId="{EE88A8F4-D111-4484-98F7-4C482D60DA0E}" type="pres">
      <dgm:prSet presAssocID="{0851A388-C999-4DBE-AC8A-21576F40A9E1}" presName="negSibTrans" presStyleCnt="0"/>
      <dgm:spPr/>
    </dgm:pt>
    <dgm:pt modelId="{B4AFB42D-8054-4FDA-AE85-13B995208205}" type="pres">
      <dgm:prSet presAssocID="{6B927EB6-286D-4558-BA4E-C0DB3A35C5CF}" presName="composite" presStyleCnt="0"/>
      <dgm:spPr/>
    </dgm:pt>
    <dgm:pt modelId="{8033D683-D46E-411F-B0E9-95D0EE90A55A}" type="pres">
      <dgm:prSet presAssocID="{6B927EB6-286D-4558-BA4E-C0DB3A35C5CF}" presName="Child" presStyleLbl="revTx" presStyleIdx="3" presStyleCnt="8">
        <dgm:presLayoutVars>
          <dgm:chMax val="0"/>
          <dgm:chPref val="0"/>
          <dgm:bulletEnabled val="1"/>
        </dgm:presLayoutVars>
      </dgm:prSet>
      <dgm:spPr/>
    </dgm:pt>
    <dgm:pt modelId="{B5E32F9A-D1A3-4DBD-A8B6-F1326BA2EBBB}" type="pres">
      <dgm:prSet presAssocID="{4331C80F-03F7-4AE7-9D66-F2155ACCACB1}" presName="sibTrans" presStyleCnt="0"/>
      <dgm:spPr/>
    </dgm:pt>
    <dgm:pt modelId="{1E5992DA-3BBD-4FFE-BC8C-06EF758EE609}" type="pres">
      <dgm:prSet presAssocID="{F72DA17E-1CEB-4B80-9470-DEA1EEC7460F}" presName="ParentComposite" presStyleCnt="0"/>
      <dgm:spPr/>
    </dgm:pt>
    <dgm:pt modelId="{91743730-342B-4E11-A49D-5029B667ECB3}" type="pres">
      <dgm:prSet presAssocID="{F72DA17E-1CEB-4B80-9470-DEA1EEC7460F}" presName="Chord" presStyleLbl="bgShp" presStyleIdx="2" presStyleCnt="4"/>
      <dgm:spPr/>
    </dgm:pt>
    <dgm:pt modelId="{ACE5E7B0-4C03-4A99-B3C8-7E75F8844423}" type="pres">
      <dgm:prSet presAssocID="{F72DA17E-1CEB-4B80-9470-DEA1EEC7460F}" presName="Pie" presStyleLbl="alignNode1" presStyleIdx="2" presStyleCnt="4"/>
      <dgm:spPr/>
    </dgm:pt>
    <dgm:pt modelId="{6E7E2853-2CF3-4729-8F5F-BEEECC070854}" type="pres">
      <dgm:prSet presAssocID="{F72DA17E-1CEB-4B80-9470-DEA1EEC7460F}" presName="Parent" presStyleLbl="revTx" presStyleIdx="4" presStyleCnt="8">
        <dgm:presLayoutVars>
          <dgm:chMax val="1"/>
          <dgm:chPref val="1"/>
          <dgm:bulletEnabled val="1"/>
        </dgm:presLayoutVars>
      </dgm:prSet>
      <dgm:spPr/>
    </dgm:pt>
    <dgm:pt modelId="{578D109B-510B-4C39-9BA4-79B002BBD57F}" type="pres">
      <dgm:prSet presAssocID="{006A4360-6F38-4E1C-AB8E-5E7B68ED15C1}" presName="negSibTrans" presStyleCnt="0"/>
      <dgm:spPr/>
    </dgm:pt>
    <dgm:pt modelId="{0C2796DA-152A-4EF5-BBF7-6D5A461617B8}" type="pres">
      <dgm:prSet presAssocID="{F72DA17E-1CEB-4B80-9470-DEA1EEC7460F}" presName="composite" presStyleCnt="0"/>
      <dgm:spPr/>
    </dgm:pt>
    <dgm:pt modelId="{9FB93E80-A0A6-4117-BA24-33B124654C89}" type="pres">
      <dgm:prSet presAssocID="{F72DA17E-1CEB-4B80-9470-DEA1EEC7460F}" presName="Child" presStyleLbl="revTx" presStyleIdx="5" presStyleCnt="8" custScaleX="111711" custScaleY="106004">
        <dgm:presLayoutVars>
          <dgm:chMax val="0"/>
          <dgm:chPref val="0"/>
          <dgm:bulletEnabled val="1"/>
        </dgm:presLayoutVars>
      </dgm:prSet>
      <dgm:spPr/>
    </dgm:pt>
    <dgm:pt modelId="{C9B65A80-33CB-4805-BC4D-9D0728E8A73D}" type="pres">
      <dgm:prSet presAssocID="{69E01BEF-90D5-4DF9-80D4-F34D354ACF70}" presName="sibTrans" presStyleCnt="0"/>
      <dgm:spPr/>
    </dgm:pt>
    <dgm:pt modelId="{C71CF3E5-2C72-4A74-8E2E-D13DA00AA55A}" type="pres">
      <dgm:prSet presAssocID="{F0A824A2-CAAF-4A22-A695-72C1B45DCDE6}" presName="ParentComposite" presStyleCnt="0"/>
      <dgm:spPr/>
    </dgm:pt>
    <dgm:pt modelId="{30B39A2D-F9CF-42B3-8FB4-903DD7BDCF9C}" type="pres">
      <dgm:prSet presAssocID="{F0A824A2-CAAF-4A22-A695-72C1B45DCDE6}" presName="Chord" presStyleLbl="bgShp" presStyleIdx="3" presStyleCnt="4"/>
      <dgm:spPr/>
    </dgm:pt>
    <dgm:pt modelId="{CDF4D715-D5C5-4058-87AC-4BCAAA16F8EB}" type="pres">
      <dgm:prSet presAssocID="{F0A824A2-CAAF-4A22-A695-72C1B45DCDE6}" presName="Pie" presStyleLbl="alignNode1" presStyleIdx="3" presStyleCnt="4"/>
      <dgm:spPr/>
    </dgm:pt>
    <dgm:pt modelId="{6A838CE1-E237-400B-8998-AFCD1F4D26C3}" type="pres">
      <dgm:prSet presAssocID="{F0A824A2-CAAF-4A22-A695-72C1B45DCDE6}" presName="Parent" presStyleLbl="revTx" presStyleIdx="6" presStyleCnt="8">
        <dgm:presLayoutVars>
          <dgm:chMax val="1"/>
          <dgm:chPref val="1"/>
          <dgm:bulletEnabled val="1"/>
        </dgm:presLayoutVars>
      </dgm:prSet>
      <dgm:spPr/>
    </dgm:pt>
    <dgm:pt modelId="{E9388C20-B8D6-434F-8E7A-47E950C8CAFF}" type="pres">
      <dgm:prSet presAssocID="{FE02753B-1B1C-4524-ABB9-41928AF232F5}" presName="negSibTrans" presStyleCnt="0"/>
      <dgm:spPr/>
    </dgm:pt>
    <dgm:pt modelId="{6CD15939-CA99-41F3-AF22-F4AC12B005C2}" type="pres">
      <dgm:prSet presAssocID="{F0A824A2-CAAF-4A22-A695-72C1B45DCDE6}" presName="composite" presStyleCnt="0"/>
      <dgm:spPr/>
    </dgm:pt>
    <dgm:pt modelId="{20E404DB-6D96-4ED2-8E95-420353638646}" type="pres">
      <dgm:prSet presAssocID="{F0A824A2-CAAF-4A22-A695-72C1B45DCDE6}" presName="Child" presStyleLbl="revTx" presStyleIdx="7" presStyleCnt="8">
        <dgm:presLayoutVars>
          <dgm:chMax val="0"/>
          <dgm:chPref val="0"/>
          <dgm:bulletEnabled val="1"/>
        </dgm:presLayoutVars>
      </dgm:prSet>
      <dgm:spPr/>
    </dgm:pt>
  </dgm:ptLst>
  <dgm:cxnLst>
    <dgm:cxn modelId="{BCC75C09-55E0-450C-8E41-729E29914561}" type="presOf" srcId="{A1EB77A8-A186-401E-AE60-A438CC147A51}" destId="{BD70A6DB-53AC-4C80-99F7-DF16DF1AEC15}" srcOrd="0" destOrd="1" presId="urn:microsoft.com/office/officeart/2009/3/layout/PieProcess"/>
    <dgm:cxn modelId="{E658820B-57AC-48C1-A959-C2AD2AE4063C}" srcId="{E33D1316-BFA9-49FA-A48E-A8D06D843DEF}" destId="{A1EB77A8-A186-401E-AE60-A438CC147A51}" srcOrd="1" destOrd="0" parTransId="{94C19FE6-9F30-4FEC-A7F1-0D25E68B8E83}" sibTransId="{2E3126DB-6C88-4AA7-B308-E5099557DBF9}"/>
    <dgm:cxn modelId="{19EA9913-708E-402C-9475-02DAFE6F8D7F}" type="presOf" srcId="{A30C3C64-A898-4862-BE35-72F9B09047FB}" destId="{20E404DB-6D96-4ED2-8E95-420353638646}" srcOrd="0" destOrd="2" presId="urn:microsoft.com/office/officeart/2009/3/layout/PieProcess"/>
    <dgm:cxn modelId="{1EB19D15-4EE3-47A3-859C-11AEE16180AF}" type="presOf" srcId="{E33D1316-BFA9-49FA-A48E-A8D06D843DEF}" destId="{154CA393-3C79-4AEE-AE65-137AFEAF10E5}" srcOrd="0" destOrd="0" presId="urn:microsoft.com/office/officeart/2009/3/layout/PieProcess"/>
    <dgm:cxn modelId="{33DEF01B-B3A1-4FD8-8BAD-92E8E8C8F705}" type="presOf" srcId="{6E28A8D2-8A80-4254-A344-A0148F689465}" destId="{59DBB6CE-3391-44DD-94DB-D9BAA65271EF}" srcOrd="0" destOrd="0" presId="urn:microsoft.com/office/officeart/2009/3/layout/PieProcess"/>
    <dgm:cxn modelId="{BCC8A020-397F-4B82-BDD6-6AD991040AFA}" type="presOf" srcId="{F0A824A2-CAAF-4A22-A695-72C1B45DCDE6}" destId="{6A838CE1-E237-400B-8998-AFCD1F4D26C3}" srcOrd="0" destOrd="0" presId="urn:microsoft.com/office/officeart/2009/3/layout/PieProcess"/>
    <dgm:cxn modelId="{19DD0C23-D582-4FB8-9964-53118D90B4E2}" srcId="{6E28A8D2-8A80-4254-A344-A0148F689465}" destId="{E33D1316-BFA9-49FA-A48E-A8D06D843DEF}" srcOrd="0" destOrd="0" parTransId="{FB894C3A-9BCE-4CC6-A7BB-3FEFB00473D7}" sibTransId="{296FB19F-73D6-46B6-82AB-7A98E5D4E9FF}"/>
    <dgm:cxn modelId="{1F487532-9009-4726-A631-14D52BDB380A}" type="presOf" srcId="{915980D6-EB7B-457F-B5FE-58306565F9C3}" destId="{8033D683-D46E-411F-B0E9-95D0EE90A55A}" srcOrd="0" destOrd="4" presId="urn:microsoft.com/office/officeart/2009/3/layout/PieProcess"/>
    <dgm:cxn modelId="{797A5137-1520-4653-A75D-786D696F471F}" srcId="{F0A824A2-CAAF-4A22-A695-72C1B45DCDE6}" destId="{D914A694-CA93-4CCB-8386-D5D4A9CCC809}" srcOrd="1" destOrd="0" parTransId="{E5E74387-A024-4804-B9D3-02E45A1319BC}" sibTransId="{AE79475B-6E82-4E88-A255-6E6ECA5AEC1A}"/>
    <dgm:cxn modelId="{BDC4D238-2BD4-4985-8016-4A586D7146DF}" srcId="{E33D1316-BFA9-49FA-A48E-A8D06D843DEF}" destId="{22672302-F3C6-4006-B914-1C429DE61333}" srcOrd="0" destOrd="0" parTransId="{7A56C03E-DFFF-4E14-86F9-8482B40AC8D9}" sibTransId="{25267882-F08F-4F78-9CB1-F97108BFD4AB}"/>
    <dgm:cxn modelId="{9EF56D3D-AB0D-4F05-9439-750A0BFDA4AF}" type="presOf" srcId="{731C25D8-7054-4B6B-8696-1BDECF60134E}" destId="{8033D683-D46E-411F-B0E9-95D0EE90A55A}" srcOrd="0" destOrd="0" presId="urn:microsoft.com/office/officeart/2009/3/layout/PieProcess"/>
    <dgm:cxn modelId="{20E4265E-43F7-4B1A-990B-18BB302C3DA8}" srcId="{F0A824A2-CAAF-4A22-A695-72C1B45DCDE6}" destId="{C81D58DC-23E2-41DB-8652-274360A199AA}" srcOrd="0" destOrd="0" parTransId="{3941EA84-7745-4750-A766-B783997BD0F6}" sibTransId="{FE02753B-1B1C-4524-ABB9-41928AF232F5}"/>
    <dgm:cxn modelId="{92A7FD5F-1E23-4BE3-B89E-55A6835FAFAA}" srcId="{F72DA17E-1CEB-4B80-9470-DEA1EEC7460F}" destId="{BE5AEB02-49A5-45C1-AFCB-D803459DB800}" srcOrd="0" destOrd="0" parTransId="{85672256-1843-49CD-B800-292454FB620E}" sibTransId="{006A4360-6F38-4E1C-AB8E-5E7B68ED15C1}"/>
    <dgm:cxn modelId="{937FCD53-6149-464A-A51A-552EA6C71217}" srcId="{6E28A8D2-8A80-4254-A344-A0148F689465}" destId="{6B927EB6-286D-4558-BA4E-C0DB3A35C5CF}" srcOrd="1" destOrd="0" parTransId="{53F6FEA0-DA6D-4291-B634-3B74F6AEE7B0}" sibTransId="{4331C80F-03F7-4AE7-9D66-F2155ACCACB1}"/>
    <dgm:cxn modelId="{B7426074-F787-4747-830E-F48263A6F3B9}" srcId="{F0A824A2-CAAF-4A22-A695-72C1B45DCDE6}" destId="{A30C3C64-A898-4862-BE35-72F9B09047FB}" srcOrd="2" destOrd="0" parTransId="{3BD5910E-CD29-4788-9B36-FD24B1E81B60}" sibTransId="{6F3AB27F-7EF8-4264-AD0B-C4271425AFF7}"/>
    <dgm:cxn modelId="{C3A3FD7B-D882-4EA9-ADE8-D9BF793C0E99}" srcId="{6B927EB6-286D-4558-BA4E-C0DB3A35C5CF}" destId="{731C25D8-7054-4B6B-8696-1BDECF60134E}" srcOrd="0" destOrd="0" parTransId="{81FA0AED-349B-4623-A669-AB80892392FB}" sibTransId="{0851A388-C999-4DBE-AC8A-21576F40A9E1}"/>
    <dgm:cxn modelId="{0B0CC6A0-91FA-416C-B578-9D2A7071265E}" srcId="{6B927EB6-286D-4558-BA4E-C0DB3A35C5CF}" destId="{915980D6-EB7B-457F-B5FE-58306565F9C3}" srcOrd="4" destOrd="0" parTransId="{99DB1217-F3E5-4D13-8E25-68F3D51173D8}" sibTransId="{9734A17E-8573-4765-9BBE-37D4235609C2}"/>
    <dgm:cxn modelId="{EB21D0A3-0CD2-4C71-85E1-75863D807726}" type="presOf" srcId="{22672302-F3C6-4006-B914-1C429DE61333}" destId="{BD70A6DB-53AC-4C80-99F7-DF16DF1AEC15}" srcOrd="0" destOrd="0" presId="urn:microsoft.com/office/officeart/2009/3/layout/PieProcess"/>
    <dgm:cxn modelId="{BE9446A5-3F69-472E-9D3D-8E74EDEC3DC0}" type="presOf" srcId="{9D7149B7-BAD4-4659-8840-2515C9C93BB6}" destId="{8033D683-D46E-411F-B0E9-95D0EE90A55A}" srcOrd="0" destOrd="1" presId="urn:microsoft.com/office/officeart/2009/3/layout/PieProcess"/>
    <dgm:cxn modelId="{3129EFA5-DC32-46B0-9E6F-FF0031D4A0DB}" type="presOf" srcId="{6B927EB6-286D-4558-BA4E-C0DB3A35C5CF}" destId="{5D389C56-B846-425B-8FA4-7CD765DD3B94}" srcOrd="0" destOrd="0" presId="urn:microsoft.com/office/officeart/2009/3/layout/PieProcess"/>
    <dgm:cxn modelId="{1954A7B2-7776-4C1F-BF21-239850AF76C2}" type="presOf" srcId="{F72DA17E-1CEB-4B80-9470-DEA1EEC7460F}" destId="{6E7E2853-2CF3-4729-8F5F-BEEECC070854}" srcOrd="0" destOrd="0" presId="urn:microsoft.com/office/officeart/2009/3/layout/PieProcess"/>
    <dgm:cxn modelId="{85D161BF-7A75-476C-AE38-0B2550E49E9D}" srcId="{6E28A8D2-8A80-4254-A344-A0148F689465}" destId="{F0A824A2-CAAF-4A22-A695-72C1B45DCDE6}" srcOrd="3" destOrd="0" parTransId="{42DE5E5B-D847-4D2E-B111-08DBD5F0005E}" sibTransId="{2602A824-9549-4441-8CEB-809D184B7320}"/>
    <dgm:cxn modelId="{E84D17C5-854F-4364-9AC9-F88BA4A79432}" type="presOf" srcId="{C81D58DC-23E2-41DB-8652-274360A199AA}" destId="{20E404DB-6D96-4ED2-8E95-420353638646}" srcOrd="0" destOrd="0" presId="urn:microsoft.com/office/officeart/2009/3/layout/PieProcess"/>
    <dgm:cxn modelId="{E49845D8-E2D3-4B75-B2E8-7EBBE7A7C5D0}" srcId="{6B927EB6-286D-4558-BA4E-C0DB3A35C5CF}" destId="{64A9D2FE-EC82-42F9-8BAB-CA034F61736D}" srcOrd="3" destOrd="0" parTransId="{7523C09D-3420-4EE0-A068-48B9C8E57ECA}" sibTransId="{BD700969-43DD-4880-BA4F-E1128FCCECE6}"/>
    <dgm:cxn modelId="{FE0107E0-094D-4CC6-93EB-9EAE90359152}" srcId="{6B927EB6-286D-4558-BA4E-C0DB3A35C5CF}" destId="{9D7149B7-BAD4-4659-8840-2515C9C93BB6}" srcOrd="1" destOrd="0" parTransId="{836C7694-E97E-418E-AA83-74FE180ACE50}" sibTransId="{DA5570DF-4A6B-4F3A-8A61-DC273EAD93F0}"/>
    <dgm:cxn modelId="{98B397E6-9960-405B-A16A-B71C80CB6FE0}" srcId="{6B927EB6-286D-4558-BA4E-C0DB3A35C5CF}" destId="{2EA1C532-9FC9-4762-8AAF-C0B1FE30ABD1}" srcOrd="2" destOrd="0" parTransId="{2BADD4C1-BD29-4272-B451-5AE96CEC759B}" sibTransId="{921B261A-FEDC-4B29-B768-8AA2989842F1}"/>
    <dgm:cxn modelId="{723495EA-3DC0-4FB7-ADC1-82C8BF735866}" type="presOf" srcId="{BE5AEB02-49A5-45C1-AFCB-D803459DB800}" destId="{9FB93E80-A0A6-4117-BA24-33B124654C89}" srcOrd="0" destOrd="0" presId="urn:microsoft.com/office/officeart/2009/3/layout/PieProcess"/>
    <dgm:cxn modelId="{9E2399EF-CB8C-43C6-8DAB-14B50E4D04AB}" type="presOf" srcId="{2EA1C532-9FC9-4762-8AAF-C0B1FE30ABD1}" destId="{8033D683-D46E-411F-B0E9-95D0EE90A55A}" srcOrd="0" destOrd="2" presId="urn:microsoft.com/office/officeart/2009/3/layout/PieProcess"/>
    <dgm:cxn modelId="{996056F3-D3B9-4906-A378-5019A02594CA}" srcId="{6E28A8D2-8A80-4254-A344-A0148F689465}" destId="{F72DA17E-1CEB-4B80-9470-DEA1EEC7460F}" srcOrd="2" destOrd="0" parTransId="{F94DD6D7-1148-4B62-89A0-F4D493908484}" sibTransId="{69E01BEF-90D5-4DF9-80D4-F34D354ACF70}"/>
    <dgm:cxn modelId="{BA4ECEFA-B76F-4414-812C-E7930C609A0C}" type="presOf" srcId="{D914A694-CA93-4CCB-8386-D5D4A9CCC809}" destId="{20E404DB-6D96-4ED2-8E95-420353638646}" srcOrd="0" destOrd="1" presId="urn:microsoft.com/office/officeart/2009/3/layout/PieProcess"/>
    <dgm:cxn modelId="{D6452CFB-2683-4ED2-809B-EBBA560CE276}" type="presOf" srcId="{64A9D2FE-EC82-42F9-8BAB-CA034F61736D}" destId="{8033D683-D46E-411F-B0E9-95D0EE90A55A}" srcOrd="0" destOrd="3" presId="urn:microsoft.com/office/officeart/2009/3/layout/PieProcess"/>
    <dgm:cxn modelId="{295B946A-A301-4A94-9DF8-4B8A8992349E}" type="presParOf" srcId="{59DBB6CE-3391-44DD-94DB-D9BAA65271EF}" destId="{816B86B2-ACB6-4AC5-B493-7A7486B6F74C}" srcOrd="0" destOrd="0" presId="urn:microsoft.com/office/officeart/2009/3/layout/PieProcess"/>
    <dgm:cxn modelId="{0C88A951-7BB8-449C-98C9-412C2E0B9C00}" type="presParOf" srcId="{816B86B2-ACB6-4AC5-B493-7A7486B6F74C}" destId="{75F95676-707F-45E3-8632-00086BBA7D40}" srcOrd="0" destOrd="0" presId="urn:microsoft.com/office/officeart/2009/3/layout/PieProcess"/>
    <dgm:cxn modelId="{43A067FD-CF07-4ED4-ABC1-86C90F2D7C7F}" type="presParOf" srcId="{816B86B2-ACB6-4AC5-B493-7A7486B6F74C}" destId="{68A99D9D-73B4-468C-AFCF-781F84E3E700}" srcOrd="1" destOrd="0" presId="urn:microsoft.com/office/officeart/2009/3/layout/PieProcess"/>
    <dgm:cxn modelId="{9026FC11-8FF2-4B84-86FD-6206828B48E6}" type="presParOf" srcId="{816B86B2-ACB6-4AC5-B493-7A7486B6F74C}" destId="{154CA393-3C79-4AEE-AE65-137AFEAF10E5}" srcOrd="2" destOrd="0" presId="urn:microsoft.com/office/officeart/2009/3/layout/PieProcess"/>
    <dgm:cxn modelId="{D4967019-5E21-41FA-9752-8213C6A0CD01}" type="presParOf" srcId="{59DBB6CE-3391-44DD-94DB-D9BAA65271EF}" destId="{73D9D5C5-0DA0-41BD-A7D3-10275C63773A}" srcOrd="1" destOrd="0" presId="urn:microsoft.com/office/officeart/2009/3/layout/PieProcess"/>
    <dgm:cxn modelId="{904C2A13-0A2C-4FC9-B658-FD636C6116F3}" type="presParOf" srcId="{59DBB6CE-3391-44DD-94DB-D9BAA65271EF}" destId="{1AB58A72-E944-434D-B4F7-21EFE255DC9E}" srcOrd="2" destOrd="0" presId="urn:microsoft.com/office/officeart/2009/3/layout/PieProcess"/>
    <dgm:cxn modelId="{5DDB11A5-D02F-4756-A924-E94816C06ADA}" type="presParOf" srcId="{1AB58A72-E944-434D-B4F7-21EFE255DC9E}" destId="{BD70A6DB-53AC-4C80-99F7-DF16DF1AEC15}" srcOrd="0" destOrd="0" presId="urn:microsoft.com/office/officeart/2009/3/layout/PieProcess"/>
    <dgm:cxn modelId="{582EA514-58E5-4DB9-A12B-DD694B1FB520}" type="presParOf" srcId="{59DBB6CE-3391-44DD-94DB-D9BAA65271EF}" destId="{CE10C93F-F1D4-4217-9E15-B64CDE600AEB}" srcOrd="3" destOrd="0" presId="urn:microsoft.com/office/officeart/2009/3/layout/PieProcess"/>
    <dgm:cxn modelId="{9F17ECF1-E544-486E-9235-8A1BE4FB10E5}" type="presParOf" srcId="{59DBB6CE-3391-44DD-94DB-D9BAA65271EF}" destId="{EA1FFC26-F931-45CD-9602-17038E4532A8}" srcOrd="4" destOrd="0" presId="urn:microsoft.com/office/officeart/2009/3/layout/PieProcess"/>
    <dgm:cxn modelId="{4516D975-E4DF-452F-9D55-A10844C7DBAE}" type="presParOf" srcId="{EA1FFC26-F931-45CD-9602-17038E4532A8}" destId="{BBB09669-E524-4757-BA09-0A0406F68386}" srcOrd="0" destOrd="0" presId="urn:microsoft.com/office/officeart/2009/3/layout/PieProcess"/>
    <dgm:cxn modelId="{E28D2528-AE7A-4D20-A897-A9AEBF4F3DB9}" type="presParOf" srcId="{EA1FFC26-F931-45CD-9602-17038E4532A8}" destId="{290E132E-F74E-477C-85E9-E5CAD99D218E}" srcOrd="1" destOrd="0" presId="urn:microsoft.com/office/officeart/2009/3/layout/PieProcess"/>
    <dgm:cxn modelId="{68331B99-A548-48D2-A995-73F780C0E0F7}" type="presParOf" srcId="{EA1FFC26-F931-45CD-9602-17038E4532A8}" destId="{5D389C56-B846-425B-8FA4-7CD765DD3B94}" srcOrd="2" destOrd="0" presId="urn:microsoft.com/office/officeart/2009/3/layout/PieProcess"/>
    <dgm:cxn modelId="{2E1E6F4B-54BE-441C-A976-58DAF5189EA4}" type="presParOf" srcId="{59DBB6CE-3391-44DD-94DB-D9BAA65271EF}" destId="{EE88A8F4-D111-4484-98F7-4C482D60DA0E}" srcOrd="5" destOrd="0" presId="urn:microsoft.com/office/officeart/2009/3/layout/PieProcess"/>
    <dgm:cxn modelId="{1B381CEE-0919-4D9B-A130-D2565BD1F12D}" type="presParOf" srcId="{59DBB6CE-3391-44DD-94DB-D9BAA65271EF}" destId="{B4AFB42D-8054-4FDA-AE85-13B995208205}" srcOrd="6" destOrd="0" presId="urn:microsoft.com/office/officeart/2009/3/layout/PieProcess"/>
    <dgm:cxn modelId="{C83DCB91-7E22-4615-A0CF-1F0BF541CCDB}" type="presParOf" srcId="{B4AFB42D-8054-4FDA-AE85-13B995208205}" destId="{8033D683-D46E-411F-B0E9-95D0EE90A55A}" srcOrd="0" destOrd="0" presId="urn:microsoft.com/office/officeart/2009/3/layout/PieProcess"/>
    <dgm:cxn modelId="{F9923830-6121-4B5E-B875-C290692F9BD6}" type="presParOf" srcId="{59DBB6CE-3391-44DD-94DB-D9BAA65271EF}" destId="{B5E32F9A-D1A3-4DBD-A8B6-F1326BA2EBBB}" srcOrd="7" destOrd="0" presId="urn:microsoft.com/office/officeart/2009/3/layout/PieProcess"/>
    <dgm:cxn modelId="{E69434F3-A360-41A9-B88A-069E534D3607}" type="presParOf" srcId="{59DBB6CE-3391-44DD-94DB-D9BAA65271EF}" destId="{1E5992DA-3BBD-4FFE-BC8C-06EF758EE609}" srcOrd="8" destOrd="0" presId="urn:microsoft.com/office/officeart/2009/3/layout/PieProcess"/>
    <dgm:cxn modelId="{B3ACDD29-20CF-42F1-9DC5-8A3A47E6A1A5}" type="presParOf" srcId="{1E5992DA-3BBD-4FFE-BC8C-06EF758EE609}" destId="{91743730-342B-4E11-A49D-5029B667ECB3}" srcOrd="0" destOrd="0" presId="urn:microsoft.com/office/officeart/2009/3/layout/PieProcess"/>
    <dgm:cxn modelId="{89AF0960-4147-409C-9EB6-A0DA62BFB548}" type="presParOf" srcId="{1E5992DA-3BBD-4FFE-BC8C-06EF758EE609}" destId="{ACE5E7B0-4C03-4A99-B3C8-7E75F8844423}" srcOrd="1" destOrd="0" presId="urn:microsoft.com/office/officeart/2009/3/layout/PieProcess"/>
    <dgm:cxn modelId="{F0369D24-4773-47DE-911C-24B8FDB9B288}" type="presParOf" srcId="{1E5992DA-3BBD-4FFE-BC8C-06EF758EE609}" destId="{6E7E2853-2CF3-4729-8F5F-BEEECC070854}" srcOrd="2" destOrd="0" presId="urn:microsoft.com/office/officeart/2009/3/layout/PieProcess"/>
    <dgm:cxn modelId="{FE4655C1-5323-43A2-B59C-C911158DE3CB}" type="presParOf" srcId="{59DBB6CE-3391-44DD-94DB-D9BAA65271EF}" destId="{578D109B-510B-4C39-9BA4-79B002BBD57F}" srcOrd="9" destOrd="0" presId="urn:microsoft.com/office/officeart/2009/3/layout/PieProcess"/>
    <dgm:cxn modelId="{26F2FF4B-F7EE-47B3-B94E-874AABC2EF5C}" type="presParOf" srcId="{59DBB6CE-3391-44DD-94DB-D9BAA65271EF}" destId="{0C2796DA-152A-4EF5-BBF7-6D5A461617B8}" srcOrd="10" destOrd="0" presId="urn:microsoft.com/office/officeart/2009/3/layout/PieProcess"/>
    <dgm:cxn modelId="{E0F00C20-1E74-4C00-98BF-1BE42473E503}" type="presParOf" srcId="{0C2796DA-152A-4EF5-BBF7-6D5A461617B8}" destId="{9FB93E80-A0A6-4117-BA24-33B124654C89}" srcOrd="0" destOrd="0" presId="urn:microsoft.com/office/officeart/2009/3/layout/PieProcess"/>
    <dgm:cxn modelId="{0034AFC5-BE4E-4CC7-ADF7-4F7ED2092A15}" type="presParOf" srcId="{59DBB6CE-3391-44DD-94DB-D9BAA65271EF}" destId="{C9B65A80-33CB-4805-BC4D-9D0728E8A73D}" srcOrd="11" destOrd="0" presId="urn:microsoft.com/office/officeart/2009/3/layout/PieProcess"/>
    <dgm:cxn modelId="{A6E9E466-16DE-453A-AAE8-0B77F7A7214A}" type="presParOf" srcId="{59DBB6CE-3391-44DD-94DB-D9BAA65271EF}" destId="{C71CF3E5-2C72-4A74-8E2E-D13DA00AA55A}" srcOrd="12" destOrd="0" presId="urn:microsoft.com/office/officeart/2009/3/layout/PieProcess"/>
    <dgm:cxn modelId="{2B4296C6-A9AD-40E3-AB2A-3C84E7B9EDE2}" type="presParOf" srcId="{C71CF3E5-2C72-4A74-8E2E-D13DA00AA55A}" destId="{30B39A2D-F9CF-42B3-8FB4-903DD7BDCF9C}" srcOrd="0" destOrd="0" presId="urn:microsoft.com/office/officeart/2009/3/layout/PieProcess"/>
    <dgm:cxn modelId="{2CC25003-6597-4008-90B3-D91D8EEB0CF2}" type="presParOf" srcId="{C71CF3E5-2C72-4A74-8E2E-D13DA00AA55A}" destId="{CDF4D715-D5C5-4058-87AC-4BCAAA16F8EB}" srcOrd="1" destOrd="0" presId="urn:microsoft.com/office/officeart/2009/3/layout/PieProcess"/>
    <dgm:cxn modelId="{20893B33-1494-484A-8048-21728537C55A}" type="presParOf" srcId="{C71CF3E5-2C72-4A74-8E2E-D13DA00AA55A}" destId="{6A838CE1-E237-400B-8998-AFCD1F4D26C3}" srcOrd="2" destOrd="0" presId="urn:microsoft.com/office/officeart/2009/3/layout/PieProcess"/>
    <dgm:cxn modelId="{CCEC6802-C6D1-48B7-807E-BEA1E4565359}" type="presParOf" srcId="{59DBB6CE-3391-44DD-94DB-D9BAA65271EF}" destId="{E9388C20-B8D6-434F-8E7A-47E950C8CAFF}" srcOrd="13" destOrd="0" presId="urn:microsoft.com/office/officeart/2009/3/layout/PieProcess"/>
    <dgm:cxn modelId="{1EBCBE9B-7899-4226-BDBB-37630E25AF46}" type="presParOf" srcId="{59DBB6CE-3391-44DD-94DB-D9BAA65271EF}" destId="{6CD15939-CA99-41F3-AF22-F4AC12B005C2}" srcOrd="14" destOrd="0" presId="urn:microsoft.com/office/officeart/2009/3/layout/PieProcess"/>
    <dgm:cxn modelId="{057BD15F-9881-4F8B-8A33-5EF126570F8E}" type="presParOf" srcId="{6CD15939-CA99-41F3-AF22-F4AC12B005C2}" destId="{20E404DB-6D96-4ED2-8E95-420353638646}"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9B4BA-E75A-40C1-8A61-E907EAA75AAE}" type="doc">
      <dgm:prSet loTypeId="urn:microsoft.com/office/officeart/2005/8/layout/hList9" loCatId="list" qsTypeId="urn:microsoft.com/office/officeart/2005/8/quickstyle/simple5" qsCatId="simple" csTypeId="urn:microsoft.com/office/officeart/2005/8/colors/accent1_2" csCatId="accent1" phldr="1"/>
      <dgm:spPr/>
      <dgm:t>
        <a:bodyPr/>
        <a:lstStyle/>
        <a:p>
          <a:endParaRPr lang="en-US"/>
        </a:p>
      </dgm:t>
    </dgm:pt>
    <dgm:pt modelId="{DEB87217-13AC-4363-94DD-B4F87183DAE5}">
      <dgm:prSet phldrT="[Text]"/>
      <dgm:spPr>
        <a:solidFill>
          <a:schemeClr val="accent1">
            <a:lumMod val="75000"/>
          </a:schemeClr>
        </a:solidFill>
      </dgm:spPr>
      <dgm:t>
        <a:bodyPr/>
        <a:lstStyle/>
        <a:p>
          <a:r>
            <a:rPr lang="en-US" dirty="0"/>
            <a:t>Linear Regression </a:t>
          </a:r>
        </a:p>
      </dgm:t>
    </dgm:pt>
    <dgm:pt modelId="{E64DEED3-2B47-4502-912C-3648AF1DC544}" type="parTrans" cxnId="{2E358232-5018-44B9-BC4D-67D860CDD020}">
      <dgm:prSet/>
      <dgm:spPr/>
      <dgm:t>
        <a:bodyPr/>
        <a:lstStyle/>
        <a:p>
          <a:endParaRPr lang="en-US"/>
        </a:p>
      </dgm:t>
    </dgm:pt>
    <dgm:pt modelId="{33C455BF-2119-485E-B46F-A61ADB03CD9B}" type="sibTrans" cxnId="{2E358232-5018-44B9-BC4D-67D860CDD020}">
      <dgm:prSet/>
      <dgm:spPr/>
      <dgm:t>
        <a:bodyPr/>
        <a:lstStyle/>
        <a:p>
          <a:endParaRPr lang="en-US"/>
        </a:p>
      </dgm:t>
    </dgm:pt>
    <dgm:pt modelId="{921CB11F-B6B1-4ED4-91F2-72B5DADE0263}">
      <dgm:prSet phldrT="[Text]" custT="1"/>
      <dgm:spPr/>
      <dgm:t>
        <a:bodyPr/>
        <a:lstStyle/>
        <a:p>
          <a:r>
            <a:rPr lang="en-US" sz="1600" b="0" i="0" dirty="0"/>
            <a:t>Linear regression is a parametric regression algorithm that models the relationship between variables with a linear equation.</a:t>
          </a:r>
          <a:endParaRPr lang="en-US" sz="1600" dirty="0"/>
        </a:p>
      </dgm:t>
    </dgm:pt>
    <dgm:pt modelId="{2EA73D1F-C478-49D1-AF3C-BF2A7FB02184}" type="parTrans" cxnId="{C7AC762A-5C6C-463E-B43D-E3A87D348191}">
      <dgm:prSet/>
      <dgm:spPr/>
      <dgm:t>
        <a:bodyPr/>
        <a:lstStyle/>
        <a:p>
          <a:endParaRPr lang="en-US"/>
        </a:p>
      </dgm:t>
    </dgm:pt>
    <dgm:pt modelId="{9D4121B6-8C74-475C-BF4F-032AA3348784}" type="sibTrans" cxnId="{C7AC762A-5C6C-463E-B43D-E3A87D348191}">
      <dgm:prSet/>
      <dgm:spPr/>
      <dgm:t>
        <a:bodyPr/>
        <a:lstStyle/>
        <a:p>
          <a:endParaRPr lang="en-US"/>
        </a:p>
      </dgm:t>
    </dgm:pt>
    <dgm:pt modelId="{AF409D8F-4D9F-4AF1-B5BA-893F882898ED}">
      <dgm:prSet phldrT="[Text]"/>
      <dgm:spPr>
        <a:solidFill>
          <a:srgbClr val="002060"/>
        </a:solidFill>
      </dgm:spPr>
      <dgm:t>
        <a:bodyPr/>
        <a:lstStyle/>
        <a:p>
          <a:r>
            <a:rPr lang="en-US" dirty="0"/>
            <a:t>Lasso Regression</a:t>
          </a:r>
        </a:p>
      </dgm:t>
    </dgm:pt>
    <dgm:pt modelId="{12A9571B-4499-4621-A9CD-BAEA70D51053}" type="parTrans" cxnId="{8CA8B095-1941-4E7B-A665-40CC2ED3E39C}">
      <dgm:prSet/>
      <dgm:spPr/>
      <dgm:t>
        <a:bodyPr/>
        <a:lstStyle/>
        <a:p>
          <a:endParaRPr lang="en-US"/>
        </a:p>
      </dgm:t>
    </dgm:pt>
    <dgm:pt modelId="{BB6A5EAF-A9CA-4351-8127-25BB37C2F1C8}" type="sibTrans" cxnId="{8CA8B095-1941-4E7B-A665-40CC2ED3E39C}">
      <dgm:prSet/>
      <dgm:spPr/>
      <dgm:t>
        <a:bodyPr/>
        <a:lstStyle/>
        <a:p>
          <a:endParaRPr lang="en-US"/>
        </a:p>
      </dgm:t>
    </dgm:pt>
    <dgm:pt modelId="{74D0DAF9-815E-492B-A754-55069EFB3B47}">
      <dgm:prSet phldrT="[Text]"/>
      <dgm:spPr>
        <a:solidFill>
          <a:srgbClr val="7030A0"/>
        </a:solidFill>
      </dgm:spPr>
      <dgm:t>
        <a:bodyPr/>
        <a:lstStyle/>
        <a:p>
          <a:r>
            <a:rPr lang="en-IN" b="0" i="0" dirty="0"/>
            <a:t>Decision Tree</a:t>
          </a:r>
          <a:endParaRPr lang="en-US" dirty="0"/>
        </a:p>
      </dgm:t>
    </dgm:pt>
    <dgm:pt modelId="{14D76218-5C2D-416C-AE12-B1295C21E552}" type="parTrans" cxnId="{D6544AEC-4968-499B-8676-2A26B1108A9B}">
      <dgm:prSet/>
      <dgm:spPr/>
      <dgm:t>
        <a:bodyPr/>
        <a:lstStyle/>
        <a:p>
          <a:endParaRPr lang="en-US"/>
        </a:p>
      </dgm:t>
    </dgm:pt>
    <dgm:pt modelId="{7F7C52B4-3B8D-45F3-A71F-B241AA257CB8}" type="sibTrans" cxnId="{D6544AEC-4968-499B-8676-2A26B1108A9B}">
      <dgm:prSet/>
      <dgm:spPr/>
      <dgm:t>
        <a:bodyPr/>
        <a:lstStyle/>
        <a:p>
          <a:endParaRPr lang="en-US"/>
        </a:p>
      </dgm:t>
    </dgm:pt>
    <dgm:pt modelId="{CD166343-E11D-45BC-9FE5-EEC1708E9BF1}">
      <dgm:prSet phldrT="[Text]"/>
      <dgm:spPr/>
      <dgm:t>
        <a:bodyPr/>
        <a:lstStyle/>
        <a:p>
          <a:r>
            <a:rPr lang="en-US" b="0" i="0" dirty="0"/>
            <a:t> Lasso regression is a regularization technique applied to linear regression to prevent overfitting and perform feature selection.</a:t>
          </a:r>
          <a:endParaRPr lang="en-US" dirty="0"/>
        </a:p>
      </dgm:t>
    </dgm:pt>
    <dgm:pt modelId="{3F125C38-B0F5-497A-9E19-C4CF24393E6E}" type="parTrans" cxnId="{7D74A70B-07BC-40D3-A792-861202A4718D}">
      <dgm:prSet/>
      <dgm:spPr/>
      <dgm:t>
        <a:bodyPr/>
        <a:lstStyle/>
        <a:p>
          <a:endParaRPr lang="en-US"/>
        </a:p>
      </dgm:t>
    </dgm:pt>
    <dgm:pt modelId="{3D76D64A-7984-4027-97E5-B764D858C69B}" type="sibTrans" cxnId="{7D74A70B-07BC-40D3-A792-861202A4718D}">
      <dgm:prSet/>
      <dgm:spPr/>
      <dgm:t>
        <a:bodyPr/>
        <a:lstStyle/>
        <a:p>
          <a:endParaRPr lang="en-US"/>
        </a:p>
      </dgm:t>
    </dgm:pt>
    <dgm:pt modelId="{BF06E5FA-0EA1-4D55-BA79-E9568AD6158C}">
      <dgm:prSet phldrT="[Text]"/>
      <dgm:spPr/>
      <dgm:t>
        <a:bodyPr/>
        <a:lstStyle/>
        <a:p>
          <a:r>
            <a:rPr lang="en-US" b="0" i="0" dirty="0"/>
            <a:t>Decision Tree is a non-parametric algorithm that recursively splits the feature space to make predictions based on the values of the features.</a:t>
          </a:r>
          <a:endParaRPr lang="en-US" dirty="0"/>
        </a:p>
      </dgm:t>
    </dgm:pt>
    <dgm:pt modelId="{AD6952B6-4EFC-4F6A-B50A-D83D5F6A31B9}" type="parTrans" cxnId="{6CB8AB43-EB84-4EFE-8730-BBF52E8B0B28}">
      <dgm:prSet/>
      <dgm:spPr/>
      <dgm:t>
        <a:bodyPr/>
        <a:lstStyle/>
        <a:p>
          <a:endParaRPr lang="en-US"/>
        </a:p>
      </dgm:t>
    </dgm:pt>
    <dgm:pt modelId="{8B5A3F3F-F541-49C3-BEE8-0B369F1A0F6A}" type="sibTrans" cxnId="{6CB8AB43-EB84-4EFE-8730-BBF52E8B0B28}">
      <dgm:prSet/>
      <dgm:spPr/>
      <dgm:t>
        <a:bodyPr/>
        <a:lstStyle/>
        <a:p>
          <a:endParaRPr lang="en-US"/>
        </a:p>
      </dgm:t>
    </dgm:pt>
    <dgm:pt modelId="{EA4FBEDC-10E9-42D2-B067-F4D4BE2C6BD2}" type="pres">
      <dgm:prSet presAssocID="{2EE9B4BA-E75A-40C1-8A61-E907EAA75AAE}" presName="list" presStyleCnt="0">
        <dgm:presLayoutVars>
          <dgm:dir/>
          <dgm:animLvl val="lvl"/>
        </dgm:presLayoutVars>
      </dgm:prSet>
      <dgm:spPr/>
    </dgm:pt>
    <dgm:pt modelId="{A1D9FFC7-BC7B-4CF2-B7EB-4EED4A53E3CE}" type="pres">
      <dgm:prSet presAssocID="{DEB87217-13AC-4363-94DD-B4F87183DAE5}" presName="posSpace" presStyleCnt="0"/>
      <dgm:spPr/>
    </dgm:pt>
    <dgm:pt modelId="{481F9416-F573-42F9-B39D-3939224C424B}" type="pres">
      <dgm:prSet presAssocID="{DEB87217-13AC-4363-94DD-B4F87183DAE5}" presName="vertFlow" presStyleCnt="0"/>
      <dgm:spPr/>
    </dgm:pt>
    <dgm:pt modelId="{37B6110B-34E3-4565-BB2E-E3FDA3D7D19B}" type="pres">
      <dgm:prSet presAssocID="{DEB87217-13AC-4363-94DD-B4F87183DAE5}" presName="topSpace" presStyleCnt="0"/>
      <dgm:spPr/>
    </dgm:pt>
    <dgm:pt modelId="{7E0F6078-691F-490D-852D-80EDD040A528}" type="pres">
      <dgm:prSet presAssocID="{DEB87217-13AC-4363-94DD-B4F87183DAE5}" presName="firstComp" presStyleCnt="0"/>
      <dgm:spPr/>
    </dgm:pt>
    <dgm:pt modelId="{93975628-94BD-486C-A7C5-42626198293E}" type="pres">
      <dgm:prSet presAssocID="{DEB87217-13AC-4363-94DD-B4F87183DAE5}" presName="firstChild" presStyleLbl="bgAccFollowNode1" presStyleIdx="0" presStyleCnt="3" custScaleY="162378"/>
      <dgm:spPr/>
    </dgm:pt>
    <dgm:pt modelId="{DF469940-11BC-47B7-87AA-DBD1465FD5E4}" type="pres">
      <dgm:prSet presAssocID="{DEB87217-13AC-4363-94DD-B4F87183DAE5}" presName="firstChildTx" presStyleLbl="bgAccFollowNode1" presStyleIdx="0" presStyleCnt="3">
        <dgm:presLayoutVars>
          <dgm:bulletEnabled val="1"/>
        </dgm:presLayoutVars>
      </dgm:prSet>
      <dgm:spPr/>
    </dgm:pt>
    <dgm:pt modelId="{9F24E443-80D8-48E1-8B87-20F8D068A514}" type="pres">
      <dgm:prSet presAssocID="{DEB87217-13AC-4363-94DD-B4F87183DAE5}" presName="negSpace" presStyleCnt="0"/>
      <dgm:spPr/>
    </dgm:pt>
    <dgm:pt modelId="{8A871E12-CF7F-4EE4-8A1D-E4546E2FEA1D}" type="pres">
      <dgm:prSet presAssocID="{DEB87217-13AC-4363-94DD-B4F87183DAE5}" presName="circle" presStyleLbl="node1" presStyleIdx="0" presStyleCnt="3"/>
      <dgm:spPr/>
    </dgm:pt>
    <dgm:pt modelId="{BF390871-674F-4E65-AF09-FCCA1950CD32}" type="pres">
      <dgm:prSet presAssocID="{33C455BF-2119-485E-B46F-A61ADB03CD9B}" presName="transSpace" presStyleCnt="0"/>
      <dgm:spPr/>
    </dgm:pt>
    <dgm:pt modelId="{1FB20B36-6039-47DA-86A4-9A0D0A04AA92}" type="pres">
      <dgm:prSet presAssocID="{AF409D8F-4D9F-4AF1-B5BA-893F882898ED}" presName="posSpace" presStyleCnt="0"/>
      <dgm:spPr/>
    </dgm:pt>
    <dgm:pt modelId="{0B66C9C9-79AE-436A-BBF7-C07E194E6DA4}" type="pres">
      <dgm:prSet presAssocID="{AF409D8F-4D9F-4AF1-B5BA-893F882898ED}" presName="vertFlow" presStyleCnt="0"/>
      <dgm:spPr/>
    </dgm:pt>
    <dgm:pt modelId="{267B0A3A-B4C6-46B5-BFD4-0EE257E548B2}" type="pres">
      <dgm:prSet presAssocID="{AF409D8F-4D9F-4AF1-B5BA-893F882898ED}" presName="topSpace" presStyleCnt="0"/>
      <dgm:spPr/>
    </dgm:pt>
    <dgm:pt modelId="{5F8965A7-6903-4998-B76C-BE9AA999AF23}" type="pres">
      <dgm:prSet presAssocID="{AF409D8F-4D9F-4AF1-B5BA-893F882898ED}" presName="firstComp" presStyleCnt="0"/>
      <dgm:spPr/>
    </dgm:pt>
    <dgm:pt modelId="{C5E2DB32-8D5B-4B99-A08E-79404ED2CFE5}" type="pres">
      <dgm:prSet presAssocID="{AF409D8F-4D9F-4AF1-B5BA-893F882898ED}" presName="firstChild" presStyleLbl="bgAccFollowNode1" presStyleIdx="1" presStyleCnt="3" custScaleY="172601"/>
      <dgm:spPr/>
    </dgm:pt>
    <dgm:pt modelId="{A1709E77-FD43-4B50-B540-3B1E7354B4DF}" type="pres">
      <dgm:prSet presAssocID="{AF409D8F-4D9F-4AF1-B5BA-893F882898ED}" presName="firstChildTx" presStyleLbl="bgAccFollowNode1" presStyleIdx="1" presStyleCnt="3">
        <dgm:presLayoutVars>
          <dgm:bulletEnabled val="1"/>
        </dgm:presLayoutVars>
      </dgm:prSet>
      <dgm:spPr/>
    </dgm:pt>
    <dgm:pt modelId="{C84E5427-0BF3-4B33-B691-396C219B482A}" type="pres">
      <dgm:prSet presAssocID="{AF409D8F-4D9F-4AF1-B5BA-893F882898ED}" presName="negSpace" presStyleCnt="0"/>
      <dgm:spPr/>
    </dgm:pt>
    <dgm:pt modelId="{3F7C1A69-6069-4D11-8D6D-4646EE322D5E}" type="pres">
      <dgm:prSet presAssocID="{AF409D8F-4D9F-4AF1-B5BA-893F882898ED}" presName="circle" presStyleLbl="node1" presStyleIdx="1" presStyleCnt="3"/>
      <dgm:spPr/>
    </dgm:pt>
    <dgm:pt modelId="{D20AB702-6B15-48B9-9C17-4E668F4881F3}" type="pres">
      <dgm:prSet presAssocID="{BB6A5EAF-A9CA-4351-8127-25BB37C2F1C8}" presName="transSpace" presStyleCnt="0"/>
      <dgm:spPr/>
    </dgm:pt>
    <dgm:pt modelId="{988F30A3-5FB2-49B4-BDD4-8CB49132A500}" type="pres">
      <dgm:prSet presAssocID="{74D0DAF9-815E-492B-A754-55069EFB3B47}" presName="posSpace" presStyleCnt="0"/>
      <dgm:spPr/>
    </dgm:pt>
    <dgm:pt modelId="{47CC4622-72CD-49EB-B7C0-8FF87FC73A42}" type="pres">
      <dgm:prSet presAssocID="{74D0DAF9-815E-492B-A754-55069EFB3B47}" presName="vertFlow" presStyleCnt="0"/>
      <dgm:spPr/>
    </dgm:pt>
    <dgm:pt modelId="{F1688057-4251-484F-9D5F-D37FE4B2F820}" type="pres">
      <dgm:prSet presAssocID="{74D0DAF9-815E-492B-A754-55069EFB3B47}" presName="topSpace" presStyleCnt="0"/>
      <dgm:spPr/>
    </dgm:pt>
    <dgm:pt modelId="{CB1DB130-5040-47A2-9D8A-00F718CBDCE6}" type="pres">
      <dgm:prSet presAssocID="{74D0DAF9-815E-492B-A754-55069EFB3B47}" presName="firstComp" presStyleCnt="0"/>
      <dgm:spPr/>
    </dgm:pt>
    <dgm:pt modelId="{CCB054B0-A567-457E-9781-41A1D45E6B29}" type="pres">
      <dgm:prSet presAssocID="{74D0DAF9-815E-492B-A754-55069EFB3B47}" presName="firstChild" presStyleLbl="bgAccFollowNode1" presStyleIdx="2" presStyleCnt="3" custScaleY="172958"/>
      <dgm:spPr/>
    </dgm:pt>
    <dgm:pt modelId="{85AB78CF-84E2-4064-AA45-44F365FCBDDF}" type="pres">
      <dgm:prSet presAssocID="{74D0DAF9-815E-492B-A754-55069EFB3B47}" presName="firstChildTx" presStyleLbl="bgAccFollowNode1" presStyleIdx="2" presStyleCnt="3">
        <dgm:presLayoutVars>
          <dgm:bulletEnabled val="1"/>
        </dgm:presLayoutVars>
      </dgm:prSet>
      <dgm:spPr/>
    </dgm:pt>
    <dgm:pt modelId="{65C84942-C937-460A-BC83-C2431CEB21F2}" type="pres">
      <dgm:prSet presAssocID="{74D0DAF9-815E-492B-A754-55069EFB3B47}" presName="negSpace" presStyleCnt="0"/>
      <dgm:spPr/>
    </dgm:pt>
    <dgm:pt modelId="{EF99C182-DE53-48AF-8489-3F4BF4462E29}" type="pres">
      <dgm:prSet presAssocID="{74D0DAF9-815E-492B-A754-55069EFB3B47}" presName="circle" presStyleLbl="node1" presStyleIdx="2" presStyleCnt="3"/>
      <dgm:spPr/>
    </dgm:pt>
  </dgm:ptLst>
  <dgm:cxnLst>
    <dgm:cxn modelId="{9ECAD507-A583-4B56-9A8E-91CFACBA0A83}" type="presOf" srcId="{BF06E5FA-0EA1-4D55-BA79-E9568AD6158C}" destId="{85AB78CF-84E2-4064-AA45-44F365FCBDDF}" srcOrd="1" destOrd="0" presId="urn:microsoft.com/office/officeart/2005/8/layout/hList9"/>
    <dgm:cxn modelId="{7D74A70B-07BC-40D3-A792-861202A4718D}" srcId="{AF409D8F-4D9F-4AF1-B5BA-893F882898ED}" destId="{CD166343-E11D-45BC-9FE5-EEC1708E9BF1}" srcOrd="0" destOrd="0" parTransId="{3F125C38-B0F5-497A-9E19-C4CF24393E6E}" sibTransId="{3D76D64A-7984-4027-97E5-B764D858C69B}"/>
    <dgm:cxn modelId="{FDD15E0D-6D88-4E3E-8488-37CDBDA83236}" type="presOf" srcId="{921CB11F-B6B1-4ED4-91F2-72B5DADE0263}" destId="{93975628-94BD-486C-A7C5-42626198293E}" srcOrd="0" destOrd="0" presId="urn:microsoft.com/office/officeart/2005/8/layout/hList9"/>
    <dgm:cxn modelId="{C7AC762A-5C6C-463E-B43D-E3A87D348191}" srcId="{DEB87217-13AC-4363-94DD-B4F87183DAE5}" destId="{921CB11F-B6B1-4ED4-91F2-72B5DADE0263}" srcOrd="0" destOrd="0" parTransId="{2EA73D1F-C478-49D1-AF3C-BF2A7FB02184}" sibTransId="{9D4121B6-8C74-475C-BF4F-032AA3348784}"/>
    <dgm:cxn modelId="{2E358232-5018-44B9-BC4D-67D860CDD020}" srcId="{2EE9B4BA-E75A-40C1-8A61-E907EAA75AAE}" destId="{DEB87217-13AC-4363-94DD-B4F87183DAE5}" srcOrd="0" destOrd="0" parTransId="{E64DEED3-2B47-4502-912C-3648AF1DC544}" sibTransId="{33C455BF-2119-485E-B46F-A61ADB03CD9B}"/>
    <dgm:cxn modelId="{4716F73E-AC4A-4891-AD2E-50DED612B9F8}" type="presOf" srcId="{AF409D8F-4D9F-4AF1-B5BA-893F882898ED}" destId="{3F7C1A69-6069-4D11-8D6D-4646EE322D5E}" srcOrd="0" destOrd="0" presId="urn:microsoft.com/office/officeart/2005/8/layout/hList9"/>
    <dgm:cxn modelId="{6CB8AB43-EB84-4EFE-8730-BBF52E8B0B28}" srcId="{74D0DAF9-815E-492B-A754-55069EFB3B47}" destId="{BF06E5FA-0EA1-4D55-BA79-E9568AD6158C}" srcOrd="0" destOrd="0" parTransId="{AD6952B6-4EFC-4F6A-B50A-D83D5F6A31B9}" sibTransId="{8B5A3F3F-F541-49C3-BEE8-0B369F1A0F6A}"/>
    <dgm:cxn modelId="{6EC57F83-19FD-41F1-8D77-C66CF05C7E65}" type="presOf" srcId="{BF06E5FA-0EA1-4D55-BA79-E9568AD6158C}" destId="{CCB054B0-A567-457E-9781-41A1D45E6B29}" srcOrd="0" destOrd="0" presId="urn:microsoft.com/office/officeart/2005/8/layout/hList9"/>
    <dgm:cxn modelId="{FAB6CB94-7486-480A-A5A5-E29AC7BAA2BD}" type="presOf" srcId="{CD166343-E11D-45BC-9FE5-EEC1708E9BF1}" destId="{C5E2DB32-8D5B-4B99-A08E-79404ED2CFE5}" srcOrd="0" destOrd="0" presId="urn:microsoft.com/office/officeart/2005/8/layout/hList9"/>
    <dgm:cxn modelId="{8CA8B095-1941-4E7B-A665-40CC2ED3E39C}" srcId="{2EE9B4BA-E75A-40C1-8A61-E907EAA75AAE}" destId="{AF409D8F-4D9F-4AF1-B5BA-893F882898ED}" srcOrd="1" destOrd="0" parTransId="{12A9571B-4499-4621-A9CD-BAEA70D51053}" sibTransId="{BB6A5EAF-A9CA-4351-8127-25BB37C2F1C8}"/>
    <dgm:cxn modelId="{0F4B9097-DAA6-414F-B29C-C6E9EA125956}" type="presOf" srcId="{CD166343-E11D-45BC-9FE5-EEC1708E9BF1}" destId="{A1709E77-FD43-4B50-B540-3B1E7354B4DF}" srcOrd="1" destOrd="0" presId="urn:microsoft.com/office/officeart/2005/8/layout/hList9"/>
    <dgm:cxn modelId="{B62EB7C4-9510-4098-9CC6-07B6C3DC901B}" type="presOf" srcId="{921CB11F-B6B1-4ED4-91F2-72B5DADE0263}" destId="{DF469940-11BC-47B7-87AA-DBD1465FD5E4}" srcOrd="1" destOrd="0" presId="urn:microsoft.com/office/officeart/2005/8/layout/hList9"/>
    <dgm:cxn modelId="{2FA192C9-8CE8-49B2-B007-E83F248FF6E5}" type="presOf" srcId="{DEB87217-13AC-4363-94DD-B4F87183DAE5}" destId="{8A871E12-CF7F-4EE4-8A1D-E4546E2FEA1D}" srcOrd="0" destOrd="0" presId="urn:microsoft.com/office/officeart/2005/8/layout/hList9"/>
    <dgm:cxn modelId="{51DDAFE3-6918-4CEF-9B82-F99A53FC940D}" type="presOf" srcId="{74D0DAF9-815E-492B-A754-55069EFB3B47}" destId="{EF99C182-DE53-48AF-8489-3F4BF4462E29}" srcOrd="0" destOrd="0" presId="urn:microsoft.com/office/officeart/2005/8/layout/hList9"/>
    <dgm:cxn modelId="{4D3F27EA-DACA-49C6-8EF9-8BCCBD74E22F}" type="presOf" srcId="{2EE9B4BA-E75A-40C1-8A61-E907EAA75AAE}" destId="{EA4FBEDC-10E9-42D2-B067-F4D4BE2C6BD2}" srcOrd="0" destOrd="0" presId="urn:microsoft.com/office/officeart/2005/8/layout/hList9"/>
    <dgm:cxn modelId="{D6544AEC-4968-499B-8676-2A26B1108A9B}" srcId="{2EE9B4BA-E75A-40C1-8A61-E907EAA75AAE}" destId="{74D0DAF9-815E-492B-A754-55069EFB3B47}" srcOrd="2" destOrd="0" parTransId="{14D76218-5C2D-416C-AE12-B1295C21E552}" sibTransId="{7F7C52B4-3B8D-45F3-A71F-B241AA257CB8}"/>
    <dgm:cxn modelId="{A890A531-5A9F-464E-BC7E-A0D96D0DC699}" type="presParOf" srcId="{EA4FBEDC-10E9-42D2-B067-F4D4BE2C6BD2}" destId="{A1D9FFC7-BC7B-4CF2-B7EB-4EED4A53E3CE}" srcOrd="0" destOrd="0" presId="urn:microsoft.com/office/officeart/2005/8/layout/hList9"/>
    <dgm:cxn modelId="{9286946D-6698-4041-89F1-2F2DAA1C19F5}" type="presParOf" srcId="{EA4FBEDC-10E9-42D2-B067-F4D4BE2C6BD2}" destId="{481F9416-F573-42F9-B39D-3939224C424B}" srcOrd="1" destOrd="0" presId="urn:microsoft.com/office/officeart/2005/8/layout/hList9"/>
    <dgm:cxn modelId="{3278536D-F899-444C-8818-B93A853E4C9F}" type="presParOf" srcId="{481F9416-F573-42F9-B39D-3939224C424B}" destId="{37B6110B-34E3-4565-BB2E-E3FDA3D7D19B}" srcOrd="0" destOrd="0" presId="urn:microsoft.com/office/officeart/2005/8/layout/hList9"/>
    <dgm:cxn modelId="{4A0E821C-D3B8-4254-8042-477A9D7ABDDD}" type="presParOf" srcId="{481F9416-F573-42F9-B39D-3939224C424B}" destId="{7E0F6078-691F-490D-852D-80EDD040A528}" srcOrd="1" destOrd="0" presId="urn:microsoft.com/office/officeart/2005/8/layout/hList9"/>
    <dgm:cxn modelId="{7508A65F-FE76-4AA1-9490-97F6E19CC693}" type="presParOf" srcId="{7E0F6078-691F-490D-852D-80EDD040A528}" destId="{93975628-94BD-486C-A7C5-42626198293E}" srcOrd="0" destOrd="0" presId="urn:microsoft.com/office/officeart/2005/8/layout/hList9"/>
    <dgm:cxn modelId="{EB7AFAEC-6D9F-416E-8EE8-4FAB8B89E547}" type="presParOf" srcId="{7E0F6078-691F-490D-852D-80EDD040A528}" destId="{DF469940-11BC-47B7-87AA-DBD1465FD5E4}" srcOrd="1" destOrd="0" presId="urn:microsoft.com/office/officeart/2005/8/layout/hList9"/>
    <dgm:cxn modelId="{39FA98E2-6D3B-4805-A8B9-AF01D70B67D7}" type="presParOf" srcId="{EA4FBEDC-10E9-42D2-B067-F4D4BE2C6BD2}" destId="{9F24E443-80D8-48E1-8B87-20F8D068A514}" srcOrd="2" destOrd="0" presId="urn:microsoft.com/office/officeart/2005/8/layout/hList9"/>
    <dgm:cxn modelId="{E3D9B167-4CE8-47CC-AB0A-C2007CCA649F}" type="presParOf" srcId="{EA4FBEDC-10E9-42D2-B067-F4D4BE2C6BD2}" destId="{8A871E12-CF7F-4EE4-8A1D-E4546E2FEA1D}" srcOrd="3" destOrd="0" presId="urn:microsoft.com/office/officeart/2005/8/layout/hList9"/>
    <dgm:cxn modelId="{EF26E4A0-B703-4EEA-A04F-2BD9E98F213A}" type="presParOf" srcId="{EA4FBEDC-10E9-42D2-B067-F4D4BE2C6BD2}" destId="{BF390871-674F-4E65-AF09-FCCA1950CD32}" srcOrd="4" destOrd="0" presId="urn:microsoft.com/office/officeart/2005/8/layout/hList9"/>
    <dgm:cxn modelId="{78993492-0AFF-4D63-8CF0-DC384620474D}" type="presParOf" srcId="{EA4FBEDC-10E9-42D2-B067-F4D4BE2C6BD2}" destId="{1FB20B36-6039-47DA-86A4-9A0D0A04AA92}" srcOrd="5" destOrd="0" presId="urn:microsoft.com/office/officeart/2005/8/layout/hList9"/>
    <dgm:cxn modelId="{FACA5661-A8C3-4BF6-9B28-2AAA4D939B2E}" type="presParOf" srcId="{EA4FBEDC-10E9-42D2-B067-F4D4BE2C6BD2}" destId="{0B66C9C9-79AE-436A-BBF7-C07E194E6DA4}" srcOrd="6" destOrd="0" presId="urn:microsoft.com/office/officeart/2005/8/layout/hList9"/>
    <dgm:cxn modelId="{36C59C71-87BF-4543-911A-141BB66480C8}" type="presParOf" srcId="{0B66C9C9-79AE-436A-BBF7-C07E194E6DA4}" destId="{267B0A3A-B4C6-46B5-BFD4-0EE257E548B2}" srcOrd="0" destOrd="0" presId="urn:microsoft.com/office/officeart/2005/8/layout/hList9"/>
    <dgm:cxn modelId="{F113A39A-CEDF-4837-B213-05E6E1E45037}" type="presParOf" srcId="{0B66C9C9-79AE-436A-BBF7-C07E194E6DA4}" destId="{5F8965A7-6903-4998-B76C-BE9AA999AF23}" srcOrd="1" destOrd="0" presId="urn:microsoft.com/office/officeart/2005/8/layout/hList9"/>
    <dgm:cxn modelId="{2D5E2EE1-8CBF-4618-935A-812927EF2EEB}" type="presParOf" srcId="{5F8965A7-6903-4998-B76C-BE9AA999AF23}" destId="{C5E2DB32-8D5B-4B99-A08E-79404ED2CFE5}" srcOrd="0" destOrd="0" presId="urn:microsoft.com/office/officeart/2005/8/layout/hList9"/>
    <dgm:cxn modelId="{16EF71E6-2B77-4F70-84DD-528F7E3703DD}" type="presParOf" srcId="{5F8965A7-6903-4998-B76C-BE9AA999AF23}" destId="{A1709E77-FD43-4B50-B540-3B1E7354B4DF}" srcOrd="1" destOrd="0" presId="urn:microsoft.com/office/officeart/2005/8/layout/hList9"/>
    <dgm:cxn modelId="{F10B455B-1A97-47A7-996F-9CC0FA01FFC8}" type="presParOf" srcId="{EA4FBEDC-10E9-42D2-B067-F4D4BE2C6BD2}" destId="{C84E5427-0BF3-4B33-B691-396C219B482A}" srcOrd="7" destOrd="0" presId="urn:microsoft.com/office/officeart/2005/8/layout/hList9"/>
    <dgm:cxn modelId="{FF78E1C6-9D05-4AC1-9520-BBD0767D3C63}" type="presParOf" srcId="{EA4FBEDC-10E9-42D2-B067-F4D4BE2C6BD2}" destId="{3F7C1A69-6069-4D11-8D6D-4646EE322D5E}" srcOrd="8" destOrd="0" presId="urn:microsoft.com/office/officeart/2005/8/layout/hList9"/>
    <dgm:cxn modelId="{551A1421-B833-4DA9-A6F1-609A2A935E0F}" type="presParOf" srcId="{EA4FBEDC-10E9-42D2-B067-F4D4BE2C6BD2}" destId="{D20AB702-6B15-48B9-9C17-4E668F4881F3}" srcOrd="9" destOrd="0" presId="urn:microsoft.com/office/officeart/2005/8/layout/hList9"/>
    <dgm:cxn modelId="{BBF79F83-8F82-45FB-9A8F-62DE0C0718CB}" type="presParOf" srcId="{EA4FBEDC-10E9-42D2-B067-F4D4BE2C6BD2}" destId="{988F30A3-5FB2-49B4-BDD4-8CB49132A500}" srcOrd="10" destOrd="0" presId="urn:microsoft.com/office/officeart/2005/8/layout/hList9"/>
    <dgm:cxn modelId="{C2465CDA-2B1E-42A7-9797-91F8186B5C1D}" type="presParOf" srcId="{EA4FBEDC-10E9-42D2-B067-F4D4BE2C6BD2}" destId="{47CC4622-72CD-49EB-B7C0-8FF87FC73A42}" srcOrd="11" destOrd="0" presId="urn:microsoft.com/office/officeart/2005/8/layout/hList9"/>
    <dgm:cxn modelId="{5F02F664-A9F7-4E70-85B2-1134809CFC5E}" type="presParOf" srcId="{47CC4622-72CD-49EB-B7C0-8FF87FC73A42}" destId="{F1688057-4251-484F-9D5F-D37FE4B2F820}" srcOrd="0" destOrd="0" presId="urn:microsoft.com/office/officeart/2005/8/layout/hList9"/>
    <dgm:cxn modelId="{6CFE0048-FE1C-490A-B9E5-C342EE0B58B1}" type="presParOf" srcId="{47CC4622-72CD-49EB-B7C0-8FF87FC73A42}" destId="{CB1DB130-5040-47A2-9D8A-00F718CBDCE6}" srcOrd="1" destOrd="0" presId="urn:microsoft.com/office/officeart/2005/8/layout/hList9"/>
    <dgm:cxn modelId="{2F0063FF-9918-4E33-AA58-B4AF2B221154}" type="presParOf" srcId="{CB1DB130-5040-47A2-9D8A-00F718CBDCE6}" destId="{CCB054B0-A567-457E-9781-41A1D45E6B29}" srcOrd="0" destOrd="0" presId="urn:microsoft.com/office/officeart/2005/8/layout/hList9"/>
    <dgm:cxn modelId="{743AC1E1-FDB8-43DE-9262-DC60D69C659D}" type="presParOf" srcId="{CB1DB130-5040-47A2-9D8A-00F718CBDCE6}" destId="{85AB78CF-84E2-4064-AA45-44F365FCBDDF}" srcOrd="1" destOrd="0" presId="urn:microsoft.com/office/officeart/2005/8/layout/hList9"/>
    <dgm:cxn modelId="{A46F40EE-3C02-4998-8D03-DCC853D8CA6E}" type="presParOf" srcId="{EA4FBEDC-10E9-42D2-B067-F4D4BE2C6BD2}" destId="{65C84942-C937-460A-BC83-C2431CEB21F2}" srcOrd="12" destOrd="0" presId="urn:microsoft.com/office/officeart/2005/8/layout/hList9"/>
    <dgm:cxn modelId="{1FBE896C-D66C-4061-AE40-C154329DC58D}" type="presParOf" srcId="{EA4FBEDC-10E9-42D2-B067-F4D4BE2C6BD2}" destId="{EF99C182-DE53-48AF-8489-3F4BF4462E29}"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95676-707F-45E3-8632-00086BBA7D40}">
      <dsp:nvSpPr>
        <dsp:cNvPr id="0" name=""/>
        <dsp:cNvSpPr/>
      </dsp:nvSpPr>
      <dsp:spPr>
        <a:xfrm>
          <a:off x="1894"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68A99D9D-73B4-468C-AFCF-781F84E3E700}">
      <dsp:nvSpPr>
        <dsp:cNvPr id="0" name=""/>
        <dsp:cNvSpPr/>
      </dsp:nvSpPr>
      <dsp:spPr>
        <a:xfrm>
          <a:off x="95088" y="340611"/>
          <a:ext cx="745552" cy="745552"/>
        </a:xfrm>
        <a:prstGeom prst="pie">
          <a:avLst>
            <a:gd name="adj1" fmla="val 13500000"/>
            <a:gd name="adj2" fmla="val 162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154CA393-3C79-4AEE-AE65-137AFEAF10E5}">
      <dsp:nvSpPr>
        <dsp:cNvPr id="0" name=""/>
        <dsp:cNvSpPr/>
      </dsp:nvSpPr>
      <dsp:spPr>
        <a:xfrm rot="16200000">
          <a:off x="-1069836"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rtl="0">
            <a:lnSpc>
              <a:spcPct val="90000"/>
            </a:lnSpc>
            <a:spcBef>
              <a:spcPct val="0"/>
            </a:spcBef>
            <a:spcAft>
              <a:spcPct val="35000"/>
            </a:spcAft>
            <a:buNone/>
          </a:pPr>
          <a:r>
            <a:rPr lang="en-US" sz="2200" kern="1200" dirty="0"/>
            <a:t>Data Cleaning </a:t>
          </a:r>
        </a:p>
      </dsp:txBody>
      <dsp:txXfrm>
        <a:off x="-1069836" y="2344283"/>
        <a:ext cx="2702627" cy="559164"/>
      </dsp:txXfrm>
    </dsp:sp>
    <dsp:sp modelId="{BD70A6DB-53AC-4C80-99F7-DF16DF1AEC15}">
      <dsp:nvSpPr>
        <dsp:cNvPr id="0" name=""/>
        <dsp:cNvSpPr/>
      </dsp:nvSpPr>
      <dsp:spPr>
        <a:xfrm>
          <a:off x="654253" y="247417"/>
          <a:ext cx="1863880" cy="37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b="1" kern="1200" dirty="0"/>
            <a:t>Dropped Unnecessary columns </a:t>
          </a:r>
          <a:r>
            <a:rPr lang="en-US" sz="1500" kern="1200" dirty="0"/>
            <a:t>– “CarId“ </a:t>
          </a:r>
        </a:p>
        <a:p>
          <a:pPr marL="0" lvl="0" indent="0" algn="l" defTabSz="666750" rtl="0">
            <a:lnSpc>
              <a:spcPct val="90000"/>
            </a:lnSpc>
            <a:spcBef>
              <a:spcPct val="0"/>
            </a:spcBef>
            <a:spcAft>
              <a:spcPct val="35000"/>
            </a:spcAft>
            <a:buNone/>
          </a:pPr>
          <a:r>
            <a:rPr lang="en-US" sz="1500" b="1" kern="1200" dirty="0"/>
            <a:t>No nulls &amp; No duplicates </a:t>
          </a:r>
          <a:r>
            <a:rPr lang="en-US" sz="1500" kern="1200" dirty="0"/>
            <a:t>were found</a:t>
          </a:r>
        </a:p>
      </dsp:txBody>
      <dsp:txXfrm>
        <a:off x="654253" y="247417"/>
        <a:ext cx="1863880" cy="3727761"/>
      </dsp:txXfrm>
    </dsp:sp>
    <dsp:sp modelId="{BBB09669-E524-4757-BA09-0A0406F68386}">
      <dsp:nvSpPr>
        <dsp:cNvPr id="0" name=""/>
        <dsp:cNvSpPr/>
      </dsp:nvSpPr>
      <dsp:spPr>
        <a:xfrm>
          <a:off x="2953051"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290E132E-F74E-477C-85E9-E5CAD99D218E}">
      <dsp:nvSpPr>
        <dsp:cNvPr id="0" name=""/>
        <dsp:cNvSpPr/>
      </dsp:nvSpPr>
      <dsp:spPr>
        <a:xfrm>
          <a:off x="3046245" y="340611"/>
          <a:ext cx="745552" cy="745552"/>
        </a:xfrm>
        <a:prstGeom prst="pie">
          <a:avLst>
            <a:gd name="adj1" fmla="val 10800000"/>
            <a:gd name="adj2" fmla="val 162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5D389C56-B846-425B-8FA4-7CD765DD3B94}">
      <dsp:nvSpPr>
        <dsp:cNvPr id="0" name=""/>
        <dsp:cNvSpPr/>
      </dsp:nvSpPr>
      <dsp:spPr>
        <a:xfrm rot="16200000">
          <a:off x="1881320"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rtl="0">
            <a:lnSpc>
              <a:spcPct val="90000"/>
            </a:lnSpc>
            <a:spcBef>
              <a:spcPct val="0"/>
            </a:spcBef>
            <a:spcAft>
              <a:spcPct val="35000"/>
            </a:spcAft>
            <a:buNone/>
          </a:pPr>
          <a:r>
            <a:rPr lang="en-US" sz="2200" kern="1200" dirty="0" err="1"/>
            <a:t>Univariate</a:t>
          </a:r>
          <a:r>
            <a:rPr lang="en-US" sz="2200" kern="1200" dirty="0"/>
            <a:t> Analysis</a:t>
          </a:r>
        </a:p>
      </dsp:txBody>
      <dsp:txXfrm>
        <a:off x="1881320" y="2344283"/>
        <a:ext cx="2702627" cy="559164"/>
      </dsp:txXfrm>
    </dsp:sp>
    <dsp:sp modelId="{8033D683-D46E-411F-B0E9-95D0EE90A55A}">
      <dsp:nvSpPr>
        <dsp:cNvPr id="0" name=""/>
        <dsp:cNvSpPr/>
      </dsp:nvSpPr>
      <dsp:spPr>
        <a:xfrm>
          <a:off x="3605410" y="247417"/>
          <a:ext cx="1863880" cy="37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t>Engine differs in bore ratio and stroke </a:t>
          </a:r>
        </a:p>
        <a:p>
          <a:pPr marL="0" lvl="0" indent="0" algn="l" defTabSz="666750">
            <a:lnSpc>
              <a:spcPct val="90000"/>
            </a:lnSpc>
            <a:spcBef>
              <a:spcPct val="0"/>
            </a:spcBef>
            <a:spcAft>
              <a:spcPct val="35000"/>
            </a:spcAft>
            <a:buFont typeface="Arial" panose="020B0604020202020204" pitchFamily="34" charset="0"/>
            <a:buNone/>
          </a:pPr>
          <a:r>
            <a:rPr lang="en-US" sz="1500" b="0" i="0" kern="1200" dirty="0"/>
            <a:t>Risk ratings symboling vary from -2 to 3.</a:t>
          </a:r>
          <a:endParaRPr lang="en-US" sz="1500" kern="1200" dirty="0"/>
        </a:p>
        <a:p>
          <a:pPr marL="0" lvl="0" indent="0" algn="l" defTabSz="666750" rtl="0">
            <a:lnSpc>
              <a:spcPct val="90000"/>
            </a:lnSpc>
            <a:spcBef>
              <a:spcPct val="0"/>
            </a:spcBef>
            <a:spcAft>
              <a:spcPct val="35000"/>
            </a:spcAft>
            <a:buNone/>
          </a:pPr>
          <a:r>
            <a:rPr lang="en-US" sz="1500" kern="1200" dirty="0"/>
            <a:t>Insights in Data Distribution</a:t>
          </a:r>
        </a:p>
        <a:p>
          <a:pPr marL="0" lvl="0" indent="0" algn="l" defTabSz="666750">
            <a:lnSpc>
              <a:spcPct val="90000"/>
            </a:lnSpc>
            <a:spcBef>
              <a:spcPct val="0"/>
            </a:spcBef>
            <a:spcAft>
              <a:spcPct val="35000"/>
            </a:spcAft>
            <a:buFont typeface="Arial" panose="020B0604020202020204" pitchFamily="34" charset="0"/>
            <a:buNone/>
          </a:pPr>
          <a:r>
            <a:rPr lang="en-US" sz="1500" b="0" i="0" kern="1200"/>
            <a:t>Features like carwidth, curbweight, enginesize show notable variability.</a:t>
          </a:r>
          <a:endParaRPr lang="en-US" sz="1500" kern="1200" dirty="0"/>
        </a:p>
        <a:p>
          <a:pPr marL="0" lvl="0" indent="0" algn="l" defTabSz="666750">
            <a:lnSpc>
              <a:spcPct val="90000"/>
            </a:lnSpc>
            <a:spcBef>
              <a:spcPct val="0"/>
            </a:spcBef>
            <a:spcAft>
              <a:spcPct val="35000"/>
            </a:spcAft>
            <a:buFont typeface="Arial" panose="020B0604020202020204" pitchFamily="34" charset="0"/>
            <a:buNone/>
          </a:pPr>
          <a:r>
            <a:rPr lang="en-US" sz="1500" b="0" i="0" kern="1200"/>
            <a:t>Potential outliers present in compressionratio and horsepower.</a:t>
          </a:r>
        </a:p>
      </dsp:txBody>
      <dsp:txXfrm>
        <a:off x="3605410" y="247417"/>
        <a:ext cx="1863880" cy="3727761"/>
      </dsp:txXfrm>
    </dsp:sp>
    <dsp:sp modelId="{91743730-342B-4E11-A49D-5029B667ECB3}">
      <dsp:nvSpPr>
        <dsp:cNvPr id="0" name=""/>
        <dsp:cNvSpPr/>
      </dsp:nvSpPr>
      <dsp:spPr>
        <a:xfrm>
          <a:off x="5904209"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ACE5E7B0-4C03-4A99-B3C8-7E75F8844423}">
      <dsp:nvSpPr>
        <dsp:cNvPr id="0" name=""/>
        <dsp:cNvSpPr/>
      </dsp:nvSpPr>
      <dsp:spPr>
        <a:xfrm>
          <a:off x="5997403" y="340611"/>
          <a:ext cx="745552" cy="745552"/>
        </a:xfrm>
        <a:prstGeom prst="pie">
          <a:avLst>
            <a:gd name="adj1" fmla="val 8100000"/>
            <a:gd name="adj2" fmla="val 162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6E7E2853-2CF3-4729-8F5F-BEEECC070854}">
      <dsp:nvSpPr>
        <dsp:cNvPr id="0" name=""/>
        <dsp:cNvSpPr/>
      </dsp:nvSpPr>
      <dsp:spPr>
        <a:xfrm rot="16200000">
          <a:off x="4832477"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rtl="0">
            <a:lnSpc>
              <a:spcPct val="90000"/>
            </a:lnSpc>
            <a:spcBef>
              <a:spcPct val="0"/>
            </a:spcBef>
            <a:spcAft>
              <a:spcPct val="35000"/>
            </a:spcAft>
            <a:buNone/>
          </a:pPr>
          <a:r>
            <a:rPr lang="en-US" sz="2200" kern="1200" dirty="0"/>
            <a:t>Bivariate Analysis</a:t>
          </a:r>
        </a:p>
      </dsp:txBody>
      <dsp:txXfrm>
        <a:off x="4832477" y="2344283"/>
        <a:ext cx="2702627" cy="559164"/>
      </dsp:txXfrm>
    </dsp:sp>
    <dsp:sp modelId="{9FB93E80-A0A6-4117-BA24-33B124654C89}">
      <dsp:nvSpPr>
        <dsp:cNvPr id="0" name=""/>
        <dsp:cNvSpPr/>
      </dsp:nvSpPr>
      <dsp:spPr>
        <a:xfrm>
          <a:off x="6556567" y="135510"/>
          <a:ext cx="2082159" cy="3951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b="0" i="0" kern="1200" dirty="0"/>
            <a:t>Explored the impact of </a:t>
          </a:r>
          <a:r>
            <a:rPr lang="en-US" sz="1500" b="1" i="0" kern="1200" dirty="0"/>
            <a:t>categorical </a:t>
          </a:r>
          <a:r>
            <a:rPr lang="en-US" sz="1500" b="1" i="0" kern="1200"/>
            <a:t>variables </a:t>
          </a:r>
          <a:r>
            <a:rPr lang="en-US" sz="1500" b="0" i="0" kern="1200"/>
            <a:t>(</a:t>
          </a:r>
          <a:r>
            <a:rPr lang="en-IN" sz="1500" kern="1200"/>
            <a:t>['fueltype', 'aspiration', 'doornumber', 'carbody', 'drivewheel', 'enginelocation', 'enginetype', 'cylindernumber', 'fuelsystem', 'CarCompanyName']</a:t>
          </a:r>
          <a:endParaRPr lang="en-US" sz="1500" kern="1200" dirty="0"/>
        </a:p>
      </dsp:txBody>
      <dsp:txXfrm>
        <a:off x="6556567" y="135510"/>
        <a:ext cx="2082159" cy="3951576"/>
      </dsp:txXfrm>
    </dsp:sp>
    <dsp:sp modelId="{30B39A2D-F9CF-42B3-8FB4-903DD7BDCF9C}">
      <dsp:nvSpPr>
        <dsp:cNvPr id="0" name=""/>
        <dsp:cNvSpPr/>
      </dsp:nvSpPr>
      <dsp:spPr>
        <a:xfrm>
          <a:off x="9073645"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CDF4D715-D5C5-4058-87AC-4BCAAA16F8EB}">
      <dsp:nvSpPr>
        <dsp:cNvPr id="0" name=""/>
        <dsp:cNvSpPr/>
      </dsp:nvSpPr>
      <dsp:spPr>
        <a:xfrm>
          <a:off x="9166839" y="340611"/>
          <a:ext cx="745552" cy="745552"/>
        </a:xfrm>
        <a:prstGeom prst="pie">
          <a:avLst>
            <a:gd name="adj1" fmla="val 5400000"/>
            <a:gd name="adj2" fmla="val 162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6A838CE1-E237-400B-8998-AFCD1F4D26C3}">
      <dsp:nvSpPr>
        <dsp:cNvPr id="0" name=""/>
        <dsp:cNvSpPr/>
      </dsp:nvSpPr>
      <dsp:spPr>
        <a:xfrm rot="16200000">
          <a:off x="8001913"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rtl="0">
            <a:lnSpc>
              <a:spcPct val="90000"/>
            </a:lnSpc>
            <a:spcBef>
              <a:spcPct val="0"/>
            </a:spcBef>
            <a:spcAft>
              <a:spcPct val="35000"/>
            </a:spcAft>
            <a:buNone/>
          </a:pPr>
          <a:r>
            <a:rPr lang="en-US" sz="2200" kern="1200" dirty="0"/>
            <a:t>Multivariate Analysis</a:t>
          </a:r>
        </a:p>
      </dsp:txBody>
      <dsp:txXfrm>
        <a:off x="8001913" y="2344283"/>
        <a:ext cx="2702627" cy="559164"/>
      </dsp:txXfrm>
    </dsp:sp>
    <dsp:sp modelId="{20E404DB-6D96-4ED2-8E95-420353638646}">
      <dsp:nvSpPr>
        <dsp:cNvPr id="0" name=""/>
        <dsp:cNvSpPr/>
      </dsp:nvSpPr>
      <dsp:spPr>
        <a:xfrm>
          <a:off x="9726003" y="247417"/>
          <a:ext cx="1863880" cy="37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endParaRPr lang="en-US" sz="1500" kern="1200" dirty="0"/>
        </a:p>
        <a:p>
          <a:pPr marL="0" lvl="0" indent="0" algn="l" defTabSz="666750" rtl="0">
            <a:lnSpc>
              <a:spcPct val="90000"/>
            </a:lnSpc>
            <a:spcBef>
              <a:spcPct val="0"/>
            </a:spcBef>
            <a:spcAft>
              <a:spcPct val="35000"/>
            </a:spcAft>
            <a:buNone/>
          </a:pPr>
          <a:endParaRPr lang="en-US" sz="1500" kern="1200" dirty="0"/>
        </a:p>
        <a:p>
          <a:pPr marL="0" lvl="0" indent="0" algn="l" defTabSz="666750" rtl="0">
            <a:lnSpc>
              <a:spcPct val="90000"/>
            </a:lnSpc>
            <a:spcBef>
              <a:spcPct val="0"/>
            </a:spcBef>
            <a:spcAft>
              <a:spcPct val="35000"/>
            </a:spcAft>
            <a:buNone/>
          </a:pPr>
          <a:endParaRPr lang="en-US" sz="1500" b="1" kern="1200" dirty="0"/>
        </a:p>
        <a:p>
          <a:pPr marL="0" lvl="0" indent="0" algn="l" defTabSz="666750" rtl="0">
            <a:lnSpc>
              <a:spcPct val="90000"/>
            </a:lnSpc>
            <a:spcBef>
              <a:spcPct val="0"/>
            </a:spcBef>
            <a:spcAft>
              <a:spcPct val="35000"/>
            </a:spcAft>
            <a:buNone/>
          </a:pPr>
          <a:endParaRPr lang="en-US" sz="1500" b="1" kern="1200" dirty="0"/>
        </a:p>
        <a:p>
          <a:pPr marL="0" lvl="0" indent="0" algn="l" defTabSz="666750" rtl="0">
            <a:lnSpc>
              <a:spcPct val="90000"/>
            </a:lnSpc>
            <a:spcBef>
              <a:spcPct val="0"/>
            </a:spcBef>
            <a:spcAft>
              <a:spcPct val="35000"/>
            </a:spcAft>
            <a:buNone/>
          </a:pPr>
          <a:r>
            <a:rPr lang="en-US" sz="1500" b="1" kern="1200" dirty="0" err="1"/>
            <a:t>Collinearity</a:t>
          </a:r>
          <a:r>
            <a:rPr lang="en-US" sz="1500" b="1" kern="1200" dirty="0"/>
            <a:t> </a:t>
          </a:r>
          <a:r>
            <a:rPr lang="en-US" sz="1500" kern="1200" dirty="0"/>
            <a:t>among </a:t>
          </a:r>
          <a:r>
            <a:rPr lang="en-US" sz="1500" b="1" kern="1200" dirty="0"/>
            <a:t>variables</a:t>
          </a:r>
          <a:r>
            <a:rPr lang="en-US" sz="1500" kern="1200" dirty="0"/>
            <a:t> was checked using a correlation </a:t>
          </a:r>
          <a:r>
            <a:rPr lang="en-US" sz="1500" kern="1200" dirty="0" err="1"/>
            <a:t>heatmap</a:t>
          </a:r>
          <a:r>
            <a:rPr lang="en-US" sz="1500" kern="1200" dirty="0"/>
            <a:t>, </a:t>
          </a:r>
          <a:r>
            <a:rPr lang="en-US" sz="1500" b="1" kern="1200" dirty="0"/>
            <a:t>revealing no strong </a:t>
          </a:r>
          <a:r>
            <a:rPr lang="en-US" sz="1500" b="1" kern="1200" dirty="0" err="1"/>
            <a:t>multicollinearity</a:t>
          </a:r>
          <a:r>
            <a:rPr lang="en-US" sz="1500" b="1" kern="1200" dirty="0"/>
            <a:t> </a:t>
          </a:r>
          <a:r>
            <a:rPr lang="en-US" sz="1500" kern="1200" dirty="0"/>
            <a:t>issues.</a:t>
          </a:r>
        </a:p>
      </dsp:txBody>
      <dsp:txXfrm>
        <a:off x="9726003" y="247417"/>
        <a:ext cx="1863880" cy="3727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5628-94BD-486C-A7C5-42626198293E}">
      <dsp:nvSpPr>
        <dsp:cNvPr id="0" name=""/>
        <dsp:cNvSpPr/>
      </dsp:nvSpPr>
      <dsp:spPr>
        <a:xfrm>
          <a:off x="1228672" y="825529"/>
          <a:ext cx="2301965" cy="24931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i="0" kern="1200" dirty="0"/>
            <a:t>Linear regression is a parametric regression algorithm that models the relationship between variables with a linear equation.</a:t>
          </a:r>
          <a:endParaRPr lang="en-US" sz="1600" kern="1200" dirty="0"/>
        </a:p>
      </dsp:txBody>
      <dsp:txXfrm>
        <a:off x="1596986" y="825529"/>
        <a:ext cx="1933650" cy="2493169"/>
      </dsp:txXfrm>
    </dsp:sp>
    <dsp:sp modelId="{8A871E12-CF7F-4EE4-8A1D-E4546E2FEA1D}">
      <dsp:nvSpPr>
        <dsp:cNvPr id="0" name=""/>
        <dsp:cNvSpPr/>
      </dsp:nvSpPr>
      <dsp:spPr>
        <a:xfrm>
          <a:off x="957" y="211671"/>
          <a:ext cx="1534643" cy="1534643"/>
        </a:xfrm>
        <a:prstGeom prst="ellipse">
          <a:avLst/>
        </a:prstGeom>
        <a:solidFill>
          <a:schemeClr val="accent1">
            <a:lumMod val="7500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Linear Regression </a:t>
          </a:r>
        </a:p>
      </dsp:txBody>
      <dsp:txXfrm>
        <a:off x="225700" y="436414"/>
        <a:ext cx="1085157" cy="1085157"/>
      </dsp:txXfrm>
    </dsp:sp>
    <dsp:sp modelId="{C5E2DB32-8D5B-4B99-A08E-79404ED2CFE5}">
      <dsp:nvSpPr>
        <dsp:cNvPr id="0" name=""/>
        <dsp:cNvSpPr/>
      </dsp:nvSpPr>
      <dsp:spPr>
        <a:xfrm>
          <a:off x="5065280" y="825529"/>
          <a:ext cx="2301965" cy="2650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i="0" kern="1200" dirty="0"/>
            <a:t> Lasso regression is a regularization technique applied to linear regression to prevent overfitting and perform feature selection.</a:t>
          </a:r>
          <a:endParaRPr lang="en-US" sz="1600" kern="1200" dirty="0"/>
        </a:p>
      </dsp:txBody>
      <dsp:txXfrm>
        <a:off x="5433595" y="825529"/>
        <a:ext cx="1933650" cy="2650134"/>
      </dsp:txXfrm>
    </dsp:sp>
    <dsp:sp modelId="{3F7C1A69-6069-4D11-8D6D-4646EE322D5E}">
      <dsp:nvSpPr>
        <dsp:cNvPr id="0" name=""/>
        <dsp:cNvSpPr/>
      </dsp:nvSpPr>
      <dsp:spPr>
        <a:xfrm>
          <a:off x="3837566" y="211671"/>
          <a:ext cx="1534643" cy="1534643"/>
        </a:xfrm>
        <a:prstGeom prst="ellipse">
          <a:avLst/>
        </a:prstGeom>
        <a:solidFill>
          <a:srgbClr val="002060"/>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Lasso Regression</a:t>
          </a:r>
        </a:p>
      </dsp:txBody>
      <dsp:txXfrm>
        <a:off x="4062309" y="436414"/>
        <a:ext cx="1085157" cy="1085157"/>
      </dsp:txXfrm>
    </dsp:sp>
    <dsp:sp modelId="{CCB054B0-A567-457E-9781-41A1D45E6B29}">
      <dsp:nvSpPr>
        <dsp:cNvPr id="0" name=""/>
        <dsp:cNvSpPr/>
      </dsp:nvSpPr>
      <dsp:spPr>
        <a:xfrm>
          <a:off x="8901889" y="825529"/>
          <a:ext cx="2301965" cy="2655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0" i="0" kern="1200" dirty="0"/>
            <a:t>Decision Tree is a non-parametric algorithm that recursively splits the feature space to make predictions based on the values of the features.</a:t>
          </a:r>
          <a:endParaRPr lang="en-US" sz="1500" kern="1200" dirty="0"/>
        </a:p>
      </dsp:txBody>
      <dsp:txXfrm>
        <a:off x="9270203" y="825529"/>
        <a:ext cx="1933650" cy="2655615"/>
      </dsp:txXfrm>
    </dsp:sp>
    <dsp:sp modelId="{EF99C182-DE53-48AF-8489-3F4BF4462E29}">
      <dsp:nvSpPr>
        <dsp:cNvPr id="0" name=""/>
        <dsp:cNvSpPr/>
      </dsp:nvSpPr>
      <dsp:spPr>
        <a:xfrm>
          <a:off x="7674174" y="211671"/>
          <a:ext cx="1534643" cy="1534643"/>
        </a:xfrm>
        <a:prstGeom prst="ellipse">
          <a:avLst/>
        </a:prstGeom>
        <a:solidFill>
          <a:srgbClr val="7030A0"/>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0" i="0" kern="1200" dirty="0"/>
            <a:t>Decision Tree</a:t>
          </a:r>
          <a:endParaRPr lang="en-US" sz="1600" kern="1200" dirty="0"/>
        </a:p>
      </dsp:txBody>
      <dsp:txXfrm>
        <a:off x="7898917" y="436414"/>
        <a:ext cx="1085157" cy="1085157"/>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69F32-C1D6-4529-B5AE-4469823DD246}"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23777-D1CF-4C43-832F-495A29BE7437}" type="slidenum">
              <a:rPr lang="en-IN" smtClean="0"/>
              <a:t>‹#›</a:t>
            </a:fld>
            <a:endParaRPr lang="en-IN"/>
          </a:p>
        </p:txBody>
      </p:sp>
    </p:spTree>
    <p:extLst>
      <p:ext uri="{BB962C8B-B14F-4D97-AF65-F5344CB8AC3E}">
        <p14:creationId xmlns:p14="http://schemas.microsoft.com/office/powerpoint/2010/main" val="339858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A23777-D1CF-4C43-832F-495A29BE7437}" type="slidenum">
              <a:rPr lang="en-IN" smtClean="0"/>
              <a:t>3</a:t>
            </a:fld>
            <a:endParaRPr lang="en-IN"/>
          </a:p>
        </p:txBody>
      </p:sp>
    </p:spTree>
    <p:extLst>
      <p:ext uri="{BB962C8B-B14F-4D97-AF65-F5344CB8AC3E}">
        <p14:creationId xmlns:p14="http://schemas.microsoft.com/office/powerpoint/2010/main" val="29231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A8F8EB-8BEB-41B2-94F6-F7C51DD31FB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172158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327351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224451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951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1381786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8F8EB-8BEB-41B2-94F6-F7C51DD31FBD}"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1772869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8F8EB-8BEB-41B2-94F6-F7C51DD31FBD}"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39534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8F8EB-8BEB-41B2-94F6-F7C51DD31FB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323737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8F8EB-8BEB-41B2-94F6-F7C51DD31FB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295604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8F8EB-8BEB-41B2-94F6-F7C51DD31FB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390856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8F8EB-8BEB-41B2-94F6-F7C51DD31FB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307238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56020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8F8EB-8BEB-41B2-94F6-F7C51DD31FBD}"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305421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8F8EB-8BEB-41B2-94F6-F7C51DD31FBD}"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414380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8F8EB-8BEB-41B2-94F6-F7C51DD31FBD}"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99240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420263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8F8EB-8BEB-41B2-94F6-F7C51DD31FB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284DC-3197-4CDB-8097-01E06FE76A6D}" type="slidenum">
              <a:rPr lang="en-IN" smtClean="0"/>
              <a:t>‹#›</a:t>
            </a:fld>
            <a:endParaRPr lang="en-IN"/>
          </a:p>
        </p:txBody>
      </p:sp>
    </p:spTree>
    <p:extLst>
      <p:ext uri="{BB962C8B-B14F-4D97-AF65-F5344CB8AC3E}">
        <p14:creationId xmlns:p14="http://schemas.microsoft.com/office/powerpoint/2010/main" val="204445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A8F8EB-8BEB-41B2-94F6-F7C51DD31FBD}" type="datetimeFigureOut">
              <a:rPr lang="en-IN" smtClean="0"/>
              <a:t>27-04-2024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84284DC-3197-4CDB-8097-01E06FE76A6D}" type="slidenum">
              <a:rPr lang="en-IN" smtClean="0"/>
              <a:t>‹#›</a:t>
            </a:fld>
            <a:endParaRPr lang="en-IN"/>
          </a:p>
        </p:txBody>
      </p:sp>
    </p:spTree>
    <p:extLst>
      <p:ext uri="{BB962C8B-B14F-4D97-AF65-F5344CB8AC3E}">
        <p14:creationId xmlns:p14="http://schemas.microsoft.com/office/powerpoint/2010/main" val="139913176"/>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3E0C-2820-7D67-88F4-38CBB057971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1E68962-72B7-FCB3-FB9D-7AAE1984FF65}"/>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22270672-BE34-647F-211A-4B314880213A}"/>
              </a:ext>
            </a:extLst>
          </p:cNvPr>
          <p:cNvPicPr>
            <a:picLocks noChangeAspect="1"/>
          </p:cNvPicPr>
          <p:nvPr/>
        </p:nvPicPr>
        <p:blipFill rotWithShape="1">
          <a:blip r:embed="rId2">
            <a:extLst>
              <a:ext uri="{28A0092B-C50C-407E-A947-70E740481C1C}">
                <a14:useLocalDpi xmlns:a14="http://schemas.microsoft.com/office/drawing/2010/main" val="0"/>
              </a:ext>
            </a:extLst>
          </a:blip>
          <a:srcRect l="21144" t="-398" r="10688" b="1761"/>
          <a:stretch/>
        </p:blipFill>
        <p:spPr>
          <a:xfrm>
            <a:off x="3122334" y="-26702"/>
            <a:ext cx="9520042" cy="6885296"/>
          </a:xfrm>
          <a:prstGeom prst="rect">
            <a:avLst/>
          </a:prstGeom>
        </p:spPr>
      </p:pic>
      <p:pic>
        <p:nvPicPr>
          <p:cNvPr id="7" name="Picture 6">
            <a:extLst>
              <a:ext uri="{FF2B5EF4-FFF2-40B4-BE49-F238E27FC236}">
                <a16:creationId xmlns:a16="http://schemas.microsoft.com/office/drawing/2014/main" id="{DAB34998-0474-1BC0-9A4C-658EB69DCE45}"/>
              </a:ext>
            </a:extLst>
          </p:cNvPr>
          <p:cNvPicPr>
            <a:picLocks noChangeAspect="1"/>
          </p:cNvPicPr>
          <p:nvPr/>
        </p:nvPicPr>
        <p:blipFill>
          <a:blip r:embed="rId3"/>
          <a:stretch>
            <a:fillRect/>
          </a:stretch>
        </p:blipFill>
        <p:spPr>
          <a:xfrm>
            <a:off x="0" y="-27296"/>
            <a:ext cx="9754445" cy="6885890"/>
          </a:xfrm>
          <a:prstGeom prst="rect">
            <a:avLst/>
          </a:prstGeom>
        </p:spPr>
      </p:pic>
      <p:sp>
        <p:nvSpPr>
          <p:cNvPr id="9" name="TextBox 8">
            <a:extLst>
              <a:ext uri="{FF2B5EF4-FFF2-40B4-BE49-F238E27FC236}">
                <a16:creationId xmlns:a16="http://schemas.microsoft.com/office/drawing/2014/main" id="{F70C0E51-5596-800E-871D-206C46C80656}"/>
              </a:ext>
            </a:extLst>
          </p:cNvPr>
          <p:cNvSpPr txBox="1"/>
          <p:nvPr/>
        </p:nvSpPr>
        <p:spPr>
          <a:xfrm>
            <a:off x="165295" y="991235"/>
            <a:ext cx="11750040" cy="1569660"/>
          </a:xfrm>
          <a:prstGeom prst="rect">
            <a:avLst/>
          </a:prstGeom>
          <a:noFill/>
        </p:spPr>
        <p:txBody>
          <a:bodyPr wrap="square">
            <a:spAutoFit/>
          </a:bodyPr>
          <a:lstStyle/>
          <a:p>
            <a:pPr>
              <a:spcAft>
                <a:spcPts val="600"/>
              </a:spcAft>
            </a:pPr>
            <a:r>
              <a:rPr lang="en-US" sz="3200" i="1" dirty="0">
                <a:latin typeface="+mn-lt"/>
                <a:ea typeface="+mn-ea"/>
                <a:cs typeface="+mn-cs"/>
              </a:rPr>
              <a:t>Solving the Business Problem:</a:t>
            </a:r>
            <a:br>
              <a:rPr lang="en-US" sz="3200" i="1" dirty="0">
                <a:latin typeface="+mn-lt"/>
                <a:ea typeface="+mn-ea"/>
                <a:cs typeface="+mn-cs"/>
              </a:rPr>
            </a:br>
            <a:r>
              <a:rPr lang="en-US" sz="3200" b="1" i="1" dirty="0"/>
              <a:t>Predict the price of the Car with the multiple independent variables</a:t>
            </a:r>
            <a:endParaRPr lang="en-US" sz="3200" b="1" i="1" dirty="0">
              <a:latin typeface="+mn-lt"/>
              <a:ea typeface="+mn-ea"/>
              <a:cs typeface="+mn-cs"/>
            </a:endParaRPr>
          </a:p>
        </p:txBody>
      </p:sp>
      <p:sp>
        <p:nvSpPr>
          <p:cNvPr id="12" name="Double Brace 11">
            <a:extLst>
              <a:ext uri="{FF2B5EF4-FFF2-40B4-BE49-F238E27FC236}">
                <a16:creationId xmlns:a16="http://schemas.microsoft.com/office/drawing/2014/main" id="{90EBE9FE-02F7-3CCD-4782-D5B75BEF5A5A}"/>
              </a:ext>
            </a:extLst>
          </p:cNvPr>
          <p:cNvSpPr/>
          <p:nvPr/>
        </p:nvSpPr>
        <p:spPr>
          <a:xfrm>
            <a:off x="7882355" y="5219938"/>
            <a:ext cx="3369493" cy="950574"/>
          </a:xfrm>
          <a:prstGeom prst="bracePair">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t>Dhruv Thakran</a:t>
            </a:r>
          </a:p>
          <a:p>
            <a:pPr algn="ctr"/>
            <a:r>
              <a:rPr lang="en-US" sz="1200" dirty="0"/>
              <a:t>Data Science Aspirant✨</a:t>
            </a:r>
          </a:p>
          <a:p>
            <a:pPr algn="ctr"/>
            <a:endParaRPr lang="en-US" dirty="0">
              <a:solidFill>
                <a:schemeClr val="bg1"/>
              </a:solidFill>
            </a:endParaRPr>
          </a:p>
        </p:txBody>
      </p:sp>
    </p:spTree>
    <p:extLst>
      <p:ext uri="{BB962C8B-B14F-4D97-AF65-F5344CB8AC3E}">
        <p14:creationId xmlns:p14="http://schemas.microsoft.com/office/powerpoint/2010/main" val="213069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0B259-5D86-868D-9887-A22E4CE7F2F1}"/>
              </a:ext>
            </a:extLst>
          </p:cNvPr>
          <p:cNvSpPr txBox="1"/>
          <p:nvPr/>
        </p:nvSpPr>
        <p:spPr>
          <a:xfrm>
            <a:off x="629529" y="314737"/>
            <a:ext cx="6098344" cy="523220"/>
          </a:xfrm>
          <a:prstGeom prst="rect">
            <a:avLst/>
          </a:prstGeom>
          <a:noFill/>
        </p:spPr>
        <p:txBody>
          <a:bodyPr wrap="square">
            <a:spAutoFit/>
          </a:bodyPr>
          <a:lstStyle/>
          <a:p>
            <a:r>
              <a:rPr lang="en-US" sz="2800" b="1" dirty="0"/>
              <a:t>Model Building: </a:t>
            </a:r>
            <a:endParaRPr lang="en-IN" sz="2800" dirty="0"/>
          </a:p>
        </p:txBody>
      </p:sp>
      <p:sp>
        <p:nvSpPr>
          <p:cNvPr id="7" name="TextBox 6">
            <a:extLst>
              <a:ext uri="{FF2B5EF4-FFF2-40B4-BE49-F238E27FC236}">
                <a16:creationId xmlns:a16="http://schemas.microsoft.com/office/drawing/2014/main" id="{A016A8EA-2D5E-3E41-3C53-474FFD9F7FCC}"/>
              </a:ext>
            </a:extLst>
          </p:cNvPr>
          <p:cNvSpPr txBox="1"/>
          <p:nvPr/>
        </p:nvSpPr>
        <p:spPr>
          <a:xfrm>
            <a:off x="629529" y="1035542"/>
            <a:ext cx="11088859" cy="1477328"/>
          </a:xfrm>
          <a:prstGeom prst="rect">
            <a:avLst/>
          </a:prstGeom>
          <a:noFill/>
        </p:spPr>
        <p:txBody>
          <a:bodyPr wrap="square">
            <a:spAutoFit/>
          </a:bodyPr>
          <a:lstStyle/>
          <a:p>
            <a:r>
              <a:rPr lang="en-US" dirty="0"/>
              <a:t>In model building , machine learning algorithms are </a:t>
            </a:r>
            <a:r>
              <a:rPr lang="en-US" b="1" dirty="0"/>
              <a:t>trained on historical data</a:t>
            </a:r>
            <a:r>
              <a:rPr lang="en-US" dirty="0"/>
              <a:t> to make predictions.</a:t>
            </a:r>
          </a:p>
          <a:p>
            <a:r>
              <a:rPr lang="en-US" dirty="0"/>
              <a:t>ML Algorithm that I have used is </a:t>
            </a:r>
            <a:r>
              <a:rPr lang="en-US" b="1" dirty="0"/>
              <a:t>Linear Regression, Lasso Regression &amp; Decision Tree.</a:t>
            </a:r>
          </a:p>
          <a:p>
            <a:endParaRPr lang="en-US" b="1" dirty="0"/>
          </a:p>
          <a:p>
            <a:r>
              <a:rPr lang="en-US" dirty="0"/>
              <a:t>Three techniques were employed for building and evaluating predictive models for Car Price prediction:</a:t>
            </a:r>
          </a:p>
        </p:txBody>
      </p:sp>
      <p:graphicFrame>
        <p:nvGraphicFramePr>
          <p:cNvPr id="9" name="Diagram 8">
            <a:extLst>
              <a:ext uri="{FF2B5EF4-FFF2-40B4-BE49-F238E27FC236}">
                <a16:creationId xmlns:a16="http://schemas.microsoft.com/office/drawing/2014/main" id="{B89DF0F9-61A4-F288-F97E-039967AFEEEE}"/>
              </a:ext>
            </a:extLst>
          </p:cNvPr>
          <p:cNvGraphicFramePr/>
          <p:nvPr>
            <p:extLst>
              <p:ext uri="{D42A27DB-BD31-4B8C-83A1-F6EECF244321}">
                <p14:modId xmlns:p14="http://schemas.microsoft.com/office/powerpoint/2010/main" val="1029387130"/>
              </p:ext>
            </p:extLst>
          </p:nvPr>
        </p:nvGraphicFramePr>
        <p:xfrm>
          <a:off x="423080" y="2789868"/>
          <a:ext cx="11204812" cy="3692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15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8A871E12-CF7F-4EE4-8A1D-E4546E2FEA1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graphicEl>
                                              <a:dgm id="{3F7C1A69-6069-4D11-8D6D-4646EE322D5E}"/>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graphicEl>
                                              <a:dgm id="{EF99C182-DE53-48AF-8489-3F4BF4462E2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93975628-94BD-486C-A7C5-42626198293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graphicEl>
                                              <a:dgm id="{C5E2DB32-8D5B-4B99-A08E-79404ED2CFE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CCB054B0-A567-457E-9781-41A1D45E6B2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AtOnc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F260E-68CC-5D5E-3F5A-ACD060C1F74F}"/>
              </a:ext>
            </a:extLst>
          </p:cNvPr>
          <p:cNvSpPr txBox="1"/>
          <p:nvPr/>
        </p:nvSpPr>
        <p:spPr>
          <a:xfrm>
            <a:off x="460716" y="427278"/>
            <a:ext cx="6098344" cy="400110"/>
          </a:xfrm>
          <a:prstGeom prst="rect">
            <a:avLst/>
          </a:prstGeom>
          <a:noFill/>
        </p:spPr>
        <p:txBody>
          <a:bodyPr wrap="square">
            <a:spAutoFit/>
          </a:bodyPr>
          <a:lstStyle/>
          <a:p>
            <a:r>
              <a:rPr lang="en-US" sz="2000" b="1" dirty="0"/>
              <a:t>Evaluation of Models  : </a:t>
            </a:r>
            <a:endParaRPr lang="en-IN" sz="2000" dirty="0"/>
          </a:p>
        </p:txBody>
      </p:sp>
      <p:pic>
        <p:nvPicPr>
          <p:cNvPr id="7" name="Picture 6">
            <a:extLst>
              <a:ext uri="{FF2B5EF4-FFF2-40B4-BE49-F238E27FC236}">
                <a16:creationId xmlns:a16="http://schemas.microsoft.com/office/drawing/2014/main" id="{004DECE7-04D6-854B-9863-D6752B52E5E4}"/>
              </a:ext>
            </a:extLst>
          </p:cNvPr>
          <p:cNvPicPr>
            <a:picLocks noChangeAspect="1"/>
          </p:cNvPicPr>
          <p:nvPr/>
        </p:nvPicPr>
        <p:blipFill>
          <a:blip r:embed="rId2"/>
          <a:stretch>
            <a:fillRect/>
          </a:stretch>
        </p:blipFill>
        <p:spPr>
          <a:xfrm>
            <a:off x="604911" y="1167618"/>
            <a:ext cx="10719581" cy="2642435"/>
          </a:xfrm>
          <a:prstGeom prst="rect">
            <a:avLst/>
          </a:prstGeom>
        </p:spPr>
      </p:pic>
      <p:sp>
        <p:nvSpPr>
          <p:cNvPr id="9" name="TextBox 8">
            <a:extLst>
              <a:ext uri="{FF2B5EF4-FFF2-40B4-BE49-F238E27FC236}">
                <a16:creationId xmlns:a16="http://schemas.microsoft.com/office/drawing/2014/main" id="{88DD02F3-65AC-263A-6C23-9FB6DBBB4CE3}"/>
              </a:ext>
            </a:extLst>
          </p:cNvPr>
          <p:cNvSpPr txBox="1"/>
          <p:nvPr/>
        </p:nvSpPr>
        <p:spPr>
          <a:xfrm>
            <a:off x="604910" y="4334917"/>
            <a:ext cx="10719581" cy="1200329"/>
          </a:xfrm>
          <a:prstGeom prst="rect">
            <a:avLst/>
          </a:prstGeom>
          <a:noFill/>
        </p:spPr>
        <p:txBody>
          <a:bodyPr wrap="square">
            <a:spAutoFit/>
          </a:bodyPr>
          <a:lstStyle/>
          <a:p>
            <a:r>
              <a:rPr lang="en-US" b="1" dirty="0">
                <a:latin typeface="Söhne"/>
              </a:rPr>
              <a:t>Insights:</a:t>
            </a:r>
            <a:endParaRPr lang="en-US" dirty="0">
              <a:latin typeface="Söhne"/>
            </a:endParaRPr>
          </a:p>
          <a:p>
            <a:pPr>
              <a:buFont typeface="Arial" panose="020B0604020202020204" pitchFamily="34" charset="0"/>
              <a:buChar char="•"/>
            </a:pPr>
            <a:r>
              <a:rPr lang="en-US" b="1" dirty="0">
                <a:latin typeface="Söhne"/>
              </a:rPr>
              <a:t>Linear Regression</a:t>
            </a:r>
            <a:r>
              <a:rPr lang="en-US" dirty="0">
                <a:latin typeface="Söhne"/>
              </a:rPr>
              <a:t>: Scores the best model in comparison of Lasso &amp; Decision Tree.</a:t>
            </a:r>
          </a:p>
          <a:p>
            <a:pPr>
              <a:buFont typeface="Arial" panose="020B0604020202020204" pitchFamily="34" charset="0"/>
              <a:buChar char="•"/>
            </a:pPr>
            <a:r>
              <a:rPr lang="en-US" b="1" dirty="0">
                <a:latin typeface="Söhne"/>
              </a:rPr>
              <a:t>Lasso Regression</a:t>
            </a:r>
            <a:r>
              <a:rPr lang="en-US" dirty="0">
                <a:latin typeface="Söhne"/>
              </a:rPr>
              <a:t>: Good Score in comparison of Decision Tree.</a:t>
            </a:r>
          </a:p>
          <a:p>
            <a:pPr>
              <a:buFont typeface="Arial" panose="020B0604020202020204" pitchFamily="34" charset="0"/>
              <a:buChar char="•"/>
            </a:pPr>
            <a:r>
              <a:rPr lang="en-US" b="1" dirty="0">
                <a:latin typeface="Söhne"/>
              </a:rPr>
              <a:t>Decision Tree: </a:t>
            </a:r>
            <a:r>
              <a:rPr lang="en-US" dirty="0">
                <a:latin typeface="Söhne"/>
              </a:rPr>
              <a:t>Low Score in comparison of Linear Regression &amp; Lasso Regression.</a:t>
            </a:r>
            <a:endParaRPr lang="en-IN" dirty="0"/>
          </a:p>
        </p:txBody>
      </p:sp>
    </p:spTree>
    <p:extLst>
      <p:ext uri="{BB962C8B-B14F-4D97-AF65-F5344CB8AC3E}">
        <p14:creationId xmlns:p14="http://schemas.microsoft.com/office/powerpoint/2010/main" val="203726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CACACF-744C-E1AD-3AD6-A70AB3B0F95F}"/>
              </a:ext>
            </a:extLst>
          </p:cNvPr>
          <p:cNvSpPr txBox="1"/>
          <p:nvPr/>
        </p:nvSpPr>
        <p:spPr>
          <a:xfrm>
            <a:off x="671732" y="342872"/>
            <a:ext cx="6098344" cy="369332"/>
          </a:xfrm>
          <a:prstGeom prst="rect">
            <a:avLst/>
          </a:prstGeom>
          <a:noFill/>
        </p:spPr>
        <p:txBody>
          <a:bodyPr wrap="square">
            <a:spAutoFit/>
          </a:bodyPr>
          <a:lstStyle/>
          <a:p>
            <a:r>
              <a:rPr lang="en-US" sz="1800" b="1" dirty="0"/>
              <a:t>Further Improvement :</a:t>
            </a:r>
            <a:endParaRPr lang="en-IN" dirty="0"/>
          </a:p>
        </p:txBody>
      </p:sp>
      <p:sp>
        <p:nvSpPr>
          <p:cNvPr id="7" name="TextBox 6">
            <a:extLst>
              <a:ext uri="{FF2B5EF4-FFF2-40B4-BE49-F238E27FC236}">
                <a16:creationId xmlns:a16="http://schemas.microsoft.com/office/drawing/2014/main" id="{9EA95AC3-9CAC-411F-F71C-FC50EE0B0B19}"/>
              </a:ext>
            </a:extLst>
          </p:cNvPr>
          <p:cNvSpPr txBox="1"/>
          <p:nvPr/>
        </p:nvSpPr>
        <p:spPr>
          <a:xfrm>
            <a:off x="671732" y="993797"/>
            <a:ext cx="11145130" cy="2061077"/>
          </a:xfrm>
          <a:prstGeom prst="rect">
            <a:avLst/>
          </a:prstGeom>
          <a:noFill/>
        </p:spPr>
        <p:txBody>
          <a:bodyPr wrap="square">
            <a:spAutoFit/>
          </a:bodyPr>
          <a:lstStyle/>
          <a:p>
            <a:pPr marL="285750" indent="-285750">
              <a:lnSpc>
                <a:spcPct val="107000"/>
              </a:lnSpc>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To further improve our model, we can explore </a:t>
            </a:r>
            <a:r>
              <a:rPr lang="en-US" sz="1800" u="sng" dirty="0">
                <a:latin typeface="Calibri" panose="020F0502020204030204" pitchFamily="34" charset="0"/>
                <a:ea typeface="Calibri" panose="020F0502020204030204" pitchFamily="34" charset="0"/>
                <a:cs typeface="Times New Roman" panose="02020603050405020304" pitchFamily="18" charset="0"/>
              </a:rPr>
              <a:t>additional feature engineering techniques</a:t>
            </a:r>
            <a:r>
              <a:rPr lang="en-US" sz="1800" dirty="0">
                <a:latin typeface="Calibri" panose="020F0502020204030204" pitchFamily="34" charset="0"/>
                <a:ea typeface="Calibri" panose="020F0502020204030204" pitchFamily="34" charset="0"/>
                <a:cs typeface="Times New Roman" panose="02020603050405020304" pitchFamily="18" charset="0"/>
              </a:rPr>
              <a:t>, such as creating new features or incorporating external data sources.</a:t>
            </a:r>
          </a:p>
          <a:p>
            <a:pPr marL="285750" indent="-285750">
              <a:lnSpc>
                <a:spcPct val="107000"/>
              </a:lnSpc>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We can also experiment with </a:t>
            </a:r>
            <a:r>
              <a:rPr lang="en-US" sz="1800" u="sng" dirty="0">
                <a:latin typeface="Calibri" panose="020F0502020204030204" pitchFamily="34" charset="0"/>
                <a:ea typeface="Calibri" panose="020F0502020204030204" pitchFamily="34" charset="0"/>
                <a:cs typeface="Times New Roman" panose="02020603050405020304" pitchFamily="18" charset="0"/>
              </a:rPr>
              <a:t>different model architectures and hyperparameter tuning </a:t>
            </a:r>
            <a:r>
              <a:rPr lang="en-US" sz="1800" dirty="0">
                <a:latin typeface="Calibri" panose="020F0502020204030204" pitchFamily="34" charset="0"/>
                <a:ea typeface="Calibri" panose="020F0502020204030204" pitchFamily="34" charset="0"/>
                <a:cs typeface="Times New Roman" panose="02020603050405020304" pitchFamily="18" charset="0"/>
              </a:rPr>
              <a:t>techniques to optimize the model's performance.</a:t>
            </a:r>
          </a:p>
          <a:p>
            <a:pPr marL="285750" indent="-285750">
              <a:lnSpc>
                <a:spcPct val="107000"/>
              </a:lnSpc>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Additionally, </a:t>
            </a:r>
            <a:r>
              <a:rPr lang="en-US" sz="1800" u="sng" dirty="0">
                <a:latin typeface="Calibri" panose="020F0502020204030204" pitchFamily="34" charset="0"/>
                <a:ea typeface="Calibri" panose="020F0502020204030204" pitchFamily="34" charset="0"/>
                <a:cs typeface="Times New Roman" panose="02020603050405020304" pitchFamily="18" charset="0"/>
              </a:rPr>
              <a:t>continuous monitoring and updating of the model with new data </a:t>
            </a:r>
            <a:r>
              <a:rPr lang="en-US" sz="1800" dirty="0">
                <a:latin typeface="Calibri" panose="020F0502020204030204" pitchFamily="34" charset="0"/>
                <a:ea typeface="Calibri" panose="020F0502020204030204" pitchFamily="34" charset="0"/>
                <a:cs typeface="Times New Roman" panose="02020603050405020304" pitchFamily="18" charset="0"/>
              </a:rPr>
              <a:t>can help ensure its effectiveness over time.</a:t>
            </a:r>
            <a:endParaRPr lang="en-US" sz="1800" dirty="0"/>
          </a:p>
        </p:txBody>
      </p:sp>
    </p:spTree>
    <p:extLst>
      <p:ext uri="{BB962C8B-B14F-4D97-AF65-F5344CB8AC3E}">
        <p14:creationId xmlns:p14="http://schemas.microsoft.com/office/powerpoint/2010/main" val="192144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5D9660-2FC8-9F4B-CA8E-9BDB83B84883}"/>
              </a:ext>
            </a:extLst>
          </p:cNvPr>
          <p:cNvSpPr txBox="1"/>
          <p:nvPr/>
        </p:nvSpPr>
        <p:spPr>
          <a:xfrm>
            <a:off x="671732" y="539820"/>
            <a:ext cx="6098344" cy="523220"/>
          </a:xfrm>
          <a:prstGeom prst="rect">
            <a:avLst/>
          </a:prstGeom>
          <a:noFill/>
        </p:spPr>
        <p:txBody>
          <a:bodyPr wrap="square">
            <a:spAutoFit/>
          </a:bodyPr>
          <a:lstStyle/>
          <a:p>
            <a:r>
              <a:rPr lang="en-US" sz="2800" b="1" dirty="0"/>
              <a:t>Conclusion:</a:t>
            </a:r>
            <a:endParaRPr lang="en-IN" sz="2800" dirty="0"/>
          </a:p>
        </p:txBody>
      </p:sp>
      <p:sp>
        <p:nvSpPr>
          <p:cNvPr id="9" name="TextBox 8">
            <a:extLst>
              <a:ext uri="{FF2B5EF4-FFF2-40B4-BE49-F238E27FC236}">
                <a16:creationId xmlns:a16="http://schemas.microsoft.com/office/drawing/2014/main" id="{A930A5CF-5E08-FDCC-532B-E25F4B167D39}"/>
              </a:ext>
            </a:extLst>
          </p:cNvPr>
          <p:cNvSpPr txBox="1"/>
          <p:nvPr/>
        </p:nvSpPr>
        <p:spPr>
          <a:xfrm>
            <a:off x="671732" y="1396989"/>
            <a:ext cx="10751234" cy="1663597"/>
          </a:xfrm>
          <a:prstGeom prst="rect">
            <a:avLst/>
          </a:prstGeom>
          <a:no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project demonstrates the importance of predictive modeling in identifying and mitigating Car Price Prediction in the Automobile sector. By leveraging machine learning techniques, Car Company can enter in the US &amp; European Market like in Japan Market.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chosen model, Linear Regression, offers a balanced approach with Best model fitting score, making it a valuable tool for automobile sector to enter in the US &amp; European Countries with there cars.</a:t>
            </a:r>
          </a:p>
        </p:txBody>
      </p:sp>
    </p:spTree>
    <p:extLst>
      <p:ext uri="{BB962C8B-B14F-4D97-AF65-F5344CB8AC3E}">
        <p14:creationId xmlns:p14="http://schemas.microsoft.com/office/powerpoint/2010/main" val="346077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2C6067-E559-70F3-2A81-155814C51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2" y="886265"/>
            <a:ext cx="11437033" cy="5856908"/>
          </a:xfrm>
          <a:prstGeom prst="rect">
            <a:avLst/>
          </a:prstGeom>
        </p:spPr>
      </p:pic>
      <p:sp>
        <p:nvSpPr>
          <p:cNvPr id="7" name="TextBox 6">
            <a:extLst>
              <a:ext uri="{FF2B5EF4-FFF2-40B4-BE49-F238E27FC236}">
                <a16:creationId xmlns:a16="http://schemas.microsoft.com/office/drawing/2014/main" id="{51CF8DB2-CE41-2A16-66B3-AFCFFB0F9ECC}"/>
              </a:ext>
            </a:extLst>
          </p:cNvPr>
          <p:cNvSpPr txBox="1"/>
          <p:nvPr/>
        </p:nvSpPr>
        <p:spPr>
          <a:xfrm>
            <a:off x="2711547" y="272534"/>
            <a:ext cx="6098344" cy="523220"/>
          </a:xfrm>
          <a:prstGeom prst="rect">
            <a:avLst/>
          </a:prstGeom>
          <a:noFill/>
        </p:spPr>
        <p:txBody>
          <a:bodyPr wrap="square">
            <a:spAutoFit/>
          </a:bodyPr>
          <a:lstStyle/>
          <a:p>
            <a:pPr algn="ctr">
              <a:spcAft>
                <a:spcPts val="600"/>
              </a:spcAft>
            </a:pPr>
            <a:r>
              <a:rPr lang="en-US" altLang="en-US" sz="2800" b="1" dirty="0"/>
              <a:t>Power BI Dashboard</a:t>
            </a:r>
          </a:p>
        </p:txBody>
      </p:sp>
    </p:spTree>
    <p:extLst>
      <p:ext uri="{BB962C8B-B14F-4D97-AF65-F5344CB8AC3E}">
        <p14:creationId xmlns:p14="http://schemas.microsoft.com/office/powerpoint/2010/main" val="83759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311BD-0770-FE2F-C7C6-0E9D6EC96763}"/>
              </a:ext>
            </a:extLst>
          </p:cNvPr>
          <p:cNvSpPr>
            <a:spLocks noGrp="1"/>
          </p:cNvSpPr>
          <p:nvPr>
            <p:ph type="title"/>
          </p:nvPr>
        </p:nvSpPr>
        <p:spPr>
          <a:xfrm>
            <a:off x="919119" y="2663483"/>
            <a:ext cx="10353761" cy="1326321"/>
          </a:xfrm>
        </p:spPr>
        <p:txBody>
          <a:bodyPr>
            <a:normAutofit/>
          </a:bodyPr>
          <a:lstStyle/>
          <a:p>
            <a:r>
              <a:rPr lang="en-US" sz="8800" i="1" u="sng" dirty="0">
                <a:latin typeface="Arial" panose="020B0604020202020204" pitchFamily="34" charset="0"/>
                <a:cs typeface="Arial" panose="020B0604020202020204" pitchFamily="34" charset="0"/>
              </a:rPr>
              <a:t>Thank You!</a:t>
            </a:r>
            <a:endParaRPr lang="en-IN" sz="8800" i="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478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42A4EF-5AEF-7CD4-1610-AB44FD9AF426}"/>
              </a:ext>
            </a:extLst>
          </p:cNvPr>
          <p:cNvSpPr txBox="1"/>
          <p:nvPr/>
        </p:nvSpPr>
        <p:spPr>
          <a:xfrm>
            <a:off x="531055" y="328805"/>
            <a:ext cx="9302262" cy="523220"/>
          </a:xfrm>
          <a:prstGeom prst="rect">
            <a:avLst/>
          </a:prstGeom>
          <a:noFill/>
        </p:spPr>
        <p:txBody>
          <a:bodyPr wrap="square">
            <a:spAutoFit/>
          </a:bodyPr>
          <a:lstStyle/>
          <a:p>
            <a:pPr>
              <a:spcAft>
                <a:spcPts val="600"/>
              </a:spcAft>
            </a:pPr>
            <a:r>
              <a:rPr lang="en-US" altLang="en-US" sz="2800" b="1" dirty="0"/>
              <a:t>Problem Statement : </a:t>
            </a:r>
          </a:p>
        </p:txBody>
      </p:sp>
      <p:sp>
        <p:nvSpPr>
          <p:cNvPr id="7" name="TextBox 6">
            <a:extLst>
              <a:ext uri="{FF2B5EF4-FFF2-40B4-BE49-F238E27FC236}">
                <a16:creationId xmlns:a16="http://schemas.microsoft.com/office/drawing/2014/main" id="{283B3141-06DF-9CE8-3843-757F488A9291}"/>
              </a:ext>
            </a:extLst>
          </p:cNvPr>
          <p:cNvSpPr txBox="1"/>
          <p:nvPr/>
        </p:nvSpPr>
        <p:spPr>
          <a:xfrm>
            <a:off x="531055" y="852025"/>
            <a:ext cx="11129890" cy="1200329"/>
          </a:xfrm>
          <a:prstGeom prst="rect">
            <a:avLst/>
          </a:prstGeom>
          <a:noFill/>
        </p:spPr>
        <p:txBody>
          <a:bodyPr wrap="square">
            <a:spAutoFit/>
          </a:bodyPr>
          <a:lstStyle/>
          <a:p>
            <a:r>
              <a:rPr lang="en-IN" dirty="0"/>
              <a:t>There is an automobile company XYZ from Japan which aspires to enter the US market by setting up their manufacturing unit there and producing cars locally to give competition to their US and European counterparts.</a:t>
            </a:r>
          </a:p>
          <a:p>
            <a:endParaRPr lang="en-IN" dirty="0"/>
          </a:p>
        </p:txBody>
      </p:sp>
      <p:sp>
        <p:nvSpPr>
          <p:cNvPr id="9" name="TextBox 8">
            <a:extLst>
              <a:ext uri="{FF2B5EF4-FFF2-40B4-BE49-F238E27FC236}">
                <a16:creationId xmlns:a16="http://schemas.microsoft.com/office/drawing/2014/main" id="{CE32EAB6-DBB1-68D9-A021-43B58253D8C6}"/>
              </a:ext>
            </a:extLst>
          </p:cNvPr>
          <p:cNvSpPr txBox="1"/>
          <p:nvPr/>
        </p:nvSpPr>
        <p:spPr>
          <a:xfrm>
            <a:off x="531055" y="2052354"/>
            <a:ext cx="11129890" cy="3693319"/>
          </a:xfrm>
          <a:prstGeom prst="rect">
            <a:avLst/>
          </a:prstGeom>
          <a:noFill/>
        </p:spPr>
        <p:txBody>
          <a:bodyPr wrap="square">
            <a:spAutoFit/>
          </a:bodyPr>
          <a:lstStyle/>
          <a:p>
            <a:r>
              <a:rPr lang="en-IN" dirty="0"/>
              <a:t>They want to understand the factors affecting the pricing of cars in the American market, since those may be very different from the Japanese market. Essentially, the company wants to know:</a:t>
            </a:r>
          </a:p>
          <a:p>
            <a:endParaRPr lang="en-IN" dirty="0"/>
          </a:p>
          <a:p>
            <a:r>
              <a:rPr lang="en-IN" dirty="0"/>
              <a:t>Which variables are significant in predicting the price of a car</a:t>
            </a:r>
          </a:p>
          <a:p>
            <a:r>
              <a:rPr lang="en-IN" dirty="0"/>
              <a:t>How well those variables describe the price of a car</a:t>
            </a:r>
          </a:p>
          <a:p>
            <a:r>
              <a:rPr lang="en-IN" dirty="0"/>
              <a:t>Based on various market surveys, the consulting firm has gathered a large dataset of different types of cars across the American market.</a:t>
            </a:r>
          </a:p>
          <a:p>
            <a:endParaRPr lang="en-IN" dirty="0"/>
          </a:p>
          <a:p>
            <a:r>
              <a:rPr lang="en-IN" dirty="0"/>
              <a:t>Business Objectives:</a:t>
            </a:r>
          </a:p>
          <a:p>
            <a:r>
              <a:rPr lang="en-IN" dirty="0"/>
              <a:t>You as a Data scientist are required to apply some data science techniques for the price of cars with the available independent variables. That should help the management to understand how exactly the prices vary with the independent variables. They can accordingly manipulate the design of the cars, the business strategy etc. to meet certain price levels.</a:t>
            </a:r>
          </a:p>
        </p:txBody>
      </p:sp>
    </p:spTree>
    <p:extLst>
      <p:ext uri="{BB962C8B-B14F-4D97-AF65-F5344CB8AC3E}">
        <p14:creationId xmlns:p14="http://schemas.microsoft.com/office/powerpoint/2010/main" val="58401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87BCFB-5000-3462-9C60-8ED30CA58379}"/>
              </a:ext>
            </a:extLst>
          </p:cNvPr>
          <p:cNvSpPr txBox="1"/>
          <p:nvPr/>
        </p:nvSpPr>
        <p:spPr>
          <a:xfrm>
            <a:off x="499330" y="0"/>
            <a:ext cx="6098344" cy="369332"/>
          </a:xfrm>
          <a:prstGeom prst="rect">
            <a:avLst/>
          </a:prstGeom>
          <a:noFill/>
        </p:spPr>
        <p:txBody>
          <a:bodyPr wrap="square">
            <a:spAutoFit/>
          </a:bodyPr>
          <a:lstStyle/>
          <a:p>
            <a:r>
              <a:rPr lang="en-US" sz="1800" b="1" dirty="0"/>
              <a:t>Dataset Description :</a:t>
            </a:r>
            <a:endParaRPr lang="en-IN" dirty="0"/>
          </a:p>
        </p:txBody>
      </p:sp>
      <p:graphicFrame>
        <p:nvGraphicFramePr>
          <p:cNvPr id="7" name="Table 6">
            <a:extLst>
              <a:ext uri="{FF2B5EF4-FFF2-40B4-BE49-F238E27FC236}">
                <a16:creationId xmlns:a16="http://schemas.microsoft.com/office/drawing/2014/main" id="{0DB7E9EC-2A44-C462-E707-2BFB54AC12F0}"/>
              </a:ext>
            </a:extLst>
          </p:cNvPr>
          <p:cNvGraphicFramePr>
            <a:graphicFrameLocks noGrp="1"/>
          </p:cNvGraphicFramePr>
          <p:nvPr>
            <p:extLst>
              <p:ext uri="{D42A27DB-BD31-4B8C-83A1-F6EECF244321}">
                <p14:modId xmlns:p14="http://schemas.microsoft.com/office/powerpoint/2010/main" val="754054705"/>
              </p:ext>
            </p:extLst>
          </p:nvPr>
        </p:nvGraphicFramePr>
        <p:xfrm>
          <a:off x="215705" y="369332"/>
          <a:ext cx="11760590" cy="6394713"/>
        </p:xfrm>
        <a:graphic>
          <a:graphicData uri="http://schemas.openxmlformats.org/drawingml/2006/table">
            <a:tbl>
              <a:tblPr firstRow="1" bandRow="1">
                <a:tableStyleId>{5C22544A-7EE6-4342-B048-85BDC9FD1C3A}</a:tableStyleId>
              </a:tblPr>
              <a:tblGrid>
                <a:gridCol w="900278">
                  <a:extLst>
                    <a:ext uri="{9D8B030D-6E8A-4147-A177-3AD203B41FA5}">
                      <a16:colId xmlns:a16="http://schemas.microsoft.com/office/drawing/2014/main" val="3699612529"/>
                    </a:ext>
                  </a:extLst>
                </a:gridCol>
                <a:gridCol w="1739882">
                  <a:extLst>
                    <a:ext uri="{9D8B030D-6E8A-4147-A177-3AD203B41FA5}">
                      <a16:colId xmlns:a16="http://schemas.microsoft.com/office/drawing/2014/main" val="269693585"/>
                    </a:ext>
                  </a:extLst>
                </a:gridCol>
                <a:gridCol w="9120430">
                  <a:extLst>
                    <a:ext uri="{9D8B030D-6E8A-4147-A177-3AD203B41FA5}">
                      <a16:colId xmlns:a16="http://schemas.microsoft.com/office/drawing/2014/main" val="1788189191"/>
                    </a:ext>
                  </a:extLst>
                </a:gridCol>
              </a:tblGrid>
              <a:tr h="480192">
                <a:tc gridSpan="3">
                  <a:txBody>
                    <a:bodyPr/>
                    <a:lstStyle/>
                    <a:p>
                      <a:pPr algn="ctr" fontAlgn="ctr"/>
                      <a:r>
                        <a:rPr lang="en-IN" sz="3200" b="1" i="0" u="none" strike="noStrike" dirty="0">
                          <a:solidFill>
                            <a:schemeClr val="tx1"/>
                          </a:solidFill>
                          <a:effectLst/>
                          <a:latin typeface="Calibri" panose="020F0502020204030204" pitchFamily="34" charset="0"/>
                        </a:rPr>
                        <a:t>DATA DICTONARY</a:t>
                      </a:r>
                      <a:endParaRPr lang="en-IN" sz="3200" b="1" i="0" u="none" strike="noStrike" dirty="0">
                        <a:solidFill>
                          <a:schemeClr val="tx1"/>
                        </a:solidFill>
                        <a:effectLst/>
                        <a:highlight>
                          <a:srgbClr val="F2F2F2"/>
                        </a:highlight>
                        <a:latin typeface="Calibri" panose="020F0502020204030204" pitchFamily="34" charset="0"/>
                      </a:endParaRPr>
                    </a:p>
                  </a:txBody>
                  <a:tcPr marL="5680" marR="5680" marT="5680" marB="0" anchor="c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19029882"/>
                  </a:ext>
                </a:extLst>
              </a:tr>
              <a:tr h="213194">
                <a:tc>
                  <a:txBody>
                    <a:bodyPr/>
                    <a:lstStyle/>
                    <a:p>
                      <a:pPr algn="ctr" fontAlgn="b"/>
                      <a:r>
                        <a:rPr lang="en-IN" sz="1400" b="0" i="0" u="none" strike="noStrike" dirty="0">
                          <a:solidFill>
                            <a:schemeClr val="tx1"/>
                          </a:solidFill>
                          <a:effectLst/>
                          <a:latin typeface="Calibri" panose="020F0502020204030204" pitchFamily="34" charset="0"/>
                        </a:rPr>
                        <a:t>1</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Car_ID</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Unique id of each observation (Integer)</a:t>
                      </a:r>
                    </a:p>
                  </a:txBody>
                  <a:tcPr marL="5680" marR="5680" marT="5680" marB="0" anchor="b">
                    <a:noFill/>
                  </a:tcPr>
                </a:tc>
                <a:extLst>
                  <a:ext uri="{0D108BD9-81ED-4DB2-BD59-A6C34878D82A}">
                    <a16:rowId xmlns:a16="http://schemas.microsoft.com/office/drawing/2014/main" val="3711065675"/>
                  </a:ext>
                </a:extLst>
              </a:tr>
              <a:tr h="310053">
                <a:tc>
                  <a:txBody>
                    <a:bodyPr/>
                    <a:lstStyle/>
                    <a:p>
                      <a:pPr algn="ctr" fontAlgn="b"/>
                      <a:r>
                        <a:rPr lang="en-IN" sz="1400" b="0" i="0" u="none" strike="noStrike" dirty="0">
                          <a:solidFill>
                            <a:schemeClr val="tx1"/>
                          </a:solidFill>
                          <a:effectLst/>
                          <a:latin typeface="Calibri" panose="020F0502020204030204" pitchFamily="34" charset="0"/>
                        </a:rPr>
                        <a:t>2</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Symboling </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Its assigned insurance risk rating, A value of +3 indicates that the auto is risky, -3 that it is probably pretty safe.(Categorical) </a:t>
                      </a:r>
                    </a:p>
                  </a:txBody>
                  <a:tcPr marL="5680" marR="5680" marT="5680" marB="0" anchor="b">
                    <a:noFill/>
                  </a:tcPr>
                </a:tc>
                <a:extLst>
                  <a:ext uri="{0D108BD9-81ED-4DB2-BD59-A6C34878D82A}">
                    <a16:rowId xmlns:a16="http://schemas.microsoft.com/office/drawing/2014/main" val="1132060452"/>
                  </a:ext>
                </a:extLst>
              </a:tr>
              <a:tr h="213194">
                <a:tc>
                  <a:txBody>
                    <a:bodyPr/>
                    <a:lstStyle/>
                    <a:p>
                      <a:pPr algn="ctr" fontAlgn="b"/>
                      <a:r>
                        <a:rPr lang="en-IN" sz="1400" b="0" i="0" u="none" strike="noStrike" dirty="0">
                          <a:solidFill>
                            <a:schemeClr val="tx1"/>
                          </a:solidFill>
                          <a:effectLst/>
                          <a:latin typeface="Calibri" panose="020F0502020204030204" pitchFamily="34" charset="0"/>
                        </a:rPr>
                        <a:t>3</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carCompany</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Name of car company (Categorical)</a:t>
                      </a:r>
                    </a:p>
                  </a:txBody>
                  <a:tcPr marL="5680" marR="5680" marT="5680" marB="0" anchor="b">
                    <a:noFill/>
                  </a:tcPr>
                </a:tc>
                <a:extLst>
                  <a:ext uri="{0D108BD9-81ED-4DB2-BD59-A6C34878D82A}">
                    <a16:rowId xmlns:a16="http://schemas.microsoft.com/office/drawing/2014/main" val="1524800081"/>
                  </a:ext>
                </a:extLst>
              </a:tr>
              <a:tr h="213194">
                <a:tc>
                  <a:txBody>
                    <a:bodyPr/>
                    <a:lstStyle/>
                    <a:p>
                      <a:pPr algn="ctr" fontAlgn="b"/>
                      <a:r>
                        <a:rPr lang="en-IN" sz="1400" b="0" i="0" u="none" strike="noStrike" dirty="0">
                          <a:solidFill>
                            <a:schemeClr val="tx1"/>
                          </a:solidFill>
                          <a:effectLst/>
                          <a:latin typeface="Calibri" panose="020F0502020204030204" pitchFamily="34" charset="0"/>
                        </a:rPr>
                        <a:t>4</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fueltype</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Car fuel type </a:t>
                      </a:r>
                      <a:r>
                        <a:rPr lang="en-US" sz="1400" b="0" i="0" u="none" strike="noStrike" dirty="0" err="1">
                          <a:solidFill>
                            <a:schemeClr val="tx1"/>
                          </a:solidFill>
                          <a:effectLst/>
                          <a:latin typeface="Calibri" panose="020F0502020204030204" pitchFamily="34" charset="0"/>
                        </a:rPr>
                        <a:t>i.e</a:t>
                      </a:r>
                      <a:r>
                        <a:rPr lang="en-US" sz="1400" b="0" i="0" u="none" strike="noStrike" dirty="0">
                          <a:solidFill>
                            <a:schemeClr val="tx1"/>
                          </a:solidFill>
                          <a:effectLst/>
                          <a:latin typeface="Calibri" panose="020F0502020204030204" pitchFamily="34" charset="0"/>
                        </a:rPr>
                        <a:t> gas or diesel (Categorical)</a:t>
                      </a:r>
                    </a:p>
                  </a:txBody>
                  <a:tcPr marL="5680" marR="5680" marT="5680" marB="0" anchor="b">
                    <a:noFill/>
                  </a:tcPr>
                </a:tc>
                <a:extLst>
                  <a:ext uri="{0D108BD9-81ED-4DB2-BD59-A6C34878D82A}">
                    <a16:rowId xmlns:a16="http://schemas.microsoft.com/office/drawing/2014/main" val="2413706914"/>
                  </a:ext>
                </a:extLst>
              </a:tr>
              <a:tr h="213194">
                <a:tc>
                  <a:txBody>
                    <a:bodyPr/>
                    <a:lstStyle/>
                    <a:p>
                      <a:pPr algn="ctr" fontAlgn="b"/>
                      <a:r>
                        <a:rPr lang="en-IN" sz="1400" b="0" i="0" u="none" strike="noStrike" dirty="0">
                          <a:solidFill>
                            <a:schemeClr val="tx1"/>
                          </a:solidFill>
                          <a:effectLst/>
                          <a:latin typeface="Calibri" panose="020F0502020204030204" pitchFamily="34" charset="0"/>
                        </a:rPr>
                        <a:t>5</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aspiration</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Aspiration used in a car (Categorical)</a:t>
                      </a:r>
                    </a:p>
                  </a:txBody>
                  <a:tcPr marL="5680" marR="5680" marT="5680" marB="0" anchor="b">
                    <a:noFill/>
                  </a:tcPr>
                </a:tc>
                <a:extLst>
                  <a:ext uri="{0D108BD9-81ED-4DB2-BD59-A6C34878D82A}">
                    <a16:rowId xmlns:a16="http://schemas.microsoft.com/office/drawing/2014/main" val="105893589"/>
                  </a:ext>
                </a:extLst>
              </a:tr>
              <a:tr h="213194">
                <a:tc>
                  <a:txBody>
                    <a:bodyPr/>
                    <a:lstStyle/>
                    <a:p>
                      <a:pPr algn="ctr" fontAlgn="b"/>
                      <a:r>
                        <a:rPr lang="en-IN" sz="1400" b="0" i="0" u="none" strike="noStrike" dirty="0">
                          <a:solidFill>
                            <a:schemeClr val="tx1"/>
                          </a:solidFill>
                          <a:effectLst/>
                          <a:latin typeface="Calibri" panose="020F0502020204030204" pitchFamily="34" charset="0"/>
                        </a:rPr>
                        <a:t>6</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doornumber</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Number of doors in a car (Categorical)</a:t>
                      </a:r>
                    </a:p>
                  </a:txBody>
                  <a:tcPr marL="5680" marR="5680" marT="5680" marB="0" anchor="b">
                    <a:noFill/>
                  </a:tcPr>
                </a:tc>
                <a:extLst>
                  <a:ext uri="{0D108BD9-81ED-4DB2-BD59-A6C34878D82A}">
                    <a16:rowId xmlns:a16="http://schemas.microsoft.com/office/drawing/2014/main" val="3320569186"/>
                  </a:ext>
                </a:extLst>
              </a:tr>
              <a:tr h="213194">
                <a:tc>
                  <a:txBody>
                    <a:bodyPr/>
                    <a:lstStyle/>
                    <a:p>
                      <a:pPr algn="ctr" fontAlgn="b"/>
                      <a:r>
                        <a:rPr lang="en-IN" sz="1400" b="0" i="0" u="none" strike="noStrike" dirty="0">
                          <a:solidFill>
                            <a:schemeClr val="tx1"/>
                          </a:solidFill>
                          <a:effectLst/>
                          <a:latin typeface="Calibri" panose="020F0502020204030204" pitchFamily="34" charset="0"/>
                        </a:rPr>
                        <a:t>7</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carbody</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body of car (Categorical)</a:t>
                      </a:r>
                    </a:p>
                  </a:txBody>
                  <a:tcPr marL="5680" marR="5680" marT="5680" marB="0" anchor="b">
                    <a:noFill/>
                  </a:tcPr>
                </a:tc>
                <a:extLst>
                  <a:ext uri="{0D108BD9-81ED-4DB2-BD59-A6C34878D82A}">
                    <a16:rowId xmlns:a16="http://schemas.microsoft.com/office/drawing/2014/main" val="1043026103"/>
                  </a:ext>
                </a:extLst>
              </a:tr>
              <a:tr h="213194">
                <a:tc>
                  <a:txBody>
                    <a:bodyPr/>
                    <a:lstStyle/>
                    <a:p>
                      <a:pPr algn="ctr" fontAlgn="b"/>
                      <a:r>
                        <a:rPr lang="en-IN" sz="1400" b="0" i="0" u="none" strike="noStrike">
                          <a:solidFill>
                            <a:schemeClr val="tx1"/>
                          </a:solidFill>
                          <a:effectLst/>
                          <a:latin typeface="Calibri" panose="020F0502020204030204" pitchFamily="34" charset="0"/>
                        </a:rPr>
                        <a:t>8</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drivewheel</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type of drive wheel (Categorical)</a:t>
                      </a:r>
                    </a:p>
                  </a:txBody>
                  <a:tcPr marL="5680" marR="5680" marT="5680" marB="0" anchor="b">
                    <a:noFill/>
                  </a:tcPr>
                </a:tc>
                <a:extLst>
                  <a:ext uri="{0D108BD9-81ED-4DB2-BD59-A6C34878D82A}">
                    <a16:rowId xmlns:a16="http://schemas.microsoft.com/office/drawing/2014/main" val="1643491337"/>
                  </a:ext>
                </a:extLst>
              </a:tr>
              <a:tr h="213194">
                <a:tc>
                  <a:txBody>
                    <a:bodyPr/>
                    <a:lstStyle/>
                    <a:p>
                      <a:pPr algn="ctr" fontAlgn="b"/>
                      <a:r>
                        <a:rPr lang="en-IN" sz="1400" b="0" i="0" u="none" strike="noStrike">
                          <a:solidFill>
                            <a:schemeClr val="tx1"/>
                          </a:solidFill>
                          <a:effectLst/>
                          <a:latin typeface="Calibri" panose="020F0502020204030204" pitchFamily="34" charset="0"/>
                        </a:rPr>
                        <a:t>9</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enginelocation</a:t>
                      </a:r>
                    </a:p>
                  </a:txBody>
                  <a:tcPr marL="5680" marR="5680" marT="5680" marB="0" anchor="b">
                    <a:noFill/>
                  </a:tcPr>
                </a:tc>
                <a:tc>
                  <a:txBody>
                    <a:bodyPr/>
                    <a:lstStyle/>
                    <a:p>
                      <a:pPr algn="ctr" fontAlgn="b"/>
                      <a:r>
                        <a:rPr lang="en-US" sz="1400" b="0" i="0" u="none" strike="noStrike">
                          <a:solidFill>
                            <a:schemeClr val="tx1"/>
                          </a:solidFill>
                          <a:effectLst/>
                          <a:latin typeface="Calibri" panose="020F0502020204030204" pitchFamily="34" charset="0"/>
                        </a:rPr>
                        <a:t>Location of car engine (Categorical)</a:t>
                      </a:r>
                    </a:p>
                  </a:txBody>
                  <a:tcPr marL="5680" marR="5680" marT="5680" marB="0" anchor="b">
                    <a:noFill/>
                  </a:tcPr>
                </a:tc>
                <a:extLst>
                  <a:ext uri="{0D108BD9-81ED-4DB2-BD59-A6C34878D82A}">
                    <a16:rowId xmlns:a16="http://schemas.microsoft.com/office/drawing/2014/main" val="3869525704"/>
                  </a:ext>
                </a:extLst>
              </a:tr>
              <a:tr h="213194">
                <a:tc>
                  <a:txBody>
                    <a:bodyPr/>
                    <a:lstStyle/>
                    <a:p>
                      <a:pPr algn="ctr" fontAlgn="b"/>
                      <a:r>
                        <a:rPr lang="en-IN" sz="1400" b="0" i="0" u="none" strike="noStrike" dirty="0">
                          <a:solidFill>
                            <a:schemeClr val="tx1"/>
                          </a:solidFill>
                          <a:effectLst/>
                          <a:latin typeface="Calibri" panose="020F0502020204030204" pitchFamily="34" charset="0"/>
                        </a:rPr>
                        <a:t>10</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wheelbase</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Weelbase of car (Numeric)</a:t>
                      </a:r>
                    </a:p>
                  </a:txBody>
                  <a:tcPr marL="5680" marR="5680" marT="5680" marB="0" anchor="b">
                    <a:noFill/>
                  </a:tcPr>
                </a:tc>
                <a:extLst>
                  <a:ext uri="{0D108BD9-81ED-4DB2-BD59-A6C34878D82A}">
                    <a16:rowId xmlns:a16="http://schemas.microsoft.com/office/drawing/2014/main" val="351738075"/>
                  </a:ext>
                </a:extLst>
              </a:tr>
              <a:tr h="213194">
                <a:tc>
                  <a:txBody>
                    <a:bodyPr/>
                    <a:lstStyle/>
                    <a:p>
                      <a:pPr algn="ctr" fontAlgn="b"/>
                      <a:r>
                        <a:rPr lang="en-IN" sz="1400" b="0" i="0" u="none" strike="noStrike">
                          <a:solidFill>
                            <a:schemeClr val="tx1"/>
                          </a:solidFill>
                          <a:effectLst/>
                          <a:latin typeface="Calibri" panose="020F0502020204030204" pitchFamily="34" charset="0"/>
                        </a:rPr>
                        <a:t>11</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carlength</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Length of car (Numeric)</a:t>
                      </a:r>
                    </a:p>
                  </a:txBody>
                  <a:tcPr marL="5680" marR="5680" marT="5680" marB="0" anchor="b">
                    <a:noFill/>
                  </a:tcPr>
                </a:tc>
                <a:extLst>
                  <a:ext uri="{0D108BD9-81ED-4DB2-BD59-A6C34878D82A}">
                    <a16:rowId xmlns:a16="http://schemas.microsoft.com/office/drawing/2014/main" val="3203525688"/>
                  </a:ext>
                </a:extLst>
              </a:tr>
              <a:tr h="213194">
                <a:tc>
                  <a:txBody>
                    <a:bodyPr/>
                    <a:lstStyle/>
                    <a:p>
                      <a:pPr algn="ctr" fontAlgn="b"/>
                      <a:r>
                        <a:rPr lang="en-IN" sz="1400" b="0" i="0" u="none" strike="noStrike" dirty="0">
                          <a:solidFill>
                            <a:schemeClr val="tx1"/>
                          </a:solidFill>
                          <a:effectLst/>
                          <a:latin typeface="Calibri" panose="020F0502020204030204" pitchFamily="34" charset="0"/>
                        </a:rPr>
                        <a:t>12</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Carwidth</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Width of car (Numeric)</a:t>
                      </a:r>
                    </a:p>
                  </a:txBody>
                  <a:tcPr marL="5680" marR="5680" marT="5680" marB="0" anchor="b">
                    <a:noFill/>
                  </a:tcPr>
                </a:tc>
                <a:extLst>
                  <a:ext uri="{0D108BD9-81ED-4DB2-BD59-A6C34878D82A}">
                    <a16:rowId xmlns:a16="http://schemas.microsoft.com/office/drawing/2014/main" val="1884838904"/>
                  </a:ext>
                </a:extLst>
              </a:tr>
              <a:tr h="213194">
                <a:tc>
                  <a:txBody>
                    <a:bodyPr/>
                    <a:lstStyle/>
                    <a:p>
                      <a:pPr algn="ctr" fontAlgn="b"/>
                      <a:r>
                        <a:rPr lang="en-IN" sz="1400" b="0" i="0" u="none" strike="noStrike">
                          <a:solidFill>
                            <a:schemeClr val="tx1"/>
                          </a:solidFill>
                          <a:effectLst/>
                          <a:latin typeface="Calibri" panose="020F0502020204030204" pitchFamily="34" charset="0"/>
                        </a:rPr>
                        <a:t>13</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Carheight</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height of car (Numeric)</a:t>
                      </a:r>
                    </a:p>
                  </a:txBody>
                  <a:tcPr marL="5680" marR="5680" marT="5680" marB="0" anchor="b">
                    <a:noFill/>
                  </a:tcPr>
                </a:tc>
                <a:extLst>
                  <a:ext uri="{0D108BD9-81ED-4DB2-BD59-A6C34878D82A}">
                    <a16:rowId xmlns:a16="http://schemas.microsoft.com/office/drawing/2014/main" val="3355079934"/>
                  </a:ext>
                </a:extLst>
              </a:tr>
              <a:tr h="213194">
                <a:tc>
                  <a:txBody>
                    <a:bodyPr/>
                    <a:lstStyle/>
                    <a:p>
                      <a:pPr algn="ctr" fontAlgn="b"/>
                      <a:r>
                        <a:rPr lang="en-IN" sz="1400" b="0" i="0" u="none" strike="noStrike">
                          <a:solidFill>
                            <a:schemeClr val="tx1"/>
                          </a:solidFill>
                          <a:effectLst/>
                          <a:latin typeface="Calibri" panose="020F0502020204030204" pitchFamily="34" charset="0"/>
                        </a:rPr>
                        <a:t>14</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curbweight</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The weight of a car without occupants or baggage. (Numeric)</a:t>
                      </a:r>
                    </a:p>
                  </a:txBody>
                  <a:tcPr marL="5680" marR="5680" marT="5680" marB="0" anchor="b">
                    <a:noFill/>
                  </a:tcPr>
                </a:tc>
                <a:extLst>
                  <a:ext uri="{0D108BD9-81ED-4DB2-BD59-A6C34878D82A}">
                    <a16:rowId xmlns:a16="http://schemas.microsoft.com/office/drawing/2014/main" val="2240183379"/>
                  </a:ext>
                </a:extLst>
              </a:tr>
              <a:tr h="213194">
                <a:tc>
                  <a:txBody>
                    <a:bodyPr/>
                    <a:lstStyle/>
                    <a:p>
                      <a:pPr algn="ctr" fontAlgn="b"/>
                      <a:r>
                        <a:rPr lang="en-IN" sz="1400" b="0" i="0" u="none" strike="noStrike" dirty="0">
                          <a:solidFill>
                            <a:schemeClr val="tx1"/>
                          </a:solidFill>
                          <a:effectLst/>
                          <a:latin typeface="Calibri" panose="020F0502020204030204" pitchFamily="34" charset="0"/>
                        </a:rPr>
                        <a:t>15</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enginetype</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Type of engine. (Categorical)</a:t>
                      </a:r>
                    </a:p>
                  </a:txBody>
                  <a:tcPr marL="5680" marR="5680" marT="5680" marB="0" anchor="b">
                    <a:noFill/>
                  </a:tcPr>
                </a:tc>
                <a:extLst>
                  <a:ext uri="{0D108BD9-81ED-4DB2-BD59-A6C34878D82A}">
                    <a16:rowId xmlns:a16="http://schemas.microsoft.com/office/drawing/2014/main" val="1822621953"/>
                  </a:ext>
                </a:extLst>
              </a:tr>
              <a:tr h="213194">
                <a:tc>
                  <a:txBody>
                    <a:bodyPr/>
                    <a:lstStyle/>
                    <a:p>
                      <a:pPr algn="ctr" fontAlgn="b"/>
                      <a:r>
                        <a:rPr lang="en-IN" sz="1400" b="0" i="0" u="none" strike="noStrike">
                          <a:solidFill>
                            <a:schemeClr val="tx1"/>
                          </a:solidFill>
                          <a:effectLst/>
                          <a:latin typeface="Calibri" panose="020F0502020204030204" pitchFamily="34" charset="0"/>
                        </a:rPr>
                        <a:t>16</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cylindernumber</a:t>
                      </a:r>
                    </a:p>
                  </a:txBody>
                  <a:tcPr marL="5680" marR="5680" marT="5680" marB="0" anchor="b">
                    <a:noFill/>
                  </a:tcPr>
                </a:tc>
                <a:tc>
                  <a:txBody>
                    <a:bodyPr/>
                    <a:lstStyle/>
                    <a:p>
                      <a:pPr algn="ctr" fontAlgn="b"/>
                      <a:r>
                        <a:rPr lang="en-US" sz="1400" b="0" i="0" u="none" strike="noStrike">
                          <a:solidFill>
                            <a:schemeClr val="tx1"/>
                          </a:solidFill>
                          <a:effectLst/>
                          <a:latin typeface="Calibri" panose="020F0502020204030204" pitchFamily="34" charset="0"/>
                        </a:rPr>
                        <a:t>cylinder placed in the car (Categorical)</a:t>
                      </a:r>
                    </a:p>
                  </a:txBody>
                  <a:tcPr marL="5680" marR="5680" marT="5680" marB="0" anchor="b">
                    <a:noFill/>
                  </a:tcPr>
                </a:tc>
                <a:extLst>
                  <a:ext uri="{0D108BD9-81ED-4DB2-BD59-A6C34878D82A}">
                    <a16:rowId xmlns:a16="http://schemas.microsoft.com/office/drawing/2014/main" val="3512750783"/>
                  </a:ext>
                </a:extLst>
              </a:tr>
              <a:tr h="213194">
                <a:tc>
                  <a:txBody>
                    <a:bodyPr/>
                    <a:lstStyle/>
                    <a:p>
                      <a:pPr algn="ctr" fontAlgn="b"/>
                      <a:r>
                        <a:rPr lang="en-IN" sz="1400" b="0" i="0" u="none" strike="noStrike" dirty="0">
                          <a:solidFill>
                            <a:schemeClr val="tx1"/>
                          </a:solidFill>
                          <a:effectLst/>
                          <a:latin typeface="Calibri" panose="020F0502020204030204" pitchFamily="34" charset="0"/>
                        </a:rPr>
                        <a:t>17</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enginesize</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Size of car (Numeric)</a:t>
                      </a:r>
                    </a:p>
                  </a:txBody>
                  <a:tcPr marL="5680" marR="5680" marT="5680" marB="0" anchor="b">
                    <a:noFill/>
                  </a:tcPr>
                </a:tc>
                <a:extLst>
                  <a:ext uri="{0D108BD9-81ED-4DB2-BD59-A6C34878D82A}">
                    <a16:rowId xmlns:a16="http://schemas.microsoft.com/office/drawing/2014/main" val="1208336295"/>
                  </a:ext>
                </a:extLst>
              </a:tr>
              <a:tr h="213194">
                <a:tc>
                  <a:txBody>
                    <a:bodyPr/>
                    <a:lstStyle/>
                    <a:p>
                      <a:pPr algn="ctr" fontAlgn="b"/>
                      <a:r>
                        <a:rPr lang="en-IN" sz="1400" b="0" i="0" u="none" strike="noStrike">
                          <a:solidFill>
                            <a:schemeClr val="tx1"/>
                          </a:solidFill>
                          <a:effectLst/>
                          <a:latin typeface="Calibri" panose="020F0502020204030204" pitchFamily="34" charset="0"/>
                        </a:rPr>
                        <a:t>18</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fuelsystem</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Fuel system of car (Categorical)</a:t>
                      </a:r>
                    </a:p>
                  </a:txBody>
                  <a:tcPr marL="5680" marR="5680" marT="5680" marB="0" anchor="b">
                    <a:noFill/>
                  </a:tcPr>
                </a:tc>
                <a:extLst>
                  <a:ext uri="{0D108BD9-81ED-4DB2-BD59-A6C34878D82A}">
                    <a16:rowId xmlns:a16="http://schemas.microsoft.com/office/drawing/2014/main" val="4212125394"/>
                  </a:ext>
                </a:extLst>
              </a:tr>
              <a:tr h="213194">
                <a:tc>
                  <a:txBody>
                    <a:bodyPr/>
                    <a:lstStyle/>
                    <a:p>
                      <a:pPr algn="ctr" fontAlgn="b"/>
                      <a:r>
                        <a:rPr lang="en-IN" sz="1400" b="0" i="0" u="none" strike="noStrike" dirty="0">
                          <a:solidFill>
                            <a:schemeClr val="tx1"/>
                          </a:solidFill>
                          <a:effectLst/>
                          <a:latin typeface="Calibri" panose="020F0502020204030204" pitchFamily="34" charset="0"/>
                        </a:rPr>
                        <a:t>19</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boreratio</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Boreratio of car (Numeric)</a:t>
                      </a:r>
                    </a:p>
                  </a:txBody>
                  <a:tcPr marL="5680" marR="5680" marT="5680" marB="0" anchor="b">
                    <a:noFill/>
                  </a:tcPr>
                </a:tc>
                <a:extLst>
                  <a:ext uri="{0D108BD9-81ED-4DB2-BD59-A6C34878D82A}">
                    <a16:rowId xmlns:a16="http://schemas.microsoft.com/office/drawing/2014/main" val="461266367"/>
                  </a:ext>
                </a:extLst>
              </a:tr>
              <a:tr h="213194">
                <a:tc>
                  <a:txBody>
                    <a:bodyPr/>
                    <a:lstStyle/>
                    <a:p>
                      <a:pPr algn="ctr" fontAlgn="b"/>
                      <a:r>
                        <a:rPr lang="en-IN" sz="1400" b="0" i="0" u="none" strike="noStrike" dirty="0">
                          <a:solidFill>
                            <a:schemeClr val="tx1"/>
                          </a:solidFill>
                          <a:effectLst/>
                          <a:latin typeface="Calibri" panose="020F0502020204030204" pitchFamily="34" charset="0"/>
                        </a:rPr>
                        <a:t>20</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stroke</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Stroke or volume inside the engine (Numeric)</a:t>
                      </a:r>
                    </a:p>
                  </a:txBody>
                  <a:tcPr marL="5680" marR="5680" marT="5680" marB="0" anchor="b">
                    <a:noFill/>
                  </a:tcPr>
                </a:tc>
                <a:extLst>
                  <a:ext uri="{0D108BD9-81ED-4DB2-BD59-A6C34878D82A}">
                    <a16:rowId xmlns:a16="http://schemas.microsoft.com/office/drawing/2014/main" val="1450884473"/>
                  </a:ext>
                </a:extLst>
              </a:tr>
              <a:tr h="213194">
                <a:tc>
                  <a:txBody>
                    <a:bodyPr/>
                    <a:lstStyle/>
                    <a:p>
                      <a:pPr algn="ctr" fontAlgn="b"/>
                      <a:r>
                        <a:rPr lang="en-IN" sz="1400" b="0" i="0" u="none" strike="noStrike" dirty="0">
                          <a:solidFill>
                            <a:schemeClr val="tx1"/>
                          </a:solidFill>
                          <a:effectLst/>
                          <a:latin typeface="Calibri" panose="020F0502020204030204" pitchFamily="34" charset="0"/>
                        </a:rPr>
                        <a:t>21</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compressionratio</a:t>
                      </a:r>
                    </a:p>
                  </a:txBody>
                  <a:tcPr marL="5680" marR="5680" marT="5680" marB="0" anchor="b">
                    <a:noFill/>
                  </a:tcPr>
                </a:tc>
                <a:tc>
                  <a:txBody>
                    <a:bodyPr/>
                    <a:lstStyle/>
                    <a:p>
                      <a:pPr algn="ctr" fontAlgn="b"/>
                      <a:r>
                        <a:rPr lang="en-US" sz="1400" b="0" i="0" u="none" strike="noStrike" dirty="0">
                          <a:solidFill>
                            <a:schemeClr val="tx1"/>
                          </a:solidFill>
                          <a:effectLst/>
                          <a:latin typeface="Calibri" panose="020F0502020204030204" pitchFamily="34" charset="0"/>
                        </a:rPr>
                        <a:t>compression ratio of car (Numeric)</a:t>
                      </a:r>
                    </a:p>
                  </a:txBody>
                  <a:tcPr marL="5680" marR="5680" marT="5680" marB="0" anchor="b">
                    <a:noFill/>
                  </a:tcPr>
                </a:tc>
                <a:extLst>
                  <a:ext uri="{0D108BD9-81ED-4DB2-BD59-A6C34878D82A}">
                    <a16:rowId xmlns:a16="http://schemas.microsoft.com/office/drawing/2014/main" val="4095739283"/>
                  </a:ext>
                </a:extLst>
              </a:tr>
              <a:tr h="213194">
                <a:tc>
                  <a:txBody>
                    <a:bodyPr/>
                    <a:lstStyle/>
                    <a:p>
                      <a:pPr algn="ctr" fontAlgn="b"/>
                      <a:r>
                        <a:rPr lang="en-IN" sz="1400" b="0" i="0" u="none" strike="noStrike" dirty="0">
                          <a:solidFill>
                            <a:schemeClr val="tx1"/>
                          </a:solidFill>
                          <a:effectLst/>
                          <a:latin typeface="Calibri" panose="020F0502020204030204" pitchFamily="34" charset="0"/>
                        </a:rPr>
                        <a:t>22</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horsepower</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Horsepower (Numeric)</a:t>
                      </a:r>
                    </a:p>
                  </a:txBody>
                  <a:tcPr marL="5680" marR="5680" marT="5680" marB="0" anchor="b">
                    <a:noFill/>
                  </a:tcPr>
                </a:tc>
                <a:extLst>
                  <a:ext uri="{0D108BD9-81ED-4DB2-BD59-A6C34878D82A}">
                    <a16:rowId xmlns:a16="http://schemas.microsoft.com/office/drawing/2014/main" val="105736131"/>
                  </a:ext>
                </a:extLst>
              </a:tr>
              <a:tr h="213194">
                <a:tc>
                  <a:txBody>
                    <a:bodyPr/>
                    <a:lstStyle/>
                    <a:p>
                      <a:pPr algn="ctr" fontAlgn="b"/>
                      <a:r>
                        <a:rPr lang="en-IN" sz="1400" b="0" i="0" u="none" strike="noStrike" dirty="0">
                          <a:solidFill>
                            <a:schemeClr val="tx1"/>
                          </a:solidFill>
                          <a:effectLst/>
                          <a:latin typeface="Calibri" panose="020F0502020204030204" pitchFamily="34" charset="0"/>
                        </a:rPr>
                        <a:t>23</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peakrpm</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car peak rpm (Numeric)</a:t>
                      </a:r>
                    </a:p>
                  </a:txBody>
                  <a:tcPr marL="5680" marR="5680" marT="5680" marB="0" anchor="b">
                    <a:noFill/>
                  </a:tcPr>
                </a:tc>
                <a:extLst>
                  <a:ext uri="{0D108BD9-81ED-4DB2-BD59-A6C34878D82A}">
                    <a16:rowId xmlns:a16="http://schemas.microsoft.com/office/drawing/2014/main" val="4057505514"/>
                  </a:ext>
                </a:extLst>
              </a:tr>
              <a:tr h="213194">
                <a:tc>
                  <a:txBody>
                    <a:bodyPr/>
                    <a:lstStyle/>
                    <a:p>
                      <a:pPr algn="ctr" fontAlgn="b"/>
                      <a:r>
                        <a:rPr lang="en-IN" sz="1400" b="0" i="0" u="none" strike="noStrike" dirty="0">
                          <a:solidFill>
                            <a:schemeClr val="tx1"/>
                          </a:solidFill>
                          <a:effectLst/>
                          <a:latin typeface="Calibri" panose="020F0502020204030204" pitchFamily="34" charset="0"/>
                        </a:rPr>
                        <a:t>24</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citympg</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Mileage in city (Numeric)</a:t>
                      </a:r>
                    </a:p>
                  </a:txBody>
                  <a:tcPr marL="5680" marR="5680" marT="5680" marB="0" anchor="b">
                    <a:noFill/>
                  </a:tcPr>
                </a:tc>
                <a:extLst>
                  <a:ext uri="{0D108BD9-81ED-4DB2-BD59-A6C34878D82A}">
                    <a16:rowId xmlns:a16="http://schemas.microsoft.com/office/drawing/2014/main" val="2858379043"/>
                  </a:ext>
                </a:extLst>
              </a:tr>
              <a:tr h="213194">
                <a:tc>
                  <a:txBody>
                    <a:bodyPr/>
                    <a:lstStyle/>
                    <a:p>
                      <a:pPr algn="ctr" fontAlgn="b"/>
                      <a:r>
                        <a:rPr lang="en-IN" sz="1400" b="0" i="0" u="none" strike="noStrike" dirty="0">
                          <a:solidFill>
                            <a:schemeClr val="tx1"/>
                          </a:solidFill>
                          <a:effectLst/>
                          <a:latin typeface="Calibri" panose="020F0502020204030204" pitchFamily="34" charset="0"/>
                        </a:rPr>
                        <a:t>25</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highwaympg</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Mileage on highway (Numeric)</a:t>
                      </a:r>
                    </a:p>
                  </a:txBody>
                  <a:tcPr marL="5680" marR="5680" marT="5680" marB="0" anchor="b">
                    <a:noFill/>
                  </a:tcPr>
                </a:tc>
                <a:extLst>
                  <a:ext uri="{0D108BD9-81ED-4DB2-BD59-A6C34878D82A}">
                    <a16:rowId xmlns:a16="http://schemas.microsoft.com/office/drawing/2014/main" val="2127853196"/>
                  </a:ext>
                </a:extLst>
              </a:tr>
              <a:tr h="334340">
                <a:tc>
                  <a:txBody>
                    <a:bodyPr/>
                    <a:lstStyle/>
                    <a:p>
                      <a:pPr algn="ctr" fontAlgn="b"/>
                      <a:r>
                        <a:rPr lang="en-IN" sz="1400" b="0" i="0" u="none" strike="noStrike" dirty="0">
                          <a:solidFill>
                            <a:schemeClr val="tx1"/>
                          </a:solidFill>
                          <a:effectLst/>
                          <a:latin typeface="Calibri" panose="020F0502020204030204" pitchFamily="34" charset="0"/>
                        </a:rPr>
                        <a:t>26</a:t>
                      </a:r>
                    </a:p>
                  </a:txBody>
                  <a:tcPr marL="5680" marR="5680" marT="5680" marB="0" anchor="b">
                    <a:noFill/>
                  </a:tcPr>
                </a:tc>
                <a:tc>
                  <a:txBody>
                    <a:bodyPr/>
                    <a:lstStyle/>
                    <a:p>
                      <a:pPr algn="ctr" fontAlgn="b"/>
                      <a:r>
                        <a:rPr lang="en-IN" sz="1400" b="1" i="0" u="none" strike="noStrike" dirty="0">
                          <a:solidFill>
                            <a:schemeClr val="tx1"/>
                          </a:solidFill>
                          <a:effectLst/>
                          <a:latin typeface="Calibri" panose="020F0502020204030204" pitchFamily="34" charset="0"/>
                        </a:rPr>
                        <a:t>price</a:t>
                      </a:r>
                    </a:p>
                  </a:txBody>
                  <a:tcPr marL="5680" marR="5680" marT="5680" marB="0" anchor="b">
                    <a:noFill/>
                  </a:tcPr>
                </a:tc>
                <a:tc>
                  <a:txBody>
                    <a:bodyPr/>
                    <a:lstStyle/>
                    <a:p>
                      <a:pPr algn="ctr" fontAlgn="b"/>
                      <a:r>
                        <a:rPr lang="en-IN" sz="1400" b="0" i="0" u="none" strike="noStrike" dirty="0">
                          <a:solidFill>
                            <a:schemeClr val="tx1"/>
                          </a:solidFill>
                          <a:effectLst/>
                          <a:latin typeface="Calibri" panose="020F0502020204030204" pitchFamily="34" charset="0"/>
                        </a:rPr>
                        <a:t>Price of car (Numeric)</a:t>
                      </a:r>
                    </a:p>
                  </a:txBody>
                  <a:tcPr marL="5680" marR="5680" marT="5680" marB="0" anchor="b">
                    <a:noFill/>
                  </a:tcPr>
                </a:tc>
                <a:extLst>
                  <a:ext uri="{0D108BD9-81ED-4DB2-BD59-A6C34878D82A}">
                    <a16:rowId xmlns:a16="http://schemas.microsoft.com/office/drawing/2014/main" val="3162083014"/>
                  </a:ext>
                </a:extLst>
              </a:tr>
            </a:tbl>
          </a:graphicData>
        </a:graphic>
      </p:graphicFrame>
    </p:spTree>
    <p:extLst>
      <p:ext uri="{BB962C8B-B14F-4D97-AF65-F5344CB8AC3E}">
        <p14:creationId xmlns:p14="http://schemas.microsoft.com/office/powerpoint/2010/main" val="273733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4AAAF8-9FB6-1802-A873-9D8E7E937BE2}"/>
              </a:ext>
            </a:extLst>
          </p:cNvPr>
          <p:cNvSpPr txBox="1"/>
          <p:nvPr/>
        </p:nvSpPr>
        <p:spPr>
          <a:xfrm>
            <a:off x="671732" y="427279"/>
            <a:ext cx="6098344" cy="369332"/>
          </a:xfrm>
          <a:prstGeom prst="rect">
            <a:avLst/>
          </a:prstGeom>
          <a:noFill/>
        </p:spPr>
        <p:txBody>
          <a:bodyPr wrap="square">
            <a:spAutoFit/>
          </a:bodyPr>
          <a:lstStyle/>
          <a:p>
            <a:r>
              <a:rPr lang="en-US" sz="1800" b="1" dirty="0"/>
              <a:t>Algorithm Used:</a:t>
            </a:r>
            <a:endParaRPr lang="en-IN" dirty="0"/>
          </a:p>
        </p:txBody>
      </p:sp>
      <p:grpSp>
        <p:nvGrpSpPr>
          <p:cNvPr id="8" name="Group 7">
            <a:extLst>
              <a:ext uri="{FF2B5EF4-FFF2-40B4-BE49-F238E27FC236}">
                <a16:creationId xmlns:a16="http://schemas.microsoft.com/office/drawing/2014/main" id="{5D39BB21-7BAA-84EE-7BC4-6D8637030995}"/>
              </a:ext>
            </a:extLst>
          </p:cNvPr>
          <p:cNvGrpSpPr/>
          <p:nvPr/>
        </p:nvGrpSpPr>
        <p:grpSpPr>
          <a:xfrm>
            <a:off x="1906137" y="965005"/>
            <a:ext cx="8379726" cy="1710234"/>
            <a:chOff x="0" y="0"/>
            <a:chExt cx="8379726" cy="1710234"/>
          </a:xfrm>
        </p:grpSpPr>
        <p:sp>
          <p:nvSpPr>
            <p:cNvPr id="18" name="Rectangle: Rounded Corners 17">
              <a:extLst>
                <a:ext uri="{FF2B5EF4-FFF2-40B4-BE49-F238E27FC236}">
                  <a16:creationId xmlns:a16="http://schemas.microsoft.com/office/drawing/2014/main" id="{219C27D1-0F19-83A8-3B92-6722A28EF329}"/>
                </a:ext>
              </a:extLst>
            </p:cNvPr>
            <p:cNvSpPr/>
            <p:nvPr/>
          </p:nvSpPr>
          <p:spPr>
            <a:xfrm>
              <a:off x="0" y="0"/>
              <a:ext cx="8379726" cy="1710234"/>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355B2AE7-A7C1-7160-4126-4B16747647B9}"/>
                </a:ext>
              </a:extLst>
            </p:cNvPr>
            <p:cNvSpPr txBox="1"/>
            <p:nvPr/>
          </p:nvSpPr>
          <p:spPr>
            <a:xfrm>
              <a:off x="1846968" y="0"/>
              <a:ext cx="6532757" cy="1710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Linear Regression</a:t>
              </a:r>
            </a:p>
            <a:p>
              <a:pPr marL="114300" lvl="1" indent="-114300" algn="l" defTabSz="622300">
                <a:lnSpc>
                  <a:spcPct val="90000"/>
                </a:lnSpc>
                <a:spcBef>
                  <a:spcPct val="0"/>
                </a:spcBef>
                <a:spcAft>
                  <a:spcPct val="15000"/>
                </a:spcAft>
                <a:buChar char="•"/>
              </a:pPr>
              <a:r>
                <a:rPr lang="en-US" sz="1400" kern="1200" dirty="0"/>
                <a:t>Linear Regression is a technique to estimate the linear relationship between each of a number of independent variables and a dependent variable. Linear Regression fits a linear model with coefficients w = (w1, …, wp) to minimize the residual sum of squares between the observed targets in the dataset, and the targets predicted by the linear approximation.</a:t>
              </a:r>
            </a:p>
          </p:txBody>
        </p:sp>
      </p:grpSp>
      <p:sp>
        <p:nvSpPr>
          <p:cNvPr id="9" name="Rectangle: Rounded Corners 8">
            <a:extLst>
              <a:ext uri="{FF2B5EF4-FFF2-40B4-BE49-F238E27FC236}">
                <a16:creationId xmlns:a16="http://schemas.microsoft.com/office/drawing/2014/main" id="{5A1223AE-2D72-4E41-6F89-61E9AFB27A4F}"/>
              </a:ext>
            </a:extLst>
          </p:cNvPr>
          <p:cNvSpPr/>
          <p:nvPr/>
        </p:nvSpPr>
        <p:spPr>
          <a:xfrm>
            <a:off x="2395705" y="1886851"/>
            <a:ext cx="185295" cy="293852"/>
          </a:xfrm>
          <a:prstGeom prst="roundRect">
            <a:avLst>
              <a:gd name="adj" fmla="val 10000"/>
            </a:avLst>
          </a:prstGeom>
          <a:blipFill>
            <a:blip r:embed="rId2">
              <a:extLst>
                <a:ext uri="{28A0092B-C50C-407E-A947-70E740481C1C}">
                  <a14:useLocalDpi xmlns:a14="http://schemas.microsoft.com/office/drawing/2010/main" val="0"/>
                </a:ext>
              </a:extLst>
            </a:blip>
            <a:srcRect/>
            <a:stretch>
              <a:fillRect/>
            </a:stretch>
          </a:blipFill>
        </p:spPr>
        <p:style>
          <a:lnRef idx="0">
            <a:schemeClr val="lt2">
              <a:hueOff val="0"/>
              <a:satOff val="0"/>
              <a:lumOff val="0"/>
              <a:alphaOff val="0"/>
            </a:schemeClr>
          </a:lnRef>
          <a:fillRef idx="1">
            <a:scrgbClr r="0" g="0" b="0"/>
          </a:fillRef>
          <a:effectRef idx="3">
            <a:schemeClr val="dk2">
              <a:tint val="50000"/>
              <a:hueOff val="0"/>
              <a:satOff val="0"/>
              <a:lumOff val="0"/>
              <a:alphaOff val="0"/>
            </a:schemeClr>
          </a:effectRef>
          <a:fontRef idx="minor">
            <a:schemeClr val="lt2">
              <a:hueOff val="0"/>
              <a:satOff val="0"/>
              <a:lumOff val="0"/>
              <a:alphaOff val="0"/>
            </a:schemeClr>
          </a:fontRef>
        </p:style>
      </p:sp>
      <p:grpSp>
        <p:nvGrpSpPr>
          <p:cNvPr id="10" name="Group 9">
            <a:extLst>
              <a:ext uri="{FF2B5EF4-FFF2-40B4-BE49-F238E27FC236}">
                <a16:creationId xmlns:a16="http://schemas.microsoft.com/office/drawing/2014/main" id="{40D6C59B-004A-5C25-8035-E26E4B9CFC31}"/>
              </a:ext>
            </a:extLst>
          </p:cNvPr>
          <p:cNvGrpSpPr/>
          <p:nvPr/>
        </p:nvGrpSpPr>
        <p:grpSpPr>
          <a:xfrm>
            <a:off x="1906137" y="2846263"/>
            <a:ext cx="8379726" cy="1710234"/>
            <a:chOff x="0" y="1881258"/>
            <a:chExt cx="8379726" cy="1710234"/>
          </a:xfrm>
        </p:grpSpPr>
        <p:sp>
          <p:nvSpPr>
            <p:cNvPr id="16" name="Rectangle: Rounded Corners 15">
              <a:extLst>
                <a:ext uri="{FF2B5EF4-FFF2-40B4-BE49-F238E27FC236}">
                  <a16:creationId xmlns:a16="http://schemas.microsoft.com/office/drawing/2014/main" id="{BF8CEA4E-3CF0-5EFF-1A0C-2D7D7787D068}"/>
                </a:ext>
              </a:extLst>
            </p:cNvPr>
            <p:cNvSpPr/>
            <p:nvPr/>
          </p:nvSpPr>
          <p:spPr>
            <a:xfrm>
              <a:off x="0" y="1881258"/>
              <a:ext cx="8379726" cy="1710234"/>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7" name="Rectangle: Rounded Corners 7">
              <a:extLst>
                <a:ext uri="{FF2B5EF4-FFF2-40B4-BE49-F238E27FC236}">
                  <a16:creationId xmlns:a16="http://schemas.microsoft.com/office/drawing/2014/main" id="{C5B3D5E2-32EF-3164-2855-9761F2D0CA55}"/>
                </a:ext>
              </a:extLst>
            </p:cNvPr>
            <p:cNvSpPr txBox="1"/>
            <p:nvPr/>
          </p:nvSpPr>
          <p:spPr>
            <a:xfrm>
              <a:off x="1846968" y="1881258"/>
              <a:ext cx="6532757" cy="1710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Lasso Regression</a:t>
              </a:r>
            </a:p>
            <a:p>
              <a:pPr marL="171450" lvl="1" indent="-171450" algn="l" defTabSz="711200">
                <a:lnSpc>
                  <a:spcPct val="90000"/>
                </a:lnSpc>
                <a:spcBef>
                  <a:spcPct val="0"/>
                </a:spcBef>
                <a:spcAft>
                  <a:spcPct val="15000"/>
                </a:spcAft>
                <a:buChar char="•"/>
              </a:pPr>
              <a:r>
                <a:rPr lang="en-US" sz="1600" kern="1200" dirty="0"/>
                <a:t>Lasso (Least Absolute Shrinkage and Selection Operator) regression performs L1 regularization meaning that it adds a factor of the sum of the absolute value of coefficients in the optimization objective. This penalizes large coefficients when optimizing the linear relationship of each variable, like Ridge Regression. </a:t>
              </a:r>
            </a:p>
          </p:txBody>
        </p:sp>
      </p:grpSp>
      <p:grpSp>
        <p:nvGrpSpPr>
          <p:cNvPr id="12" name="Group 11">
            <a:extLst>
              <a:ext uri="{FF2B5EF4-FFF2-40B4-BE49-F238E27FC236}">
                <a16:creationId xmlns:a16="http://schemas.microsoft.com/office/drawing/2014/main" id="{9E791E5E-A1D7-90CD-3618-215695861304}"/>
              </a:ext>
            </a:extLst>
          </p:cNvPr>
          <p:cNvGrpSpPr/>
          <p:nvPr/>
        </p:nvGrpSpPr>
        <p:grpSpPr>
          <a:xfrm>
            <a:off x="1906137" y="4727521"/>
            <a:ext cx="8379726" cy="1710234"/>
            <a:chOff x="0" y="3762516"/>
            <a:chExt cx="8379726" cy="1710234"/>
          </a:xfrm>
        </p:grpSpPr>
        <p:sp>
          <p:nvSpPr>
            <p:cNvPr id="14" name="Rectangle: Rounded Corners 13">
              <a:extLst>
                <a:ext uri="{FF2B5EF4-FFF2-40B4-BE49-F238E27FC236}">
                  <a16:creationId xmlns:a16="http://schemas.microsoft.com/office/drawing/2014/main" id="{23925A6D-537D-FAB0-93FD-0FE12626F2D9}"/>
                </a:ext>
              </a:extLst>
            </p:cNvPr>
            <p:cNvSpPr/>
            <p:nvPr/>
          </p:nvSpPr>
          <p:spPr>
            <a:xfrm>
              <a:off x="0" y="3762516"/>
              <a:ext cx="8379726" cy="1710234"/>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5" name="Rectangle: Rounded Corners 10">
              <a:extLst>
                <a:ext uri="{FF2B5EF4-FFF2-40B4-BE49-F238E27FC236}">
                  <a16:creationId xmlns:a16="http://schemas.microsoft.com/office/drawing/2014/main" id="{7CC6C832-FE2A-AA1A-D838-DA5F17A3D042}"/>
                </a:ext>
              </a:extLst>
            </p:cNvPr>
            <p:cNvSpPr txBox="1"/>
            <p:nvPr/>
          </p:nvSpPr>
          <p:spPr>
            <a:xfrm>
              <a:off x="1846968" y="3762516"/>
              <a:ext cx="6532757" cy="1710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Decision Tree</a:t>
              </a:r>
            </a:p>
            <a:p>
              <a:pPr marL="114300" lvl="1" indent="-114300" algn="l" defTabSz="622300">
                <a:lnSpc>
                  <a:spcPct val="90000"/>
                </a:lnSpc>
                <a:spcBef>
                  <a:spcPct val="0"/>
                </a:spcBef>
                <a:spcAft>
                  <a:spcPct val="15000"/>
                </a:spcAft>
                <a:buChar char="•"/>
              </a:pPr>
              <a:r>
                <a:rPr lang="en-US" sz="1400" kern="1200" dirty="0"/>
                <a:t>A decision tree is a non-parametric supervised learning algorithm, which is utilized for both classification and regression tasks. It has a hierarchical, tree structure, which consists of a root node, branches, internal nodes and leaf nodes.</a:t>
              </a:r>
            </a:p>
          </p:txBody>
        </p:sp>
      </p:grpSp>
      <p:pic>
        <p:nvPicPr>
          <p:cNvPr id="2050" name="Picture 2" descr="Linear Regression in Machine learning - GeeksforGeeks">
            <a:extLst>
              <a:ext uri="{FF2B5EF4-FFF2-40B4-BE49-F238E27FC236}">
                <a16:creationId xmlns:a16="http://schemas.microsoft.com/office/drawing/2014/main" id="{60AEB937-90A6-33CB-3A2C-0F77C668C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160" y="1180099"/>
            <a:ext cx="1623764" cy="1282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sso Regression clearly explained">
            <a:extLst>
              <a:ext uri="{FF2B5EF4-FFF2-40B4-BE49-F238E27FC236}">
                <a16:creationId xmlns:a16="http://schemas.microsoft.com/office/drawing/2014/main" id="{63AF42EC-4B40-FF8B-7230-F4DA37AA0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159" y="3055677"/>
            <a:ext cx="1643745" cy="13447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cision tree - Wikipedia">
            <a:extLst>
              <a:ext uri="{FF2B5EF4-FFF2-40B4-BE49-F238E27FC236}">
                <a16:creationId xmlns:a16="http://schemas.microsoft.com/office/drawing/2014/main" id="{B614D4E6-6ED2-C9F0-0286-EF4601FF3A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7159" y="4939942"/>
            <a:ext cx="1623764" cy="129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94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580D2-D46D-8891-BFA2-CD1B6A7B7B10}"/>
              </a:ext>
            </a:extLst>
          </p:cNvPr>
          <p:cNvSpPr txBox="1"/>
          <p:nvPr/>
        </p:nvSpPr>
        <p:spPr>
          <a:xfrm>
            <a:off x="587326" y="497617"/>
            <a:ext cx="6098344" cy="584775"/>
          </a:xfrm>
          <a:prstGeom prst="rect">
            <a:avLst/>
          </a:prstGeom>
          <a:noFill/>
        </p:spPr>
        <p:txBody>
          <a:bodyPr wrap="square">
            <a:spAutoFit/>
          </a:bodyPr>
          <a:lstStyle/>
          <a:p>
            <a:r>
              <a:rPr lang="en-US" sz="3200" b="1" dirty="0"/>
              <a:t>Overview : </a:t>
            </a:r>
            <a:endParaRPr lang="en-IN" sz="3200" dirty="0"/>
          </a:p>
        </p:txBody>
      </p:sp>
      <p:sp>
        <p:nvSpPr>
          <p:cNvPr id="7" name="TextBox 6">
            <a:extLst>
              <a:ext uri="{FF2B5EF4-FFF2-40B4-BE49-F238E27FC236}">
                <a16:creationId xmlns:a16="http://schemas.microsoft.com/office/drawing/2014/main" id="{13DD4D40-D32D-88CA-5435-3A5869837A75}"/>
              </a:ext>
            </a:extLst>
          </p:cNvPr>
          <p:cNvSpPr txBox="1"/>
          <p:nvPr/>
        </p:nvSpPr>
        <p:spPr>
          <a:xfrm>
            <a:off x="587326" y="1352566"/>
            <a:ext cx="11071273" cy="1200329"/>
          </a:xfrm>
          <a:prstGeom prst="rect">
            <a:avLst/>
          </a:prstGeom>
          <a:noFill/>
        </p:spPr>
        <p:txBody>
          <a:bodyPr wrap="square">
            <a:spAutoFit/>
          </a:bodyPr>
          <a:lstStyle/>
          <a:p>
            <a:r>
              <a:rPr lang="en-US" dirty="0"/>
              <a:t>In this project, I aimed to predict the car price in a automobile company from Japan dataset using machine learning techniques. I performed extensive data analysis, including </a:t>
            </a:r>
            <a:r>
              <a:rPr lang="en-US" b="1" dirty="0"/>
              <a:t>exploratory data analysis </a:t>
            </a:r>
            <a:r>
              <a:rPr lang="en-US" dirty="0"/>
              <a:t>(EDA) to understand the characteristics of the dataset, and then proceeded with </a:t>
            </a:r>
            <a:r>
              <a:rPr lang="en-US" b="1" dirty="0"/>
              <a:t>data preprocessing</a:t>
            </a:r>
            <a:r>
              <a:rPr lang="en-US" dirty="0"/>
              <a:t>, </a:t>
            </a:r>
            <a:r>
              <a:rPr lang="en-US" b="1" dirty="0"/>
              <a:t>model building</a:t>
            </a:r>
            <a:r>
              <a:rPr lang="en-US" dirty="0"/>
              <a:t>, and </a:t>
            </a:r>
            <a:r>
              <a:rPr lang="en-US" b="1" dirty="0"/>
              <a:t>evaluation</a:t>
            </a:r>
            <a:r>
              <a:rPr lang="en-US" dirty="0"/>
              <a:t>.</a:t>
            </a:r>
          </a:p>
        </p:txBody>
      </p:sp>
      <p:sp>
        <p:nvSpPr>
          <p:cNvPr id="9" name="TextBox 8">
            <a:extLst>
              <a:ext uri="{FF2B5EF4-FFF2-40B4-BE49-F238E27FC236}">
                <a16:creationId xmlns:a16="http://schemas.microsoft.com/office/drawing/2014/main" id="{BF7F034A-F2B6-6E06-2988-CC6F4F9693AF}"/>
              </a:ext>
            </a:extLst>
          </p:cNvPr>
          <p:cNvSpPr txBox="1"/>
          <p:nvPr/>
        </p:nvSpPr>
        <p:spPr>
          <a:xfrm>
            <a:off x="587325" y="2958461"/>
            <a:ext cx="10793437" cy="1477328"/>
          </a:xfrm>
          <a:prstGeom prst="rect">
            <a:avLst/>
          </a:prstGeom>
          <a:noFill/>
        </p:spPr>
        <p:txBody>
          <a:bodyPr wrap="square">
            <a:spAutoFit/>
          </a:bodyPr>
          <a:lstStyle/>
          <a:p>
            <a:r>
              <a:rPr lang="en-US" dirty="0"/>
              <a:t>I built three classification models: </a:t>
            </a:r>
            <a:r>
              <a:rPr lang="en-US" b="1" dirty="0"/>
              <a:t>Linear Regression, Lasso Regression, and Decision Tree</a:t>
            </a:r>
            <a:r>
              <a:rPr lang="en-US" dirty="0"/>
              <a:t> and evaluated their performance using various techniques:</a:t>
            </a:r>
          </a:p>
          <a:p>
            <a:pPr marL="742950" lvl="1" indent="-285750">
              <a:buFont typeface="Arial" panose="020B0604020202020204" pitchFamily="34" charset="0"/>
              <a:buChar char="•"/>
            </a:pPr>
            <a:r>
              <a:rPr lang="en-US" b="1" dirty="0"/>
              <a:t>Normal</a:t>
            </a:r>
            <a:r>
              <a:rPr lang="en-US" dirty="0"/>
              <a:t>: without any balancing technique</a:t>
            </a:r>
          </a:p>
          <a:p>
            <a:pPr marL="742950" lvl="1" indent="-285750">
              <a:buFont typeface="Arial" panose="020B0604020202020204" pitchFamily="34" charset="0"/>
              <a:buChar char="•"/>
            </a:pPr>
            <a:r>
              <a:rPr lang="en-US" b="1" dirty="0"/>
              <a:t>Over-sampling</a:t>
            </a:r>
            <a:r>
              <a:rPr lang="en-US" dirty="0"/>
              <a:t>: using SMOTE (Synthetic Minority Over-sampling Technique.) </a:t>
            </a:r>
          </a:p>
          <a:p>
            <a:pPr marL="742950" lvl="1" indent="-285750">
              <a:buFont typeface="Arial" panose="020B0604020202020204" pitchFamily="34" charset="0"/>
              <a:buChar char="•"/>
            </a:pPr>
            <a:r>
              <a:rPr lang="en-US" b="1" dirty="0"/>
              <a:t>Under-sampling</a:t>
            </a:r>
            <a:r>
              <a:rPr lang="en-US" dirty="0"/>
              <a:t>: using Random Under Sampler </a:t>
            </a:r>
          </a:p>
        </p:txBody>
      </p:sp>
      <p:sp>
        <p:nvSpPr>
          <p:cNvPr id="11" name="TextBox 10">
            <a:extLst>
              <a:ext uri="{FF2B5EF4-FFF2-40B4-BE49-F238E27FC236}">
                <a16:creationId xmlns:a16="http://schemas.microsoft.com/office/drawing/2014/main" id="{CECD4BE5-9FE7-7789-2E96-78D8A139DB4A}"/>
              </a:ext>
            </a:extLst>
          </p:cNvPr>
          <p:cNvSpPr txBox="1"/>
          <p:nvPr/>
        </p:nvSpPr>
        <p:spPr>
          <a:xfrm>
            <a:off x="587325" y="4690964"/>
            <a:ext cx="11071273" cy="923330"/>
          </a:xfrm>
          <a:prstGeom prst="rect">
            <a:avLst/>
          </a:prstGeom>
          <a:noFill/>
        </p:spPr>
        <p:txBody>
          <a:bodyPr wrap="square">
            <a:spAutoFit/>
          </a:bodyPr>
          <a:lstStyle/>
          <a:p>
            <a:r>
              <a:rPr lang="en-US" dirty="0"/>
              <a:t>I found that </a:t>
            </a:r>
            <a:r>
              <a:rPr lang="en-US" b="1" dirty="0"/>
              <a:t>Linear Regression Model produced the best results</a:t>
            </a:r>
            <a:r>
              <a:rPr lang="en-US" dirty="0"/>
              <a:t>, particularly for identifying Car Price. Among the models, </a:t>
            </a:r>
            <a:r>
              <a:rPr lang="en-US" b="1" dirty="0"/>
              <a:t>Linear Regression consistently performed the best</a:t>
            </a:r>
            <a:r>
              <a:rPr lang="en-US" dirty="0"/>
              <a:t>, offering a good balance of Hyperparameters for identifying Car Price.</a:t>
            </a:r>
          </a:p>
        </p:txBody>
      </p:sp>
    </p:spTree>
    <p:extLst>
      <p:ext uri="{BB962C8B-B14F-4D97-AF65-F5344CB8AC3E}">
        <p14:creationId xmlns:p14="http://schemas.microsoft.com/office/powerpoint/2010/main" val="410815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3DC632-5195-34A8-BF88-976394ADA5C9}"/>
              </a:ext>
            </a:extLst>
          </p:cNvPr>
          <p:cNvSpPr txBox="1"/>
          <p:nvPr/>
        </p:nvSpPr>
        <p:spPr>
          <a:xfrm>
            <a:off x="615461" y="328805"/>
            <a:ext cx="6098344" cy="523220"/>
          </a:xfrm>
          <a:prstGeom prst="rect">
            <a:avLst/>
          </a:prstGeom>
          <a:noFill/>
        </p:spPr>
        <p:txBody>
          <a:bodyPr wrap="square">
            <a:spAutoFit/>
          </a:bodyPr>
          <a:lstStyle/>
          <a:p>
            <a:r>
              <a:rPr lang="en-US" sz="2800" b="1" dirty="0"/>
              <a:t>EDA (Exploratory Data Analysis) :</a:t>
            </a:r>
            <a:endParaRPr lang="en-IN" sz="2800" dirty="0"/>
          </a:p>
        </p:txBody>
      </p:sp>
      <p:graphicFrame>
        <p:nvGraphicFramePr>
          <p:cNvPr id="6" name="Diagram 5">
            <a:extLst>
              <a:ext uri="{FF2B5EF4-FFF2-40B4-BE49-F238E27FC236}">
                <a16:creationId xmlns:a16="http://schemas.microsoft.com/office/drawing/2014/main" id="{92E68448-A3D8-1979-8935-B3912FE77172}"/>
              </a:ext>
            </a:extLst>
          </p:cNvPr>
          <p:cNvGraphicFramePr/>
          <p:nvPr>
            <p:extLst>
              <p:ext uri="{D42A27DB-BD31-4B8C-83A1-F6EECF244321}">
                <p14:modId xmlns:p14="http://schemas.microsoft.com/office/powerpoint/2010/main" val="563528022"/>
              </p:ext>
            </p:extLst>
          </p:nvPr>
        </p:nvGraphicFramePr>
        <p:xfrm>
          <a:off x="300110" y="953594"/>
          <a:ext cx="11591779" cy="4222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B01D1DEF-E8D0-B097-E476-608FAFE30E6B}"/>
              </a:ext>
            </a:extLst>
          </p:cNvPr>
          <p:cNvPicPr>
            <a:picLocks noChangeAspect="1"/>
          </p:cNvPicPr>
          <p:nvPr/>
        </p:nvPicPr>
        <p:blipFill>
          <a:blip r:embed="rId7"/>
          <a:stretch>
            <a:fillRect/>
          </a:stretch>
        </p:blipFill>
        <p:spPr>
          <a:xfrm>
            <a:off x="9988062" y="3952301"/>
            <a:ext cx="2016369" cy="1584917"/>
          </a:xfrm>
          <a:prstGeom prst="rect">
            <a:avLst/>
          </a:prstGeom>
        </p:spPr>
      </p:pic>
    </p:spTree>
    <p:extLst>
      <p:ext uri="{BB962C8B-B14F-4D97-AF65-F5344CB8AC3E}">
        <p14:creationId xmlns:p14="http://schemas.microsoft.com/office/powerpoint/2010/main" val="192952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75F95676-707F-45E3-8632-00086BBA7D4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68A99D9D-73B4-468C-AFCF-781F84E3E70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154CA393-3C79-4AEE-AE65-137AFEAF10E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290E132E-F74E-477C-85E9-E5CAD99D218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BBB09669-E524-4757-BA09-0A0406F6838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5D389C56-B846-425B-8FA4-7CD765DD3B9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ACE5E7B0-4C03-4A99-B3C8-7E75F8844423}"/>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91743730-342B-4E11-A49D-5029B667ECB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6E7E2853-2CF3-4729-8F5F-BEEECC07085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CDF4D715-D5C5-4058-87AC-4BCAAA16F8E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30B39A2D-F9CF-42B3-8FB4-903DD7BDCF9C}"/>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6A838CE1-E237-400B-8998-AFCD1F4D26C3}"/>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BD70A6DB-53AC-4C80-99F7-DF16DF1AEC1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8033D683-D46E-411F-B0E9-95D0EE90A55A}"/>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9FB93E80-A0A6-4117-BA24-33B124654C89}"/>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graphicEl>
                                              <a:dgm id="{20E404DB-6D96-4ED2-8E95-42035363864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8F2737-BC23-B02B-4800-53A0475814E7}"/>
              </a:ext>
            </a:extLst>
          </p:cNvPr>
          <p:cNvSpPr txBox="1"/>
          <p:nvPr/>
        </p:nvSpPr>
        <p:spPr>
          <a:xfrm>
            <a:off x="488852" y="300669"/>
            <a:ext cx="6098344" cy="523220"/>
          </a:xfrm>
          <a:prstGeom prst="rect">
            <a:avLst/>
          </a:prstGeom>
          <a:noFill/>
        </p:spPr>
        <p:txBody>
          <a:bodyPr wrap="square">
            <a:spAutoFit/>
          </a:bodyPr>
          <a:lstStyle/>
          <a:p>
            <a:r>
              <a:rPr lang="en-US" sz="2800" b="1" dirty="0"/>
              <a:t>Key Findings of EDA : </a:t>
            </a:r>
            <a:endParaRPr lang="en-IN" sz="2800" dirty="0"/>
          </a:p>
        </p:txBody>
      </p:sp>
      <p:pic>
        <p:nvPicPr>
          <p:cNvPr id="7" name="Picture 6">
            <a:extLst>
              <a:ext uri="{FF2B5EF4-FFF2-40B4-BE49-F238E27FC236}">
                <a16:creationId xmlns:a16="http://schemas.microsoft.com/office/drawing/2014/main" id="{86FFD764-D93B-D47D-38AC-48B0AFC78315}"/>
              </a:ext>
            </a:extLst>
          </p:cNvPr>
          <p:cNvPicPr>
            <a:picLocks noChangeAspect="1"/>
          </p:cNvPicPr>
          <p:nvPr/>
        </p:nvPicPr>
        <p:blipFill>
          <a:blip r:embed="rId2"/>
          <a:stretch>
            <a:fillRect/>
          </a:stretch>
        </p:blipFill>
        <p:spPr>
          <a:xfrm>
            <a:off x="815926" y="1071233"/>
            <a:ext cx="10860259" cy="5486098"/>
          </a:xfrm>
          <a:prstGeom prst="rect">
            <a:avLst/>
          </a:prstGeom>
        </p:spPr>
      </p:pic>
    </p:spTree>
    <p:extLst>
      <p:ext uri="{BB962C8B-B14F-4D97-AF65-F5344CB8AC3E}">
        <p14:creationId xmlns:p14="http://schemas.microsoft.com/office/powerpoint/2010/main" val="391771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2D9252-88E7-EBAB-67A9-CFF8D81E6CC3}"/>
              </a:ext>
            </a:extLst>
          </p:cNvPr>
          <p:cNvPicPr>
            <a:picLocks noChangeAspect="1"/>
          </p:cNvPicPr>
          <p:nvPr/>
        </p:nvPicPr>
        <p:blipFill>
          <a:blip r:embed="rId2"/>
          <a:stretch>
            <a:fillRect/>
          </a:stretch>
        </p:blipFill>
        <p:spPr>
          <a:xfrm>
            <a:off x="787792" y="1434905"/>
            <a:ext cx="10156874" cy="4853353"/>
          </a:xfrm>
          <a:prstGeom prst="rect">
            <a:avLst/>
          </a:prstGeom>
        </p:spPr>
      </p:pic>
      <p:sp>
        <p:nvSpPr>
          <p:cNvPr id="7" name="TextBox 6">
            <a:extLst>
              <a:ext uri="{FF2B5EF4-FFF2-40B4-BE49-F238E27FC236}">
                <a16:creationId xmlns:a16="http://schemas.microsoft.com/office/drawing/2014/main" id="{414E011A-D17F-0551-3E37-E7FEB30C9226}"/>
              </a:ext>
            </a:extLst>
          </p:cNvPr>
          <p:cNvSpPr txBox="1"/>
          <p:nvPr/>
        </p:nvSpPr>
        <p:spPr>
          <a:xfrm>
            <a:off x="787792" y="314737"/>
            <a:ext cx="9734842" cy="1077218"/>
          </a:xfrm>
          <a:prstGeom prst="rect">
            <a:avLst/>
          </a:prstGeom>
          <a:noFill/>
        </p:spPr>
        <p:txBody>
          <a:bodyPr wrap="square">
            <a:spAutoFit/>
          </a:bodyPr>
          <a:lstStyle/>
          <a:p>
            <a:r>
              <a:rPr lang="en-US" sz="2800" b="1" dirty="0"/>
              <a:t>Price Distribution:</a:t>
            </a:r>
          </a:p>
          <a:p>
            <a:r>
              <a:rPr lang="en-US" sz="1600" b="1" dirty="0"/>
              <a:t>Insights found that the maximum Car Companies have the price of the car between $5K </a:t>
            </a:r>
            <a:r>
              <a:rPr lang="en-US" b="1" dirty="0"/>
              <a:t>to $15K.</a:t>
            </a:r>
            <a:endParaRPr lang="en-IN" dirty="0"/>
          </a:p>
        </p:txBody>
      </p:sp>
    </p:spTree>
    <p:extLst>
      <p:ext uri="{BB962C8B-B14F-4D97-AF65-F5344CB8AC3E}">
        <p14:creationId xmlns:p14="http://schemas.microsoft.com/office/powerpoint/2010/main" val="138776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0356BD-A774-69B7-74CF-02FC2D069EDF}"/>
              </a:ext>
            </a:extLst>
          </p:cNvPr>
          <p:cNvSpPr txBox="1"/>
          <p:nvPr/>
        </p:nvSpPr>
        <p:spPr>
          <a:xfrm>
            <a:off x="685800" y="371008"/>
            <a:ext cx="6098344" cy="523220"/>
          </a:xfrm>
          <a:prstGeom prst="rect">
            <a:avLst/>
          </a:prstGeom>
          <a:noFill/>
        </p:spPr>
        <p:txBody>
          <a:bodyPr wrap="square">
            <a:spAutoFit/>
          </a:bodyPr>
          <a:lstStyle/>
          <a:p>
            <a:r>
              <a:rPr lang="en-US" sz="2800" b="1" dirty="0"/>
              <a:t>Data Preprocessing : </a:t>
            </a:r>
            <a:endParaRPr lang="en-IN" sz="2800" dirty="0"/>
          </a:p>
        </p:txBody>
      </p:sp>
      <p:sp>
        <p:nvSpPr>
          <p:cNvPr id="24" name="Oval 23">
            <a:extLst>
              <a:ext uri="{FF2B5EF4-FFF2-40B4-BE49-F238E27FC236}">
                <a16:creationId xmlns:a16="http://schemas.microsoft.com/office/drawing/2014/main" id="{A58B6ED1-0BA3-52D5-3A15-2E4157B51BAA}"/>
              </a:ext>
            </a:extLst>
          </p:cNvPr>
          <p:cNvSpPr/>
          <p:nvPr/>
        </p:nvSpPr>
        <p:spPr>
          <a:xfrm>
            <a:off x="198411" y="979697"/>
            <a:ext cx="974777" cy="97477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5" name="Chord 24">
            <a:extLst>
              <a:ext uri="{FF2B5EF4-FFF2-40B4-BE49-F238E27FC236}">
                <a16:creationId xmlns:a16="http://schemas.microsoft.com/office/drawing/2014/main" id="{A9D963CC-C6B7-D63C-2D02-03BA8E4522ED}"/>
              </a:ext>
            </a:extLst>
          </p:cNvPr>
          <p:cNvSpPr/>
          <p:nvPr/>
        </p:nvSpPr>
        <p:spPr>
          <a:xfrm>
            <a:off x="295888" y="1077175"/>
            <a:ext cx="779822" cy="779822"/>
          </a:xfrm>
          <a:prstGeom prst="chord">
            <a:avLst>
              <a:gd name="adj1" fmla="val 0"/>
              <a:gd name="adj2" fmla="val 108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2185286E-A84F-9CCC-DC5D-7570B1B95972}"/>
              </a:ext>
            </a:extLst>
          </p:cNvPr>
          <p:cNvSpPr txBox="1"/>
          <p:nvPr/>
        </p:nvSpPr>
        <p:spPr>
          <a:xfrm>
            <a:off x="1620146" y="2416520"/>
            <a:ext cx="2883716" cy="444148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dirty="0"/>
              <a:t>'fuel type’, ’car body’, 'engine type' : Transformed into One Hot Encoding representation </a:t>
            </a:r>
            <a:r>
              <a:rPr lang="en-US" sz="2200" b="1" i="0" kern="1200" dirty="0"/>
              <a:t>by</a:t>
            </a:r>
            <a:r>
              <a:rPr lang="en-US" sz="2200" b="0" i="0" kern="1200" dirty="0"/>
              <a:t> </a:t>
            </a:r>
            <a:r>
              <a:rPr lang="en-US" sz="2200" b="1" i="0" kern="1200" dirty="0"/>
              <a:t>replacing</a:t>
            </a:r>
            <a:r>
              <a:rPr lang="en-US" sz="2200" b="0" i="0" kern="1200" dirty="0"/>
              <a:t> True or False</a:t>
            </a:r>
          </a:p>
          <a:p>
            <a:pPr marL="0" lvl="0" indent="0" algn="l" defTabSz="977900">
              <a:lnSpc>
                <a:spcPct val="90000"/>
              </a:lnSpc>
              <a:spcBef>
                <a:spcPct val="0"/>
              </a:spcBef>
              <a:spcAft>
                <a:spcPct val="35000"/>
              </a:spcAft>
              <a:buNone/>
            </a:pPr>
            <a:r>
              <a:rPr lang="en-US" sz="2200" b="0" i="0" kern="1200" dirty="0"/>
              <a:t>All values Categorical </a:t>
            </a:r>
            <a:r>
              <a:rPr lang="en-US" sz="2200" dirty="0"/>
              <a:t>u</a:t>
            </a:r>
            <a:r>
              <a:rPr lang="en-US" sz="2200" b="0" i="0" kern="1200" dirty="0"/>
              <a:t>tilized </a:t>
            </a:r>
            <a:r>
              <a:rPr lang="en-US" sz="2200" b="1" i="0" kern="1200" dirty="0"/>
              <a:t>one-hot encoding </a:t>
            </a:r>
            <a:r>
              <a:rPr lang="en-US" sz="2200" b="0" i="0" kern="1200" dirty="0"/>
              <a:t>to represent categorical values as binary. </a:t>
            </a:r>
            <a:endParaRPr lang="en-US" sz="2200" kern="1200" dirty="0"/>
          </a:p>
        </p:txBody>
      </p:sp>
      <p:grpSp>
        <p:nvGrpSpPr>
          <p:cNvPr id="27" name="Group 26">
            <a:extLst>
              <a:ext uri="{FF2B5EF4-FFF2-40B4-BE49-F238E27FC236}">
                <a16:creationId xmlns:a16="http://schemas.microsoft.com/office/drawing/2014/main" id="{28154AA6-522F-1C87-126D-56929FC8060F}"/>
              </a:ext>
            </a:extLst>
          </p:cNvPr>
          <p:cNvGrpSpPr/>
          <p:nvPr/>
        </p:nvGrpSpPr>
        <p:grpSpPr>
          <a:xfrm>
            <a:off x="1620146" y="979696"/>
            <a:ext cx="4374314" cy="974779"/>
            <a:chOff x="465394" y="-2"/>
            <a:chExt cx="4374314" cy="974779"/>
          </a:xfrm>
        </p:grpSpPr>
        <p:sp>
          <p:nvSpPr>
            <p:cNvPr id="36" name="Rectangle 35">
              <a:extLst>
                <a:ext uri="{FF2B5EF4-FFF2-40B4-BE49-F238E27FC236}">
                  <a16:creationId xmlns:a16="http://schemas.microsoft.com/office/drawing/2014/main" id="{E5F0EDEE-18C7-132C-CA76-7FACF3C02E28}"/>
                </a:ext>
              </a:extLst>
            </p:cNvPr>
            <p:cNvSpPr/>
            <p:nvPr/>
          </p:nvSpPr>
          <p:spPr>
            <a:xfrm>
              <a:off x="1955991" y="0"/>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A1676023-D2C1-7F26-AC5B-460BEB28C224}"/>
                </a:ext>
              </a:extLst>
            </p:cNvPr>
            <p:cNvSpPr txBox="1"/>
            <p:nvPr/>
          </p:nvSpPr>
          <p:spPr>
            <a:xfrm>
              <a:off x="465394" y="-2"/>
              <a:ext cx="2883717" cy="9747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1" i="0" kern="1200" dirty="0"/>
                <a:t>Converted Categorical Variables to </a:t>
              </a:r>
              <a:r>
                <a:rPr lang="en-US" sz="2200" b="1" dirty="0"/>
                <a:t>One Hot Encoding</a:t>
              </a:r>
              <a:r>
                <a:rPr lang="en-US" sz="2200" b="1" i="0" kern="1200" dirty="0"/>
                <a:t>:</a:t>
              </a:r>
              <a:endParaRPr lang="en-US" sz="2200" kern="1200" dirty="0"/>
            </a:p>
          </p:txBody>
        </p:sp>
      </p:grpSp>
      <p:sp>
        <p:nvSpPr>
          <p:cNvPr id="28" name="Oval 27">
            <a:extLst>
              <a:ext uri="{FF2B5EF4-FFF2-40B4-BE49-F238E27FC236}">
                <a16:creationId xmlns:a16="http://schemas.microsoft.com/office/drawing/2014/main" id="{ECE72269-A10E-D4AB-AE66-996D50D8A03D}"/>
              </a:ext>
            </a:extLst>
          </p:cNvPr>
          <p:cNvSpPr/>
          <p:nvPr/>
        </p:nvSpPr>
        <p:spPr>
          <a:xfrm>
            <a:off x="6197539" y="979698"/>
            <a:ext cx="974777" cy="97477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Chord 28">
            <a:extLst>
              <a:ext uri="{FF2B5EF4-FFF2-40B4-BE49-F238E27FC236}">
                <a16:creationId xmlns:a16="http://schemas.microsoft.com/office/drawing/2014/main" id="{B7DD068A-7B3D-2EC9-79A3-043F718ABEDA}"/>
              </a:ext>
            </a:extLst>
          </p:cNvPr>
          <p:cNvSpPr/>
          <p:nvPr/>
        </p:nvSpPr>
        <p:spPr>
          <a:xfrm>
            <a:off x="6295017" y="1077175"/>
            <a:ext cx="779822" cy="779822"/>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0" name="Group 29">
            <a:extLst>
              <a:ext uri="{FF2B5EF4-FFF2-40B4-BE49-F238E27FC236}">
                <a16:creationId xmlns:a16="http://schemas.microsoft.com/office/drawing/2014/main" id="{DF1AE61C-8363-8392-1321-4E230E954773}"/>
              </a:ext>
            </a:extLst>
          </p:cNvPr>
          <p:cNvGrpSpPr/>
          <p:nvPr/>
        </p:nvGrpSpPr>
        <p:grpSpPr>
          <a:xfrm>
            <a:off x="7375396" y="1652595"/>
            <a:ext cx="2883717" cy="4102190"/>
            <a:chOff x="6220644" y="672897"/>
            <a:chExt cx="2883717" cy="4102190"/>
          </a:xfrm>
        </p:grpSpPr>
        <p:sp>
          <p:nvSpPr>
            <p:cNvPr id="34" name="Rectangle 33">
              <a:extLst>
                <a:ext uri="{FF2B5EF4-FFF2-40B4-BE49-F238E27FC236}">
                  <a16:creationId xmlns:a16="http://schemas.microsoft.com/office/drawing/2014/main" id="{A970AFDB-B0B2-DB7C-3CA0-717408555DC3}"/>
                </a:ext>
              </a:extLst>
            </p:cNvPr>
            <p:cNvSpPr/>
            <p:nvPr/>
          </p:nvSpPr>
          <p:spPr>
            <a:xfrm>
              <a:off x="6220644" y="672897"/>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TextBox 34">
              <a:extLst>
                <a:ext uri="{FF2B5EF4-FFF2-40B4-BE49-F238E27FC236}">
                  <a16:creationId xmlns:a16="http://schemas.microsoft.com/office/drawing/2014/main" id="{E4F630B7-2F7E-BA16-BE91-FF6E3A390326}"/>
                </a:ext>
              </a:extLst>
            </p:cNvPr>
            <p:cNvSpPr txBox="1"/>
            <p:nvPr/>
          </p:nvSpPr>
          <p:spPr>
            <a:xfrm>
              <a:off x="6220644" y="672897"/>
              <a:ext cx="2883717" cy="41021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dirty="0"/>
                <a:t>Performed standard scaling to </a:t>
              </a:r>
              <a:r>
                <a:rPr lang="en-US" sz="2200" b="1" i="0" kern="1200" dirty="0"/>
                <a:t>normalize numerical features</a:t>
              </a:r>
              <a:r>
                <a:rPr lang="en-US" sz="2200" b="0" i="0" kern="1200" dirty="0"/>
                <a:t>.</a:t>
              </a:r>
            </a:p>
            <a:p>
              <a:pPr marL="0" lvl="0" indent="0" algn="l" defTabSz="977900">
                <a:lnSpc>
                  <a:spcPct val="90000"/>
                </a:lnSpc>
                <a:spcBef>
                  <a:spcPct val="0"/>
                </a:spcBef>
                <a:spcAft>
                  <a:spcPct val="35000"/>
                </a:spcAft>
                <a:buNone/>
              </a:pPr>
              <a:r>
                <a:rPr lang="en-US" sz="2200" b="0" i="0" kern="1200" dirty="0"/>
                <a:t>Ensures all variables are on a similar scale, preventing features with larger magnitudes from dominating the model.</a:t>
              </a:r>
              <a:endParaRPr lang="en-US" sz="2200" kern="1200" dirty="0"/>
            </a:p>
          </p:txBody>
        </p:sp>
      </p:grpSp>
      <p:grpSp>
        <p:nvGrpSpPr>
          <p:cNvPr id="31" name="Group 30">
            <a:extLst>
              <a:ext uri="{FF2B5EF4-FFF2-40B4-BE49-F238E27FC236}">
                <a16:creationId xmlns:a16="http://schemas.microsoft.com/office/drawing/2014/main" id="{FFDCA410-4235-FACB-C068-B37B262FAD7B}"/>
              </a:ext>
            </a:extLst>
          </p:cNvPr>
          <p:cNvGrpSpPr/>
          <p:nvPr/>
        </p:nvGrpSpPr>
        <p:grpSpPr>
          <a:xfrm>
            <a:off x="7375396" y="979698"/>
            <a:ext cx="2883717" cy="974777"/>
            <a:chOff x="6220644" y="0"/>
            <a:chExt cx="2883717" cy="974777"/>
          </a:xfrm>
        </p:grpSpPr>
        <p:sp>
          <p:nvSpPr>
            <p:cNvPr id="32" name="Rectangle 31">
              <a:extLst>
                <a:ext uri="{FF2B5EF4-FFF2-40B4-BE49-F238E27FC236}">
                  <a16:creationId xmlns:a16="http://schemas.microsoft.com/office/drawing/2014/main" id="{66EA8D89-3397-BD97-A181-8118C8544327}"/>
                </a:ext>
              </a:extLst>
            </p:cNvPr>
            <p:cNvSpPr/>
            <p:nvPr/>
          </p:nvSpPr>
          <p:spPr>
            <a:xfrm>
              <a:off x="6220644" y="0"/>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505AEC4B-ED60-7AD1-1B05-7CE8DBEED873}"/>
                </a:ext>
              </a:extLst>
            </p:cNvPr>
            <p:cNvSpPr txBox="1"/>
            <p:nvPr/>
          </p:nvSpPr>
          <p:spPr>
            <a:xfrm>
              <a:off x="6220644" y="0"/>
              <a:ext cx="2883717" cy="9747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1" i="0" kern="1200" dirty="0"/>
                <a:t>Standard Scaling:</a:t>
              </a:r>
              <a:endParaRPr lang="en-US" sz="2200" kern="1200" dirty="0"/>
            </a:p>
          </p:txBody>
        </p:sp>
      </p:grpSp>
      <p:pic>
        <p:nvPicPr>
          <p:cNvPr id="41" name="Picture 40">
            <a:extLst>
              <a:ext uri="{FF2B5EF4-FFF2-40B4-BE49-F238E27FC236}">
                <a16:creationId xmlns:a16="http://schemas.microsoft.com/office/drawing/2014/main" id="{63B924CB-F2EB-E08B-0D39-28841C052817}"/>
              </a:ext>
            </a:extLst>
          </p:cNvPr>
          <p:cNvPicPr>
            <a:picLocks noChangeAspect="1"/>
          </p:cNvPicPr>
          <p:nvPr/>
        </p:nvPicPr>
        <p:blipFill>
          <a:blip r:embed="rId2"/>
          <a:stretch>
            <a:fillRect/>
          </a:stretch>
        </p:blipFill>
        <p:spPr>
          <a:xfrm>
            <a:off x="7504376" y="4903526"/>
            <a:ext cx="3067478" cy="1827971"/>
          </a:xfrm>
          <a:prstGeom prst="rect">
            <a:avLst/>
          </a:prstGeom>
        </p:spPr>
      </p:pic>
    </p:spTree>
    <p:extLst>
      <p:ext uri="{BB962C8B-B14F-4D97-AF65-F5344CB8AC3E}">
        <p14:creationId xmlns:p14="http://schemas.microsoft.com/office/powerpoint/2010/main" val="2202473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164</TotalTime>
  <Words>1313</Words>
  <Application>Microsoft Office PowerPoint</Application>
  <PresentationFormat>Widescreen</PresentationFormat>
  <Paragraphs>159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Rockwell</vt:lpstr>
      <vt:lpstr>Söhne</vt:lpstr>
      <vt:lpstr>Symbol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Thakran</dc:creator>
  <cp:lastModifiedBy>Dhruv Thakran</cp:lastModifiedBy>
  <cp:revision>5</cp:revision>
  <dcterms:created xsi:type="dcterms:W3CDTF">2024-04-23T17:50:58Z</dcterms:created>
  <dcterms:modified xsi:type="dcterms:W3CDTF">2024-04-27T07:29:55Z</dcterms:modified>
</cp:coreProperties>
</file>